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dbccf08b9_0_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dbccf08b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dbccf08b9_0_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dbccf08b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dbccf08b9_0_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dbccf08b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dbccf08b9_0_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dbccf08b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dbccf08b9_0_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dbccf08b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dbccf08b9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7dbccf08b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dbe850727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dbe8507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4546120"/>
            <a:ext cx="1691422" cy="2310006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5118675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2151750"/>
            <a:ext cx="4255500" cy="24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4795067"/>
            <a:ext cx="4255500" cy="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5465463"/>
            <a:ext cx="9144036" cy="1392365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1030300"/>
            <a:ext cx="6366900" cy="24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3616400"/>
            <a:ext cx="6366900" cy="14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4541"/>
            <a:ext cx="1233215" cy="1846001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3871914"/>
            <a:ext cx="2186148" cy="2985925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2151767"/>
            <a:ext cx="5857800" cy="24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2653400"/>
            <a:ext cx="7030500" cy="3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2653400"/>
            <a:ext cx="3430500" cy="3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2653400"/>
            <a:ext cx="3430500" cy="3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798100"/>
            <a:ext cx="3312000" cy="21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3079567"/>
            <a:ext cx="3312000" cy="29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742"/>
            <a:ext cx="2267451" cy="3468833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1018133"/>
            <a:ext cx="5857800" cy="47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798100"/>
            <a:ext cx="3430500" cy="2653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3657604"/>
            <a:ext cx="3430500" cy="968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881333"/>
            <a:ext cx="3430500" cy="5160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5129497"/>
            <a:ext cx="825392" cy="1100560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5518633"/>
            <a:ext cx="58431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/>
        </p:nvSpPr>
        <p:spPr>
          <a:xfrm>
            <a:off x="306000" y="2943750"/>
            <a:ext cx="8532000" cy="9705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Python基礎與程式應用專題</a:t>
            </a:r>
            <a:endParaRPr b="1" sz="36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比對標的(名稱或網址)在Google搜尋中的排名並提出關聯關鍵字建議</a:t>
            </a:r>
            <a:endParaRPr b="1" sz="16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6131100" y="3914250"/>
            <a:ext cx="27069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10g20191211_27_林聰義</a:t>
            </a:r>
            <a:endParaRPr b="1" sz="16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306000" y="2087850"/>
            <a:ext cx="2858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老師：唐柏屹</a:t>
            </a:r>
            <a:endParaRPr b="1"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80" name="Google Shape;280;p13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/>
        </p:nvSpPr>
        <p:spPr>
          <a:xfrm>
            <a:off x="550800" y="481450"/>
            <a:ext cx="8017800" cy="8079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Python基礎與程式應用專題</a:t>
            </a:r>
            <a:endParaRPr b="1"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比對標的(名稱或網址)在Google搜尋中的排名並提出關聯關鍵字建議</a:t>
            </a:r>
            <a:endParaRPr b="1"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550700" y="1962275"/>
            <a:ext cx="8017800" cy="3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緣起：</a:t>
            </a:r>
            <a:endParaRPr b="1"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行銷人員希望知道消費大眾及目標客群的想法，隨著智慧型手機的及數位通訊的普及，現代人有任何的疑難雜症都是【Google】一下，除了Goole Ads閞鍵字廣告外，公司或相關的event在Google搜尋自然排序的能見度是很多行銷人員關注的事情。因此想應用Python基礎課程所學，擷取Google搜尋結果資料，讓使用者能輕鬆掌握Google自然排序的名次，並提供相關關鍵字的建議。</a:t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87" name="Google Shape;287;p14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/>
        </p:nvSpPr>
        <p:spPr>
          <a:xfrm>
            <a:off x="550700" y="1962275"/>
            <a:ext cx="8017800" cy="3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程式規劃</a:t>
            </a:r>
            <a:r>
              <a:rPr b="1"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endParaRPr b="1"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輸入：</a:t>
            </a:r>
            <a:endParaRPr b="1"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比對標的名稱或網址（ex：台積電 或 www.tsmc.com ）。</a:t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關鍵字。		</a:t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輸出：</a:t>
            </a:r>
            <a:endParaRPr b="1"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比對標的在Google搜尋指定關鍵字的自然排序名次。</a:t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建議相關聯的關鍵字。</a:t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93" name="Google Shape;293;p15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94" name="Google Shape;294;p15"/>
          <p:cNvSpPr txBox="1"/>
          <p:nvPr/>
        </p:nvSpPr>
        <p:spPr>
          <a:xfrm>
            <a:off x="550800" y="481450"/>
            <a:ext cx="8017800" cy="8079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Python基礎與程式應用專題</a:t>
            </a:r>
            <a:endParaRPr b="1"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比對標的(名稱或網址)在Google搜尋中的排名並提出關聯關鍵字建議</a:t>
            </a:r>
            <a:endParaRPr b="1"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/>
        </p:nvSpPr>
        <p:spPr>
          <a:xfrm>
            <a:off x="550700" y="1962275"/>
            <a:ext cx="8017800" cy="3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程式流程：</a:t>
            </a:r>
            <a:endParaRPr b="1"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0" name="Google Shape;300;p16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01" name="Google Shape;301;p16"/>
          <p:cNvSpPr/>
          <p:nvPr/>
        </p:nvSpPr>
        <p:spPr>
          <a:xfrm>
            <a:off x="971000" y="2849950"/>
            <a:ext cx="1875600" cy="978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資料輸入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2" name="Google Shape;302;p16"/>
          <p:cNvSpPr/>
          <p:nvPr/>
        </p:nvSpPr>
        <p:spPr>
          <a:xfrm>
            <a:off x="3634200" y="2849950"/>
            <a:ext cx="1875600" cy="978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擷取Google搜尋資料10頁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3" name="Google Shape;303;p16"/>
          <p:cNvSpPr/>
          <p:nvPr/>
        </p:nvSpPr>
        <p:spPr>
          <a:xfrm>
            <a:off x="6297400" y="2849950"/>
            <a:ext cx="1875600" cy="978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產出排序名次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4" name="Google Shape;304;p16"/>
          <p:cNvSpPr/>
          <p:nvPr/>
        </p:nvSpPr>
        <p:spPr>
          <a:xfrm>
            <a:off x="6297400" y="4491350"/>
            <a:ext cx="1875600" cy="978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擷取網址的meta Keywrod資料，有效資料10筆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5" name="Google Shape;305;p16"/>
          <p:cNvSpPr/>
          <p:nvPr/>
        </p:nvSpPr>
        <p:spPr>
          <a:xfrm>
            <a:off x="3634200" y="4491350"/>
            <a:ext cx="1875600" cy="978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分析關鍵字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6" name="Google Shape;306;p16"/>
          <p:cNvSpPr/>
          <p:nvPr/>
        </p:nvSpPr>
        <p:spPr>
          <a:xfrm>
            <a:off x="971000" y="4491350"/>
            <a:ext cx="1875600" cy="978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輸出建議</a:t>
            </a: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關鍵字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07" name="Google Shape;307;p16"/>
          <p:cNvCxnSpPr>
            <a:stCxn id="301" idx="3"/>
            <a:endCxn id="302" idx="1"/>
          </p:cNvCxnSpPr>
          <p:nvPr/>
        </p:nvCxnSpPr>
        <p:spPr>
          <a:xfrm>
            <a:off x="2846600" y="3339250"/>
            <a:ext cx="7875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16"/>
          <p:cNvCxnSpPr>
            <a:stCxn id="302" idx="3"/>
            <a:endCxn id="303" idx="1"/>
          </p:cNvCxnSpPr>
          <p:nvPr/>
        </p:nvCxnSpPr>
        <p:spPr>
          <a:xfrm>
            <a:off x="5509800" y="3339250"/>
            <a:ext cx="7875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16"/>
          <p:cNvCxnSpPr>
            <a:stCxn id="303" idx="3"/>
            <a:endCxn id="304" idx="3"/>
          </p:cNvCxnSpPr>
          <p:nvPr/>
        </p:nvCxnSpPr>
        <p:spPr>
          <a:xfrm>
            <a:off x="8173000" y="3339250"/>
            <a:ext cx="600" cy="1641300"/>
          </a:xfrm>
          <a:prstGeom prst="bentConnector3">
            <a:avLst>
              <a:gd fmla="val 667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16"/>
          <p:cNvCxnSpPr>
            <a:stCxn id="304" idx="1"/>
            <a:endCxn id="305" idx="3"/>
          </p:cNvCxnSpPr>
          <p:nvPr/>
        </p:nvCxnSpPr>
        <p:spPr>
          <a:xfrm rot="10800000">
            <a:off x="5509900" y="4980650"/>
            <a:ext cx="78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16"/>
          <p:cNvCxnSpPr>
            <a:stCxn id="305" idx="1"/>
            <a:endCxn id="306" idx="3"/>
          </p:cNvCxnSpPr>
          <p:nvPr/>
        </p:nvCxnSpPr>
        <p:spPr>
          <a:xfrm rot="10800000">
            <a:off x="2846700" y="4980650"/>
            <a:ext cx="78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16"/>
          <p:cNvSpPr txBox="1"/>
          <p:nvPr/>
        </p:nvSpPr>
        <p:spPr>
          <a:xfrm>
            <a:off x="550800" y="481450"/>
            <a:ext cx="8017800" cy="8079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Python基礎與程式應用專題</a:t>
            </a:r>
            <a:endParaRPr b="1"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比對標的(名稱或網址)在Google搜尋中的排名並提出關聯關鍵字建議</a:t>
            </a:r>
            <a:endParaRPr b="1"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18" name="Google Shape;318;p17"/>
          <p:cNvSpPr txBox="1"/>
          <p:nvPr/>
        </p:nvSpPr>
        <p:spPr>
          <a:xfrm>
            <a:off x="550800" y="481450"/>
            <a:ext cx="8017800" cy="8079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Python基礎與程式應用專題</a:t>
            </a:r>
            <a:endParaRPr b="1"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比對標的(名稱或網址)在Google搜尋中的排名並提出關聯關鍵字建議</a:t>
            </a:r>
            <a:endParaRPr b="1"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9" name="Google Shape;319;p17"/>
          <p:cNvSpPr txBox="1"/>
          <p:nvPr/>
        </p:nvSpPr>
        <p:spPr>
          <a:xfrm>
            <a:off x="1085550" y="2764050"/>
            <a:ext cx="73419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0" name="Google Shape;320;p17"/>
          <p:cNvSpPr txBox="1"/>
          <p:nvPr/>
        </p:nvSpPr>
        <p:spPr>
          <a:xfrm>
            <a:off x="563100" y="1962275"/>
            <a:ext cx="8017800" cy="3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程式重點說明:  </a:t>
            </a:r>
            <a:r>
              <a:rPr b="1"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Google搜尋網路資料擷取</a:t>
            </a:r>
            <a:endParaRPr b="1"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icrosoft JhengHei"/>
              <a:buChar char="●"/>
            </a:pPr>
            <a:r>
              <a:rPr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Google查詢參數 q:＂關鍵字" , start : 開始筆數(0)第一頁, (10)第二頁...</a:t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icrosoft JhengHei"/>
              <a:buChar char="●"/>
            </a:pPr>
            <a:r>
              <a:rPr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利用chrome開發者工具，找到自然排序的class.select。</a:t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icrosoft JhengHei"/>
              <a:buChar char="●"/>
            </a:pPr>
            <a:r>
              <a:rPr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以BeautifulSoup套件，定位並擷取網頁資料。 </a:t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icrosoft JhengHei"/>
              <a:buChar char="●"/>
            </a:pPr>
            <a:r>
              <a:rPr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以字串比對找出標的在關鍵字串列的位置，得到名次。</a:t>
            </a:r>
            <a:endParaRPr b="1"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26" name="Google Shape;326;p18"/>
          <p:cNvSpPr txBox="1"/>
          <p:nvPr/>
        </p:nvSpPr>
        <p:spPr>
          <a:xfrm>
            <a:off x="550800" y="481450"/>
            <a:ext cx="8017800" cy="8079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Python基礎與程式應用專題</a:t>
            </a:r>
            <a:endParaRPr b="1"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比對標的(名稱或網址)在Google搜尋中的排名並提出關聯關鍵字建議</a:t>
            </a:r>
            <a:endParaRPr b="1"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1085550" y="2764050"/>
            <a:ext cx="73419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563100" y="1962275"/>
            <a:ext cx="8017800" cy="3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程式重點說明:  </a:t>
            </a:r>
            <a:r>
              <a:rPr b="1"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關聯關鍵字擷取</a:t>
            </a:r>
            <a:endParaRPr b="1"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icrosoft JhengHei"/>
              <a:buChar char="●"/>
            </a:pPr>
            <a:r>
              <a:rPr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處理連結為檔案造成延遲和內容亂碼的問題。(requests.head(“Content-Type”))</a:t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icrosoft JhengHei"/>
              <a:buChar char="●"/>
            </a:pPr>
            <a:r>
              <a:rPr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處理各網站requests資料的編碼問題(中文亂碼)。</a:t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icrosoft JhengHei"/>
              <a:buChar char="●"/>
            </a:pPr>
            <a:r>
              <a:rPr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以try: except: 處理requests可能造成的錯誤。</a:t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icrosoft JhengHei"/>
              <a:buChar char="●"/>
            </a:pPr>
            <a:r>
              <a:rPr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以BS.find定位找到keywords值。</a:t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icrosoft JhengHei"/>
              <a:buChar char="●"/>
            </a:pPr>
            <a:r>
              <a:rPr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處理關鍵字串列(分隔符號)。</a:t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icrosoft JhengHei"/>
              <a:buChar char="●"/>
            </a:pPr>
            <a:r>
              <a:rPr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Pandas接手依關鍵字出現次數降冪排序。</a:t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19"/>
          <p:cNvPicPr preferRelativeResize="0"/>
          <p:nvPr/>
        </p:nvPicPr>
        <p:blipFill rotWithShape="1">
          <a:blip r:embed="rId3">
            <a:alphaModFix/>
          </a:blip>
          <a:srcRect b="0" l="0" r="18099" t="0"/>
          <a:stretch/>
        </p:blipFill>
        <p:spPr>
          <a:xfrm>
            <a:off x="563100" y="2051750"/>
            <a:ext cx="6566850" cy="426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9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35" name="Google Shape;335;p19"/>
          <p:cNvSpPr txBox="1"/>
          <p:nvPr/>
        </p:nvSpPr>
        <p:spPr>
          <a:xfrm>
            <a:off x="550800" y="481450"/>
            <a:ext cx="8017800" cy="8079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Python基礎與程式應用專題</a:t>
            </a:r>
            <a:endParaRPr b="1"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比對標的(名稱或網址)在Google搜尋中的排名並提出關聯關鍵字建議</a:t>
            </a:r>
            <a:endParaRPr b="1"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36" name="Google Shape;336;p19"/>
          <p:cNvSpPr txBox="1"/>
          <p:nvPr/>
        </p:nvSpPr>
        <p:spPr>
          <a:xfrm>
            <a:off x="550800" y="1449650"/>
            <a:ext cx="21021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執行結果</a:t>
            </a:r>
            <a:r>
              <a:rPr b="1"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endParaRPr/>
          </a:p>
        </p:txBody>
      </p:sp>
      <p:pic>
        <p:nvPicPr>
          <p:cNvPr id="337" name="Google Shape;337;p19"/>
          <p:cNvPicPr preferRelativeResize="0"/>
          <p:nvPr/>
        </p:nvPicPr>
        <p:blipFill rotWithShape="1">
          <a:blip r:embed="rId3">
            <a:alphaModFix/>
          </a:blip>
          <a:srcRect b="44563" l="81042" r="2886" t="49057"/>
          <a:stretch/>
        </p:blipFill>
        <p:spPr>
          <a:xfrm>
            <a:off x="5841375" y="4439200"/>
            <a:ext cx="1288574" cy="272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8" name="Google Shape;338;p19"/>
          <p:cNvGrpSpPr/>
          <p:nvPr/>
        </p:nvGrpSpPr>
        <p:grpSpPr>
          <a:xfrm>
            <a:off x="7206157" y="2051759"/>
            <a:ext cx="1450931" cy="4264211"/>
            <a:chOff x="8715175" y="1924350"/>
            <a:chExt cx="1762550" cy="4492900"/>
          </a:xfrm>
        </p:grpSpPr>
        <p:pic>
          <p:nvPicPr>
            <p:cNvPr id="339" name="Google Shape;339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715175" y="2449050"/>
              <a:ext cx="1762500" cy="3968200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340" name="Google Shape;340;p19"/>
            <p:cNvSpPr txBox="1"/>
            <p:nvPr/>
          </p:nvSpPr>
          <p:spPr>
            <a:xfrm>
              <a:off x="8715225" y="1924350"/>
              <a:ext cx="1762500" cy="5247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latin typeface="Nunito"/>
                  <a:ea typeface="Nunito"/>
                  <a:cs typeface="Nunito"/>
                  <a:sym typeface="Nunito"/>
                </a:rPr>
                <a:t>關鍵字DataFrame</a:t>
              </a:r>
              <a:endParaRPr b="1"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88" y="2051738"/>
            <a:ext cx="7306826" cy="44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0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47" name="Google Shape;347;p20"/>
          <p:cNvSpPr txBox="1"/>
          <p:nvPr/>
        </p:nvSpPr>
        <p:spPr>
          <a:xfrm>
            <a:off x="550800" y="481450"/>
            <a:ext cx="8017800" cy="8079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Python基礎與程式應用專題</a:t>
            </a:r>
            <a:endParaRPr b="1"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比對標的(名稱或網址)在Google搜尋中的排名並提出關聯關鍵字建議</a:t>
            </a:r>
            <a:endParaRPr b="1" sz="1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48" name="Google Shape;348;p20"/>
          <p:cNvSpPr txBox="1"/>
          <p:nvPr/>
        </p:nvSpPr>
        <p:spPr>
          <a:xfrm>
            <a:off x="550800" y="1449650"/>
            <a:ext cx="21021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執行結果：</a:t>
            </a:r>
            <a:endParaRPr/>
          </a:p>
        </p:txBody>
      </p:sp>
      <p:pic>
        <p:nvPicPr>
          <p:cNvPr id="349" name="Google Shape;349;p20"/>
          <p:cNvPicPr preferRelativeResize="0"/>
          <p:nvPr/>
        </p:nvPicPr>
        <p:blipFill rotWithShape="1">
          <a:blip r:embed="rId4">
            <a:alphaModFix/>
          </a:blip>
          <a:srcRect b="44563" l="81042" r="2886" t="49057"/>
          <a:stretch/>
        </p:blipFill>
        <p:spPr>
          <a:xfrm>
            <a:off x="5841375" y="4439200"/>
            <a:ext cx="1288574" cy="27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