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62"/>
  </p:notesMasterIdLst>
  <p:sldIdLst>
    <p:sldId id="476" r:id="rId2"/>
    <p:sldId id="256" r:id="rId3"/>
    <p:sldId id="531" r:id="rId4"/>
    <p:sldId id="532" r:id="rId5"/>
    <p:sldId id="533" r:id="rId6"/>
    <p:sldId id="534" r:id="rId7"/>
    <p:sldId id="535" r:id="rId8"/>
    <p:sldId id="536" r:id="rId9"/>
    <p:sldId id="537" r:id="rId10"/>
    <p:sldId id="538" r:id="rId11"/>
    <p:sldId id="539" r:id="rId12"/>
    <p:sldId id="540" r:id="rId13"/>
    <p:sldId id="541" r:id="rId14"/>
    <p:sldId id="542" r:id="rId15"/>
    <p:sldId id="544" r:id="rId16"/>
    <p:sldId id="545" r:id="rId17"/>
    <p:sldId id="546" r:id="rId18"/>
    <p:sldId id="547" r:id="rId19"/>
    <p:sldId id="548" r:id="rId20"/>
    <p:sldId id="549" r:id="rId21"/>
    <p:sldId id="550" r:id="rId22"/>
    <p:sldId id="257" r:id="rId23"/>
    <p:sldId id="258" r:id="rId24"/>
    <p:sldId id="259" r:id="rId25"/>
    <p:sldId id="260" r:id="rId26"/>
    <p:sldId id="268" r:id="rId27"/>
    <p:sldId id="261" r:id="rId28"/>
    <p:sldId id="262" r:id="rId29"/>
    <p:sldId id="269" r:id="rId30"/>
    <p:sldId id="270" r:id="rId31"/>
    <p:sldId id="271" r:id="rId32"/>
    <p:sldId id="272" r:id="rId33"/>
    <p:sldId id="263" r:id="rId34"/>
    <p:sldId id="264" r:id="rId35"/>
    <p:sldId id="265" r:id="rId36"/>
    <p:sldId id="266" r:id="rId37"/>
    <p:sldId id="267" r:id="rId38"/>
    <p:sldId id="273" r:id="rId39"/>
    <p:sldId id="274" r:id="rId40"/>
    <p:sldId id="418" r:id="rId41"/>
    <p:sldId id="419" r:id="rId42"/>
    <p:sldId id="420" r:id="rId43"/>
    <p:sldId id="421" r:id="rId44"/>
    <p:sldId id="422" r:id="rId45"/>
    <p:sldId id="423" r:id="rId46"/>
    <p:sldId id="424" r:id="rId47"/>
    <p:sldId id="425" r:id="rId48"/>
    <p:sldId id="426" r:id="rId49"/>
    <p:sldId id="427" r:id="rId50"/>
    <p:sldId id="512" r:id="rId51"/>
    <p:sldId id="513" r:id="rId52"/>
    <p:sldId id="275" r:id="rId53"/>
    <p:sldId id="276"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409" r:id="rId80"/>
    <p:sldId id="410" r:id="rId81"/>
    <p:sldId id="411" r:id="rId82"/>
    <p:sldId id="412" r:id="rId83"/>
    <p:sldId id="413" r:id="rId84"/>
    <p:sldId id="414" r:id="rId85"/>
    <p:sldId id="415" r:id="rId86"/>
    <p:sldId id="416" r:id="rId87"/>
    <p:sldId id="288" r:id="rId88"/>
    <p:sldId id="289" r:id="rId89"/>
    <p:sldId id="290" r:id="rId90"/>
    <p:sldId id="291" r:id="rId91"/>
    <p:sldId id="292" r:id="rId92"/>
    <p:sldId id="293" r:id="rId93"/>
    <p:sldId id="515" r:id="rId94"/>
    <p:sldId id="516" r:id="rId95"/>
    <p:sldId id="517" r:id="rId96"/>
    <p:sldId id="518" r:id="rId97"/>
    <p:sldId id="294" r:id="rId98"/>
    <p:sldId id="295" r:id="rId99"/>
    <p:sldId id="519" r:id="rId100"/>
    <p:sldId id="520" r:id="rId101"/>
    <p:sldId id="521" r:id="rId102"/>
    <p:sldId id="522" r:id="rId103"/>
    <p:sldId id="523" r:id="rId104"/>
    <p:sldId id="524" r:id="rId105"/>
    <p:sldId id="525" r:id="rId106"/>
    <p:sldId id="526" r:id="rId107"/>
    <p:sldId id="527" r:id="rId108"/>
    <p:sldId id="528" r:id="rId109"/>
    <p:sldId id="529" r:id="rId110"/>
    <p:sldId id="530" r:id="rId111"/>
    <p:sldId id="296" r:id="rId112"/>
    <p:sldId id="551" r:id="rId113"/>
    <p:sldId id="552" r:id="rId114"/>
    <p:sldId id="553" r:id="rId115"/>
    <p:sldId id="554" r:id="rId116"/>
    <p:sldId id="555" r:id="rId117"/>
    <p:sldId id="556" r:id="rId118"/>
    <p:sldId id="557" r:id="rId119"/>
    <p:sldId id="558" r:id="rId120"/>
    <p:sldId id="559" r:id="rId121"/>
    <p:sldId id="560" r:id="rId122"/>
    <p:sldId id="561" r:id="rId123"/>
    <p:sldId id="562" r:id="rId124"/>
    <p:sldId id="563" r:id="rId125"/>
    <p:sldId id="564" r:id="rId126"/>
    <p:sldId id="565" r:id="rId127"/>
    <p:sldId id="297" r:id="rId128"/>
    <p:sldId id="298" r:id="rId129"/>
    <p:sldId id="299" r:id="rId130"/>
    <p:sldId id="463" r:id="rId131"/>
    <p:sldId id="464" r:id="rId132"/>
    <p:sldId id="465" r:id="rId133"/>
    <p:sldId id="466" r:id="rId134"/>
    <p:sldId id="467" r:id="rId135"/>
    <p:sldId id="468" r:id="rId136"/>
    <p:sldId id="469" r:id="rId137"/>
    <p:sldId id="470" r:id="rId138"/>
    <p:sldId id="471" r:id="rId139"/>
    <p:sldId id="472" r:id="rId140"/>
    <p:sldId id="473" r:id="rId141"/>
    <p:sldId id="474" r:id="rId142"/>
    <p:sldId id="475" r:id="rId143"/>
    <p:sldId id="477" r:id="rId144"/>
    <p:sldId id="478" r:id="rId145"/>
    <p:sldId id="479" r:id="rId146"/>
    <p:sldId id="480" r:id="rId147"/>
    <p:sldId id="481" r:id="rId148"/>
    <p:sldId id="482" r:id="rId149"/>
    <p:sldId id="483" r:id="rId150"/>
    <p:sldId id="484" r:id="rId151"/>
    <p:sldId id="485" r:id="rId152"/>
    <p:sldId id="486" r:id="rId153"/>
    <p:sldId id="487" r:id="rId154"/>
    <p:sldId id="488" r:id="rId155"/>
    <p:sldId id="489" r:id="rId156"/>
    <p:sldId id="490" r:id="rId157"/>
    <p:sldId id="491" r:id="rId158"/>
    <p:sldId id="492" r:id="rId159"/>
    <p:sldId id="493" r:id="rId160"/>
    <p:sldId id="300" r:id="rId16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8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1DB09E-4DB1-40F9-8A73-087F982873A3}" type="datetimeFigureOut">
              <a:rPr lang="zh-CN" altLang="en-US" smtClean="0"/>
              <a:pPr/>
              <a:t>2012/6/6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C12E9-ECEC-49FA-9787-2C4E0167B0D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1E01F-E820-45BD-8D30-9A12C56E5190}" type="slidenum">
              <a:rPr lang="en-US" altLang="zh-CN"/>
              <a:pPr/>
              <a:t>13</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FB57D923-29D1-4B29-8FB5-179469660B64}" type="datetimeFigureOut">
              <a:rPr lang="zh-CN" altLang="en-US" smtClean="0"/>
              <a:pPr>
                <a:defRPr/>
              </a:pPr>
              <a:t>2012/6/6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4843A33C-673E-431E-9817-703478C8FD0E}"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186617C8-DB8F-4626-8172-F0E405E746F2}" type="datetimeFigureOut">
              <a:rPr lang="zh-CN" altLang="en-US" smtClean="0"/>
              <a:pPr>
                <a:defRPr/>
              </a:pPr>
              <a:t>2012/6/6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E8137BD-9DFF-4506-9FED-68F06F53A55C}" type="slidenum">
              <a:rPr lang="zh-CN" altLang="en-US" smtClean="0"/>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D45008FD-CCB3-4AE7-A682-4EBD47105B0B}" type="datetimeFigureOut">
              <a:rPr lang="zh-CN" altLang="en-US" smtClean="0"/>
              <a:pPr>
                <a:defRPr/>
              </a:pPr>
              <a:t>2012/6/6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CEC4A709-90F8-4B73-91BF-D35E28E5DE24}" type="slidenum">
              <a:rPr lang="zh-CN" altLang="en-US" smtClean="0"/>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BBA4DDEE-FE28-4D64-9602-E1988F02731D}" type="datetimeFigureOut">
              <a:rPr lang="zh-CN" altLang="en-US" smtClean="0"/>
              <a:pPr>
                <a:defRPr/>
              </a:pPr>
              <a:t>2012/6/6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378E3782-23DF-49F9-A5C4-C67C6C312F37}" type="slidenum">
              <a:rPr lang="zh-CN" altLang="en-US" smtClean="0"/>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765D7C54-B02A-45B7-A041-2C0983BA687B}" type="datetimeFigureOut">
              <a:rPr lang="zh-CN" altLang="en-US" smtClean="0"/>
              <a:pPr>
                <a:defRPr/>
              </a:pPr>
              <a:t>2012/6/6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70E07394-30E1-479B-BC66-129F4615834F}" type="slidenum">
              <a:rPr lang="zh-CN" altLang="en-US" smtClean="0"/>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92683259-BFFB-4D42-972A-B0010FCD54C3}" type="datetimeFigureOut">
              <a:rPr lang="zh-CN" altLang="en-US" smtClean="0"/>
              <a:pPr>
                <a:defRPr/>
              </a:pPr>
              <a:t>2012/6/6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93FEA234-F2EF-43C3-82A4-897210DEDCF1}" type="slidenum">
              <a:rPr lang="zh-CN" altLang="en-US" smtClean="0"/>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64C9EFFD-B523-4F31-BAB7-8C78194C2BE5}" type="datetimeFigureOut">
              <a:rPr lang="zh-CN" altLang="en-US" smtClean="0"/>
              <a:pPr>
                <a:defRPr/>
              </a:pPr>
              <a:t>2012/6/6</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F5A31F1A-9E5E-4B5D-983F-8A0E85C742CC}" type="slidenum">
              <a:rPr lang="zh-CN" altLang="en-US" smtClean="0"/>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2FFE16AC-D5B4-405E-A62F-8925352CA2F7}" type="datetimeFigureOut">
              <a:rPr lang="zh-CN" altLang="en-US" smtClean="0"/>
              <a:pPr>
                <a:defRPr/>
              </a:pPr>
              <a:t>2012/6/6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9169BD61-5379-45A4-9DFC-EF2A23512813}" type="slidenum">
              <a:rPr lang="zh-CN" altLang="en-US" smtClean="0"/>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B36E074-8DB7-4F73-B156-9B4905A69D84}" type="datetimeFigureOut">
              <a:rPr lang="zh-CN" altLang="en-US" smtClean="0"/>
              <a:pPr>
                <a:defRPr/>
              </a:pPr>
              <a:t>2012/6/6</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4EFC2745-F52F-4BCE-9BC9-10D4766C85E9}" type="slidenum">
              <a:rPr lang="zh-CN" altLang="en-US" smtClean="0"/>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6148FE83-F1ED-406E-9CD3-F1DDF5B39CDD}" type="datetimeFigureOut">
              <a:rPr lang="zh-CN" altLang="en-US" smtClean="0"/>
              <a:pPr>
                <a:defRPr/>
              </a:pPr>
              <a:t>2012/6/6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765463B0-BEEF-4520-B167-C737D550E23B}" type="slidenum">
              <a:rPr lang="zh-CN" altLang="en-US" smtClean="0"/>
              <a:pPr>
                <a:defRPr/>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EEC26DC3-9D2E-4FEB-8EA9-6F623292D59C}" type="datetimeFigureOut">
              <a:rPr lang="zh-CN" altLang="en-US" smtClean="0"/>
              <a:pPr>
                <a:defRPr/>
              </a:pPr>
              <a:t>2012/6/6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468F851-435A-4968-9E05-D8B18F631FAE}" type="slidenum">
              <a:rPr lang="zh-CN" altLang="en-US" smtClean="0"/>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a:defRPr/>
            </a:pPr>
            <a:fld id="{47997DF1-D113-4BF8-B10D-05F926268833}" type="datetimeFigureOut">
              <a:rPr lang="zh-CN" altLang="en-US" smtClean="0"/>
              <a:pPr>
                <a:defRPr/>
              </a:pPr>
              <a:t>2012/6/6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pPr>
              <a:defRPr/>
            </a:pPr>
            <a:fld id="{6B60C5BB-087F-4F33-AFA9-8278CFD5A59A}"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838200" y="1143000"/>
            <a:ext cx="7543800" cy="4291013"/>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t>变量类型：   </a:t>
            </a:r>
          </a:p>
          <a:p>
            <a:pPr>
              <a:spcBef>
                <a:spcPct val="50000"/>
              </a:spcBef>
            </a:pPr>
            <a:r>
              <a:rPr lang="zh-CN" altLang="en-US"/>
              <a:t>     </a:t>
            </a:r>
            <a:r>
              <a:rPr lang="en-US" altLang="zh-CN"/>
              <a:t>Number(</a:t>
            </a:r>
            <a:r>
              <a:rPr lang="zh-CN" altLang="en-US"/>
              <a:t>数字</a:t>
            </a:r>
            <a:r>
              <a:rPr lang="en-US" altLang="zh-CN"/>
              <a:t>) </a:t>
            </a:r>
            <a:r>
              <a:rPr lang="zh-CN" altLang="en-US"/>
              <a:t>包括整数和浮点数 </a:t>
            </a:r>
          </a:p>
          <a:p>
            <a:pPr>
              <a:spcBef>
                <a:spcPct val="50000"/>
              </a:spcBef>
            </a:pPr>
            <a:r>
              <a:rPr lang="zh-CN" altLang="en-US"/>
              <a:t>     </a:t>
            </a:r>
            <a:r>
              <a:rPr lang="en-US" altLang="zh-CN"/>
              <a:t>Boolbean(</a:t>
            </a:r>
            <a:r>
              <a:rPr lang="zh-CN" altLang="en-US"/>
              <a:t>布尔值</a:t>
            </a:r>
            <a:r>
              <a:rPr lang="en-US" altLang="zh-CN"/>
              <a:t>) </a:t>
            </a:r>
            <a:r>
              <a:rPr lang="zh-CN" altLang="en-US"/>
              <a:t>包括逻辑值</a:t>
            </a:r>
            <a:r>
              <a:rPr lang="en-US" altLang="zh-CN"/>
              <a:t>true</a:t>
            </a:r>
            <a:r>
              <a:rPr lang="zh-CN" altLang="en-US"/>
              <a:t>和</a:t>
            </a:r>
            <a:r>
              <a:rPr lang="en-US" altLang="zh-CN"/>
              <a:t>false</a:t>
            </a:r>
          </a:p>
          <a:p>
            <a:pPr>
              <a:spcBef>
                <a:spcPct val="50000"/>
              </a:spcBef>
            </a:pPr>
            <a:r>
              <a:rPr lang="en-US" altLang="zh-CN"/>
              <a:t>     String(</a:t>
            </a:r>
            <a:r>
              <a:rPr lang="zh-CN" altLang="en-US"/>
              <a:t>字符串</a:t>
            </a:r>
            <a:r>
              <a:rPr lang="en-US" altLang="zh-CN"/>
              <a:t>) </a:t>
            </a:r>
            <a:r>
              <a:rPr lang="zh-CN" altLang="en-US"/>
              <a:t>包括单引号或双引号中的字符串值</a:t>
            </a:r>
          </a:p>
          <a:p>
            <a:pPr>
              <a:spcBef>
                <a:spcPct val="50000"/>
              </a:spcBef>
            </a:pPr>
            <a:r>
              <a:rPr lang="zh-CN" altLang="en-US"/>
              <a:t>     </a:t>
            </a:r>
            <a:r>
              <a:rPr lang="en-US" altLang="zh-CN"/>
              <a:t>Null(</a:t>
            </a:r>
            <a:r>
              <a:rPr lang="zh-CN" altLang="en-US"/>
              <a:t>空</a:t>
            </a:r>
            <a:r>
              <a:rPr lang="en-US" altLang="zh-CN"/>
              <a:t>) </a:t>
            </a:r>
            <a:r>
              <a:rPr lang="zh-CN" altLang="en-US"/>
              <a:t>包括一个</a:t>
            </a:r>
            <a:r>
              <a:rPr lang="en-US" altLang="zh-CN"/>
              <a:t>null</a:t>
            </a:r>
            <a:r>
              <a:rPr lang="zh-CN" altLang="en-US"/>
              <a:t>值，定义空的或不存在的引用</a:t>
            </a:r>
          </a:p>
          <a:p>
            <a:pPr>
              <a:spcBef>
                <a:spcPct val="50000"/>
              </a:spcBef>
            </a:pPr>
            <a:r>
              <a:rPr lang="zh-CN" altLang="en-US"/>
              <a:t>     </a:t>
            </a:r>
            <a:r>
              <a:rPr lang="en-US" altLang="zh-CN"/>
              <a:t>Undefined(</a:t>
            </a:r>
            <a:r>
              <a:rPr lang="zh-CN" altLang="en-US"/>
              <a:t>未定义</a:t>
            </a:r>
            <a:r>
              <a:rPr lang="en-US" altLang="zh-CN"/>
              <a:t>) </a:t>
            </a:r>
            <a:r>
              <a:rPr lang="zh-CN" altLang="en-US"/>
              <a:t>表示变量还没有定义</a:t>
            </a:r>
          </a:p>
          <a:p>
            <a:pPr>
              <a:spcBef>
                <a:spcPct val="50000"/>
              </a:spcBef>
            </a:pPr>
            <a:r>
              <a:rPr lang="zh-CN" altLang="en-US"/>
              <a:t>     数组</a:t>
            </a:r>
          </a:p>
          <a:p>
            <a:pPr>
              <a:spcBef>
                <a:spcPct val="50000"/>
              </a:spcBef>
            </a:pPr>
            <a:r>
              <a:rPr lang="zh-CN" altLang="en-US"/>
              <a:t>     对象</a:t>
            </a:r>
          </a:p>
        </p:txBody>
      </p:sp>
      <p:sp>
        <p:nvSpPr>
          <p:cNvPr id="74755" name="Text Box 3"/>
          <p:cNvSpPr txBox="1">
            <a:spLocks noChangeArrowheads="1"/>
          </p:cNvSpPr>
          <p:nvPr/>
        </p:nvSpPr>
        <p:spPr bwMode="auto">
          <a:xfrm>
            <a:off x="533400" y="304800"/>
            <a:ext cx="7467600" cy="579438"/>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3200">
                <a:solidFill>
                  <a:schemeClr val="tx2"/>
                </a:solidFill>
                <a:effectLst>
                  <a:outerShdw blurRad="38100" dist="38100" dir="2700000" algn="tl">
                    <a:srgbClr val="000000"/>
                  </a:outerShdw>
                </a:effectLst>
              </a:rPr>
              <a:t>详细说明：</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251520" y="980728"/>
            <a:ext cx="8435280" cy="5145435"/>
          </a:xfrm>
        </p:spPr>
        <p:txBody>
          <a:bodyPr/>
          <a:lstStyle/>
          <a:p>
            <a:r>
              <a:rPr lang="en-US" altLang="zh-CN" sz="2800" dirty="0" smtClean="0"/>
              <a:t>p1,f1</a:t>
            </a:r>
            <a:r>
              <a:rPr lang="zh-CN" altLang="en-US" sz="2800" dirty="0" smtClean="0"/>
              <a:t>是对</a:t>
            </a:r>
            <a:r>
              <a:rPr lang="en-US" altLang="zh-CN" sz="2800" dirty="0" smtClean="0"/>
              <a:t>function</a:t>
            </a:r>
            <a:r>
              <a:rPr lang="zh-CN" altLang="en-US" sz="2800" dirty="0" smtClean="0"/>
              <a:t>的</a:t>
            </a:r>
            <a:r>
              <a:rPr lang="en-US" altLang="zh-CN" sz="2800" dirty="0" smtClean="0"/>
              <a:t>prototype</a:t>
            </a:r>
            <a:r>
              <a:rPr lang="zh-CN" altLang="en-US" sz="2800" dirty="0" smtClean="0"/>
              <a:t>对象的操作，</a:t>
            </a:r>
            <a:r>
              <a:rPr lang="en-US" altLang="zh-CN" sz="2800" dirty="0" smtClean="0"/>
              <a:t>function </a:t>
            </a:r>
            <a:br>
              <a:rPr lang="en-US" altLang="zh-CN" sz="2800" dirty="0" smtClean="0"/>
            </a:br>
            <a:r>
              <a:rPr lang="zh-CN" altLang="en-US" sz="2800" dirty="0" smtClean="0"/>
              <a:t>也是一个对象，对象也有属性，而</a:t>
            </a:r>
            <a:r>
              <a:rPr lang="en-US" altLang="zh-CN" sz="2800" dirty="0" smtClean="0"/>
              <a:t>prototype</a:t>
            </a:r>
            <a:r>
              <a:rPr lang="zh-CN" altLang="en-US" sz="2800" dirty="0" smtClean="0"/>
              <a:t>就是</a:t>
            </a:r>
            <a:r>
              <a:rPr lang="en-US" altLang="zh-CN" sz="2800" dirty="0" smtClean="0"/>
              <a:t>function</a:t>
            </a:r>
            <a:r>
              <a:rPr lang="zh-CN" altLang="en-US" sz="2800" dirty="0" smtClean="0"/>
              <a:t>的属性，该属性 也是一个对象，不同之处是，</a:t>
            </a:r>
            <a:r>
              <a:rPr lang="en-US" altLang="zh-CN" sz="2800" dirty="0" smtClean="0"/>
              <a:t>function</a:t>
            </a:r>
            <a:r>
              <a:rPr lang="zh-CN" altLang="en-US" sz="2800" dirty="0" smtClean="0"/>
              <a:t>在做为类定义的时候，创建类实例的 过程（</a:t>
            </a:r>
            <a:r>
              <a:rPr lang="en-US" altLang="zh-CN" sz="2800" dirty="0" smtClean="0"/>
              <a:t>new</a:t>
            </a:r>
            <a:r>
              <a:rPr lang="zh-CN" altLang="en-US" sz="2800" dirty="0" smtClean="0"/>
              <a:t>的过程）要参照它的</a:t>
            </a:r>
            <a:r>
              <a:rPr lang="en-US" altLang="zh-CN" sz="2800" dirty="0" smtClean="0"/>
              <a:t>prototype</a:t>
            </a:r>
            <a:r>
              <a:rPr lang="zh-CN" altLang="en-US" sz="2800" dirty="0" smtClean="0"/>
              <a:t>对象，把</a:t>
            </a:r>
            <a:r>
              <a:rPr lang="en-US" altLang="zh-CN" sz="2800" dirty="0" smtClean="0"/>
              <a:t>prototype</a:t>
            </a:r>
            <a:r>
              <a:rPr lang="zh-CN" altLang="en-US" sz="2800" dirty="0" smtClean="0"/>
              <a:t>对象的所有 属性（也就是</a:t>
            </a:r>
            <a:r>
              <a:rPr lang="en-US" altLang="zh-CN" sz="2800" dirty="0" smtClean="0"/>
              <a:t>Java</a:t>
            </a:r>
            <a:r>
              <a:rPr lang="zh-CN" altLang="en-US" sz="2800" dirty="0" smtClean="0"/>
              <a:t>里的成员，包括成员变量和成员函数）都复制到新的对象 中去，所以可以看出</a:t>
            </a:r>
            <a:r>
              <a:rPr lang="en-US" altLang="zh-CN" sz="2800" dirty="0" smtClean="0"/>
              <a:t>prototype</a:t>
            </a:r>
            <a:r>
              <a:rPr lang="zh-CN" altLang="en-US" sz="2800" dirty="0" smtClean="0"/>
              <a:t>就是模板，而这个模板是在</a:t>
            </a:r>
            <a:r>
              <a:rPr lang="en-US" altLang="zh-CN" sz="2800" dirty="0" smtClean="0"/>
              <a:t>new</a:t>
            </a:r>
            <a:r>
              <a:rPr lang="zh-CN" altLang="en-US" sz="2800" dirty="0" smtClean="0"/>
              <a:t>一个对象之 前就已经存在了</a:t>
            </a:r>
            <a:r>
              <a:rPr lang="zh-CN" altLang="en-US" sz="2400" dirty="0" smtClean="0"/>
              <a:t>。</a:t>
            </a:r>
            <a:endParaRPr lang="zh-CN"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zh-CN" altLang="en-US" sz="2400" dirty="0" smtClean="0"/>
              <a:t>上面的</a:t>
            </a:r>
            <a:r>
              <a:rPr lang="en-US" altLang="zh-CN" sz="2400" dirty="0" smtClean="0"/>
              <a:t>JavaScript</a:t>
            </a:r>
            <a:r>
              <a:rPr lang="zh-CN" altLang="en-US" sz="2400" dirty="0" smtClean="0"/>
              <a:t>就好像在定义一个</a:t>
            </a:r>
            <a:r>
              <a:rPr lang="en-US" altLang="zh-CN" sz="2400" dirty="0" smtClean="0"/>
              <a:t>Java</a:t>
            </a:r>
            <a:r>
              <a:rPr lang="zh-CN" altLang="en-US" sz="2400" dirty="0" smtClean="0"/>
              <a:t>类，书写类的时候，除了用不同的声明（</a:t>
            </a:r>
            <a:r>
              <a:rPr lang="en-US" altLang="zh-CN" sz="2400" dirty="0" smtClean="0"/>
              <a:t>Class</a:t>
            </a:r>
            <a:r>
              <a:rPr lang="zh-CN" altLang="en-US" sz="2400" dirty="0" smtClean="0"/>
              <a:t>和</a:t>
            </a:r>
            <a:r>
              <a:rPr lang="en-US" altLang="zh-CN" sz="2400" dirty="0" smtClean="0"/>
              <a:t>Function</a:t>
            </a:r>
            <a:r>
              <a:rPr lang="zh-CN" altLang="en-US" sz="2400" dirty="0" smtClean="0"/>
              <a:t>）区别，基本没有其他的区别，但在运行时有很大的区别。首先</a:t>
            </a:r>
            <a:r>
              <a:rPr lang="en-US" altLang="zh-CN" sz="2400" dirty="0" smtClean="0"/>
              <a:t>Java</a:t>
            </a:r>
            <a:r>
              <a:rPr lang="zh-CN" altLang="en-US" sz="2400" dirty="0" smtClean="0"/>
              <a:t>要求类必须被编译成字节码才能被载入虚拟机，而</a:t>
            </a:r>
            <a:r>
              <a:rPr lang="en-US" altLang="zh-CN" sz="2400" dirty="0" smtClean="0"/>
              <a:t>JavaScript</a:t>
            </a:r>
            <a:r>
              <a:rPr lang="zh-CN" altLang="en-US" sz="2400" dirty="0" smtClean="0"/>
              <a:t>是在运行代码的同时，执行了类似</a:t>
            </a:r>
            <a:r>
              <a:rPr lang="en-US" altLang="zh-CN" sz="2400" dirty="0" smtClean="0"/>
              <a:t>Java</a:t>
            </a:r>
            <a:r>
              <a:rPr lang="zh-CN" altLang="en-US" sz="2400" dirty="0" smtClean="0"/>
              <a:t>的编译载入的过程。并且</a:t>
            </a:r>
            <a:r>
              <a:rPr lang="en-US" altLang="zh-CN" sz="2400" dirty="0" smtClean="0"/>
              <a:t>Java</a:t>
            </a:r>
            <a:r>
              <a:rPr lang="zh-CN" altLang="en-US" sz="2400" dirty="0" smtClean="0"/>
              <a:t>的类在载入虚拟机后一般就不能再改变类的定义了，比如把一个方法的行为改变或指向另一个方法的引用等。而</a:t>
            </a:r>
            <a:r>
              <a:rPr lang="en-US" altLang="zh-CN" sz="2400" dirty="0" smtClean="0"/>
              <a:t>JavaScript</a:t>
            </a:r>
            <a:r>
              <a:rPr lang="zh-CN" altLang="en-US" sz="2400" dirty="0" smtClean="0"/>
              <a:t>在运行期还可以通过</a:t>
            </a:r>
            <a:r>
              <a:rPr lang="en-US" altLang="zh-CN" sz="2400" dirty="0" smtClean="0"/>
              <a:t>prototype</a:t>
            </a:r>
            <a:r>
              <a:rPr lang="zh-CN" altLang="en-US" sz="2400" dirty="0" smtClean="0"/>
              <a:t>来改变类及所有该类生成的对象的行为。例如上面的例子中，在解析完</a:t>
            </a:r>
            <a:r>
              <a:rPr lang="en-US" altLang="zh-CN" sz="2400" dirty="0" smtClean="0"/>
              <a:t>function A</a:t>
            </a:r>
            <a:r>
              <a:rPr lang="zh-CN" altLang="en-US" sz="2400" dirty="0" smtClean="0"/>
              <a:t>的函数体后，整个类也就生成了，这时候如果</a:t>
            </a:r>
            <a:r>
              <a:rPr lang="en-US" altLang="zh-CN" sz="2400" dirty="0" smtClean="0"/>
              <a:t>new</a:t>
            </a:r>
            <a:r>
              <a:rPr lang="zh-CN" altLang="en-US" sz="2400" dirty="0" smtClean="0"/>
              <a:t>的话就能得到类的实例，紧接着的代码又向类动态添加了新的行为。</a:t>
            </a:r>
          </a:p>
          <a:p>
            <a:endParaRPr lang="zh-CN" altLang="en-US" sz="18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zh-CN" altLang="en-US" dirty="0" smtClean="0"/>
              <a:t>而在</a:t>
            </a:r>
            <a:r>
              <a:rPr lang="en-US" altLang="zh-CN" dirty="0" smtClean="0"/>
              <a:t>function A</a:t>
            </a:r>
            <a:r>
              <a:rPr lang="zh-CN" altLang="en-US" dirty="0" smtClean="0"/>
              <a:t>的函数体内定义的</a:t>
            </a:r>
            <a:r>
              <a:rPr lang="en-US" altLang="zh-CN" dirty="0" smtClean="0"/>
              <a:t>this</a:t>
            </a:r>
            <a:r>
              <a:rPr lang="zh-CN" altLang="en-US" dirty="0" smtClean="0"/>
              <a:t>成员，可以理解为‘后’绑定成员。 </a:t>
            </a:r>
            <a:br>
              <a:rPr lang="zh-CN" altLang="en-US" dirty="0" smtClean="0"/>
            </a:br>
            <a:r>
              <a:rPr lang="zh-CN" altLang="en-US" dirty="0" smtClean="0"/>
              <a:t>可以这么理解，在</a:t>
            </a:r>
            <a:r>
              <a:rPr lang="en-US" altLang="zh-CN" dirty="0" smtClean="0"/>
              <a:t>new A()</a:t>
            </a:r>
            <a:r>
              <a:rPr lang="zh-CN" altLang="en-US" dirty="0" smtClean="0"/>
              <a:t>的时候</a:t>
            </a:r>
            <a:r>
              <a:rPr lang="en-US" altLang="zh-CN" dirty="0" smtClean="0"/>
              <a:t>JavaScript</a:t>
            </a:r>
            <a:r>
              <a:rPr lang="zh-CN" altLang="en-US" dirty="0" smtClean="0"/>
              <a:t>建立了一个临时对象， </a:t>
            </a:r>
            <a:br>
              <a:rPr lang="zh-CN" altLang="en-US" dirty="0" smtClean="0"/>
            </a:br>
            <a:r>
              <a:rPr lang="zh-CN" altLang="en-US" dirty="0" smtClean="0"/>
              <a:t>把</a:t>
            </a:r>
            <a:r>
              <a:rPr lang="en-US" altLang="zh-CN" dirty="0" err="1" smtClean="0"/>
              <a:t>A.prototype</a:t>
            </a:r>
            <a:r>
              <a:rPr lang="zh-CN" altLang="en-US" dirty="0" smtClean="0"/>
              <a:t>的所有成员复制到临时对象中，然后再把函数</a:t>
            </a:r>
            <a:r>
              <a:rPr lang="en-US" altLang="zh-CN" dirty="0" smtClean="0"/>
              <a:t>A</a:t>
            </a:r>
            <a:r>
              <a:rPr lang="zh-CN" altLang="en-US" dirty="0" smtClean="0"/>
              <a:t>中 </a:t>
            </a:r>
            <a:br>
              <a:rPr lang="zh-CN" altLang="en-US" dirty="0" smtClean="0"/>
            </a:br>
            <a:r>
              <a:rPr lang="zh-CN" altLang="en-US" dirty="0" smtClean="0"/>
              <a:t>定义的</a:t>
            </a:r>
            <a:r>
              <a:rPr lang="en-US" altLang="zh-CN" dirty="0" smtClean="0"/>
              <a:t>this</a:t>
            </a:r>
            <a:r>
              <a:rPr lang="zh-CN" altLang="en-US" dirty="0" smtClean="0"/>
              <a:t>成员也绑定到临时对象中，然后把临时对象返回给用户。 </a:t>
            </a:r>
            <a:br>
              <a:rPr lang="zh-CN" altLang="en-US" dirty="0" smtClean="0"/>
            </a:br>
            <a:r>
              <a:rPr lang="zh-CN" altLang="en-US" dirty="0" smtClean="0"/>
              <a:t>下面是模拟</a:t>
            </a:r>
            <a:r>
              <a:rPr lang="en-US" altLang="zh-CN" dirty="0" smtClean="0"/>
              <a:t>JavaScript</a:t>
            </a:r>
            <a:r>
              <a:rPr lang="zh-CN" altLang="en-US" dirty="0" smtClean="0"/>
              <a:t>的</a:t>
            </a:r>
            <a:r>
              <a:rPr lang="en-US" altLang="zh-CN" dirty="0" smtClean="0"/>
              <a:t>new</a:t>
            </a:r>
            <a:r>
              <a:rPr lang="zh-CN" altLang="en-US" dirty="0" smtClean="0"/>
              <a:t>关键字的处理伪过程：</a:t>
            </a:r>
          </a:p>
          <a:p>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建立临时对象 </a:t>
            </a:r>
            <a:br>
              <a:rPr lang="zh-CN" altLang="en-US" dirty="0" smtClean="0"/>
            </a:br>
            <a:r>
              <a:rPr lang="en-US" altLang="zh-CN" dirty="0" err="1" smtClean="0"/>
              <a:t>var</a:t>
            </a:r>
            <a:r>
              <a:rPr lang="en-US" altLang="zh-CN" dirty="0" smtClean="0"/>
              <a:t> </a:t>
            </a:r>
            <a:r>
              <a:rPr lang="en-US" altLang="zh-CN" dirty="0" err="1" smtClean="0"/>
              <a:t>tobj</a:t>
            </a:r>
            <a:r>
              <a:rPr lang="en-US" altLang="zh-CN" dirty="0" smtClean="0"/>
              <a:t> = {}; </a:t>
            </a:r>
            <a:br>
              <a:rPr lang="en-US" altLang="zh-CN" dirty="0" smtClean="0"/>
            </a:br>
            <a:r>
              <a:rPr lang="en-US" altLang="zh-CN" dirty="0" smtClean="0"/>
              <a:t>//</a:t>
            </a:r>
            <a:r>
              <a:rPr lang="zh-CN" altLang="en-US" dirty="0" smtClean="0"/>
              <a:t>复制</a:t>
            </a:r>
            <a:r>
              <a:rPr lang="en-US" altLang="zh-CN" dirty="0" smtClean="0"/>
              <a:t>prototype </a:t>
            </a:r>
            <a:br>
              <a:rPr lang="en-US" altLang="zh-CN" dirty="0" smtClean="0"/>
            </a:br>
            <a:r>
              <a:rPr lang="en-US" altLang="zh-CN" dirty="0" smtClean="0"/>
              <a:t>for (</a:t>
            </a:r>
            <a:r>
              <a:rPr lang="en-US" altLang="zh-CN" dirty="0" err="1" smtClean="0"/>
              <a:t>var</a:t>
            </a:r>
            <a:r>
              <a:rPr lang="en-US" altLang="zh-CN" dirty="0" smtClean="0"/>
              <a:t> key in </a:t>
            </a:r>
            <a:r>
              <a:rPr lang="en-US" altLang="zh-CN" dirty="0" err="1" smtClean="0"/>
              <a:t>A.prototype</a:t>
            </a:r>
            <a:r>
              <a:rPr lang="en-US" altLang="zh-CN" dirty="0" smtClean="0"/>
              <a:t>) </a:t>
            </a:r>
            <a:br>
              <a:rPr lang="en-US" altLang="zh-CN" dirty="0" smtClean="0"/>
            </a:br>
            <a:r>
              <a:rPr lang="en-US" altLang="zh-CN" dirty="0" err="1" smtClean="0"/>
              <a:t>tobj</a:t>
            </a:r>
            <a:r>
              <a:rPr lang="en-US" altLang="zh-CN" dirty="0" smtClean="0"/>
              <a:t>[key] = </a:t>
            </a:r>
            <a:r>
              <a:rPr lang="en-US" altLang="zh-CN" dirty="0" err="1" smtClean="0"/>
              <a:t>A.prototype</a:t>
            </a:r>
            <a:r>
              <a:rPr lang="en-US" altLang="zh-CN" dirty="0" smtClean="0"/>
              <a:t>[key]; </a:t>
            </a:r>
            <a:br>
              <a:rPr lang="en-US" altLang="zh-CN" dirty="0" smtClean="0"/>
            </a:br>
            <a:r>
              <a:rPr lang="en-US" altLang="zh-CN" dirty="0" smtClean="0"/>
              <a:t>//</a:t>
            </a:r>
            <a:r>
              <a:rPr lang="zh-CN" altLang="en-US" dirty="0" smtClean="0"/>
              <a:t>绑定函数体内的</a:t>
            </a:r>
            <a:r>
              <a:rPr lang="en-US" altLang="zh-CN" dirty="0" smtClean="0"/>
              <a:t>this</a:t>
            </a:r>
            <a:r>
              <a:rPr lang="zh-CN" altLang="en-US" dirty="0" smtClean="0"/>
              <a:t>成员（这个过程是</a:t>
            </a:r>
            <a:r>
              <a:rPr lang="en-US" altLang="zh-CN" dirty="0" smtClean="0"/>
              <a:t>JavaScript</a:t>
            </a:r>
            <a:r>
              <a:rPr lang="zh-CN" altLang="en-US" dirty="0" smtClean="0"/>
              <a:t>的内部处理，没有办法模拟） </a:t>
            </a:r>
            <a:br>
              <a:rPr lang="zh-CN" altLang="en-US" dirty="0" smtClean="0"/>
            </a:br>
            <a:r>
              <a:rPr lang="en-US" altLang="zh-CN" dirty="0" smtClean="0"/>
              <a:t>return </a:t>
            </a:r>
            <a:r>
              <a:rPr lang="en-US" altLang="zh-CN" dirty="0" err="1" smtClean="0"/>
              <a:t>tobj</a:t>
            </a:r>
            <a:r>
              <a:rPr lang="en-US" altLang="zh-CN" dirty="0" smtClean="0"/>
              <a:t> to user;</a:t>
            </a:r>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zh-CN" altLang="en-US" dirty="0" smtClean="0"/>
              <a:t>之所以存在</a:t>
            </a:r>
            <a:r>
              <a:rPr lang="en-US" altLang="zh-CN" dirty="0" smtClean="0"/>
              <a:t>function</a:t>
            </a:r>
            <a:r>
              <a:rPr lang="zh-CN" altLang="en-US" dirty="0" smtClean="0"/>
              <a:t>内部定义的</a:t>
            </a:r>
            <a:r>
              <a:rPr lang="en-US" altLang="zh-CN" dirty="0" smtClean="0"/>
              <a:t>this</a:t>
            </a:r>
            <a:r>
              <a:rPr lang="zh-CN" altLang="en-US" dirty="0" smtClean="0"/>
              <a:t>成员，以及</a:t>
            </a:r>
            <a:r>
              <a:rPr lang="en-US" altLang="zh-CN" dirty="0" smtClean="0"/>
              <a:t>prototype</a:t>
            </a:r>
            <a:r>
              <a:rPr lang="zh-CN" altLang="en-US" dirty="0" smtClean="0"/>
              <a:t>的成员是 </a:t>
            </a:r>
            <a:br>
              <a:rPr lang="zh-CN" altLang="en-US" dirty="0" smtClean="0"/>
            </a:br>
            <a:r>
              <a:rPr lang="zh-CN" altLang="en-US" dirty="0" smtClean="0"/>
              <a:t>有原因的。由于</a:t>
            </a:r>
            <a:r>
              <a:rPr lang="en-US" altLang="zh-CN" dirty="0" smtClean="0"/>
              <a:t>JavaScript</a:t>
            </a:r>
            <a:r>
              <a:rPr lang="zh-CN" altLang="en-US" dirty="0" smtClean="0"/>
              <a:t>的类在构造时是可以传递构造参数的， </a:t>
            </a:r>
            <a:br>
              <a:rPr lang="zh-CN" altLang="en-US" dirty="0" smtClean="0"/>
            </a:br>
            <a:r>
              <a:rPr lang="zh-CN" altLang="en-US" dirty="0" smtClean="0"/>
              <a:t>所以，</a:t>
            </a:r>
            <a:r>
              <a:rPr lang="en-US" altLang="zh-CN" dirty="0" smtClean="0"/>
              <a:t>this</a:t>
            </a:r>
            <a:r>
              <a:rPr lang="zh-CN" altLang="en-US" dirty="0" smtClean="0"/>
              <a:t>成员的行为可能由于参数的不同而不同。这也就是需要后 </a:t>
            </a:r>
            <a:br>
              <a:rPr lang="zh-CN" altLang="en-US" dirty="0" smtClean="0"/>
            </a:br>
            <a:r>
              <a:rPr lang="zh-CN" altLang="en-US" dirty="0" smtClean="0"/>
              <a:t>绑定的原因了。在看下一个例子：</a:t>
            </a:r>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836712"/>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908720"/>
            <a:ext cx="8229600" cy="5217443"/>
          </a:xfrm>
        </p:spPr>
        <p:txBody>
          <a:bodyPr/>
          <a:lstStyle/>
          <a:p>
            <a:r>
              <a:rPr lang="en-US" altLang="zh-CN" sz="2800" dirty="0" smtClean="0"/>
              <a:t>1 function AA(val1,val2) { </a:t>
            </a:r>
            <a:br>
              <a:rPr lang="en-US" altLang="zh-CN" sz="2800" dirty="0" smtClean="0"/>
            </a:br>
            <a:r>
              <a:rPr lang="en-US" altLang="zh-CN" sz="2800" dirty="0" smtClean="0"/>
              <a:t>2     this.test1 = function() { </a:t>
            </a:r>
            <a:br>
              <a:rPr lang="en-US" altLang="zh-CN" sz="2800" dirty="0" smtClean="0"/>
            </a:br>
            <a:r>
              <a:rPr lang="en-US" altLang="zh-CN" sz="2800" dirty="0" smtClean="0"/>
              <a:t>3         alert(val1); </a:t>
            </a:r>
            <a:br>
              <a:rPr lang="en-US" altLang="zh-CN" sz="2800" dirty="0" smtClean="0"/>
            </a:br>
            <a:r>
              <a:rPr lang="en-US" altLang="zh-CN" sz="2800" dirty="0" smtClean="0"/>
              <a:t>4     }; </a:t>
            </a:r>
            <a:br>
              <a:rPr lang="en-US" altLang="zh-CN" sz="2800" dirty="0" smtClean="0"/>
            </a:br>
            <a:r>
              <a:rPr lang="en-US" altLang="zh-CN" sz="2800" dirty="0" smtClean="0"/>
              <a:t>5 </a:t>
            </a:r>
            <a:br>
              <a:rPr lang="en-US" altLang="zh-CN" sz="2800" dirty="0" smtClean="0"/>
            </a:br>
            <a:r>
              <a:rPr lang="en-US" altLang="zh-CN" sz="2800" dirty="0" smtClean="0"/>
              <a:t>6     this.test2 = val2 ? function () { return this.test1;} : function () { return 456; }; </a:t>
            </a:r>
            <a:br>
              <a:rPr lang="en-US" altLang="zh-CN" sz="2800" dirty="0" smtClean="0"/>
            </a:br>
            <a:r>
              <a:rPr lang="en-US" altLang="zh-CN" sz="2800" dirty="0" smtClean="0"/>
              <a:t>7 </a:t>
            </a:r>
            <a:br>
              <a:rPr lang="en-US" altLang="zh-CN" sz="2800" dirty="0" smtClean="0"/>
            </a:br>
            <a:r>
              <a:rPr lang="en-US" altLang="zh-CN" sz="2800" dirty="0" smtClean="0"/>
              <a:t>8     this.test3 = val1 ? val1 : function () {alert("no val1");}; </a:t>
            </a:r>
            <a:br>
              <a:rPr lang="en-US" altLang="zh-CN" sz="2800" dirty="0" smtClean="0"/>
            </a:br>
            <a:r>
              <a:rPr lang="en-US" altLang="zh-CN" sz="2800" dirty="0" smtClean="0"/>
              <a:t>9 } </a:t>
            </a:r>
            <a:br>
              <a:rPr lang="en-US" altLang="zh-CN" sz="2800" dirty="0" smtClean="0"/>
            </a:br>
            <a:endParaRPr lang="zh-CN" altLang="en-US" sz="28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52736"/>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980728"/>
            <a:ext cx="8229600" cy="5145435"/>
          </a:xfrm>
        </p:spPr>
        <p:txBody>
          <a:bodyPr/>
          <a:lstStyle/>
          <a:p>
            <a:r>
              <a:rPr lang="zh-CN" altLang="en-US" sz="2800" dirty="0" smtClean="0"/>
              <a:t>这个例子很好的说明了后绑定的实际使用价值，所以后绑定对于成员 函数来说是非常有用的，对于成员变量来说其实没什么实际用处。 唯一不同的是，</a:t>
            </a:r>
            <a:r>
              <a:rPr lang="en-US" altLang="zh-CN" sz="2800" dirty="0" smtClean="0"/>
              <a:t>this</a:t>
            </a:r>
            <a:r>
              <a:rPr lang="zh-CN" altLang="en-US" sz="2800" dirty="0" smtClean="0"/>
              <a:t>成员在每次</a:t>
            </a:r>
            <a:r>
              <a:rPr lang="en-US" altLang="zh-CN" sz="2800" dirty="0" smtClean="0"/>
              <a:t>new</a:t>
            </a:r>
            <a:r>
              <a:rPr lang="zh-CN" altLang="en-US" sz="2800" dirty="0" smtClean="0"/>
              <a:t>对象时都要被</a:t>
            </a:r>
            <a:r>
              <a:rPr lang="en-US" altLang="zh-CN" sz="2800" dirty="0" smtClean="0"/>
              <a:t>JavaScript</a:t>
            </a:r>
            <a:r>
              <a:rPr lang="zh-CN" altLang="en-US" sz="2800" dirty="0" smtClean="0"/>
              <a:t>引擎解析， 根据不同的构造参数，使它们在运行期的行为可能有很大 的不同。而</a:t>
            </a:r>
            <a:r>
              <a:rPr lang="en-US" altLang="zh-CN" sz="2800" dirty="0" smtClean="0"/>
              <a:t>prototype</a:t>
            </a:r>
            <a:r>
              <a:rPr lang="zh-CN" altLang="en-US" sz="2800" dirty="0" smtClean="0"/>
              <a:t>的成员就不会每次都解析，第一次定义</a:t>
            </a:r>
            <a:r>
              <a:rPr lang="en-US" altLang="zh-CN" sz="2800" dirty="0" smtClean="0"/>
              <a:t>prototype </a:t>
            </a:r>
            <a:r>
              <a:rPr lang="zh-CN" altLang="en-US" sz="2800" dirty="0" smtClean="0"/>
              <a:t>成员时才解析，以后可以直接引用</a:t>
            </a:r>
            <a:r>
              <a:rPr lang="en-US" altLang="zh-CN" sz="2800" dirty="0" smtClean="0"/>
              <a:t>prototype</a:t>
            </a:r>
            <a:r>
              <a:rPr lang="zh-CN" altLang="en-US" sz="2800" dirty="0" smtClean="0"/>
              <a:t>成员，并且更改了</a:t>
            </a:r>
            <a:r>
              <a:rPr lang="en-US" altLang="zh-CN" sz="2800" dirty="0" smtClean="0"/>
              <a:t>prototype </a:t>
            </a:r>
            <a:r>
              <a:rPr lang="zh-CN" altLang="en-US" sz="2800" dirty="0" smtClean="0"/>
              <a:t>成员，所有已经建立的实例对象的相应成员都会被更改。</a:t>
            </a:r>
            <a:endParaRPr lang="zh-CN" altLang="en-US" sz="2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zh-CN" altLang="en-US" sz="2400" dirty="0" smtClean="0"/>
              <a:t>在运行期可以通过</a:t>
            </a:r>
            <a:r>
              <a:rPr lang="en-US" altLang="zh-CN" sz="2400" dirty="0" smtClean="0"/>
              <a:t>‘</a:t>
            </a:r>
            <a:r>
              <a:rPr lang="zh-CN" altLang="en-US" sz="2400" dirty="0" smtClean="0"/>
              <a:t>对象名</a:t>
            </a:r>
            <a:r>
              <a:rPr lang="en-US" altLang="zh-CN" sz="2400" dirty="0" smtClean="0"/>
              <a:t>.</a:t>
            </a:r>
            <a:r>
              <a:rPr lang="zh-CN" altLang="en-US" sz="2400" dirty="0" smtClean="0"/>
              <a:t>成员名</a:t>
            </a:r>
            <a:r>
              <a:rPr lang="en-US" altLang="zh-CN" sz="2400" dirty="0" smtClean="0"/>
              <a:t>’</a:t>
            </a:r>
            <a:r>
              <a:rPr lang="zh-CN" altLang="en-US" sz="2400" dirty="0" smtClean="0"/>
              <a:t>来更改成员，这种方式可以更改</a:t>
            </a:r>
            <a:r>
              <a:rPr lang="en-US" altLang="zh-CN" sz="2400" dirty="0" smtClean="0"/>
              <a:t>this</a:t>
            </a:r>
            <a:r>
              <a:rPr lang="zh-CN" altLang="en-US" sz="2400" dirty="0" smtClean="0"/>
              <a:t>成员 和</a:t>
            </a:r>
            <a:r>
              <a:rPr lang="en-US" altLang="zh-CN" sz="2400" dirty="0" smtClean="0"/>
              <a:t>prototype</a:t>
            </a:r>
            <a:r>
              <a:rPr lang="zh-CN" altLang="en-US" sz="2400" dirty="0" smtClean="0"/>
              <a:t>成员的默认定义，但是更改只限于自身对象，因为</a:t>
            </a:r>
            <a:r>
              <a:rPr lang="en-US" altLang="zh-CN" sz="2400" dirty="0" smtClean="0"/>
              <a:t>JavaScript </a:t>
            </a:r>
            <a:r>
              <a:rPr lang="zh-CN" altLang="en-US" sz="2400" dirty="0" smtClean="0"/>
              <a:t>和</a:t>
            </a:r>
            <a:r>
              <a:rPr lang="en-US" altLang="zh-CN" sz="2400" dirty="0" smtClean="0"/>
              <a:t>Java</a:t>
            </a:r>
            <a:r>
              <a:rPr lang="zh-CN" altLang="en-US" sz="2400" dirty="0" smtClean="0"/>
              <a:t>一样，也是传值，对象的引用也是一个地址值，所以</a:t>
            </a:r>
            <a:r>
              <a:rPr lang="en-US" altLang="zh-CN" sz="2400" dirty="0" smtClean="0"/>
              <a:t>new</a:t>
            </a:r>
            <a:r>
              <a:rPr lang="zh-CN" altLang="en-US" sz="2400" dirty="0" smtClean="0"/>
              <a:t>一个对象后， </a:t>
            </a:r>
            <a:br>
              <a:rPr lang="zh-CN" altLang="en-US" sz="2400" dirty="0" smtClean="0"/>
            </a:br>
            <a:r>
              <a:rPr lang="en-US" altLang="zh-CN" sz="2400" dirty="0" smtClean="0"/>
              <a:t>prototype</a:t>
            </a:r>
            <a:r>
              <a:rPr lang="zh-CN" altLang="en-US" sz="2400" dirty="0" smtClean="0"/>
              <a:t>的成员也被复制到那个对象上了，再更改那个对象的成员，只会 影响那个对象自身，其他从同一个类</a:t>
            </a:r>
            <a:r>
              <a:rPr lang="en-US" altLang="zh-CN" sz="2400" dirty="0" smtClean="0"/>
              <a:t>new</a:t>
            </a:r>
            <a:r>
              <a:rPr lang="zh-CN" altLang="en-US" sz="2400" dirty="0" smtClean="0"/>
              <a:t>出来的对象都不会有任何变化。不能通过运行期设置</a:t>
            </a:r>
            <a:r>
              <a:rPr lang="en-US" altLang="zh-CN" sz="2400" dirty="0" smtClean="0"/>
              <a:t>'</a:t>
            </a:r>
            <a:r>
              <a:rPr lang="zh-CN" altLang="en-US" sz="2400" dirty="0" smtClean="0"/>
              <a:t>类</a:t>
            </a:r>
            <a:r>
              <a:rPr lang="en-US" altLang="zh-CN" sz="2400" dirty="0" smtClean="0"/>
              <a:t>.prototype.</a:t>
            </a:r>
            <a:r>
              <a:rPr lang="zh-CN" altLang="en-US" sz="2400" dirty="0" smtClean="0"/>
              <a:t>成员名</a:t>
            </a:r>
            <a:r>
              <a:rPr lang="en-US" altLang="zh-CN" sz="2400" dirty="0" smtClean="0"/>
              <a:t>'</a:t>
            </a:r>
            <a:r>
              <a:rPr lang="zh-CN" altLang="en-US" sz="2400" dirty="0" smtClean="0"/>
              <a:t>来覆盖</a:t>
            </a:r>
            <a:r>
              <a:rPr lang="en-US" altLang="zh-CN" sz="2400" dirty="0" smtClean="0"/>
              <a:t>this</a:t>
            </a:r>
            <a:r>
              <a:rPr lang="zh-CN" altLang="en-US" sz="2400" dirty="0" smtClean="0"/>
              <a:t>同名成员，这样做没有 </a:t>
            </a:r>
            <a:br>
              <a:rPr lang="zh-CN" altLang="en-US" sz="2400" dirty="0" smtClean="0"/>
            </a:br>
            <a:r>
              <a:rPr lang="zh-CN" altLang="en-US" sz="2400" dirty="0" smtClean="0"/>
              <a:t>任何效果。</a:t>
            </a:r>
          </a:p>
          <a:p>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zh-CN" altLang="en-US" sz="2000" dirty="0" smtClean="0"/>
              <a:t>通过复制一个对象的所有属性到一个新对象，是不能通过修改</a:t>
            </a:r>
            <a:r>
              <a:rPr lang="en-US" altLang="zh-CN" sz="2000" dirty="0" smtClean="0"/>
              <a:t>prototype</a:t>
            </a:r>
            <a:r>
              <a:rPr lang="zh-CN" altLang="en-US" sz="2000" dirty="0" smtClean="0"/>
              <a:t>成员 </a:t>
            </a:r>
            <a:br>
              <a:rPr lang="zh-CN" altLang="en-US" sz="2000" dirty="0" smtClean="0"/>
            </a:br>
            <a:r>
              <a:rPr lang="zh-CN" altLang="en-US" sz="2000" dirty="0" smtClean="0"/>
              <a:t>来修改新对象的成员行为，因为新对象不是通过原来对象的类</a:t>
            </a:r>
            <a:r>
              <a:rPr lang="en-US" altLang="zh-CN" sz="2000" dirty="0" smtClean="0"/>
              <a:t>new</a:t>
            </a:r>
            <a:r>
              <a:rPr lang="zh-CN" altLang="en-US" sz="2000" dirty="0" smtClean="0"/>
              <a:t>出来的。 </a:t>
            </a:r>
            <a:br>
              <a:rPr lang="zh-CN" altLang="en-US" sz="2000" dirty="0" smtClean="0"/>
            </a:br>
            <a:r>
              <a:rPr lang="zh-CN" altLang="en-US" sz="2000" dirty="0" smtClean="0"/>
              <a:t>通常的复制方法如下：</a:t>
            </a:r>
          </a:p>
          <a:p>
            <a:r>
              <a:rPr lang="en-US" altLang="zh-CN" sz="2000" dirty="0" smtClean="0"/>
              <a:t>1 </a:t>
            </a:r>
            <a:r>
              <a:rPr lang="en-US" altLang="zh-CN" sz="2000" dirty="0" err="1" smtClean="0"/>
              <a:t>var</a:t>
            </a:r>
            <a:r>
              <a:rPr lang="en-US" altLang="zh-CN" sz="2000" dirty="0" smtClean="0"/>
              <a:t> </a:t>
            </a:r>
            <a:r>
              <a:rPr lang="en-US" altLang="zh-CN" sz="2000" dirty="0" err="1" smtClean="0"/>
              <a:t>tobj</a:t>
            </a:r>
            <a:r>
              <a:rPr lang="en-US" altLang="zh-CN" sz="2000" dirty="0" smtClean="0"/>
              <a:t> = {}; </a:t>
            </a:r>
            <a:br>
              <a:rPr lang="en-US" altLang="zh-CN" sz="2000" dirty="0" smtClean="0"/>
            </a:br>
            <a:r>
              <a:rPr lang="en-US" altLang="zh-CN" sz="2000" dirty="0" smtClean="0"/>
              <a:t>2 for (</a:t>
            </a:r>
            <a:r>
              <a:rPr lang="en-US" altLang="zh-CN" sz="2000" dirty="0" err="1" smtClean="0"/>
              <a:t>var</a:t>
            </a:r>
            <a:r>
              <a:rPr lang="en-US" altLang="zh-CN" sz="2000" dirty="0" smtClean="0"/>
              <a:t> key in </a:t>
            </a:r>
            <a:r>
              <a:rPr lang="en-US" altLang="zh-CN" sz="2000" dirty="0" err="1" smtClean="0"/>
              <a:t>otherObj</a:t>
            </a:r>
            <a:r>
              <a:rPr lang="en-US" altLang="zh-CN" sz="2000" dirty="0" smtClean="0"/>
              <a:t>) </a:t>
            </a:r>
            <a:br>
              <a:rPr lang="en-US" altLang="zh-CN" sz="2000" dirty="0" smtClean="0"/>
            </a:br>
            <a:r>
              <a:rPr lang="en-US" altLang="zh-CN" sz="2000" dirty="0" smtClean="0"/>
              <a:t>3     </a:t>
            </a:r>
            <a:r>
              <a:rPr lang="en-US" altLang="zh-CN" sz="2000" dirty="0" err="1" smtClean="0"/>
              <a:t>tobj</a:t>
            </a:r>
            <a:r>
              <a:rPr lang="en-US" altLang="zh-CN" sz="2000" dirty="0" smtClean="0"/>
              <a:t>[key] = </a:t>
            </a:r>
            <a:r>
              <a:rPr lang="en-US" altLang="zh-CN" sz="2000" dirty="0" err="1" smtClean="0"/>
              <a:t>otherObj</a:t>
            </a:r>
            <a:r>
              <a:rPr lang="en-US" altLang="zh-CN" sz="2000" dirty="0" smtClean="0"/>
              <a:t>[key]; </a:t>
            </a:r>
            <a:br>
              <a:rPr lang="en-US" altLang="zh-CN" sz="2000" dirty="0" smtClean="0"/>
            </a:br>
            <a:r>
              <a:rPr lang="zh-CN" altLang="en-US" sz="2000" dirty="0" smtClean="0"/>
              <a:t>看似</a:t>
            </a:r>
            <a:r>
              <a:rPr lang="en-US" altLang="zh-CN" sz="2000" dirty="0" err="1" smtClean="0"/>
              <a:t>tobj</a:t>
            </a:r>
            <a:r>
              <a:rPr lang="zh-CN" altLang="en-US" sz="2000" dirty="0" smtClean="0"/>
              <a:t>和</a:t>
            </a:r>
            <a:r>
              <a:rPr lang="en-US" altLang="zh-CN" sz="2000" dirty="0" err="1" smtClean="0"/>
              <a:t>otherObj</a:t>
            </a:r>
            <a:r>
              <a:rPr lang="zh-CN" altLang="en-US" sz="2000" dirty="0" smtClean="0"/>
              <a:t>的行为是一致的，他们不是一个类</a:t>
            </a:r>
            <a:r>
              <a:rPr lang="en-US" altLang="zh-CN" sz="2000" dirty="0" smtClean="0"/>
              <a:t>new</a:t>
            </a:r>
            <a:r>
              <a:rPr lang="zh-CN" altLang="en-US" sz="2000" dirty="0" smtClean="0"/>
              <a:t>出来的。 </a:t>
            </a:r>
            <a:br>
              <a:rPr lang="zh-CN" altLang="en-US" sz="2000" dirty="0" smtClean="0"/>
            </a:br>
            <a:r>
              <a:rPr lang="zh-CN" altLang="en-US" sz="2000" dirty="0" smtClean="0"/>
              <a:t>一个很好的办法可以测试，比如</a:t>
            </a:r>
            <a:r>
              <a:rPr lang="en-US" altLang="zh-CN" sz="2000" dirty="0" err="1" smtClean="0"/>
              <a:t>otherObj</a:t>
            </a:r>
            <a:r>
              <a:rPr lang="zh-CN" altLang="en-US" sz="2000" dirty="0" smtClean="0"/>
              <a:t>是</a:t>
            </a:r>
            <a:r>
              <a:rPr lang="en-US" altLang="zh-CN" sz="2000" dirty="0" smtClean="0"/>
              <a:t>A</a:t>
            </a:r>
            <a:r>
              <a:rPr lang="zh-CN" altLang="en-US" sz="2000" dirty="0" smtClean="0"/>
              <a:t>类</a:t>
            </a:r>
            <a:r>
              <a:rPr lang="en-US" altLang="zh-CN" sz="2000" dirty="0" smtClean="0"/>
              <a:t>new</a:t>
            </a:r>
            <a:r>
              <a:rPr lang="zh-CN" altLang="en-US" sz="2000" dirty="0" smtClean="0"/>
              <a:t>出来的，</a:t>
            </a:r>
            <a:br>
              <a:rPr lang="zh-CN" altLang="en-US" sz="2000" dirty="0" smtClean="0"/>
            </a:br>
            <a:r>
              <a:rPr lang="zh-CN" altLang="en-US" sz="2000" dirty="0" smtClean="0"/>
              <a:t>可以通过使用 </a:t>
            </a:r>
            <a:r>
              <a:rPr lang="en-US" altLang="zh-CN" sz="2000" dirty="0" smtClean="0"/>
              <a:t>(</a:t>
            </a:r>
            <a:r>
              <a:rPr lang="en-US" altLang="zh-CN" sz="2000" dirty="0" err="1" smtClean="0"/>
              <a:t>tobj</a:t>
            </a:r>
            <a:r>
              <a:rPr lang="en-US" altLang="zh-CN" sz="2000" dirty="0" smtClean="0"/>
              <a:t> </a:t>
            </a:r>
            <a:r>
              <a:rPr lang="en-US" altLang="zh-CN" sz="2000" dirty="0" err="1" smtClean="0"/>
              <a:t>instanceof</a:t>
            </a:r>
            <a:r>
              <a:rPr lang="en-US" altLang="zh-CN" sz="2000" dirty="0" smtClean="0"/>
              <a:t> A) </a:t>
            </a:r>
            <a:r>
              <a:rPr lang="zh-CN" altLang="en-US" sz="2000" dirty="0" smtClean="0"/>
              <a:t>来测试，结果显然是</a:t>
            </a:r>
            <a:r>
              <a:rPr lang="en-US" altLang="zh-CN" sz="2000" dirty="0" smtClean="0"/>
              <a:t>false</a:t>
            </a:r>
            <a:r>
              <a:rPr lang="zh-CN" altLang="en-US" sz="2000" dirty="0" smtClean="0"/>
              <a:t>。</a:t>
            </a:r>
          </a:p>
          <a:p>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908720"/>
            <a:ext cx="8229600" cy="5217443"/>
          </a:xfrm>
        </p:spPr>
        <p:txBody>
          <a:bodyPr/>
          <a:lstStyle/>
          <a:p>
            <a:r>
              <a:rPr lang="en-US" altLang="zh-CN" sz="2400" dirty="0" smtClean="0"/>
              <a:t>prototype</a:t>
            </a:r>
            <a:r>
              <a:rPr lang="zh-CN" altLang="en-US" sz="2400" dirty="0" smtClean="0"/>
              <a:t>的</a:t>
            </a:r>
            <a:r>
              <a:rPr lang="en-US" altLang="zh-CN" sz="2400" dirty="0" smtClean="0"/>
              <a:t>constructor</a:t>
            </a:r>
            <a:r>
              <a:rPr lang="zh-CN" altLang="en-US" sz="2400" dirty="0" smtClean="0"/>
              <a:t>成员，该成员是对一个类的构造</a:t>
            </a:r>
            <a:br>
              <a:rPr lang="zh-CN" altLang="en-US" sz="2400" dirty="0" smtClean="0"/>
            </a:br>
            <a:r>
              <a:rPr lang="zh-CN" altLang="en-US" sz="2400" dirty="0" smtClean="0"/>
              <a:t>函数的引用，在类定义的初期，如果一个类没有从其他别的类那</a:t>
            </a:r>
            <a:br>
              <a:rPr lang="zh-CN" altLang="en-US" sz="2400" dirty="0" smtClean="0"/>
            </a:br>
            <a:r>
              <a:rPr lang="zh-CN" altLang="en-US" sz="2400" dirty="0" smtClean="0"/>
              <a:t>里继承，该类的</a:t>
            </a:r>
            <a:r>
              <a:rPr lang="en-US" altLang="zh-CN" sz="2400" dirty="0" err="1" smtClean="0"/>
              <a:t>prototype.constructor</a:t>
            </a:r>
            <a:r>
              <a:rPr lang="zh-CN" altLang="en-US" sz="2400" dirty="0" smtClean="0"/>
              <a:t>属性保存的是该类自身的引用，</a:t>
            </a:r>
            <a:br>
              <a:rPr lang="zh-CN" altLang="en-US" sz="2400" dirty="0" smtClean="0"/>
            </a:br>
            <a:r>
              <a:rPr lang="zh-CN" altLang="en-US" sz="2400" dirty="0" smtClean="0"/>
              <a:t>如果该类从别的类继承，那么它的</a:t>
            </a:r>
            <a:r>
              <a:rPr lang="en-US" altLang="zh-CN" sz="2400" dirty="0" smtClean="0"/>
              <a:t>constructor</a:t>
            </a:r>
            <a:r>
              <a:rPr lang="zh-CN" altLang="en-US" sz="2400" dirty="0" smtClean="0"/>
              <a:t>属性就保存了父类的</a:t>
            </a:r>
            <a:br>
              <a:rPr lang="zh-CN" altLang="en-US" sz="2400" dirty="0" smtClean="0"/>
            </a:br>
            <a:r>
              <a:rPr lang="en-US" altLang="zh-CN" sz="2400" dirty="0" smtClean="0"/>
              <a:t>constructor</a:t>
            </a:r>
            <a:r>
              <a:rPr lang="zh-CN" altLang="en-US" sz="2400" dirty="0" smtClean="0"/>
              <a:t>引用，一般</a:t>
            </a:r>
            <a:r>
              <a:rPr lang="en-US" altLang="zh-CN" sz="2400" dirty="0" smtClean="0"/>
              <a:t>constructor</a:t>
            </a:r>
            <a:r>
              <a:rPr lang="zh-CN" altLang="en-US" sz="2400" dirty="0" smtClean="0"/>
              <a:t>没有什么用处，但可以通过它来取</a:t>
            </a:r>
            <a:br>
              <a:rPr lang="zh-CN" altLang="en-US" sz="2400" dirty="0" smtClean="0"/>
            </a:br>
            <a:r>
              <a:rPr lang="zh-CN" altLang="en-US" sz="2400" dirty="0" smtClean="0"/>
              <a:t>得他的类的信息，就像</a:t>
            </a:r>
            <a:r>
              <a:rPr lang="en-US" altLang="zh-CN" sz="2400" dirty="0" smtClean="0"/>
              <a:t>Java</a:t>
            </a:r>
            <a:r>
              <a:rPr lang="zh-CN" altLang="en-US" sz="2400" dirty="0" smtClean="0"/>
              <a:t>里的对象都有</a:t>
            </a:r>
            <a:r>
              <a:rPr lang="en-US" altLang="zh-CN" sz="2400" dirty="0" err="1" smtClean="0"/>
              <a:t>getClass</a:t>
            </a:r>
            <a:r>
              <a:rPr lang="en-US" altLang="zh-CN" sz="2400" dirty="0" smtClean="0"/>
              <a:t>()</a:t>
            </a:r>
            <a:r>
              <a:rPr lang="zh-CN" altLang="en-US" sz="2400" dirty="0" smtClean="0"/>
              <a:t>方法，</a:t>
            </a:r>
            <a:r>
              <a:rPr lang="en-US" altLang="zh-CN" sz="2400" dirty="0" smtClean="0"/>
              <a:t>constructor</a:t>
            </a:r>
            <a:br>
              <a:rPr lang="en-US" altLang="zh-CN" sz="2400" dirty="0" smtClean="0"/>
            </a:br>
            <a:r>
              <a:rPr lang="zh-CN" altLang="en-US" sz="2400" dirty="0" smtClean="0"/>
              <a:t>就是干这个用的。有它的好处是，再运行期可以改变所有同类对象</a:t>
            </a:r>
            <a:br>
              <a:rPr lang="zh-CN" altLang="en-US" sz="2400" dirty="0" smtClean="0"/>
            </a:br>
            <a:r>
              <a:rPr lang="zh-CN" altLang="en-US" sz="2400" dirty="0" smtClean="0"/>
              <a:t>的成员行为，</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62000" y="304800"/>
            <a:ext cx="7696200" cy="6056313"/>
          </a:xfrm>
          <a:prstGeom prst="rect">
            <a:avLst/>
          </a:prstGeom>
          <a:noFill/>
          <a:ln w="9525">
            <a:noFill/>
            <a:miter lim="800000"/>
            <a:headEnd/>
            <a:tailEnd/>
          </a:ln>
          <a:effectLst/>
        </p:spPr>
        <p:txBody>
          <a:bodyPr>
            <a:spAutoFit/>
          </a:bodyPr>
          <a:lstStyle/>
          <a:p>
            <a:pPr>
              <a:spcBef>
                <a:spcPct val="50000"/>
              </a:spcBef>
            </a:pPr>
            <a:r>
              <a:rPr lang="zh-CN" altLang="en-US" sz="3200">
                <a:solidFill>
                  <a:schemeClr val="tx2"/>
                </a:solidFill>
                <a:effectLst>
                  <a:outerShdw blurRad="38100" dist="38100" dir="2700000" algn="tl">
                    <a:srgbClr val="000000"/>
                  </a:outerShdw>
                </a:effectLst>
              </a:rPr>
              <a:t>注意：</a:t>
            </a:r>
          </a:p>
          <a:p>
            <a:pPr>
              <a:spcBef>
                <a:spcPct val="50000"/>
              </a:spcBef>
            </a:pPr>
            <a:r>
              <a:rPr lang="zh-CN" altLang="en-US"/>
              <a:t>      </a:t>
            </a:r>
            <a:r>
              <a:rPr lang="en-US" altLang="zh-CN"/>
              <a:t>1</a:t>
            </a:r>
            <a:r>
              <a:rPr lang="zh-CN" altLang="en-US"/>
              <a:t>、</a:t>
            </a:r>
            <a:r>
              <a:rPr lang="en-US" altLang="zh-CN"/>
              <a:t>JavaScript</a:t>
            </a:r>
            <a:r>
              <a:rPr lang="zh-CN" altLang="en-US"/>
              <a:t>并不要求指定变量中包含的数据类型，同一变量可用于包含各种不同的数值。</a:t>
            </a:r>
          </a:p>
          <a:p>
            <a:pPr>
              <a:spcBef>
                <a:spcPct val="50000"/>
              </a:spcBef>
            </a:pPr>
            <a:r>
              <a:rPr lang="zh-CN" altLang="en-US"/>
              <a:t>      </a:t>
            </a:r>
            <a:r>
              <a:rPr lang="en-US" altLang="zh-CN"/>
              <a:t>2</a:t>
            </a:r>
            <a:r>
              <a:rPr lang="zh-CN" altLang="en-US"/>
              <a:t>、变量名区分大小写。</a:t>
            </a:r>
          </a:p>
          <a:p>
            <a:pPr>
              <a:spcBef>
                <a:spcPct val="50000"/>
              </a:spcBef>
            </a:pPr>
            <a:r>
              <a:rPr lang="zh-CN" altLang="en-US"/>
              <a:t>      </a:t>
            </a:r>
            <a:r>
              <a:rPr lang="en-US" altLang="zh-CN"/>
              <a:t>3</a:t>
            </a:r>
            <a:r>
              <a:rPr lang="zh-CN" altLang="en-US"/>
              <a:t>、如果要在字符串中插入引号，可在前面加上反斜杠</a:t>
            </a:r>
            <a:r>
              <a:rPr lang="en-US" altLang="zh-CN"/>
              <a:t>(\)</a:t>
            </a:r>
            <a:r>
              <a:rPr lang="zh-CN" altLang="en-US"/>
              <a:t>作为转义符。但在单引号中插入双引号或在双引号中插入单引号无需转义符。</a:t>
            </a:r>
          </a:p>
          <a:p>
            <a:pPr>
              <a:spcBef>
                <a:spcPct val="50000"/>
              </a:spcBef>
            </a:pPr>
            <a:r>
              <a:rPr lang="zh-CN" altLang="en-US"/>
              <a:t>       </a:t>
            </a:r>
            <a:r>
              <a:rPr lang="en-US" altLang="zh-CN"/>
              <a:t>4</a:t>
            </a:r>
            <a:r>
              <a:rPr lang="zh-CN" altLang="en-US"/>
              <a:t>、数据类型之间可自动转换，如“</a:t>
            </a:r>
            <a:r>
              <a:rPr lang="en-US" altLang="zh-CN"/>
              <a:t>a”+3=“a3”</a:t>
            </a:r>
          </a:p>
          <a:p>
            <a:pPr>
              <a:spcBef>
                <a:spcPct val="50000"/>
              </a:spcBef>
            </a:pPr>
            <a:r>
              <a:rPr lang="en-US" altLang="zh-CN"/>
              <a:t>       5</a:t>
            </a:r>
            <a:r>
              <a:rPr lang="zh-CN" altLang="en-US"/>
              <a:t>、类型转换函数</a:t>
            </a:r>
          </a:p>
          <a:p>
            <a:pPr>
              <a:spcBef>
                <a:spcPct val="50000"/>
              </a:spcBef>
            </a:pPr>
            <a:r>
              <a:rPr lang="zh-CN" altLang="en-US"/>
              <a:t>        </a:t>
            </a:r>
            <a:r>
              <a:rPr lang="en-US" altLang="zh-CN"/>
              <a:t>eval() --</a:t>
            </a:r>
            <a:r>
              <a:rPr lang="zh-CN" altLang="en-US"/>
              <a:t>将</a:t>
            </a:r>
            <a:r>
              <a:rPr lang="zh-CN" altLang="en-US">
                <a:solidFill>
                  <a:srgbClr val="CC6600"/>
                </a:solidFill>
              </a:rPr>
              <a:t>字符串表达式</a:t>
            </a:r>
            <a:r>
              <a:rPr lang="zh-CN" altLang="en-US"/>
              <a:t>转换成数字值</a:t>
            </a:r>
          </a:p>
          <a:p>
            <a:pPr>
              <a:spcBef>
                <a:spcPct val="50000"/>
              </a:spcBef>
            </a:pPr>
            <a:r>
              <a:rPr lang="zh-CN" altLang="en-US"/>
              <a:t>        </a:t>
            </a:r>
            <a:r>
              <a:rPr lang="en-US" altLang="zh-CN"/>
              <a:t>parseInt()—</a:t>
            </a:r>
            <a:r>
              <a:rPr lang="zh-CN" altLang="en-US"/>
              <a:t>将字符串值转换成整数</a:t>
            </a:r>
          </a:p>
          <a:p>
            <a:pPr>
              <a:spcBef>
                <a:spcPct val="50000"/>
              </a:spcBef>
            </a:pPr>
            <a:r>
              <a:rPr lang="zh-CN" altLang="en-US"/>
              <a:t>        </a:t>
            </a:r>
            <a:r>
              <a:rPr lang="en-US" altLang="zh-CN"/>
              <a:t>parseFloat()--</a:t>
            </a:r>
            <a:r>
              <a:rPr lang="zh-CN" altLang="en-US"/>
              <a:t>将字符串值转换成浮点数</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en-US" altLang="zh-CN" sz="2000" dirty="0" err="1" smtClean="0"/>
              <a:t>someObj.constructor.prototype.somePrototype</a:t>
            </a:r>
            <a:r>
              <a:rPr lang="en-US" altLang="zh-CN" sz="2000" dirty="0" smtClean="0"/>
              <a:t> = function () { </a:t>
            </a:r>
            <a:br>
              <a:rPr lang="en-US" altLang="zh-CN" sz="2000" dirty="0" smtClean="0"/>
            </a:br>
            <a:r>
              <a:rPr lang="en-US" altLang="zh-CN" sz="2000" dirty="0" smtClean="0"/>
              <a:t>2 other process . </a:t>
            </a:r>
            <a:br>
              <a:rPr lang="en-US" altLang="zh-CN" sz="2000" dirty="0" smtClean="0"/>
            </a:br>
            <a:r>
              <a:rPr lang="en-US" altLang="zh-CN" sz="2000" dirty="0" smtClean="0"/>
              <a:t>3 } </a:t>
            </a:r>
            <a:br>
              <a:rPr lang="en-US" altLang="zh-CN" sz="2000" dirty="0" smtClean="0"/>
            </a:br>
            <a:r>
              <a:rPr lang="zh-CN" altLang="en-US" sz="2000" dirty="0" smtClean="0"/>
              <a:t>因此好的习惯是在继承之后把</a:t>
            </a:r>
            <a:r>
              <a:rPr lang="en-US" altLang="zh-CN" sz="2000" dirty="0" smtClean="0"/>
              <a:t>prototype</a:t>
            </a:r>
            <a:r>
              <a:rPr lang="zh-CN" altLang="en-US" sz="2000" dirty="0" smtClean="0"/>
              <a:t>的</a:t>
            </a:r>
            <a:r>
              <a:rPr lang="en-US" altLang="zh-CN" sz="2000" dirty="0" smtClean="0"/>
              <a:t>constructor</a:t>
            </a:r>
            <a:r>
              <a:rPr lang="zh-CN" altLang="en-US" sz="2000" dirty="0" smtClean="0"/>
              <a:t>成员设置一下， </a:t>
            </a:r>
            <a:br>
              <a:rPr lang="zh-CN" altLang="en-US" sz="2000" dirty="0" smtClean="0"/>
            </a:br>
            <a:r>
              <a:rPr lang="zh-CN" altLang="en-US" sz="2000" dirty="0" smtClean="0"/>
              <a:t>否则会把父类的</a:t>
            </a:r>
            <a:r>
              <a:rPr lang="en-US" altLang="zh-CN" sz="2000" dirty="0" smtClean="0"/>
              <a:t>prototype</a:t>
            </a:r>
            <a:r>
              <a:rPr lang="zh-CN" altLang="en-US" sz="2000" dirty="0" smtClean="0"/>
              <a:t>成员改掉，那样程序的行为就不可预知了。 </a:t>
            </a:r>
            <a:br>
              <a:rPr lang="zh-CN" altLang="en-US" sz="2000" dirty="0" smtClean="0"/>
            </a:br>
            <a:r>
              <a:rPr lang="zh-CN" altLang="en-US" sz="2000" dirty="0" smtClean="0"/>
              <a:t>如：</a:t>
            </a:r>
          </a:p>
          <a:p>
            <a:r>
              <a:rPr lang="en-US" altLang="zh-CN" sz="2000" dirty="0" smtClean="0"/>
              <a:t>1 function </a:t>
            </a:r>
            <a:r>
              <a:rPr lang="en-US" altLang="zh-CN" sz="2000" dirty="0" err="1" smtClean="0"/>
              <a:t>classA</a:t>
            </a:r>
            <a:r>
              <a:rPr lang="en-US" altLang="zh-CN" sz="2000" dirty="0" smtClean="0"/>
              <a:t>() { </a:t>
            </a:r>
            <a:br>
              <a:rPr lang="en-US" altLang="zh-CN" sz="2000" dirty="0" smtClean="0"/>
            </a:br>
            <a:r>
              <a:rPr lang="en-US" altLang="zh-CN" sz="2000" dirty="0" smtClean="0"/>
              <a:t>2 </a:t>
            </a:r>
            <a:br>
              <a:rPr lang="en-US" altLang="zh-CN" sz="2000" dirty="0" smtClean="0"/>
            </a:br>
            <a:r>
              <a:rPr lang="en-US" altLang="zh-CN" sz="2000" dirty="0" smtClean="0"/>
              <a:t>3 } </a:t>
            </a:r>
            <a:br>
              <a:rPr lang="en-US" altLang="zh-CN" sz="2000" dirty="0" smtClean="0"/>
            </a:br>
            <a:r>
              <a:rPr lang="en-US" altLang="zh-CN" sz="2000" dirty="0" smtClean="0"/>
              <a:t>5 </a:t>
            </a:r>
            <a:r>
              <a:rPr lang="en-US" altLang="zh-CN" sz="2000" dirty="0" err="1" smtClean="0"/>
              <a:t>classB.prototype</a:t>
            </a:r>
            <a:r>
              <a:rPr lang="en-US" altLang="zh-CN" sz="2000" dirty="0" smtClean="0"/>
              <a:t> = new </a:t>
            </a:r>
            <a:r>
              <a:rPr lang="en-US" altLang="zh-CN" sz="2000" dirty="0" err="1" smtClean="0"/>
              <a:t>classA</a:t>
            </a:r>
            <a:r>
              <a:rPr lang="en-US" altLang="zh-CN" sz="2000" dirty="0" smtClean="0"/>
              <a:t>(); </a:t>
            </a:r>
            <a:br>
              <a:rPr lang="en-US" altLang="zh-CN" sz="2000" dirty="0" smtClean="0"/>
            </a:br>
            <a:r>
              <a:rPr lang="en-US" altLang="zh-CN" sz="2000" dirty="0" smtClean="0"/>
              <a:t>6 </a:t>
            </a:r>
            <a:r>
              <a:rPr lang="en-US" altLang="zh-CN" sz="2000" dirty="0" err="1" smtClean="0"/>
              <a:t>classB.prototype.constructor</a:t>
            </a:r>
            <a:r>
              <a:rPr lang="en-US" altLang="zh-CN" sz="2000" dirty="0" smtClean="0"/>
              <a:t> = </a:t>
            </a:r>
            <a:r>
              <a:rPr lang="en-US" altLang="zh-CN" sz="2000" dirty="0" err="1" smtClean="0"/>
              <a:t>classB</a:t>
            </a:r>
            <a:r>
              <a:rPr lang="en-US" altLang="zh-CN" sz="2000" dirty="0" smtClean="0"/>
              <a:t>; </a:t>
            </a:r>
            <a:br>
              <a:rPr lang="en-US" altLang="zh-CN" sz="2000" dirty="0" smtClean="0"/>
            </a:br>
            <a:endParaRPr lang="en-US" altLang="zh-CN" sz="2000" dirty="0" smtClean="0"/>
          </a:p>
          <a:p>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数据通信格式</a:t>
            </a:r>
            <a:r>
              <a:rPr lang="en-US" altLang="zh-CN" dirty="0" smtClean="0"/>
              <a:t>JSON</a:t>
            </a:r>
            <a:endParaRPr lang="zh-CN" altLang="en-US" dirty="0"/>
          </a:p>
        </p:txBody>
      </p:sp>
      <p:sp>
        <p:nvSpPr>
          <p:cNvPr id="3" name="内容占位符 2"/>
          <p:cNvSpPr>
            <a:spLocks noGrp="1"/>
          </p:cNvSpPr>
          <p:nvPr>
            <p:ph idx="1"/>
          </p:nvPr>
        </p:nvSpPr>
        <p:spPr/>
        <p:txBody>
          <a:bodyPr/>
          <a:lstStyle/>
          <a:p>
            <a:r>
              <a:rPr lang="en-US" altLang="zh-CN" sz="2800" dirty="0" smtClean="0"/>
              <a:t>JSON</a:t>
            </a:r>
            <a:r>
              <a:rPr lang="zh-CN" altLang="en-US" sz="2800" dirty="0" smtClean="0"/>
              <a:t>是指</a:t>
            </a:r>
            <a:r>
              <a:rPr lang="en-US" altLang="zh-CN" sz="2800" dirty="0" smtClean="0"/>
              <a:t>JavaScript Object Notation</a:t>
            </a:r>
            <a:r>
              <a:rPr lang="zh-CN" altLang="en-US" sz="2800" dirty="0" smtClean="0"/>
              <a:t>，即</a:t>
            </a:r>
            <a:r>
              <a:rPr lang="en-US" altLang="zh-CN" sz="2800" dirty="0" err="1" smtClean="0"/>
              <a:t>javascript</a:t>
            </a:r>
            <a:r>
              <a:rPr lang="zh-CN" altLang="en-US" sz="2800" dirty="0" smtClean="0"/>
              <a:t>对象表示法。所以说</a:t>
            </a:r>
            <a:r>
              <a:rPr lang="en-US" altLang="zh-CN" sz="2800" dirty="0" smtClean="0"/>
              <a:t>JSON</a:t>
            </a:r>
            <a:r>
              <a:rPr lang="zh-CN" altLang="en-US" sz="2800" dirty="0" smtClean="0"/>
              <a:t>是一种数据格式，</a:t>
            </a:r>
            <a:r>
              <a:rPr lang="en-US" altLang="zh-CN" sz="2800" dirty="0" err="1" smtClean="0"/>
              <a:t>javascript</a:t>
            </a:r>
            <a:r>
              <a:rPr lang="zh-CN" altLang="en-US" sz="2800" dirty="0" smtClean="0"/>
              <a:t>原生支持</a:t>
            </a:r>
            <a:r>
              <a:rPr lang="en-US" altLang="zh-CN" sz="2800" dirty="0" err="1" smtClean="0"/>
              <a:t>json</a:t>
            </a:r>
            <a:r>
              <a:rPr lang="zh-CN" altLang="en-US" sz="2800" dirty="0" smtClean="0"/>
              <a:t>。</a:t>
            </a:r>
          </a:p>
          <a:p>
            <a:r>
              <a:rPr lang="en-US" altLang="zh-CN" sz="2800" dirty="0" err="1" smtClean="0"/>
              <a:t>json</a:t>
            </a:r>
            <a:r>
              <a:rPr lang="zh-CN" altLang="en-US" sz="2800" dirty="0" smtClean="0"/>
              <a:t>的语法格式是使用</a:t>
            </a:r>
            <a:r>
              <a:rPr lang="en-US" altLang="zh-CN" sz="2800" dirty="0" smtClean="0"/>
              <a:t>{</a:t>
            </a:r>
            <a:r>
              <a:rPr lang="zh-CN" altLang="en-US" sz="2800" dirty="0" smtClean="0"/>
              <a:t>和</a:t>
            </a:r>
            <a:r>
              <a:rPr lang="en-US" altLang="zh-CN" sz="2800" dirty="0" smtClean="0"/>
              <a:t>}</a:t>
            </a:r>
            <a:r>
              <a:rPr lang="zh-CN" altLang="en-US" sz="2800" dirty="0" smtClean="0"/>
              <a:t>表示一个对象，使用属性名称：值的格式创建属性，多个属性用</a:t>
            </a:r>
            <a:r>
              <a:rPr lang="en-US" altLang="zh-CN" sz="2800" dirty="0" smtClean="0"/>
              <a:t>,</a:t>
            </a:r>
            <a:r>
              <a:rPr lang="zh-CN" altLang="en-US" sz="2800" dirty="0" smtClean="0"/>
              <a:t>分</a:t>
            </a:r>
          </a:p>
          <a:p>
            <a:r>
              <a:rPr lang="zh-CN" altLang="en-US" sz="2800" dirty="0" smtClean="0"/>
              <a:t>对象创建后，可以使用</a:t>
            </a:r>
            <a:r>
              <a:rPr lang="en-US" altLang="zh-CN" sz="2800" dirty="0" smtClean="0"/>
              <a:t>.</a:t>
            </a:r>
            <a:r>
              <a:rPr lang="zh-CN" altLang="en-US" sz="2800" dirty="0" smtClean="0"/>
              <a:t>或</a:t>
            </a:r>
            <a:r>
              <a:rPr lang="en-US" altLang="zh-CN" sz="2800" dirty="0" smtClean="0"/>
              <a:t>[]</a:t>
            </a:r>
            <a:r>
              <a:rPr lang="zh-CN" altLang="en-US" sz="2800" dirty="0" smtClean="0"/>
              <a:t>索引的形式访问属性</a:t>
            </a:r>
            <a:endParaRPr lang="en-US" altLang="zh-CN" sz="2800" dirty="0" smtClean="0"/>
          </a:p>
          <a:p>
            <a:endParaRPr lang="en-US" altLang="zh-CN" sz="2800" dirty="0" smtClean="0"/>
          </a:p>
          <a:p>
            <a:r>
              <a:rPr lang="zh-CN" altLang="en-US" sz="2800" dirty="0" smtClean="0"/>
              <a:t>代码：</a:t>
            </a:r>
            <a:r>
              <a:rPr lang="en-US" altLang="zh-CN" sz="2800" dirty="0" smtClean="0"/>
              <a:t>13.html</a:t>
            </a:r>
            <a:endParaRPr lang="zh-CN" altLang="en-US" sz="2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JSON(JavaScript Object Notation) </a:t>
            </a:r>
            <a:r>
              <a:rPr lang="zh-CN" altLang="en-US" dirty="0" smtClean="0"/>
              <a:t>是一种轻量级的数据交换格式。它基于</a:t>
            </a:r>
            <a:r>
              <a:rPr lang="en-US" altLang="zh-CN" dirty="0" smtClean="0"/>
              <a:t>JavaScript</a:t>
            </a:r>
            <a:r>
              <a:rPr lang="zh-CN" altLang="en-US" dirty="0" smtClean="0"/>
              <a:t>（</a:t>
            </a:r>
            <a:r>
              <a:rPr lang="en-US" altLang="zh-CN" dirty="0" smtClean="0"/>
              <a:t>Standard ECMA-262 3rd Edition - December 1999</a:t>
            </a:r>
            <a:r>
              <a:rPr lang="zh-CN" altLang="en-US" dirty="0" smtClean="0"/>
              <a:t>）的一个子集。 </a:t>
            </a:r>
            <a:r>
              <a:rPr lang="en-US" altLang="zh-CN" dirty="0" smtClean="0"/>
              <a:t>JSON</a:t>
            </a:r>
            <a:r>
              <a:rPr lang="zh-CN" altLang="en-US" dirty="0" smtClean="0"/>
              <a:t>采用完全独立于语言的文本格式，但是也使用了类似于</a:t>
            </a:r>
            <a:r>
              <a:rPr lang="en-US" altLang="zh-CN" dirty="0" smtClean="0"/>
              <a:t>C</a:t>
            </a:r>
            <a:r>
              <a:rPr lang="zh-CN" altLang="en-US" dirty="0" smtClean="0"/>
              <a:t>语言家族的习惯（包括</a:t>
            </a:r>
            <a:r>
              <a:rPr lang="en-US" altLang="zh-CN" dirty="0" smtClean="0"/>
              <a:t>C, C++, C#, Java, JavaScript, Perl, Python</a:t>
            </a:r>
            <a:r>
              <a:rPr lang="zh-CN" altLang="en-US" dirty="0" smtClean="0"/>
              <a:t>等）。这些特性使</a:t>
            </a:r>
            <a:r>
              <a:rPr lang="en-US" altLang="zh-CN" dirty="0" smtClean="0"/>
              <a:t>JSON</a:t>
            </a:r>
            <a:r>
              <a:rPr lang="zh-CN" altLang="en-US" dirty="0" smtClean="0"/>
              <a:t>成为理想的数据交换语言。易于人阅读和编写，同时也易于机器解析和生成。</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t>JSON</a:t>
            </a:r>
            <a:r>
              <a:rPr lang="zh-CN" altLang="en-US" dirty="0" smtClean="0"/>
              <a:t>建构有两种结构： </a:t>
            </a:r>
          </a:p>
          <a:p>
            <a:r>
              <a:rPr lang="zh-CN" altLang="en-US" dirty="0" smtClean="0"/>
              <a:t>　　</a:t>
            </a:r>
            <a:r>
              <a:rPr lang="en-US" altLang="zh-CN" dirty="0" smtClean="0"/>
              <a:t>1. “</a:t>
            </a:r>
            <a:r>
              <a:rPr lang="zh-CN" altLang="en-US" dirty="0" smtClean="0"/>
              <a:t>名称</a:t>
            </a:r>
            <a:r>
              <a:rPr lang="en-US" altLang="zh-CN" dirty="0" smtClean="0"/>
              <a:t>/</a:t>
            </a:r>
            <a:r>
              <a:rPr lang="zh-CN" altLang="en-US" dirty="0" smtClean="0"/>
              <a:t>值”对的集合（</a:t>
            </a:r>
            <a:r>
              <a:rPr lang="en-US" altLang="zh-CN" dirty="0" smtClean="0"/>
              <a:t>A collection of name/value pairs</a:t>
            </a:r>
            <a:r>
              <a:rPr lang="zh-CN" altLang="en-US" dirty="0" smtClean="0"/>
              <a:t>）。不同的语言中，它被理解为对象（</a:t>
            </a:r>
            <a:r>
              <a:rPr lang="en-US" altLang="zh-CN" dirty="0" smtClean="0"/>
              <a:t>object</a:t>
            </a:r>
            <a:r>
              <a:rPr lang="zh-CN" altLang="en-US" dirty="0" smtClean="0"/>
              <a:t>），记录（</a:t>
            </a:r>
            <a:r>
              <a:rPr lang="en-US" altLang="zh-CN" dirty="0" smtClean="0"/>
              <a:t>record</a:t>
            </a:r>
            <a:r>
              <a:rPr lang="zh-CN" altLang="en-US" dirty="0" smtClean="0"/>
              <a:t>），结构（</a:t>
            </a:r>
            <a:r>
              <a:rPr lang="en-US" altLang="zh-CN" dirty="0" err="1" smtClean="0"/>
              <a:t>struct</a:t>
            </a:r>
            <a:r>
              <a:rPr lang="zh-CN" altLang="en-US" dirty="0" smtClean="0"/>
              <a:t>），字典（</a:t>
            </a:r>
            <a:r>
              <a:rPr lang="en-US" altLang="zh-CN" dirty="0" smtClean="0"/>
              <a:t>dictionary</a:t>
            </a:r>
            <a:r>
              <a:rPr lang="zh-CN" altLang="en-US" dirty="0" smtClean="0"/>
              <a:t>），哈希表 （</a:t>
            </a:r>
            <a:r>
              <a:rPr lang="en-US" altLang="zh-CN" dirty="0" smtClean="0"/>
              <a:t>hash table</a:t>
            </a:r>
            <a:r>
              <a:rPr lang="zh-CN" altLang="en-US" dirty="0" smtClean="0"/>
              <a:t>），有键列表（</a:t>
            </a:r>
            <a:r>
              <a:rPr lang="en-US" altLang="zh-CN" dirty="0" smtClean="0"/>
              <a:t>keyed list</a:t>
            </a:r>
            <a:r>
              <a:rPr lang="zh-CN" altLang="en-US" dirty="0" smtClean="0"/>
              <a:t>），或者关联数组 （</a:t>
            </a:r>
            <a:r>
              <a:rPr lang="en-US" altLang="zh-CN" dirty="0" smtClean="0"/>
              <a:t>associative array</a:t>
            </a:r>
            <a:r>
              <a:rPr lang="zh-CN" altLang="en-US" dirty="0" smtClean="0"/>
              <a:t>）。 </a:t>
            </a:r>
          </a:p>
          <a:p>
            <a:r>
              <a:rPr lang="zh-CN" altLang="en-US" dirty="0" smtClean="0"/>
              <a:t>　　</a:t>
            </a:r>
            <a:r>
              <a:rPr lang="en-US" altLang="zh-CN" dirty="0" smtClean="0"/>
              <a:t>2.</a:t>
            </a:r>
            <a:r>
              <a:rPr lang="zh-CN" altLang="en-US" dirty="0" smtClean="0"/>
              <a:t>值的有序列表（</a:t>
            </a:r>
            <a:r>
              <a:rPr lang="en-US" altLang="zh-CN" dirty="0" smtClean="0"/>
              <a:t>An ordered list of values</a:t>
            </a:r>
            <a:r>
              <a:rPr lang="zh-CN" altLang="en-US" dirty="0" smtClean="0"/>
              <a:t>）。在大部分语言中，它被理解为数组（</a:t>
            </a:r>
            <a:r>
              <a:rPr lang="en-US" altLang="zh-CN" dirty="0" smtClean="0"/>
              <a:t>array</a:t>
            </a:r>
            <a:r>
              <a:rPr lang="zh-CN" altLang="en-US" dirty="0" smtClean="0"/>
              <a:t>）。</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JSON </a:t>
            </a:r>
            <a:r>
              <a:rPr lang="zh-CN" altLang="en-US" dirty="0" smtClean="0"/>
              <a:t>可以将 </a:t>
            </a:r>
            <a:r>
              <a:rPr lang="en-US" altLang="zh-CN" dirty="0" smtClean="0"/>
              <a:t>JavaScript </a:t>
            </a:r>
            <a:r>
              <a:rPr lang="zh-CN" altLang="en-US" dirty="0" smtClean="0"/>
              <a:t>对象中表示的一组数据转换为字符串，然后就可以在函数之间轻松地传递这个字符串，或者在异步应用程序中将字符串从 </a:t>
            </a:r>
            <a:r>
              <a:rPr lang="en-US" altLang="zh-CN" dirty="0" smtClean="0"/>
              <a:t>Web </a:t>
            </a:r>
            <a:r>
              <a:rPr lang="zh-CN" altLang="en-US" dirty="0" smtClean="0"/>
              <a:t>客户机传递给服务器端程序。这个字符串看起来有点儿古怪，但是 </a:t>
            </a:r>
            <a:r>
              <a:rPr lang="en-US" altLang="zh-CN" dirty="0" smtClean="0"/>
              <a:t>JavaScript </a:t>
            </a:r>
            <a:r>
              <a:rPr lang="zh-CN" altLang="en-US" dirty="0" smtClean="0"/>
              <a:t>很容易解释它，而且 </a:t>
            </a:r>
            <a:r>
              <a:rPr lang="en-US" altLang="zh-CN" dirty="0" smtClean="0"/>
              <a:t>JSON </a:t>
            </a:r>
            <a:r>
              <a:rPr lang="zh-CN" altLang="en-US" dirty="0" smtClean="0"/>
              <a:t>可以表示比</a:t>
            </a:r>
            <a:r>
              <a:rPr lang="en-US" altLang="zh-CN" dirty="0" smtClean="0"/>
              <a:t>"</a:t>
            </a:r>
            <a:r>
              <a:rPr lang="zh-CN" altLang="en-US" dirty="0" smtClean="0"/>
              <a:t>名称 </a:t>
            </a:r>
            <a:r>
              <a:rPr lang="en-US" altLang="zh-CN" dirty="0" smtClean="0"/>
              <a:t>/ </a:t>
            </a:r>
            <a:r>
              <a:rPr lang="zh-CN" altLang="en-US" dirty="0" smtClean="0"/>
              <a:t>值对</a:t>
            </a:r>
            <a:r>
              <a:rPr lang="en-US" altLang="zh-CN" dirty="0" smtClean="0"/>
              <a:t>"</a:t>
            </a:r>
            <a:r>
              <a:rPr lang="zh-CN" altLang="en-US" dirty="0" smtClean="0"/>
              <a:t>更复杂的结构。例如，可以表示数组和复杂的对象，而不仅仅是键和值的简单列表</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b="1" dirty="0" smtClean="0"/>
              <a:t>表示名称 </a:t>
            </a:r>
            <a:r>
              <a:rPr lang="en-US" altLang="zh-CN" b="1" dirty="0" smtClean="0"/>
              <a:t>/ </a:t>
            </a:r>
            <a:r>
              <a:rPr lang="zh-CN" altLang="en-US" b="1" dirty="0" smtClean="0"/>
              <a:t>值对</a:t>
            </a:r>
          </a:p>
          <a:p>
            <a:r>
              <a:rPr lang="zh-CN" altLang="en-US" dirty="0" smtClean="0"/>
              <a:t>　　按照最简单的形式，可以用下面这样的 </a:t>
            </a:r>
            <a:r>
              <a:rPr lang="en-US" altLang="zh-CN" dirty="0" smtClean="0"/>
              <a:t>JSON </a:t>
            </a:r>
            <a:r>
              <a:rPr lang="zh-CN" altLang="en-US" dirty="0" smtClean="0"/>
              <a:t>表示</a:t>
            </a:r>
            <a:r>
              <a:rPr lang="en-US" altLang="zh-CN" dirty="0" smtClean="0"/>
              <a:t>"</a:t>
            </a:r>
            <a:r>
              <a:rPr lang="zh-CN" altLang="en-US" dirty="0" smtClean="0"/>
              <a:t>名称 </a:t>
            </a:r>
            <a:r>
              <a:rPr lang="en-US" altLang="zh-CN" dirty="0" smtClean="0"/>
              <a:t>/ </a:t>
            </a:r>
            <a:r>
              <a:rPr lang="zh-CN" altLang="en-US" dirty="0" smtClean="0"/>
              <a:t>值对</a:t>
            </a:r>
            <a:r>
              <a:rPr lang="en-US" altLang="zh-CN" dirty="0" smtClean="0"/>
              <a:t>"</a:t>
            </a:r>
            <a:r>
              <a:rPr lang="zh-CN" altLang="en-US" dirty="0" smtClean="0"/>
              <a:t>： </a:t>
            </a:r>
          </a:p>
          <a:p>
            <a:r>
              <a:rPr lang="zh-CN" altLang="en-US" dirty="0" smtClean="0"/>
              <a:t>　　</a:t>
            </a:r>
            <a:r>
              <a:rPr lang="en-US" altLang="zh-CN" dirty="0" smtClean="0"/>
              <a:t>{ "</a:t>
            </a:r>
            <a:r>
              <a:rPr lang="en-US" altLang="zh-CN" dirty="0" err="1" smtClean="0"/>
              <a:t>firstName</a:t>
            </a:r>
            <a:r>
              <a:rPr lang="en-US" altLang="zh-CN" dirty="0" smtClean="0"/>
              <a:t>": "Brett" } </a:t>
            </a:r>
          </a:p>
          <a:p>
            <a:r>
              <a:rPr lang="zh-CN" altLang="en-US" dirty="0" smtClean="0"/>
              <a:t>　　这个示例非常基本，而且实际上比等效的纯文本</a:t>
            </a:r>
            <a:r>
              <a:rPr lang="en-US" altLang="zh-CN" dirty="0" smtClean="0"/>
              <a:t>"</a:t>
            </a:r>
            <a:r>
              <a:rPr lang="zh-CN" altLang="en-US" dirty="0" smtClean="0"/>
              <a:t>名称 </a:t>
            </a:r>
            <a:r>
              <a:rPr lang="en-US" altLang="zh-CN" dirty="0" smtClean="0"/>
              <a:t>/ </a:t>
            </a:r>
            <a:r>
              <a:rPr lang="zh-CN" altLang="en-US" dirty="0" smtClean="0"/>
              <a:t>值对</a:t>
            </a:r>
            <a:r>
              <a:rPr lang="en-US" altLang="zh-CN" dirty="0" smtClean="0"/>
              <a:t>"</a:t>
            </a:r>
            <a:r>
              <a:rPr lang="zh-CN" altLang="en-US" dirty="0" smtClean="0"/>
              <a:t>占用更多的空间： </a:t>
            </a:r>
          </a:p>
          <a:p>
            <a:r>
              <a:rPr lang="zh-CN" altLang="en-US" dirty="0" smtClean="0"/>
              <a:t>　　</a:t>
            </a:r>
            <a:r>
              <a:rPr lang="en-US" altLang="zh-CN" dirty="0" err="1" smtClean="0"/>
              <a:t>firstName</a:t>
            </a:r>
            <a:r>
              <a:rPr lang="en-US" altLang="zh-CN" dirty="0" smtClean="0"/>
              <a:t>=Brett </a:t>
            </a:r>
          </a:p>
          <a:p>
            <a:r>
              <a:rPr lang="zh-CN" altLang="en-US" dirty="0" smtClean="0"/>
              <a:t>　　但是，当将多个</a:t>
            </a:r>
            <a:r>
              <a:rPr lang="en-US" altLang="zh-CN" dirty="0" smtClean="0"/>
              <a:t>"</a:t>
            </a:r>
            <a:r>
              <a:rPr lang="zh-CN" altLang="en-US" dirty="0" smtClean="0"/>
              <a:t>名称 </a:t>
            </a:r>
            <a:r>
              <a:rPr lang="en-US" altLang="zh-CN" dirty="0" smtClean="0"/>
              <a:t>/ </a:t>
            </a:r>
            <a:r>
              <a:rPr lang="zh-CN" altLang="en-US" dirty="0" smtClean="0"/>
              <a:t>值对</a:t>
            </a:r>
            <a:r>
              <a:rPr lang="en-US" altLang="zh-CN" dirty="0" smtClean="0"/>
              <a:t>"</a:t>
            </a:r>
            <a:r>
              <a:rPr lang="zh-CN" altLang="en-US" dirty="0" smtClean="0"/>
              <a:t>串在一起时，</a:t>
            </a:r>
            <a:r>
              <a:rPr lang="en-US" altLang="zh-CN" dirty="0" smtClean="0"/>
              <a:t>JSON </a:t>
            </a:r>
            <a:r>
              <a:rPr lang="zh-CN" altLang="en-US" dirty="0" smtClean="0"/>
              <a:t>就会体现出它的价值了。首先，可以创建包含多个</a:t>
            </a:r>
            <a:r>
              <a:rPr lang="en-US" altLang="zh-CN" dirty="0" smtClean="0"/>
              <a:t>"</a:t>
            </a:r>
            <a:r>
              <a:rPr lang="zh-CN" altLang="en-US" dirty="0" smtClean="0"/>
              <a:t>名称 </a:t>
            </a:r>
            <a:r>
              <a:rPr lang="en-US" altLang="zh-CN" dirty="0" smtClean="0"/>
              <a:t>/ </a:t>
            </a:r>
            <a:r>
              <a:rPr lang="zh-CN" altLang="en-US" dirty="0" smtClean="0"/>
              <a:t>值对</a:t>
            </a:r>
            <a:r>
              <a:rPr lang="en-US" altLang="zh-CN" dirty="0" smtClean="0"/>
              <a:t>"</a:t>
            </a:r>
            <a:r>
              <a:rPr lang="zh-CN" altLang="en-US" dirty="0" smtClean="0"/>
              <a:t>的 记录，比如： </a:t>
            </a:r>
          </a:p>
          <a:p>
            <a:r>
              <a:rPr lang="zh-CN" altLang="en-US" dirty="0" smtClean="0"/>
              <a:t>　　</a:t>
            </a:r>
            <a:r>
              <a:rPr lang="en-US" altLang="zh-CN" dirty="0" smtClean="0"/>
              <a:t>{ "</a:t>
            </a:r>
            <a:r>
              <a:rPr lang="en-US" altLang="zh-CN" dirty="0" err="1" smtClean="0"/>
              <a:t>firstName</a:t>
            </a:r>
            <a:r>
              <a:rPr lang="en-US" altLang="zh-CN" dirty="0" smtClean="0"/>
              <a:t>": "Brett", "</a:t>
            </a:r>
            <a:r>
              <a:rPr lang="en-US" altLang="zh-CN" dirty="0" err="1" smtClean="0"/>
              <a:t>lastName</a:t>
            </a:r>
            <a:r>
              <a:rPr lang="en-US" altLang="zh-CN" dirty="0" smtClean="0"/>
              <a:t>":"McLaughlin", "email": "</a:t>
            </a:r>
            <a:r>
              <a:rPr lang="en-US" altLang="zh-CN" dirty="0" err="1" smtClean="0"/>
              <a:t>aaaa</a:t>
            </a:r>
            <a:r>
              <a:rPr lang="en-US" altLang="zh-CN" dirty="0" smtClean="0"/>
              <a:t>" } </a:t>
            </a:r>
          </a:p>
          <a:p>
            <a:r>
              <a:rPr lang="zh-CN" altLang="en-US" dirty="0" smtClean="0"/>
              <a:t>　　从语法方面来看，这与</a:t>
            </a:r>
            <a:r>
              <a:rPr lang="en-US" altLang="zh-CN" dirty="0" smtClean="0"/>
              <a:t>"</a:t>
            </a:r>
            <a:r>
              <a:rPr lang="zh-CN" altLang="en-US" dirty="0" smtClean="0"/>
              <a:t>名称 </a:t>
            </a:r>
            <a:r>
              <a:rPr lang="en-US" altLang="zh-CN" dirty="0" smtClean="0"/>
              <a:t>/ </a:t>
            </a:r>
            <a:r>
              <a:rPr lang="zh-CN" altLang="en-US" dirty="0" smtClean="0"/>
              <a:t>值对</a:t>
            </a:r>
            <a:r>
              <a:rPr lang="en-US" altLang="zh-CN" dirty="0" smtClean="0"/>
              <a:t>"</a:t>
            </a:r>
            <a:r>
              <a:rPr lang="zh-CN" altLang="en-US" dirty="0" smtClean="0"/>
              <a:t>相比并没有很大的优势，但是在这种情况下 </a:t>
            </a:r>
            <a:r>
              <a:rPr lang="en-US" altLang="zh-CN" dirty="0" smtClean="0"/>
              <a:t>JSON </a:t>
            </a:r>
            <a:r>
              <a:rPr lang="zh-CN" altLang="en-US" dirty="0" smtClean="0"/>
              <a:t>更容易使用，而且可读性更好。例如，它明确地表示以上三个值都是同一记录的一部分；花括号使这些值有了某种联系。</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b="1" dirty="0" smtClean="0"/>
              <a:t>表示数组</a:t>
            </a:r>
          </a:p>
          <a:p>
            <a:r>
              <a:rPr lang="zh-CN" altLang="en-US" dirty="0" smtClean="0"/>
              <a:t>　 　当需要表示一组值时，</a:t>
            </a:r>
            <a:r>
              <a:rPr lang="en-US" altLang="zh-CN" dirty="0" smtClean="0"/>
              <a:t>JSON </a:t>
            </a:r>
            <a:r>
              <a:rPr lang="zh-CN" altLang="en-US" dirty="0" smtClean="0"/>
              <a:t>不但能够提高可读性，而且可以减少复杂性。例如，假设您希望表示一个人名列表。在 </a:t>
            </a:r>
            <a:r>
              <a:rPr lang="en-US" altLang="zh-CN" dirty="0" smtClean="0"/>
              <a:t>XML </a:t>
            </a:r>
            <a:r>
              <a:rPr lang="zh-CN" altLang="en-US" dirty="0" smtClean="0"/>
              <a:t>中，需要许多开始标记和结束标记；如果使用典型的名称 </a:t>
            </a:r>
            <a:r>
              <a:rPr lang="en-US" altLang="zh-CN" dirty="0" smtClean="0"/>
              <a:t>/ </a:t>
            </a:r>
            <a:r>
              <a:rPr lang="zh-CN" altLang="en-US" dirty="0" smtClean="0"/>
              <a:t>值对（就像在本系列前面文章中看到的那种名称 </a:t>
            </a:r>
            <a:r>
              <a:rPr lang="en-US" altLang="zh-CN" dirty="0" smtClean="0"/>
              <a:t>/ </a:t>
            </a:r>
            <a:r>
              <a:rPr lang="zh-CN" altLang="en-US" dirty="0" smtClean="0"/>
              <a:t>值对），那么必须建立一种专有的数据格式，或者将键名称修改为 </a:t>
            </a:r>
            <a:r>
              <a:rPr lang="en-US" altLang="zh-CN" dirty="0" smtClean="0"/>
              <a:t>person1-firstName</a:t>
            </a:r>
            <a:r>
              <a:rPr lang="zh-CN" altLang="en-US" dirty="0" smtClean="0"/>
              <a:t>这样的形式。 </a:t>
            </a:r>
          </a:p>
          <a:p>
            <a:r>
              <a:rPr lang="zh-CN" altLang="en-US" dirty="0" smtClean="0"/>
              <a:t>　　如果使用 </a:t>
            </a:r>
            <a:r>
              <a:rPr lang="en-US" altLang="zh-CN" dirty="0" smtClean="0"/>
              <a:t>JSON</a:t>
            </a:r>
            <a:r>
              <a:rPr lang="zh-CN" altLang="en-US" dirty="0" smtClean="0"/>
              <a:t>，就只需将多个带花括号的记录分组在一起： </a:t>
            </a:r>
          </a:p>
          <a:p>
            <a:r>
              <a:rPr lang="zh-CN" altLang="en-US" dirty="0" smtClean="0"/>
              <a:t>　　</a:t>
            </a:r>
            <a:r>
              <a:rPr lang="en-US" altLang="zh-CN" dirty="0" smtClean="0"/>
              <a:t>{ "people": [ </a:t>
            </a:r>
          </a:p>
          <a:p>
            <a:r>
              <a:rPr lang="zh-CN" altLang="en-US" dirty="0" smtClean="0"/>
              <a:t>　　</a:t>
            </a:r>
            <a:r>
              <a:rPr lang="en-US" altLang="zh-CN" dirty="0" smtClean="0"/>
              <a:t>{ "</a:t>
            </a:r>
            <a:r>
              <a:rPr lang="en-US" altLang="zh-CN" dirty="0" err="1" smtClean="0"/>
              <a:t>firstName</a:t>
            </a:r>
            <a:r>
              <a:rPr lang="en-US" altLang="zh-CN" dirty="0" smtClean="0"/>
              <a:t>": "Brett", "</a:t>
            </a:r>
            <a:r>
              <a:rPr lang="en-US" altLang="zh-CN" dirty="0" err="1" smtClean="0"/>
              <a:t>lastName</a:t>
            </a:r>
            <a:r>
              <a:rPr lang="en-US" altLang="zh-CN" dirty="0" smtClean="0"/>
              <a:t>":"McLaughlin", "email": "</a:t>
            </a:r>
            <a:r>
              <a:rPr lang="en-US" altLang="zh-CN" dirty="0" err="1" smtClean="0"/>
              <a:t>aaaa</a:t>
            </a:r>
            <a:r>
              <a:rPr lang="en-US" altLang="zh-CN" dirty="0" smtClean="0"/>
              <a:t>" }, </a:t>
            </a:r>
          </a:p>
          <a:p>
            <a:r>
              <a:rPr lang="zh-CN" altLang="en-US" dirty="0" smtClean="0"/>
              <a:t>　　</a:t>
            </a:r>
            <a:r>
              <a:rPr lang="en-US" altLang="zh-CN" dirty="0" smtClean="0"/>
              <a:t>{ "</a:t>
            </a:r>
            <a:r>
              <a:rPr lang="en-US" altLang="zh-CN" dirty="0" err="1" smtClean="0"/>
              <a:t>firstName</a:t>
            </a:r>
            <a:r>
              <a:rPr lang="en-US" altLang="zh-CN" dirty="0" smtClean="0"/>
              <a:t>": "Jason", "</a:t>
            </a:r>
            <a:r>
              <a:rPr lang="en-US" altLang="zh-CN" dirty="0" err="1" smtClean="0"/>
              <a:t>lastName</a:t>
            </a:r>
            <a:r>
              <a:rPr lang="en-US" altLang="zh-CN" dirty="0" smtClean="0"/>
              <a:t>":"Hunter", "email": "</a:t>
            </a:r>
            <a:r>
              <a:rPr lang="en-US" altLang="zh-CN" dirty="0" err="1" smtClean="0"/>
              <a:t>bbbb</a:t>
            </a:r>
            <a:r>
              <a:rPr lang="en-US" altLang="zh-CN" dirty="0" smtClean="0"/>
              <a:t>"}, </a:t>
            </a:r>
          </a:p>
          <a:p>
            <a:r>
              <a:rPr lang="zh-CN" altLang="en-US" dirty="0" smtClean="0"/>
              <a:t>　　</a:t>
            </a:r>
            <a:r>
              <a:rPr lang="en-US" altLang="zh-CN" dirty="0" smtClean="0"/>
              <a:t>{ "</a:t>
            </a:r>
            <a:r>
              <a:rPr lang="en-US" altLang="zh-CN" dirty="0" err="1" smtClean="0"/>
              <a:t>firstName</a:t>
            </a:r>
            <a:r>
              <a:rPr lang="en-US" altLang="zh-CN" dirty="0" smtClean="0"/>
              <a:t>": "</a:t>
            </a:r>
            <a:r>
              <a:rPr lang="en-US" altLang="zh-CN" dirty="0" err="1" smtClean="0"/>
              <a:t>Elliotte</a:t>
            </a:r>
            <a:r>
              <a:rPr lang="en-US" altLang="zh-CN" dirty="0" smtClean="0"/>
              <a:t>", "</a:t>
            </a:r>
            <a:r>
              <a:rPr lang="en-US" altLang="zh-CN" dirty="0" err="1" smtClean="0"/>
              <a:t>lastName</a:t>
            </a:r>
            <a:r>
              <a:rPr lang="en-US" altLang="zh-CN" dirty="0" smtClean="0"/>
              <a:t>":"Harold", "email": "</a:t>
            </a:r>
            <a:r>
              <a:rPr lang="en-US" altLang="zh-CN" dirty="0" err="1" smtClean="0"/>
              <a:t>cccc</a:t>
            </a:r>
            <a:r>
              <a:rPr lang="en-US" altLang="zh-CN" dirty="0" smtClean="0"/>
              <a:t>" } </a:t>
            </a:r>
          </a:p>
          <a:p>
            <a:r>
              <a:rPr lang="zh-CN" altLang="en-US" dirty="0" smtClean="0"/>
              <a:t>　　</a:t>
            </a:r>
            <a:r>
              <a:rPr lang="en-US" altLang="zh-CN" dirty="0" smtClean="0"/>
              <a:t>]} </a:t>
            </a:r>
          </a:p>
          <a:p>
            <a:r>
              <a:rPr lang="zh-CN" altLang="en-US" dirty="0" smtClean="0"/>
              <a:t>　　这不难理解。在这个示例中，只有一个名为 </a:t>
            </a:r>
            <a:r>
              <a:rPr lang="en-US" altLang="zh-CN" dirty="0" smtClean="0"/>
              <a:t>people</a:t>
            </a:r>
            <a:r>
              <a:rPr lang="zh-CN" altLang="en-US" dirty="0" smtClean="0"/>
              <a:t>的变量，值是包含三个条目的数组，每个条目是一个人的记录，其中包含名、姓和电子邮件地址。上面的示例演示如何用括号将记录组合成一个值。当然，可以使用相同的语法表示多个值（每个值包含多个记录）：</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en-US" altLang="zh-CN" dirty="0" smtClean="0"/>
              <a:t>{ "programmers": [ </a:t>
            </a:r>
          </a:p>
          <a:p>
            <a:r>
              <a:rPr lang="zh-CN" altLang="en-US" dirty="0" smtClean="0"/>
              <a:t>　　</a:t>
            </a:r>
            <a:r>
              <a:rPr lang="en-US" altLang="zh-CN" dirty="0" smtClean="0"/>
              <a:t>{ "</a:t>
            </a:r>
            <a:r>
              <a:rPr lang="en-US" altLang="zh-CN" dirty="0" err="1" smtClean="0"/>
              <a:t>firstName</a:t>
            </a:r>
            <a:r>
              <a:rPr lang="en-US" altLang="zh-CN" dirty="0" smtClean="0"/>
              <a:t>": "Brett", "</a:t>
            </a:r>
            <a:r>
              <a:rPr lang="en-US" altLang="zh-CN" dirty="0" err="1" smtClean="0"/>
              <a:t>lastName</a:t>
            </a:r>
            <a:r>
              <a:rPr lang="en-US" altLang="zh-CN" dirty="0" smtClean="0"/>
              <a:t>":"McLaughlin", "email": "</a:t>
            </a:r>
            <a:r>
              <a:rPr lang="en-US" altLang="zh-CN" dirty="0" err="1" smtClean="0"/>
              <a:t>aaaa</a:t>
            </a:r>
            <a:r>
              <a:rPr lang="en-US" altLang="zh-CN" dirty="0" smtClean="0"/>
              <a:t>" }, </a:t>
            </a:r>
          </a:p>
          <a:p>
            <a:r>
              <a:rPr lang="zh-CN" altLang="en-US" dirty="0" smtClean="0"/>
              <a:t>　　</a:t>
            </a:r>
            <a:r>
              <a:rPr lang="en-US" altLang="zh-CN" dirty="0" smtClean="0"/>
              <a:t>{ "</a:t>
            </a:r>
            <a:r>
              <a:rPr lang="en-US" altLang="zh-CN" dirty="0" err="1" smtClean="0"/>
              <a:t>firstName</a:t>
            </a:r>
            <a:r>
              <a:rPr lang="en-US" altLang="zh-CN" dirty="0" smtClean="0"/>
              <a:t>": "Jason", "</a:t>
            </a:r>
            <a:r>
              <a:rPr lang="en-US" altLang="zh-CN" dirty="0" err="1" smtClean="0"/>
              <a:t>lastName</a:t>
            </a:r>
            <a:r>
              <a:rPr lang="en-US" altLang="zh-CN" dirty="0" smtClean="0"/>
              <a:t>":"Hunter", "email": "</a:t>
            </a:r>
            <a:r>
              <a:rPr lang="en-US" altLang="zh-CN" dirty="0" err="1" smtClean="0"/>
              <a:t>bbbb</a:t>
            </a:r>
            <a:r>
              <a:rPr lang="en-US" altLang="zh-CN" dirty="0" smtClean="0"/>
              <a:t>" }, </a:t>
            </a:r>
          </a:p>
          <a:p>
            <a:r>
              <a:rPr lang="zh-CN" altLang="en-US" dirty="0" smtClean="0"/>
              <a:t>　　</a:t>
            </a:r>
            <a:r>
              <a:rPr lang="en-US" altLang="zh-CN" dirty="0" smtClean="0"/>
              <a:t>{ "</a:t>
            </a:r>
            <a:r>
              <a:rPr lang="en-US" altLang="zh-CN" dirty="0" err="1" smtClean="0"/>
              <a:t>firstName</a:t>
            </a:r>
            <a:r>
              <a:rPr lang="en-US" altLang="zh-CN" dirty="0" smtClean="0"/>
              <a:t>": "</a:t>
            </a:r>
            <a:r>
              <a:rPr lang="en-US" altLang="zh-CN" dirty="0" err="1" smtClean="0"/>
              <a:t>Elliotte</a:t>
            </a:r>
            <a:r>
              <a:rPr lang="en-US" altLang="zh-CN" dirty="0" smtClean="0"/>
              <a:t>", "</a:t>
            </a:r>
            <a:r>
              <a:rPr lang="en-US" altLang="zh-CN" dirty="0" err="1" smtClean="0"/>
              <a:t>lastName</a:t>
            </a:r>
            <a:r>
              <a:rPr lang="en-US" altLang="zh-CN" dirty="0" smtClean="0"/>
              <a:t>":"Harold", "email": "</a:t>
            </a:r>
            <a:r>
              <a:rPr lang="en-US" altLang="zh-CN" dirty="0" err="1" smtClean="0"/>
              <a:t>cccc</a:t>
            </a:r>
            <a:r>
              <a:rPr lang="en-US" altLang="zh-CN" dirty="0" smtClean="0"/>
              <a:t>" } </a:t>
            </a:r>
          </a:p>
          <a:p>
            <a:r>
              <a:rPr lang="zh-CN" altLang="en-US" dirty="0" smtClean="0"/>
              <a:t>　　</a:t>
            </a:r>
            <a:r>
              <a:rPr lang="en-US" altLang="zh-CN" dirty="0" smtClean="0"/>
              <a:t>], </a:t>
            </a:r>
          </a:p>
          <a:p>
            <a:r>
              <a:rPr lang="zh-CN" altLang="en-US" dirty="0" smtClean="0"/>
              <a:t>　　</a:t>
            </a:r>
            <a:r>
              <a:rPr lang="en-US" altLang="zh-CN" dirty="0" smtClean="0"/>
              <a:t>"authors": [ </a:t>
            </a:r>
          </a:p>
          <a:p>
            <a:r>
              <a:rPr lang="zh-CN" altLang="en-US" dirty="0" smtClean="0"/>
              <a:t>　　</a:t>
            </a:r>
            <a:r>
              <a:rPr lang="en-US" altLang="zh-CN" dirty="0" smtClean="0"/>
              <a:t>{ "</a:t>
            </a:r>
            <a:r>
              <a:rPr lang="en-US" altLang="zh-CN" dirty="0" err="1" smtClean="0"/>
              <a:t>firstName</a:t>
            </a:r>
            <a:r>
              <a:rPr lang="en-US" altLang="zh-CN" dirty="0" smtClean="0"/>
              <a:t>": "Isaac", "</a:t>
            </a:r>
            <a:r>
              <a:rPr lang="en-US" altLang="zh-CN" dirty="0" err="1" smtClean="0"/>
              <a:t>lastName</a:t>
            </a:r>
            <a:r>
              <a:rPr lang="en-US" altLang="zh-CN" dirty="0" smtClean="0"/>
              <a:t>": "Asimov", "genre": "science fiction" }, </a:t>
            </a:r>
          </a:p>
          <a:p>
            <a:r>
              <a:rPr lang="zh-CN" altLang="en-US" dirty="0" smtClean="0"/>
              <a:t>　　</a:t>
            </a:r>
            <a:r>
              <a:rPr lang="en-US" altLang="zh-CN" dirty="0" smtClean="0"/>
              <a:t>{ "</a:t>
            </a:r>
            <a:r>
              <a:rPr lang="en-US" altLang="zh-CN" dirty="0" err="1" smtClean="0"/>
              <a:t>firstName</a:t>
            </a:r>
            <a:r>
              <a:rPr lang="en-US" altLang="zh-CN" dirty="0" smtClean="0"/>
              <a:t>": "Tad", "</a:t>
            </a:r>
            <a:r>
              <a:rPr lang="en-US" altLang="zh-CN" dirty="0" err="1" smtClean="0"/>
              <a:t>lastName</a:t>
            </a:r>
            <a:r>
              <a:rPr lang="en-US" altLang="zh-CN" dirty="0" smtClean="0"/>
              <a:t>": "Williams", "genre": "fantasy" }, </a:t>
            </a:r>
          </a:p>
          <a:p>
            <a:r>
              <a:rPr lang="zh-CN" altLang="en-US" dirty="0" smtClean="0"/>
              <a:t>　　</a:t>
            </a:r>
            <a:r>
              <a:rPr lang="en-US" altLang="zh-CN" dirty="0" smtClean="0"/>
              <a:t>{ "</a:t>
            </a:r>
            <a:r>
              <a:rPr lang="en-US" altLang="zh-CN" dirty="0" err="1" smtClean="0"/>
              <a:t>firstName</a:t>
            </a:r>
            <a:r>
              <a:rPr lang="en-US" altLang="zh-CN" dirty="0" smtClean="0"/>
              <a:t>": "Frank", "</a:t>
            </a:r>
            <a:r>
              <a:rPr lang="en-US" altLang="zh-CN" dirty="0" err="1" smtClean="0"/>
              <a:t>lastName</a:t>
            </a:r>
            <a:r>
              <a:rPr lang="en-US" altLang="zh-CN" dirty="0" smtClean="0"/>
              <a:t>": "</a:t>
            </a:r>
            <a:r>
              <a:rPr lang="en-US" altLang="zh-CN" dirty="0" err="1" smtClean="0"/>
              <a:t>Peretti</a:t>
            </a:r>
            <a:r>
              <a:rPr lang="en-US" altLang="zh-CN" dirty="0" smtClean="0"/>
              <a:t>", "genre": "</a:t>
            </a:r>
            <a:r>
              <a:rPr lang="en-US" altLang="zh-CN" dirty="0" err="1" smtClean="0"/>
              <a:t>christian</a:t>
            </a:r>
            <a:r>
              <a:rPr lang="en-US" altLang="zh-CN" dirty="0" smtClean="0"/>
              <a:t> fiction" } </a:t>
            </a:r>
          </a:p>
          <a:p>
            <a:r>
              <a:rPr lang="zh-CN" altLang="en-US" dirty="0" smtClean="0"/>
              <a:t>　　</a:t>
            </a:r>
            <a:r>
              <a:rPr lang="en-US" altLang="zh-CN" dirty="0" smtClean="0"/>
              <a:t>], </a:t>
            </a:r>
          </a:p>
          <a:p>
            <a:r>
              <a:rPr lang="zh-CN" altLang="en-US" dirty="0" smtClean="0"/>
              <a:t>　　</a:t>
            </a:r>
            <a:r>
              <a:rPr lang="en-US" altLang="zh-CN" dirty="0" smtClean="0"/>
              <a:t>"musicians": [ </a:t>
            </a:r>
          </a:p>
          <a:p>
            <a:r>
              <a:rPr lang="zh-CN" altLang="en-US" dirty="0" smtClean="0"/>
              <a:t>　　</a:t>
            </a:r>
            <a:r>
              <a:rPr lang="en-US" altLang="zh-CN" dirty="0" smtClean="0"/>
              <a:t>{ "</a:t>
            </a:r>
            <a:r>
              <a:rPr lang="en-US" altLang="zh-CN" dirty="0" err="1" smtClean="0"/>
              <a:t>firstName</a:t>
            </a:r>
            <a:r>
              <a:rPr lang="en-US" altLang="zh-CN" dirty="0" smtClean="0"/>
              <a:t>": "Eric", "</a:t>
            </a:r>
            <a:r>
              <a:rPr lang="en-US" altLang="zh-CN" dirty="0" err="1" smtClean="0"/>
              <a:t>lastName</a:t>
            </a:r>
            <a:r>
              <a:rPr lang="en-US" altLang="zh-CN" dirty="0" smtClean="0"/>
              <a:t>": "Clapton", "instrument": "guitar" }, </a:t>
            </a:r>
          </a:p>
          <a:p>
            <a:r>
              <a:rPr lang="zh-CN" altLang="en-US" dirty="0" smtClean="0"/>
              <a:t>　　</a:t>
            </a:r>
            <a:r>
              <a:rPr lang="en-US" altLang="zh-CN" dirty="0" smtClean="0"/>
              <a:t>{ "</a:t>
            </a:r>
            <a:r>
              <a:rPr lang="en-US" altLang="zh-CN" dirty="0" err="1" smtClean="0"/>
              <a:t>firstName</a:t>
            </a:r>
            <a:r>
              <a:rPr lang="en-US" altLang="zh-CN" dirty="0" smtClean="0"/>
              <a:t>": "Sergei", "</a:t>
            </a:r>
            <a:r>
              <a:rPr lang="en-US" altLang="zh-CN" dirty="0" err="1" smtClean="0"/>
              <a:t>lastName</a:t>
            </a:r>
            <a:r>
              <a:rPr lang="en-US" altLang="zh-CN" dirty="0" smtClean="0"/>
              <a:t>": "Rachmaninoff", "instrument": "piano" } </a:t>
            </a:r>
          </a:p>
          <a:p>
            <a:r>
              <a:rPr lang="zh-CN" altLang="en-US" dirty="0" smtClean="0"/>
              <a:t>　　</a:t>
            </a:r>
            <a:r>
              <a:rPr lang="en-US" altLang="zh-CN" dirty="0" smtClean="0"/>
              <a:t>] } </a:t>
            </a:r>
          </a:p>
          <a:p>
            <a:r>
              <a:rPr lang="zh-CN" altLang="en-US" dirty="0" smtClean="0"/>
              <a:t>　　这里最值得注意的是，能够表示多个值，每个值进而包含多个值。但是还应该注意，在不同的主条目 （</a:t>
            </a:r>
            <a:r>
              <a:rPr lang="en-US" altLang="zh-CN" dirty="0" smtClean="0"/>
              <a:t>programmers</a:t>
            </a:r>
            <a:r>
              <a:rPr lang="zh-CN" altLang="en-US" dirty="0" smtClean="0"/>
              <a:t>、</a:t>
            </a:r>
            <a:r>
              <a:rPr lang="en-US" altLang="zh-CN" dirty="0" smtClean="0"/>
              <a:t>authors </a:t>
            </a:r>
            <a:r>
              <a:rPr lang="zh-CN" altLang="en-US" dirty="0" smtClean="0"/>
              <a:t>和 </a:t>
            </a:r>
            <a:r>
              <a:rPr lang="en-US" altLang="zh-CN" dirty="0" smtClean="0"/>
              <a:t>musicians</a:t>
            </a:r>
            <a:r>
              <a:rPr lang="zh-CN" altLang="en-US" dirty="0" smtClean="0"/>
              <a:t>）之间，记录中实际的名称 </a:t>
            </a:r>
            <a:r>
              <a:rPr lang="en-US" altLang="zh-CN" dirty="0" smtClean="0"/>
              <a:t>/ </a:t>
            </a:r>
            <a:r>
              <a:rPr lang="zh-CN" altLang="en-US" dirty="0" smtClean="0"/>
              <a:t>值对可以不一样。</a:t>
            </a:r>
            <a:r>
              <a:rPr lang="en-US" altLang="zh-CN" dirty="0" smtClean="0"/>
              <a:t>JSON </a:t>
            </a:r>
            <a:r>
              <a:rPr lang="zh-CN" altLang="en-US" dirty="0" smtClean="0"/>
              <a:t>是完全动态的，允许在 </a:t>
            </a:r>
            <a:r>
              <a:rPr lang="en-US" altLang="zh-CN" dirty="0" smtClean="0"/>
              <a:t>JSON </a:t>
            </a:r>
            <a:r>
              <a:rPr lang="zh-CN" altLang="en-US" dirty="0" smtClean="0"/>
              <a:t>结构的中间改变表示数据的方式。 </a:t>
            </a:r>
          </a:p>
          <a:p>
            <a:r>
              <a:rPr lang="zh-CN" altLang="en-US" dirty="0" smtClean="0"/>
              <a:t>　　在处理 </a:t>
            </a:r>
            <a:r>
              <a:rPr lang="en-US" altLang="zh-CN" dirty="0" smtClean="0"/>
              <a:t>JSON </a:t>
            </a:r>
            <a:r>
              <a:rPr lang="zh-CN" altLang="en-US" dirty="0" smtClean="0"/>
              <a:t>格式的数据时，没有需要遵守的预定义的约束。所以，在同样的数据结构中，可以改变表示数据的方式，甚至可以以不同方式表示同一事物。</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en-US" altLang="zh-CN" dirty="0" smtClean="0"/>
              <a:t>JSON </a:t>
            </a:r>
            <a:r>
              <a:rPr lang="zh-CN" altLang="en-US" dirty="0" smtClean="0"/>
              <a:t>是 </a:t>
            </a:r>
            <a:r>
              <a:rPr lang="en-US" altLang="zh-CN" dirty="0" smtClean="0"/>
              <a:t>JavaScript </a:t>
            </a:r>
            <a:r>
              <a:rPr lang="zh-CN" altLang="en-US" dirty="0" smtClean="0"/>
              <a:t>原生格式，这意味着在 </a:t>
            </a:r>
            <a:r>
              <a:rPr lang="en-US" altLang="zh-CN" dirty="0" smtClean="0"/>
              <a:t>JavaScript </a:t>
            </a:r>
            <a:r>
              <a:rPr lang="zh-CN" altLang="en-US" dirty="0" smtClean="0"/>
              <a:t>中处理 </a:t>
            </a:r>
            <a:r>
              <a:rPr lang="en-US" altLang="zh-CN" dirty="0" smtClean="0"/>
              <a:t>JSON </a:t>
            </a:r>
            <a:r>
              <a:rPr lang="zh-CN" altLang="en-US" dirty="0" smtClean="0"/>
              <a:t>数据不需要任何特殊的 </a:t>
            </a:r>
            <a:r>
              <a:rPr lang="en-US" altLang="zh-CN" dirty="0" smtClean="0"/>
              <a:t>API </a:t>
            </a:r>
            <a:r>
              <a:rPr lang="zh-CN" altLang="en-US" dirty="0" smtClean="0"/>
              <a:t>或工具包。</a:t>
            </a:r>
            <a:r>
              <a:rPr lang="zh-CN" altLang="en-US" b="1" dirty="0" smtClean="0"/>
              <a:t>将 </a:t>
            </a:r>
            <a:r>
              <a:rPr lang="en-US" altLang="zh-CN" b="1" dirty="0" smtClean="0"/>
              <a:t>JSON </a:t>
            </a:r>
            <a:r>
              <a:rPr lang="zh-CN" altLang="en-US" b="1" dirty="0" smtClean="0"/>
              <a:t>数据赋值给变量</a:t>
            </a:r>
          </a:p>
          <a:p>
            <a:r>
              <a:rPr lang="zh-CN" altLang="en-US" dirty="0" smtClean="0"/>
              <a:t>　　例如，可以创建一个新的 </a:t>
            </a:r>
            <a:r>
              <a:rPr lang="en-US" altLang="zh-CN" dirty="0" smtClean="0"/>
              <a:t>JavaScript </a:t>
            </a:r>
            <a:r>
              <a:rPr lang="zh-CN" altLang="en-US" dirty="0" smtClean="0"/>
              <a:t>变量，然后将 </a:t>
            </a:r>
            <a:r>
              <a:rPr lang="en-US" altLang="zh-CN" dirty="0" smtClean="0"/>
              <a:t>JSON </a:t>
            </a:r>
            <a:r>
              <a:rPr lang="zh-CN" altLang="en-US" dirty="0" smtClean="0"/>
              <a:t>格式的数据字符串直接赋值给它： </a:t>
            </a:r>
          </a:p>
          <a:p>
            <a:r>
              <a:rPr lang="zh-CN" altLang="en-US" dirty="0" smtClean="0"/>
              <a:t>　　</a:t>
            </a:r>
            <a:r>
              <a:rPr lang="en-US" altLang="zh-CN" dirty="0" err="1" smtClean="0"/>
              <a:t>var</a:t>
            </a:r>
            <a:r>
              <a:rPr lang="en-US" altLang="zh-CN" dirty="0" smtClean="0"/>
              <a:t> people = { "programmers": [ { "</a:t>
            </a:r>
            <a:r>
              <a:rPr lang="en-US" altLang="zh-CN" dirty="0" err="1" smtClean="0"/>
              <a:t>firstName</a:t>
            </a:r>
            <a:r>
              <a:rPr lang="en-US" altLang="zh-CN" dirty="0" smtClean="0"/>
              <a:t>": "Brett", "</a:t>
            </a:r>
            <a:r>
              <a:rPr lang="en-US" altLang="zh-CN" dirty="0" err="1" smtClean="0"/>
              <a:t>lastName</a:t>
            </a:r>
            <a:r>
              <a:rPr lang="en-US" altLang="zh-CN" dirty="0" smtClean="0"/>
              <a:t>":"McLaughlin", "email": "</a:t>
            </a:r>
            <a:r>
              <a:rPr lang="en-US" altLang="zh-CN" dirty="0" err="1" smtClean="0"/>
              <a:t>aaaa</a:t>
            </a:r>
            <a:r>
              <a:rPr lang="en-US" altLang="zh-CN" dirty="0" smtClean="0"/>
              <a:t>" }, </a:t>
            </a:r>
          </a:p>
          <a:p>
            <a:r>
              <a:rPr lang="zh-CN" altLang="en-US" dirty="0" smtClean="0"/>
              <a:t>　　</a:t>
            </a:r>
            <a:r>
              <a:rPr lang="en-US" altLang="zh-CN" dirty="0" smtClean="0"/>
              <a:t>{ "</a:t>
            </a:r>
            <a:r>
              <a:rPr lang="en-US" altLang="zh-CN" dirty="0" err="1" smtClean="0"/>
              <a:t>firstName</a:t>
            </a:r>
            <a:r>
              <a:rPr lang="en-US" altLang="zh-CN" dirty="0" smtClean="0"/>
              <a:t>": "Jason", "</a:t>
            </a:r>
            <a:r>
              <a:rPr lang="en-US" altLang="zh-CN" dirty="0" err="1" smtClean="0"/>
              <a:t>lastName</a:t>
            </a:r>
            <a:r>
              <a:rPr lang="en-US" altLang="zh-CN" dirty="0" smtClean="0"/>
              <a:t>":"Hunter", "email": "</a:t>
            </a:r>
            <a:r>
              <a:rPr lang="en-US" altLang="zh-CN" dirty="0" err="1" smtClean="0"/>
              <a:t>bbbb</a:t>
            </a:r>
            <a:r>
              <a:rPr lang="en-US" altLang="zh-CN" dirty="0" smtClean="0"/>
              <a:t>" }, </a:t>
            </a:r>
          </a:p>
          <a:p>
            <a:r>
              <a:rPr lang="zh-CN" altLang="en-US" dirty="0" smtClean="0"/>
              <a:t>　　</a:t>
            </a:r>
            <a:r>
              <a:rPr lang="en-US" altLang="zh-CN" dirty="0" smtClean="0"/>
              <a:t>{ "</a:t>
            </a:r>
            <a:r>
              <a:rPr lang="en-US" altLang="zh-CN" dirty="0" err="1" smtClean="0"/>
              <a:t>firstName</a:t>
            </a:r>
            <a:r>
              <a:rPr lang="en-US" altLang="zh-CN" dirty="0" smtClean="0"/>
              <a:t>": "</a:t>
            </a:r>
            <a:r>
              <a:rPr lang="en-US" altLang="zh-CN" dirty="0" err="1" smtClean="0"/>
              <a:t>Elliotte</a:t>
            </a:r>
            <a:r>
              <a:rPr lang="en-US" altLang="zh-CN" dirty="0" smtClean="0"/>
              <a:t>", "</a:t>
            </a:r>
            <a:r>
              <a:rPr lang="en-US" altLang="zh-CN" dirty="0" err="1" smtClean="0"/>
              <a:t>lastName</a:t>
            </a:r>
            <a:r>
              <a:rPr lang="en-US" altLang="zh-CN" dirty="0" smtClean="0"/>
              <a:t>":"Harold", "email": "</a:t>
            </a:r>
            <a:r>
              <a:rPr lang="en-US" altLang="zh-CN" dirty="0" err="1" smtClean="0"/>
              <a:t>cccc</a:t>
            </a:r>
            <a:r>
              <a:rPr lang="en-US" altLang="zh-CN" dirty="0" smtClean="0"/>
              <a:t>" } </a:t>
            </a:r>
          </a:p>
          <a:p>
            <a:r>
              <a:rPr lang="zh-CN" altLang="en-US" dirty="0" smtClean="0"/>
              <a:t>　　</a:t>
            </a:r>
            <a:r>
              <a:rPr lang="en-US" altLang="zh-CN" dirty="0" smtClean="0"/>
              <a:t>], </a:t>
            </a:r>
          </a:p>
          <a:p>
            <a:r>
              <a:rPr lang="zh-CN" altLang="en-US" dirty="0" smtClean="0"/>
              <a:t>　　</a:t>
            </a:r>
            <a:r>
              <a:rPr lang="en-US" altLang="zh-CN" dirty="0" smtClean="0"/>
              <a:t>"authors": [ </a:t>
            </a:r>
          </a:p>
          <a:p>
            <a:r>
              <a:rPr lang="zh-CN" altLang="en-US" dirty="0" smtClean="0"/>
              <a:t>　　</a:t>
            </a:r>
            <a:r>
              <a:rPr lang="en-US" altLang="zh-CN" dirty="0" smtClean="0"/>
              <a:t>{ "</a:t>
            </a:r>
            <a:r>
              <a:rPr lang="en-US" altLang="zh-CN" dirty="0" err="1" smtClean="0"/>
              <a:t>firstName</a:t>
            </a:r>
            <a:r>
              <a:rPr lang="en-US" altLang="zh-CN" dirty="0" smtClean="0"/>
              <a:t>": "Isaac", "</a:t>
            </a:r>
            <a:r>
              <a:rPr lang="en-US" altLang="zh-CN" dirty="0" err="1" smtClean="0"/>
              <a:t>lastName</a:t>
            </a:r>
            <a:r>
              <a:rPr lang="en-US" altLang="zh-CN" dirty="0" smtClean="0"/>
              <a:t>": "Asimov", "genre": "science fiction" }, </a:t>
            </a:r>
          </a:p>
          <a:p>
            <a:r>
              <a:rPr lang="zh-CN" altLang="en-US" dirty="0" smtClean="0"/>
              <a:t>　　</a:t>
            </a:r>
            <a:r>
              <a:rPr lang="en-US" altLang="zh-CN" dirty="0" smtClean="0"/>
              <a:t>{ "</a:t>
            </a:r>
            <a:r>
              <a:rPr lang="en-US" altLang="zh-CN" dirty="0" err="1" smtClean="0"/>
              <a:t>firstName</a:t>
            </a:r>
            <a:r>
              <a:rPr lang="en-US" altLang="zh-CN" dirty="0" smtClean="0"/>
              <a:t>": "Tad", "</a:t>
            </a:r>
            <a:r>
              <a:rPr lang="en-US" altLang="zh-CN" dirty="0" err="1" smtClean="0"/>
              <a:t>lastName</a:t>
            </a:r>
            <a:r>
              <a:rPr lang="en-US" altLang="zh-CN" dirty="0" smtClean="0"/>
              <a:t>": "Williams", "genre": "fantasy" }, </a:t>
            </a:r>
          </a:p>
          <a:p>
            <a:r>
              <a:rPr lang="zh-CN" altLang="en-US" dirty="0" smtClean="0"/>
              <a:t>　　</a:t>
            </a:r>
            <a:r>
              <a:rPr lang="en-US" altLang="zh-CN" dirty="0" smtClean="0"/>
              <a:t>{ "</a:t>
            </a:r>
            <a:r>
              <a:rPr lang="en-US" altLang="zh-CN" dirty="0" err="1" smtClean="0"/>
              <a:t>firstName</a:t>
            </a:r>
            <a:r>
              <a:rPr lang="en-US" altLang="zh-CN" dirty="0" smtClean="0"/>
              <a:t>": "Frank", "</a:t>
            </a:r>
            <a:r>
              <a:rPr lang="en-US" altLang="zh-CN" dirty="0" err="1" smtClean="0"/>
              <a:t>lastName</a:t>
            </a:r>
            <a:r>
              <a:rPr lang="en-US" altLang="zh-CN" dirty="0" smtClean="0"/>
              <a:t>": "</a:t>
            </a:r>
            <a:r>
              <a:rPr lang="en-US" altLang="zh-CN" dirty="0" err="1" smtClean="0"/>
              <a:t>Peretti</a:t>
            </a:r>
            <a:r>
              <a:rPr lang="en-US" altLang="zh-CN" dirty="0" smtClean="0"/>
              <a:t>", "genre": "</a:t>
            </a:r>
            <a:r>
              <a:rPr lang="en-US" altLang="zh-CN" dirty="0" err="1" smtClean="0"/>
              <a:t>christian</a:t>
            </a:r>
            <a:r>
              <a:rPr lang="en-US" altLang="zh-CN" dirty="0" smtClean="0"/>
              <a:t> fiction" } </a:t>
            </a:r>
          </a:p>
          <a:p>
            <a:r>
              <a:rPr lang="zh-CN" altLang="en-US" dirty="0" smtClean="0"/>
              <a:t>　　</a:t>
            </a:r>
            <a:r>
              <a:rPr lang="en-US" altLang="zh-CN" dirty="0" smtClean="0"/>
              <a:t>], </a:t>
            </a:r>
          </a:p>
          <a:p>
            <a:r>
              <a:rPr lang="zh-CN" altLang="en-US" dirty="0" smtClean="0"/>
              <a:t>　　</a:t>
            </a:r>
            <a:r>
              <a:rPr lang="en-US" altLang="zh-CN" dirty="0" smtClean="0"/>
              <a:t>"musicians": [ </a:t>
            </a:r>
          </a:p>
          <a:p>
            <a:r>
              <a:rPr lang="zh-CN" altLang="en-US" dirty="0" smtClean="0"/>
              <a:t>　　</a:t>
            </a:r>
            <a:r>
              <a:rPr lang="en-US" altLang="zh-CN" dirty="0" smtClean="0"/>
              <a:t>{ "</a:t>
            </a:r>
            <a:r>
              <a:rPr lang="en-US" altLang="zh-CN" dirty="0" err="1" smtClean="0"/>
              <a:t>firstName</a:t>
            </a:r>
            <a:r>
              <a:rPr lang="en-US" altLang="zh-CN" dirty="0" smtClean="0"/>
              <a:t>": "Eric", "</a:t>
            </a:r>
            <a:r>
              <a:rPr lang="en-US" altLang="zh-CN" dirty="0" err="1" smtClean="0"/>
              <a:t>lastName</a:t>
            </a:r>
            <a:r>
              <a:rPr lang="en-US" altLang="zh-CN" dirty="0" smtClean="0"/>
              <a:t>": "Clapton", "instrument": "guitar" }, </a:t>
            </a:r>
          </a:p>
          <a:p>
            <a:r>
              <a:rPr lang="zh-CN" altLang="en-US" dirty="0" smtClean="0"/>
              <a:t>　　</a:t>
            </a:r>
            <a:r>
              <a:rPr lang="en-US" altLang="zh-CN" dirty="0" smtClean="0"/>
              <a:t>{ "</a:t>
            </a:r>
            <a:r>
              <a:rPr lang="en-US" altLang="zh-CN" dirty="0" err="1" smtClean="0"/>
              <a:t>firstName</a:t>
            </a:r>
            <a:r>
              <a:rPr lang="en-US" altLang="zh-CN" dirty="0" smtClean="0"/>
              <a:t>": "Sergei", "</a:t>
            </a:r>
            <a:r>
              <a:rPr lang="en-US" altLang="zh-CN" dirty="0" err="1" smtClean="0"/>
              <a:t>lastName</a:t>
            </a:r>
            <a:r>
              <a:rPr lang="en-US" altLang="zh-CN" dirty="0" smtClean="0"/>
              <a:t>": "Rachmaninoff", "instrument": "piano" } </a:t>
            </a:r>
          </a:p>
          <a:p>
            <a:r>
              <a:rPr lang="zh-CN" altLang="en-US" dirty="0" smtClean="0"/>
              <a:t>　　</a:t>
            </a:r>
            <a:r>
              <a:rPr lang="en-US" altLang="zh-CN" dirty="0" smtClean="0"/>
              <a:t>] } </a:t>
            </a:r>
          </a:p>
          <a:p>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b="1" dirty="0" smtClean="0"/>
              <a:t>访问数据</a:t>
            </a:r>
          </a:p>
          <a:p>
            <a:r>
              <a:rPr lang="zh-CN" altLang="en-US" dirty="0" smtClean="0"/>
              <a:t>　 　尽管看起来不明显，但是上面的长字符串实际上只是一个数组；将这个数组放进 </a:t>
            </a:r>
            <a:r>
              <a:rPr lang="en-US" altLang="zh-CN" dirty="0" smtClean="0"/>
              <a:t>JavaScript </a:t>
            </a:r>
            <a:r>
              <a:rPr lang="zh-CN" altLang="en-US" dirty="0" smtClean="0"/>
              <a:t>变量之后，就可以很轻松地访问它。实际上，只需用点号表示法来表示数组元素。所以，要想访问 </a:t>
            </a:r>
            <a:r>
              <a:rPr lang="en-US" altLang="zh-CN" dirty="0" smtClean="0"/>
              <a:t>programmers </a:t>
            </a:r>
            <a:r>
              <a:rPr lang="zh-CN" altLang="en-US" dirty="0" smtClean="0"/>
              <a:t>列表的第一个条目的姓氏，只需在 </a:t>
            </a:r>
            <a:r>
              <a:rPr lang="en-US" altLang="zh-CN" dirty="0" smtClean="0"/>
              <a:t>JavaScript </a:t>
            </a:r>
            <a:r>
              <a:rPr lang="zh-CN" altLang="en-US" dirty="0" smtClean="0"/>
              <a:t>中使用下面这样的代码： </a:t>
            </a:r>
          </a:p>
          <a:p>
            <a:r>
              <a:rPr lang="zh-CN" altLang="en-US" dirty="0" smtClean="0"/>
              <a:t>　　</a:t>
            </a:r>
            <a:r>
              <a:rPr lang="en-US" altLang="zh-CN" dirty="0" err="1" smtClean="0"/>
              <a:t>people.programmers</a:t>
            </a:r>
            <a:r>
              <a:rPr lang="en-US" altLang="zh-CN" dirty="0" smtClean="0"/>
              <a:t>[0].</a:t>
            </a:r>
            <a:r>
              <a:rPr lang="en-US" altLang="zh-CN" dirty="0" err="1" smtClean="0"/>
              <a:t>lastName</a:t>
            </a:r>
            <a:r>
              <a:rPr lang="en-US" altLang="zh-CN" dirty="0" smtClean="0"/>
              <a:t>; </a:t>
            </a:r>
          </a:p>
          <a:p>
            <a:r>
              <a:rPr lang="zh-CN" altLang="en-US" dirty="0" smtClean="0"/>
              <a:t>　　注意，数组索引是从零开始的。所以，这行代码首先访问 </a:t>
            </a:r>
            <a:r>
              <a:rPr lang="en-US" altLang="zh-CN" dirty="0" smtClean="0"/>
              <a:t>people</a:t>
            </a:r>
            <a:r>
              <a:rPr lang="zh-CN" altLang="en-US" dirty="0" smtClean="0"/>
              <a:t>变量中的数据；然后移动到称为 </a:t>
            </a:r>
            <a:r>
              <a:rPr lang="en-US" altLang="zh-CN" dirty="0" smtClean="0"/>
              <a:t>programmers</a:t>
            </a:r>
            <a:r>
              <a:rPr lang="zh-CN" altLang="en-US" dirty="0" smtClean="0"/>
              <a:t>的条目，再移动到第一个记录（</a:t>
            </a:r>
            <a:r>
              <a:rPr lang="en-US" altLang="zh-CN" dirty="0" smtClean="0"/>
              <a:t>[0]</a:t>
            </a:r>
            <a:r>
              <a:rPr lang="zh-CN" altLang="en-US" dirty="0" smtClean="0"/>
              <a:t>）；最后，访问 </a:t>
            </a:r>
            <a:r>
              <a:rPr lang="en-US" altLang="zh-CN" dirty="0" err="1" smtClean="0"/>
              <a:t>lastName</a:t>
            </a:r>
            <a:r>
              <a:rPr lang="zh-CN" altLang="en-US" dirty="0" smtClean="0"/>
              <a:t>键的值。结果是字符串值 “</a:t>
            </a:r>
            <a:r>
              <a:rPr lang="en-US" altLang="zh-CN" dirty="0" smtClean="0"/>
              <a:t>McLaughlin”</a:t>
            </a:r>
            <a:r>
              <a:rPr lang="zh-CN" altLang="en-US" dirty="0" smtClean="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990600" y="1393825"/>
            <a:ext cx="7391400" cy="4473575"/>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a:t>定义：  </a:t>
            </a:r>
            <a:r>
              <a:rPr lang="en-US" altLang="zh-CN"/>
              <a:t>employee=new Array(5);  </a:t>
            </a:r>
            <a:r>
              <a:rPr lang="zh-CN" altLang="en-US"/>
              <a:t>或者</a:t>
            </a:r>
          </a:p>
          <a:p>
            <a:pPr>
              <a:spcBef>
                <a:spcPct val="50000"/>
              </a:spcBef>
            </a:pPr>
            <a:r>
              <a:rPr lang="zh-CN" altLang="en-US"/>
              <a:t>        </a:t>
            </a:r>
            <a:r>
              <a:rPr lang="en-US" altLang="zh-CN"/>
              <a:t>employee=new Array(value0,value1,…valuen);</a:t>
            </a:r>
          </a:p>
          <a:p>
            <a:pPr>
              <a:spcBef>
                <a:spcPct val="50000"/>
              </a:spcBef>
            </a:pPr>
            <a:r>
              <a:rPr lang="zh-CN" altLang="en-US"/>
              <a:t>注意：</a:t>
            </a:r>
          </a:p>
          <a:p>
            <a:pPr>
              <a:spcBef>
                <a:spcPct val="50000"/>
              </a:spcBef>
            </a:pPr>
            <a:r>
              <a:rPr lang="zh-CN" altLang="en-US"/>
              <a:t>       </a:t>
            </a:r>
            <a:r>
              <a:rPr lang="en-US" altLang="zh-CN"/>
              <a:t>1</a:t>
            </a:r>
            <a:r>
              <a:rPr lang="zh-CN" altLang="en-US"/>
              <a:t>、数组元素的值可以为不同类型，也可以引用其它数组或对象。例：</a:t>
            </a:r>
          </a:p>
          <a:p>
            <a:pPr>
              <a:spcBef>
                <a:spcPct val="50000"/>
              </a:spcBef>
            </a:pPr>
            <a:r>
              <a:rPr lang="zh-CN" altLang="en-US"/>
              <a:t> </a:t>
            </a:r>
            <a:r>
              <a:rPr lang="en-US" altLang="zh-CN"/>
              <a:t>junk=new Array(“s1”,’s2’,4,3.5,true,null,new Array(5,6,7));</a:t>
            </a:r>
          </a:p>
          <a:p>
            <a:pPr>
              <a:spcBef>
                <a:spcPct val="50000"/>
              </a:spcBef>
            </a:pPr>
            <a:r>
              <a:rPr lang="en-US" altLang="zh-CN"/>
              <a:t>        2</a:t>
            </a:r>
            <a:r>
              <a:rPr lang="zh-CN" altLang="en-US"/>
              <a:t>、数组长度 </a:t>
            </a:r>
            <a:r>
              <a:rPr lang="en-US" altLang="zh-CN"/>
              <a:t>arrayName.length</a:t>
            </a:r>
          </a:p>
          <a:p>
            <a:pPr>
              <a:spcBef>
                <a:spcPct val="50000"/>
              </a:spcBef>
            </a:pPr>
            <a:endParaRPr lang="en-US" altLang="zh-CN"/>
          </a:p>
        </p:txBody>
      </p:sp>
      <p:sp>
        <p:nvSpPr>
          <p:cNvPr id="76803" name="Text Box 3"/>
          <p:cNvSpPr txBox="1">
            <a:spLocks noChangeArrowheads="1"/>
          </p:cNvSpPr>
          <p:nvPr/>
        </p:nvSpPr>
        <p:spPr bwMode="auto">
          <a:xfrm>
            <a:off x="457200" y="381000"/>
            <a:ext cx="6629400" cy="76200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sz="4400">
                <a:solidFill>
                  <a:schemeClr val="tx2"/>
                </a:solidFill>
                <a:effectLst>
                  <a:outerShdw blurRad="38100" dist="38100" dir="2700000" algn="tl">
                    <a:srgbClr val="000000"/>
                  </a:outerShdw>
                </a:effectLst>
              </a:rPr>
              <a:t>2.2 JavaScript</a:t>
            </a:r>
            <a:r>
              <a:rPr lang="zh-CN" altLang="en-US" sz="4400">
                <a:solidFill>
                  <a:schemeClr val="tx2"/>
                </a:solidFill>
                <a:effectLst>
                  <a:outerShdw blurRad="38100" dist="38100" dir="2700000" algn="tl">
                    <a:srgbClr val="000000"/>
                  </a:outerShdw>
                </a:effectLst>
              </a:rPr>
              <a:t>中的数组</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下面是使用同一变量的几个示例。 </a:t>
            </a:r>
          </a:p>
          <a:p>
            <a:r>
              <a:rPr lang="zh-CN" altLang="en-US" dirty="0" smtClean="0"/>
              <a:t>　　</a:t>
            </a:r>
            <a:r>
              <a:rPr lang="en-US" altLang="zh-CN" dirty="0" err="1" smtClean="0"/>
              <a:t>people.authors</a:t>
            </a:r>
            <a:r>
              <a:rPr lang="en-US" altLang="zh-CN" dirty="0" smtClean="0"/>
              <a:t>[1].genre // Value is "fantasy" </a:t>
            </a:r>
          </a:p>
          <a:p>
            <a:r>
              <a:rPr lang="zh-CN" altLang="en-US" dirty="0" smtClean="0"/>
              <a:t>　　</a:t>
            </a:r>
            <a:r>
              <a:rPr lang="en-US" altLang="zh-CN" dirty="0" err="1" smtClean="0"/>
              <a:t>people.musicians</a:t>
            </a:r>
            <a:r>
              <a:rPr lang="en-US" altLang="zh-CN" dirty="0" smtClean="0"/>
              <a:t>[3].</a:t>
            </a:r>
            <a:r>
              <a:rPr lang="en-US" altLang="zh-CN" dirty="0" err="1" smtClean="0"/>
              <a:t>lastName</a:t>
            </a:r>
            <a:r>
              <a:rPr lang="en-US" altLang="zh-CN" dirty="0" smtClean="0"/>
              <a:t> // Undefined. This refers to the fourth entry, and there isn't one </a:t>
            </a:r>
          </a:p>
          <a:p>
            <a:r>
              <a:rPr lang="zh-CN" altLang="en-US" dirty="0" smtClean="0"/>
              <a:t>　　</a:t>
            </a:r>
            <a:r>
              <a:rPr lang="en-US" altLang="zh-CN" dirty="0" err="1" smtClean="0"/>
              <a:t>people.programmers</a:t>
            </a:r>
            <a:r>
              <a:rPr lang="en-US" altLang="zh-CN" dirty="0" smtClean="0"/>
              <a:t>[2].</a:t>
            </a:r>
            <a:r>
              <a:rPr lang="en-US" altLang="zh-CN" dirty="0" err="1" smtClean="0"/>
              <a:t>firstName</a:t>
            </a:r>
            <a:r>
              <a:rPr lang="en-US" altLang="zh-CN" dirty="0" smtClean="0"/>
              <a:t> // Value is "</a:t>
            </a:r>
            <a:r>
              <a:rPr lang="en-US" altLang="zh-CN" dirty="0" err="1" smtClean="0"/>
              <a:t>Elliotte</a:t>
            </a:r>
            <a:r>
              <a:rPr lang="en-US" altLang="zh-CN" dirty="0" smtClean="0"/>
              <a:t>" </a:t>
            </a:r>
          </a:p>
          <a:p>
            <a:r>
              <a:rPr lang="zh-CN" altLang="en-US" dirty="0" smtClean="0"/>
              <a:t>　　利用这样的语法，可以处理任何 </a:t>
            </a:r>
            <a:r>
              <a:rPr lang="en-US" altLang="zh-CN" dirty="0" smtClean="0"/>
              <a:t>JSON </a:t>
            </a:r>
            <a:r>
              <a:rPr lang="zh-CN" altLang="en-US" dirty="0" smtClean="0"/>
              <a:t>格式的数据，而不需要使用任何额外的 </a:t>
            </a:r>
            <a:r>
              <a:rPr lang="en-US" altLang="zh-CN" dirty="0" smtClean="0"/>
              <a:t>JavaScript </a:t>
            </a:r>
            <a:r>
              <a:rPr lang="zh-CN" altLang="en-US" dirty="0" smtClean="0"/>
              <a:t>工具包或 </a:t>
            </a:r>
            <a:r>
              <a:rPr lang="en-US" altLang="zh-CN" dirty="0" smtClean="0"/>
              <a:t>API</a:t>
            </a:r>
            <a:r>
              <a:rPr lang="zh-CN" altLang="en-US" dirty="0" smtClean="0"/>
              <a:t>。</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修改 </a:t>
            </a:r>
            <a:r>
              <a:rPr lang="en-US" altLang="zh-CN" b="1" dirty="0" smtClean="0"/>
              <a:t>JSON </a:t>
            </a:r>
            <a:r>
              <a:rPr lang="zh-CN" altLang="en-US" b="1" dirty="0" smtClean="0"/>
              <a:t>数据</a:t>
            </a:r>
          </a:p>
          <a:p>
            <a:r>
              <a:rPr lang="zh-CN" altLang="en-US" dirty="0" smtClean="0"/>
              <a:t>　　正如可以用点号和括号访问数据，也可以按照同样的方式轻松地修改数据： </a:t>
            </a:r>
          </a:p>
          <a:p>
            <a:r>
              <a:rPr lang="zh-CN" altLang="en-US" dirty="0" smtClean="0"/>
              <a:t>　　</a:t>
            </a:r>
            <a:r>
              <a:rPr lang="en-US" altLang="zh-CN" dirty="0" err="1" smtClean="0"/>
              <a:t>people.musicians</a:t>
            </a:r>
            <a:r>
              <a:rPr lang="en-US" altLang="zh-CN" dirty="0" smtClean="0"/>
              <a:t>[1].</a:t>
            </a:r>
            <a:r>
              <a:rPr lang="en-US" altLang="zh-CN" dirty="0" err="1" smtClean="0"/>
              <a:t>lastName</a:t>
            </a:r>
            <a:r>
              <a:rPr lang="en-US" altLang="zh-CN" dirty="0" smtClean="0"/>
              <a:t> = "</a:t>
            </a:r>
            <a:r>
              <a:rPr lang="en-US" altLang="zh-CN" dirty="0" err="1" smtClean="0"/>
              <a:t>Rachmaninov</a:t>
            </a:r>
            <a:r>
              <a:rPr lang="en-US" altLang="zh-CN" dirty="0" smtClean="0"/>
              <a:t>"; </a:t>
            </a:r>
          </a:p>
          <a:p>
            <a:r>
              <a:rPr lang="zh-CN" altLang="en-US" dirty="0" smtClean="0"/>
              <a:t>　　在将字符串转换为 </a:t>
            </a:r>
            <a:r>
              <a:rPr lang="en-US" altLang="zh-CN" dirty="0" smtClean="0"/>
              <a:t>JavaScript </a:t>
            </a:r>
            <a:r>
              <a:rPr lang="zh-CN" altLang="en-US" dirty="0" smtClean="0"/>
              <a:t>对象之后，就可以像这样修改变量中的数据。</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b="1" dirty="0" smtClean="0"/>
              <a:t>转换回字符串</a:t>
            </a:r>
          </a:p>
          <a:p>
            <a:r>
              <a:rPr lang="zh-CN" altLang="en-US" dirty="0" smtClean="0"/>
              <a:t>　　当然，如果不能轻松地将对象转换回本文提到的文本格式，那么所有数据修改都没有太大的价值。在 </a:t>
            </a:r>
            <a:r>
              <a:rPr lang="en-US" altLang="zh-CN" dirty="0" smtClean="0"/>
              <a:t>JavaScript </a:t>
            </a:r>
            <a:r>
              <a:rPr lang="zh-CN" altLang="en-US" dirty="0" smtClean="0"/>
              <a:t>中这种转换也很简单： </a:t>
            </a:r>
          </a:p>
          <a:p>
            <a:r>
              <a:rPr lang="zh-CN" altLang="en-US" dirty="0" smtClean="0"/>
              <a:t>　　</a:t>
            </a:r>
            <a:r>
              <a:rPr lang="en-US" altLang="zh-CN" dirty="0" smtClean="0"/>
              <a:t>String </a:t>
            </a:r>
            <a:r>
              <a:rPr lang="en-US" altLang="zh-CN" dirty="0" err="1" smtClean="0"/>
              <a:t>newJSONtext</a:t>
            </a:r>
            <a:r>
              <a:rPr lang="en-US" altLang="zh-CN" dirty="0" smtClean="0"/>
              <a:t> = </a:t>
            </a:r>
            <a:r>
              <a:rPr lang="en-US" altLang="zh-CN" dirty="0" err="1" smtClean="0"/>
              <a:t>people.toJSONString</a:t>
            </a:r>
            <a:r>
              <a:rPr lang="en-US" altLang="zh-CN" dirty="0" smtClean="0"/>
              <a:t>(); </a:t>
            </a:r>
          </a:p>
          <a:p>
            <a:r>
              <a:rPr lang="zh-CN" altLang="en-US" dirty="0" smtClean="0"/>
              <a:t>　　这样就行了！现在就获得了一个可以在任何地方使用的文本字符串，例如，可以将它用作 </a:t>
            </a:r>
            <a:r>
              <a:rPr lang="en-US" altLang="zh-CN" dirty="0" smtClean="0"/>
              <a:t>Ajax </a:t>
            </a:r>
            <a:r>
              <a:rPr lang="zh-CN" altLang="en-US" dirty="0" smtClean="0"/>
              <a:t>应用程序中的请求字符串。 </a:t>
            </a:r>
          </a:p>
          <a:p>
            <a:r>
              <a:rPr lang="zh-CN" altLang="en-US" dirty="0" smtClean="0"/>
              <a:t>　　更重要的是，可以将 任何</a:t>
            </a:r>
            <a:r>
              <a:rPr lang="en-US" altLang="zh-CN" dirty="0" smtClean="0"/>
              <a:t>JavaScript </a:t>
            </a:r>
            <a:r>
              <a:rPr lang="zh-CN" altLang="en-US" dirty="0" smtClean="0"/>
              <a:t>对象转换为 </a:t>
            </a:r>
            <a:r>
              <a:rPr lang="en-US" altLang="zh-CN" dirty="0" smtClean="0"/>
              <a:t>JSON </a:t>
            </a:r>
            <a:r>
              <a:rPr lang="zh-CN" altLang="en-US" dirty="0" smtClean="0"/>
              <a:t>文本。并非只能处理原来用 </a:t>
            </a:r>
            <a:r>
              <a:rPr lang="en-US" altLang="zh-CN" dirty="0" smtClean="0"/>
              <a:t>JSON </a:t>
            </a:r>
            <a:r>
              <a:rPr lang="zh-CN" altLang="en-US" dirty="0" smtClean="0"/>
              <a:t>字符串赋值的变量。为了对名为 </a:t>
            </a:r>
            <a:r>
              <a:rPr lang="en-US" altLang="zh-CN" dirty="0" err="1" smtClean="0"/>
              <a:t>myObject</a:t>
            </a:r>
            <a:r>
              <a:rPr lang="zh-CN" altLang="en-US" dirty="0" smtClean="0"/>
              <a:t>的对象进行转换，只需执行相同形式的命令： </a:t>
            </a:r>
          </a:p>
          <a:p>
            <a:r>
              <a:rPr lang="zh-CN" altLang="en-US" dirty="0" smtClean="0"/>
              <a:t>　　</a:t>
            </a:r>
            <a:r>
              <a:rPr lang="en-US" altLang="zh-CN" dirty="0" smtClean="0"/>
              <a:t>String </a:t>
            </a:r>
            <a:r>
              <a:rPr lang="en-US" altLang="zh-CN" dirty="0" err="1" smtClean="0"/>
              <a:t>myObjectInJSON</a:t>
            </a:r>
            <a:r>
              <a:rPr lang="en-US" altLang="zh-CN" dirty="0" smtClean="0"/>
              <a:t> = </a:t>
            </a:r>
            <a:r>
              <a:rPr lang="en-US" altLang="zh-CN" dirty="0" err="1" smtClean="0"/>
              <a:t>myObject.toJSONString</a:t>
            </a:r>
            <a:r>
              <a:rPr lang="en-US" altLang="zh-CN" dirty="0" smtClean="0"/>
              <a:t>();</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t>这就是 </a:t>
            </a:r>
            <a:r>
              <a:rPr lang="en-US" altLang="zh-CN" dirty="0" smtClean="0"/>
              <a:t>JSON </a:t>
            </a:r>
            <a:r>
              <a:rPr lang="zh-CN" altLang="en-US" dirty="0" smtClean="0"/>
              <a:t>与本系列讨论的其他数据格式之间最大的差异。如果使用 </a:t>
            </a:r>
            <a:r>
              <a:rPr lang="en-US" altLang="zh-CN" dirty="0" smtClean="0"/>
              <a:t>JSON</a:t>
            </a:r>
            <a:r>
              <a:rPr lang="zh-CN" altLang="en-US" dirty="0" smtClean="0"/>
              <a:t>，只需调用一个简单的函数，就可以获得经过格式化的数据，可以直接使用了。对于其他数据格式，需要在原始数据和格式化数据之间进行转换。即使使用 </a:t>
            </a:r>
            <a:r>
              <a:rPr lang="en-US" altLang="zh-CN" dirty="0" smtClean="0"/>
              <a:t>Document Object Model </a:t>
            </a:r>
            <a:r>
              <a:rPr lang="zh-CN" altLang="en-US" dirty="0" smtClean="0"/>
              <a:t>这样的 </a:t>
            </a:r>
            <a:r>
              <a:rPr lang="en-US" altLang="zh-CN" dirty="0" smtClean="0"/>
              <a:t>API</a:t>
            </a:r>
            <a:r>
              <a:rPr lang="zh-CN" altLang="en-US" dirty="0" smtClean="0"/>
              <a:t>（提供了将自己的数据结构转换为文本的函数），也需要学习这个 </a:t>
            </a:r>
            <a:r>
              <a:rPr lang="en-US" altLang="zh-CN" dirty="0" smtClean="0"/>
              <a:t>API </a:t>
            </a:r>
            <a:r>
              <a:rPr lang="zh-CN" altLang="en-US" dirty="0" smtClean="0"/>
              <a:t>并使用 </a:t>
            </a:r>
            <a:r>
              <a:rPr lang="en-US" altLang="zh-CN" dirty="0" smtClean="0"/>
              <a:t>API </a:t>
            </a:r>
            <a:r>
              <a:rPr lang="zh-CN" altLang="en-US" dirty="0" smtClean="0"/>
              <a:t>的对象，而不是使用原生的 </a:t>
            </a:r>
            <a:r>
              <a:rPr lang="en-US" altLang="zh-CN" dirty="0" smtClean="0"/>
              <a:t>JavaScript </a:t>
            </a:r>
            <a:r>
              <a:rPr lang="zh-CN" altLang="en-US" dirty="0" smtClean="0"/>
              <a:t>对象和语法。 </a:t>
            </a:r>
          </a:p>
          <a:p>
            <a:r>
              <a:rPr lang="zh-CN" altLang="en-US" dirty="0" smtClean="0"/>
              <a:t>　　最终结论是，如果要处理大量 </a:t>
            </a:r>
            <a:r>
              <a:rPr lang="en-US" altLang="zh-CN" dirty="0" smtClean="0"/>
              <a:t>JavaScript </a:t>
            </a:r>
            <a:r>
              <a:rPr lang="zh-CN" altLang="en-US" dirty="0" smtClean="0"/>
              <a:t>对象，那么 </a:t>
            </a:r>
            <a:r>
              <a:rPr lang="en-US" altLang="zh-CN" dirty="0" smtClean="0"/>
              <a:t>JSON </a:t>
            </a:r>
            <a:r>
              <a:rPr lang="zh-CN" altLang="en-US" dirty="0" smtClean="0"/>
              <a:t>几乎肯定是一个好选择，这样就可以轻松地将数据转换为可以在请求中发送给服务器端程序的格式。</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　</a:t>
            </a:r>
            <a:r>
              <a:rPr lang="en-US" altLang="zh-CN" dirty="0" smtClean="0"/>
              <a:t>1</a:t>
            </a:r>
            <a:r>
              <a:rPr lang="zh-CN" altLang="en-US" dirty="0" smtClean="0"/>
              <a:t>、对象是一个无序的“‘名称</a:t>
            </a:r>
            <a:r>
              <a:rPr lang="en-US" altLang="zh-CN" dirty="0" smtClean="0"/>
              <a:t>/</a:t>
            </a:r>
            <a:r>
              <a:rPr lang="zh-CN" altLang="en-US" dirty="0" smtClean="0"/>
              <a:t>值’对”集合。一个对象以“</a:t>
            </a:r>
            <a:r>
              <a:rPr lang="en-US" altLang="zh-CN" dirty="0" smtClean="0"/>
              <a:t>{”</a:t>
            </a:r>
            <a:r>
              <a:rPr lang="zh-CN" altLang="en-US" dirty="0" smtClean="0"/>
              <a:t>（左括号）开始，“</a:t>
            </a:r>
            <a:r>
              <a:rPr lang="en-US" altLang="zh-CN" dirty="0" smtClean="0"/>
              <a:t>}”</a:t>
            </a:r>
            <a:r>
              <a:rPr lang="zh-CN" altLang="en-US" dirty="0" smtClean="0"/>
              <a:t>（右括号）结束。每个“名称”后跟一个“</a:t>
            </a:r>
            <a:r>
              <a:rPr lang="en-US" altLang="zh-CN" dirty="0" smtClean="0"/>
              <a:t>:”</a:t>
            </a:r>
            <a:r>
              <a:rPr lang="zh-CN" altLang="en-US" dirty="0" smtClean="0"/>
              <a:t>（冒号）；“‘名称 </a:t>
            </a:r>
            <a:r>
              <a:rPr lang="en-US" altLang="zh-CN" dirty="0" smtClean="0"/>
              <a:t>/</a:t>
            </a:r>
            <a:r>
              <a:rPr lang="zh-CN" altLang="en-US" dirty="0" smtClean="0"/>
              <a:t>值’ 对”之间使用“</a:t>
            </a:r>
            <a:r>
              <a:rPr lang="en-US" altLang="zh-CN" dirty="0" smtClean="0"/>
              <a:t>,”</a:t>
            </a:r>
            <a:r>
              <a:rPr lang="zh-CN" altLang="en-US" dirty="0" smtClean="0"/>
              <a:t>（逗号）分隔。（如图所示，图中表示数据的方式是类似非确定性自动机的形式，没学过编译原理的人，可能理解起来困难点，实际上也是正则 表达式的形式。下同）</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a:t>
            </a:r>
            <a:r>
              <a:rPr lang="zh-CN" altLang="en-US" dirty="0" smtClean="0"/>
              <a:t>、数组是值（</a:t>
            </a:r>
            <a:r>
              <a:rPr lang="en-US" altLang="zh-CN" dirty="0" smtClean="0"/>
              <a:t>value</a:t>
            </a:r>
            <a:r>
              <a:rPr lang="zh-CN" altLang="en-US" dirty="0" smtClean="0"/>
              <a:t>）的有序集合。一个数组以“</a:t>
            </a:r>
            <a:r>
              <a:rPr lang="en-US" altLang="zh-CN" dirty="0" smtClean="0"/>
              <a:t>[”</a:t>
            </a:r>
            <a:r>
              <a:rPr lang="zh-CN" altLang="en-US" dirty="0" smtClean="0"/>
              <a:t>（左中括号）开始，“</a:t>
            </a:r>
            <a:r>
              <a:rPr lang="en-US" altLang="zh-CN" dirty="0" smtClean="0"/>
              <a:t>]”</a:t>
            </a:r>
            <a:r>
              <a:rPr lang="zh-CN" altLang="en-US" dirty="0" smtClean="0"/>
              <a:t>（右中括号）结束。值之间使用“</a:t>
            </a:r>
            <a:r>
              <a:rPr lang="en-US" altLang="zh-CN" dirty="0" smtClean="0"/>
              <a:t>,”</a:t>
            </a:r>
            <a:r>
              <a:rPr lang="zh-CN" altLang="en-US" dirty="0" smtClean="0"/>
              <a:t>（逗号）分隔。 </a:t>
            </a:r>
          </a:p>
          <a:p>
            <a:r>
              <a:rPr lang="zh-CN" altLang="en-US" dirty="0" smtClean="0"/>
              <a:t>　　</a:t>
            </a:r>
            <a:r>
              <a:rPr lang="en-US" altLang="zh-CN" dirty="0" smtClean="0"/>
              <a:t>3</a:t>
            </a:r>
            <a:r>
              <a:rPr lang="zh-CN" altLang="en-US" dirty="0" smtClean="0"/>
              <a:t>、值（</a:t>
            </a:r>
            <a:r>
              <a:rPr lang="en-US" altLang="zh-CN" dirty="0" smtClean="0"/>
              <a:t>value</a:t>
            </a:r>
            <a:r>
              <a:rPr lang="zh-CN" altLang="en-US" dirty="0" smtClean="0"/>
              <a:t>）可以是双引号括起来的字符串（</a:t>
            </a:r>
            <a:r>
              <a:rPr lang="en-US" altLang="zh-CN" dirty="0" smtClean="0"/>
              <a:t>string</a:t>
            </a:r>
            <a:r>
              <a:rPr lang="zh-CN" altLang="en-US" dirty="0" smtClean="0"/>
              <a:t>）、数值</a:t>
            </a:r>
            <a:r>
              <a:rPr lang="en-US" altLang="zh-CN" dirty="0" smtClean="0"/>
              <a:t>(number)</a:t>
            </a:r>
            <a:r>
              <a:rPr lang="zh-CN" altLang="en-US" dirty="0" smtClean="0"/>
              <a:t>、</a:t>
            </a:r>
            <a:r>
              <a:rPr lang="en-US" altLang="zh-CN" dirty="0" smtClean="0"/>
              <a:t>true</a:t>
            </a:r>
            <a:r>
              <a:rPr lang="zh-CN" altLang="en-US" dirty="0" smtClean="0"/>
              <a:t>、</a:t>
            </a:r>
            <a:r>
              <a:rPr lang="en-US" altLang="zh-CN" dirty="0" smtClean="0"/>
              <a:t>false</a:t>
            </a:r>
            <a:r>
              <a:rPr lang="zh-CN" altLang="en-US" dirty="0" smtClean="0"/>
              <a:t>、 </a:t>
            </a:r>
            <a:r>
              <a:rPr lang="en-US" altLang="zh-CN" dirty="0" smtClean="0"/>
              <a:t>null</a:t>
            </a:r>
            <a:r>
              <a:rPr lang="zh-CN" altLang="en-US" dirty="0" smtClean="0"/>
              <a:t>、对象（</a:t>
            </a:r>
            <a:r>
              <a:rPr lang="en-US" altLang="zh-CN" dirty="0" smtClean="0"/>
              <a:t>object</a:t>
            </a:r>
            <a:r>
              <a:rPr lang="zh-CN" altLang="en-US" dirty="0" smtClean="0"/>
              <a:t>）或者数组（</a:t>
            </a:r>
            <a:r>
              <a:rPr lang="en-US" altLang="zh-CN" dirty="0" smtClean="0"/>
              <a:t>array</a:t>
            </a:r>
            <a:r>
              <a:rPr lang="zh-CN" altLang="en-US" dirty="0" smtClean="0"/>
              <a:t>）。这些结构可以嵌套。</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4</a:t>
            </a:r>
            <a:r>
              <a:rPr lang="zh-CN" altLang="en-US" dirty="0" smtClean="0"/>
              <a:t>、字符串（</a:t>
            </a:r>
            <a:r>
              <a:rPr lang="en-US" altLang="zh-CN" dirty="0" smtClean="0"/>
              <a:t>string</a:t>
            </a:r>
            <a:r>
              <a:rPr lang="zh-CN" altLang="en-US" dirty="0" smtClean="0"/>
              <a:t>）是由双引号包围的任意数量</a:t>
            </a:r>
            <a:r>
              <a:rPr lang="en-US" altLang="zh-CN" dirty="0" smtClean="0"/>
              <a:t>Unicode</a:t>
            </a:r>
            <a:r>
              <a:rPr lang="zh-CN" altLang="en-US" dirty="0" smtClean="0"/>
              <a:t>字符的集合，使用反斜线转义。一个字符（</a:t>
            </a:r>
            <a:r>
              <a:rPr lang="en-US" altLang="zh-CN" dirty="0" smtClean="0"/>
              <a:t>character</a:t>
            </a:r>
            <a:r>
              <a:rPr lang="zh-CN" altLang="en-US" dirty="0" smtClean="0"/>
              <a:t>）即一个单独的字符串（</a:t>
            </a:r>
            <a:r>
              <a:rPr lang="en-US" altLang="zh-CN" dirty="0" smtClean="0"/>
              <a:t>character string</a:t>
            </a:r>
            <a:r>
              <a:rPr lang="zh-CN" altLang="en-US" dirty="0" smtClean="0"/>
              <a:t>）。 字符串（</a:t>
            </a:r>
            <a:r>
              <a:rPr lang="en-US" altLang="zh-CN" dirty="0" smtClean="0"/>
              <a:t>string</a:t>
            </a:r>
            <a:r>
              <a:rPr lang="zh-CN" altLang="en-US" dirty="0" smtClean="0"/>
              <a:t>）与</a:t>
            </a:r>
            <a:r>
              <a:rPr lang="en-US" altLang="zh-CN" dirty="0" smtClean="0"/>
              <a:t>C</a:t>
            </a:r>
            <a:r>
              <a:rPr lang="zh-CN" altLang="en-US" dirty="0" smtClean="0"/>
              <a:t>或者</a:t>
            </a:r>
            <a:r>
              <a:rPr lang="en-US" altLang="zh-CN" dirty="0" smtClean="0"/>
              <a:t>Java</a:t>
            </a:r>
            <a:r>
              <a:rPr lang="zh-CN" altLang="en-US" dirty="0" smtClean="0"/>
              <a:t>的字符串非常相似。 </a:t>
            </a:r>
          </a:p>
          <a:p>
            <a:r>
              <a:rPr lang="zh-CN" altLang="en-US" dirty="0" smtClean="0"/>
              <a:t>　　</a:t>
            </a:r>
            <a:r>
              <a:rPr lang="en-US" altLang="zh-CN" dirty="0" smtClean="0"/>
              <a:t>5</a:t>
            </a:r>
            <a:r>
              <a:rPr lang="zh-CN" altLang="en-US" dirty="0" smtClean="0"/>
              <a:t>、数值（</a:t>
            </a:r>
            <a:r>
              <a:rPr lang="en-US" altLang="zh-CN" dirty="0" smtClean="0"/>
              <a:t>number</a:t>
            </a:r>
            <a:r>
              <a:rPr lang="zh-CN" altLang="en-US" dirty="0" smtClean="0"/>
              <a:t>）也与</a:t>
            </a:r>
            <a:r>
              <a:rPr lang="en-US" altLang="zh-CN" dirty="0" smtClean="0"/>
              <a:t>C</a:t>
            </a:r>
            <a:r>
              <a:rPr lang="zh-CN" altLang="en-US" dirty="0" smtClean="0"/>
              <a:t>或者</a:t>
            </a:r>
            <a:r>
              <a:rPr lang="en-US" altLang="zh-CN" dirty="0" smtClean="0"/>
              <a:t>Java</a:t>
            </a:r>
            <a:r>
              <a:rPr lang="zh-CN" altLang="en-US" dirty="0" smtClean="0"/>
              <a:t>的数值非常相似。除去未曾使用的八进制与十六进制格式。除去一些编码细节。</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08720"/>
          </a:xfrm>
        </p:spPr>
        <p:txBody>
          <a:bodyPr/>
          <a:lstStyle/>
          <a:p>
            <a:r>
              <a:rPr lang="zh-CN" altLang="en-US" dirty="0" smtClean="0"/>
              <a:t>数据通信格式</a:t>
            </a:r>
            <a:r>
              <a:rPr lang="en-US" altLang="zh-CN" dirty="0" smtClean="0"/>
              <a:t>JSON</a:t>
            </a:r>
            <a:endParaRPr lang="zh-CN" altLang="en-US" dirty="0"/>
          </a:p>
        </p:txBody>
      </p:sp>
      <p:sp>
        <p:nvSpPr>
          <p:cNvPr id="3" name="内容占位符 2"/>
          <p:cNvSpPr>
            <a:spLocks noGrp="1"/>
          </p:cNvSpPr>
          <p:nvPr>
            <p:ph idx="1"/>
          </p:nvPr>
        </p:nvSpPr>
        <p:spPr>
          <a:xfrm>
            <a:off x="457200" y="980728"/>
            <a:ext cx="8229600" cy="5145435"/>
          </a:xfrm>
        </p:spPr>
        <p:txBody>
          <a:bodyPr/>
          <a:lstStyle/>
          <a:p>
            <a:r>
              <a:rPr lang="en-US" altLang="zh-CN" dirty="0" smtClean="0"/>
              <a:t>JSON</a:t>
            </a:r>
            <a:r>
              <a:rPr lang="zh-CN" altLang="en-US" dirty="0" smtClean="0"/>
              <a:t>经常用在</a:t>
            </a:r>
            <a:r>
              <a:rPr lang="en-US" altLang="zh-CN" dirty="0" smtClean="0"/>
              <a:t>AJAX</a:t>
            </a:r>
            <a:r>
              <a:rPr lang="zh-CN" altLang="en-US" dirty="0" smtClean="0"/>
              <a:t>中，让服务器端页面只返回</a:t>
            </a:r>
            <a:r>
              <a:rPr lang="en-US" altLang="zh-CN" dirty="0" smtClean="0"/>
              <a:t>JSON</a:t>
            </a:r>
            <a:r>
              <a:rPr lang="zh-CN" altLang="en-US" dirty="0" smtClean="0"/>
              <a:t>格式的数据，使用</a:t>
            </a:r>
            <a:r>
              <a:rPr lang="en-US" altLang="zh-CN" dirty="0" err="1" smtClean="0"/>
              <a:t>javascript</a:t>
            </a:r>
            <a:r>
              <a:rPr lang="zh-CN" altLang="en-US" dirty="0" smtClean="0"/>
              <a:t>的</a:t>
            </a:r>
            <a:r>
              <a:rPr lang="en-US" altLang="zh-CN" dirty="0" err="1" smtClean="0"/>
              <a:t>eval</a:t>
            </a:r>
            <a:r>
              <a:rPr lang="en-US" altLang="zh-CN" dirty="0" smtClean="0"/>
              <a:t>()</a:t>
            </a:r>
            <a:r>
              <a:rPr lang="zh-CN" altLang="en-US" dirty="0" smtClean="0"/>
              <a:t>方法将</a:t>
            </a:r>
            <a:r>
              <a:rPr lang="en-US" altLang="zh-CN" dirty="0" smtClean="0"/>
              <a:t>JSON</a:t>
            </a:r>
            <a:r>
              <a:rPr lang="zh-CN" altLang="en-US" dirty="0" smtClean="0"/>
              <a:t>格式的数据转换成对象，以便使用</a:t>
            </a:r>
            <a:r>
              <a:rPr lang="en-US" altLang="zh-CN" dirty="0" err="1" smtClean="0"/>
              <a:t>javascript</a:t>
            </a:r>
            <a:r>
              <a:rPr lang="zh-CN" altLang="en-US" dirty="0" smtClean="0"/>
              <a:t>操作。</a:t>
            </a:r>
          </a:p>
          <a:p>
            <a:r>
              <a:rPr lang="en-US" altLang="zh-CN" dirty="0" err="1" smtClean="0"/>
              <a:t>javascript</a:t>
            </a:r>
            <a:r>
              <a:rPr lang="zh-CN" altLang="en-US" dirty="0" smtClean="0"/>
              <a:t>原生地支持了</a:t>
            </a:r>
            <a:r>
              <a:rPr lang="en-US" altLang="zh-CN" dirty="0" smtClean="0"/>
              <a:t>JSON</a:t>
            </a:r>
            <a:r>
              <a:rPr lang="zh-CN" altLang="en-US" dirty="0" smtClean="0"/>
              <a:t>格式，其它编程语言也都有支持</a:t>
            </a:r>
            <a:r>
              <a:rPr lang="en-US" altLang="zh-CN" dirty="0" smtClean="0"/>
              <a:t>JSON</a:t>
            </a:r>
            <a:r>
              <a:rPr lang="zh-CN" altLang="en-US" dirty="0" smtClean="0"/>
              <a:t>格式的类库。</a:t>
            </a:r>
            <a:r>
              <a:rPr lang="en-US" altLang="zh-CN" dirty="0" smtClean="0"/>
              <a:t>JSON</a:t>
            </a:r>
            <a:r>
              <a:rPr lang="zh-CN" altLang="en-US" dirty="0" smtClean="0"/>
              <a:t>是目前客户端与服务器端交互数据的最好的数据格式</a:t>
            </a:r>
            <a:endParaRPr lang="en-US" altLang="zh-CN" dirty="0" smtClean="0"/>
          </a:p>
          <a:p>
            <a:r>
              <a:rPr lang="zh-CN" altLang="en-US" dirty="0" smtClean="0"/>
              <a:t>代码：使用</a:t>
            </a:r>
            <a:r>
              <a:rPr lang="en-US" altLang="zh-CN" dirty="0" smtClean="0"/>
              <a:t>java</a:t>
            </a:r>
            <a:r>
              <a:rPr lang="zh-CN" altLang="en-US" dirty="0" smtClean="0"/>
              <a:t>生成</a:t>
            </a:r>
            <a:r>
              <a:rPr lang="en-US" altLang="zh-CN" dirty="0" err="1" smtClean="0"/>
              <a:t>json</a:t>
            </a:r>
            <a:r>
              <a:rPr lang="zh-CN" altLang="en-US" dirty="0" smtClean="0"/>
              <a:t>格式的数据</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normAutofit fontScale="90000"/>
          </a:bodyPr>
          <a:lstStyle/>
          <a:p>
            <a:r>
              <a:rPr lang="zh-CN" altLang="en-US" dirty="0" smtClean="0"/>
              <a:t>动态语言</a:t>
            </a:r>
            <a:r>
              <a:rPr lang="en-US" altLang="zh-CN" dirty="0" smtClean="0"/>
              <a:t>---</a:t>
            </a:r>
            <a:r>
              <a:rPr lang="en-US" altLang="zh-CN" dirty="0" err="1" smtClean="0"/>
              <a:t>eval</a:t>
            </a:r>
            <a:endParaRPr lang="zh-CN" altLang="en-US" dirty="0"/>
          </a:p>
        </p:txBody>
      </p:sp>
      <p:sp>
        <p:nvSpPr>
          <p:cNvPr id="3" name="内容占位符 2"/>
          <p:cNvSpPr>
            <a:spLocks noGrp="1"/>
          </p:cNvSpPr>
          <p:nvPr>
            <p:ph idx="1"/>
          </p:nvPr>
        </p:nvSpPr>
        <p:spPr>
          <a:xfrm>
            <a:off x="457200" y="1340768"/>
            <a:ext cx="8229600" cy="5256583"/>
          </a:xfrm>
        </p:spPr>
        <p:txBody>
          <a:bodyPr/>
          <a:lstStyle/>
          <a:p>
            <a:r>
              <a:rPr lang="zh-CN" altLang="en-US" b="1" dirty="0" smtClean="0"/>
              <a:t>定义和用法</a:t>
            </a:r>
          </a:p>
          <a:p>
            <a:r>
              <a:rPr lang="en-US" altLang="zh-CN" dirty="0" err="1" smtClean="0"/>
              <a:t>eval</a:t>
            </a:r>
            <a:r>
              <a:rPr lang="en-US" altLang="zh-CN" dirty="0" smtClean="0"/>
              <a:t>() </a:t>
            </a:r>
            <a:r>
              <a:rPr lang="zh-CN" altLang="en-US" dirty="0" smtClean="0"/>
              <a:t>函数可计算某个字符串，并执行其中的的 </a:t>
            </a:r>
            <a:r>
              <a:rPr lang="en-US" altLang="zh-CN" dirty="0" smtClean="0"/>
              <a:t>JavaScript </a:t>
            </a:r>
            <a:r>
              <a:rPr lang="zh-CN" altLang="en-US" dirty="0" smtClean="0"/>
              <a:t>代码</a:t>
            </a:r>
          </a:p>
          <a:p>
            <a:r>
              <a:rPr lang="zh-CN" altLang="en-US" b="1" dirty="0" smtClean="0"/>
              <a:t>返回值</a:t>
            </a:r>
          </a:p>
          <a:p>
            <a:r>
              <a:rPr lang="zh-CN" altLang="en-US" dirty="0" smtClean="0"/>
              <a:t>通过计算 </a:t>
            </a:r>
            <a:r>
              <a:rPr lang="en-US" altLang="zh-CN" dirty="0" smtClean="0"/>
              <a:t>string </a:t>
            </a:r>
            <a:r>
              <a:rPr lang="zh-CN" altLang="en-US" dirty="0" smtClean="0"/>
              <a:t>得到的值</a:t>
            </a:r>
          </a:p>
          <a:p>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动态语言</a:t>
            </a:r>
            <a:r>
              <a:rPr lang="en-US" altLang="zh-CN" dirty="0" smtClean="0"/>
              <a:t>---</a:t>
            </a:r>
            <a:r>
              <a:rPr lang="en-US" altLang="zh-CN" dirty="0" err="1" smtClean="0"/>
              <a:t>eval</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说明</a:t>
            </a:r>
          </a:p>
          <a:p>
            <a:r>
              <a:rPr lang="zh-CN" altLang="en-US" dirty="0" smtClean="0"/>
              <a:t>该方法只接受原始字符串作为参数，如果 </a:t>
            </a:r>
            <a:r>
              <a:rPr lang="en-US" altLang="zh-CN" dirty="0" smtClean="0"/>
              <a:t>string </a:t>
            </a:r>
            <a:r>
              <a:rPr lang="zh-CN" altLang="en-US" dirty="0" smtClean="0"/>
              <a:t>参数不是原始字符串，那么该方法将不作任何改变地返回。因此请不要为 </a:t>
            </a:r>
            <a:r>
              <a:rPr lang="en-US" altLang="zh-CN" dirty="0" err="1" smtClean="0"/>
              <a:t>eval</a:t>
            </a:r>
            <a:r>
              <a:rPr lang="en-US" altLang="zh-CN" dirty="0" smtClean="0"/>
              <a:t>() </a:t>
            </a:r>
            <a:r>
              <a:rPr lang="zh-CN" altLang="en-US" dirty="0" smtClean="0"/>
              <a:t>函数传递 </a:t>
            </a:r>
            <a:r>
              <a:rPr lang="en-US" altLang="zh-CN" dirty="0" smtClean="0"/>
              <a:t>String </a:t>
            </a:r>
            <a:r>
              <a:rPr lang="zh-CN" altLang="en-US" dirty="0" smtClean="0"/>
              <a:t>对象来作为参数。</a:t>
            </a:r>
          </a:p>
          <a:p>
            <a:r>
              <a:rPr lang="zh-CN" altLang="en-US" dirty="0" smtClean="0"/>
              <a:t>如果试图覆盖 </a:t>
            </a:r>
            <a:r>
              <a:rPr lang="en-US" altLang="zh-CN" dirty="0" err="1" smtClean="0"/>
              <a:t>eval</a:t>
            </a:r>
            <a:r>
              <a:rPr lang="en-US" altLang="zh-CN" dirty="0" smtClean="0"/>
              <a:t> </a:t>
            </a:r>
            <a:r>
              <a:rPr lang="zh-CN" altLang="en-US" dirty="0" smtClean="0"/>
              <a:t>属性或把 </a:t>
            </a:r>
            <a:r>
              <a:rPr lang="en-US" altLang="zh-CN" dirty="0" err="1" smtClean="0"/>
              <a:t>eval</a:t>
            </a:r>
            <a:r>
              <a:rPr lang="en-US" altLang="zh-CN" dirty="0" smtClean="0"/>
              <a:t>() </a:t>
            </a:r>
            <a:r>
              <a:rPr lang="zh-CN" altLang="en-US" dirty="0" smtClean="0"/>
              <a:t>方法赋予另一个属性，并通过该属性调用它，则 </a:t>
            </a:r>
            <a:r>
              <a:rPr lang="en-US" altLang="zh-CN" dirty="0" err="1" smtClean="0"/>
              <a:t>ECMAScript</a:t>
            </a:r>
            <a:r>
              <a:rPr lang="en-US" altLang="zh-CN" dirty="0" smtClean="0"/>
              <a:t> </a:t>
            </a:r>
            <a:r>
              <a:rPr lang="zh-CN" altLang="en-US" dirty="0" smtClean="0"/>
              <a:t>实现允许抛出一个 </a:t>
            </a:r>
            <a:r>
              <a:rPr lang="en-US" altLang="zh-CN" dirty="0" err="1" smtClean="0"/>
              <a:t>EvalError</a:t>
            </a:r>
            <a:r>
              <a:rPr lang="en-US" altLang="zh-CN" dirty="0" smtClean="0"/>
              <a:t> </a:t>
            </a:r>
            <a:r>
              <a:rPr lang="zh-CN" altLang="en-US" dirty="0" smtClean="0"/>
              <a:t>异常。</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1625" y="609600"/>
            <a:ext cx="8842375" cy="1143000"/>
          </a:xfrm>
        </p:spPr>
        <p:txBody>
          <a:bodyPr/>
          <a:lstStyle/>
          <a:p>
            <a:r>
              <a:rPr lang="en-US" altLang="zh-CN"/>
              <a:t>2.3 JavaScript</a:t>
            </a:r>
            <a:r>
              <a:rPr lang="zh-CN" altLang="en-US"/>
              <a:t>中的表达式和运算符</a:t>
            </a:r>
          </a:p>
        </p:txBody>
      </p:sp>
      <p:sp>
        <p:nvSpPr>
          <p:cNvPr id="61443" name="Rectangle 3"/>
          <p:cNvSpPr>
            <a:spLocks noGrp="1" noChangeArrowheads="1"/>
          </p:cNvSpPr>
          <p:nvPr>
            <p:ph type="body" idx="1"/>
          </p:nvPr>
        </p:nvSpPr>
        <p:spPr/>
        <p:txBody>
          <a:bodyPr/>
          <a:lstStyle/>
          <a:p>
            <a:r>
              <a:rPr lang="zh-CN" altLang="en-US"/>
              <a:t>表达式</a:t>
            </a:r>
          </a:p>
          <a:p>
            <a:pPr lvl="1"/>
            <a:r>
              <a:rPr lang="zh-CN" altLang="en-US"/>
              <a:t>赋值表达式</a:t>
            </a:r>
            <a:r>
              <a:rPr lang="en-US" altLang="zh-CN"/>
              <a:t>:</a:t>
            </a:r>
          </a:p>
          <a:p>
            <a:pPr lvl="2"/>
            <a:r>
              <a:rPr lang="en-US" altLang="zh-CN"/>
              <a:t>x=1;</a:t>
            </a:r>
          </a:p>
          <a:p>
            <a:pPr lvl="1"/>
            <a:r>
              <a:rPr lang="zh-CN" altLang="en-US"/>
              <a:t>条件表达式</a:t>
            </a:r>
            <a:r>
              <a:rPr lang="en-US" altLang="zh-CN"/>
              <a:t>:</a:t>
            </a:r>
          </a:p>
          <a:p>
            <a:pPr lvl="2"/>
            <a:r>
              <a:rPr lang="en-US" altLang="zh-CN"/>
              <a:t>y=(condition)?var1:var2;</a:t>
            </a:r>
          </a:p>
          <a:p>
            <a:r>
              <a:rPr lang="zh-CN" altLang="en-US"/>
              <a:t>运算符</a:t>
            </a:r>
          </a:p>
          <a:p>
            <a:pPr lvl="1"/>
            <a:r>
              <a:rPr lang="zh-CN" altLang="en-US"/>
              <a:t>算术运算符</a:t>
            </a:r>
          </a:p>
          <a:p>
            <a:pPr lvl="1"/>
            <a:r>
              <a:rPr lang="zh-CN" altLang="en-US"/>
              <a:t>比较预算符等</a:t>
            </a:r>
          </a:p>
          <a:p>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a:xfrm>
            <a:off x="0" y="764704"/>
            <a:ext cx="9144000" cy="5361459"/>
          </a:xfrm>
        </p:spPr>
        <p:txBody>
          <a:bodyPr/>
          <a:lstStyle/>
          <a:p>
            <a:r>
              <a:rPr lang="en-US" altLang="zh-CN" dirty="0" smtClean="0"/>
              <a:t>1.JavaScript</a:t>
            </a:r>
            <a:r>
              <a:rPr lang="zh-CN" altLang="en-US" dirty="0" smtClean="0"/>
              <a:t>代码是从服务器原封不动地发送到客户端的，代码越大，下载所需的时间和带宽越多。</a:t>
            </a:r>
          </a:p>
          <a:p>
            <a:r>
              <a:rPr lang="en-US" altLang="zh-CN" dirty="0" smtClean="0"/>
              <a:t>2.JavaScript</a:t>
            </a:r>
            <a:r>
              <a:rPr lang="zh-CN" altLang="en-US" dirty="0" smtClean="0"/>
              <a:t>在浏览器中解释，而不是编译好的。</a:t>
            </a:r>
          </a:p>
          <a:p>
            <a:r>
              <a:rPr lang="en-US" altLang="zh-CN" dirty="0" smtClean="0"/>
              <a:t>3.JavaScript </a:t>
            </a:r>
            <a:r>
              <a:rPr lang="zh-CN" altLang="en-US" dirty="0" smtClean="0"/>
              <a:t>代码通过</a:t>
            </a:r>
            <a:r>
              <a:rPr lang="en-US" altLang="zh-CN" dirty="0" smtClean="0"/>
              <a:t>DOM API</a:t>
            </a:r>
            <a:r>
              <a:rPr lang="zh-CN" altLang="en-US" dirty="0" smtClean="0"/>
              <a:t>修改</a:t>
            </a:r>
            <a:r>
              <a:rPr lang="en-US" altLang="zh-CN" dirty="0" smtClean="0"/>
              <a:t>HTML</a:t>
            </a:r>
            <a:r>
              <a:rPr lang="zh-CN" altLang="en-US" dirty="0" smtClean="0"/>
              <a:t>页面来与用户交互。对</a:t>
            </a:r>
            <a:r>
              <a:rPr lang="en-US" altLang="zh-CN" dirty="0" smtClean="0"/>
              <a:t>JavaScript</a:t>
            </a:r>
            <a:r>
              <a:rPr lang="zh-CN" altLang="en-US" dirty="0" smtClean="0"/>
              <a:t>开发人员来说，这是功能强大的高级模型，但对</a:t>
            </a:r>
            <a:r>
              <a:rPr lang="en-US" altLang="zh-CN" dirty="0" smtClean="0"/>
              <a:t>DOM</a:t>
            </a:r>
            <a:r>
              <a:rPr lang="zh-CN" altLang="en-US" dirty="0" smtClean="0"/>
              <a:t>所做的每个简单修改都将导致浏览器的页面 渲染引擎执行一系列复杂的操作。对</a:t>
            </a:r>
            <a:r>
              <a:rPr lang="en-US" altLang="zh-CN" dirty="0" smtClean="0"/>
              <a:t>DOM</a:t>
            </a:r>
            <a:r>
              <a:rPr lang="zh-CN" altLang="en-US" dirty="0" smtClean="0"/>
              <a:t>看似细微的修改常常导致需要占用比预期的多得多的</a:t>
            </a:r>
            <a:r>
              <a:rPr lang="en-US" altLang="zh-CN" dirty="0" smtClean="0"/>
              <a:t>CPU</a:t>
            </a:r>
            <a:r>
              <a:rPr lang="zh-CN" altLang="en-US" dirty="0" smtClean="0"/>
              <a:t>周期</a:t>
            </a:r>
          </a:p>
          <a:p>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dirty="0" smtClean="0"/>
              <a:t>1.for(;;) while() &gt; for(in)</a:t>
            </a:r>
            <a:r>
              <a:rPr lang="zh-CN" altLang="en-US" dirty="0" smtClean="0"/>
              <a:t>最慢</a:t>
            </a:r>
          </a:p>
          <a:p>
            <a:r>
              <a:rPr lang="en-US" altLang="zh-CN" dirty="0" smtClean="0"/>
              <a:t>2.</a:t>
            </a:r>
            <a:r>
              <a:rPr lang="zh-CN" altLang="en-US" dirty="0" smtClean="0"/>
              <a:t>遍历数组，先取数组的长度放入局部变量，别每次都取</a:t>
            </a:r>
          </a:p>
          <a:p>
            <a:r>
              <a:rPr lang="en-US" altLang="zh-CN" dirty="0" smtClean="0"/>
              <a:t>3.</a:t>
            </a:r>
            <a:r>
              <a:rPr lang="zh-CN" altLang="en-US" dirty="0" smtClean="0"/>
              <a:t>局部变量的访问速度比全局变量的访问速度快</a:t>
            </a:r>
          </a:p>
          <a:p>
            <a:r>
              <a:rPr lang="en-US" altLang="zh-CN" dirty="0" smtClean="0"/>
              <a:t>4.</a:t>
            </a:r>
            <a:r>
              <a:rPr lang="zh-CN" altLang="en-US" dirty="0" smtClean="0"/>
              <a:t>少用</a:t>
            </a:r>
            <a:r>
              <a:rPr lang="en-US" altLang="zh-CN" dirty="0" err="1" smtClean="0"/>
              <a:t>eval</a:t>
            </a:r>
            <a:endParaRPr lang="en-US" altLang="zh-CN" dirty="0" smtClean="0"/>
          </a:p>
          <a:p>
            <a:r>
              <a:rPr lang="en-US" altLang="zh-CN" dirty="0" smtClean="0"/>
              <a:t>5.</a:t>
            </a:r>
            <a:r>
              <a:rPr lang="zh-CN" altLang="en-US" dirty="0" smtClean="0"/>
              <a:t>尽量避免对象的嵌套查询 </a:t>
            </a:r>
            <a:r>
              <a:rPr lang="en-US" altLang="zh-CN" dirty="0" smtClean="0"/>
              <a:t>obj1.obj2.obj.3</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dirty="0" smtClean="0"/>
              <a:t>6.</a:t>
            </a:r>
            <a:r>
              <a:rPr lang="zh-CN" altLang="en-US" dirty="0" smtClean="0"/>
              <a:t>尽量用</a:t>
            </a:r>
            <a:r>
              <a:rPr lang="en-US" altLang="zh-CN" dirty="0" smtClean="0"/>
              <a:t>+= -= *= \= </a:t>
            </a:r>
            <a:r>
              <a:rPr lang="zh-CN" altLang="en-US" dirty="0" smtClean="0"/>
              <a:t>而不要直接进行赋值运算</a:t>
            </a:r>
          </a:p>
          <a:p>
            <a:r>
              <a:rPr lang="en-US" altLang="zh-CN" dirty="0" smtClean="0"/>
              <a:t>7.</a:t>
            </a:r>
            <a:r>
              <a:rPr lang="zh-CN" altLang="en-US" dirty="0" smtClean="0"/>
              <a:t>当需要将数字转换成字符时，采用：</a:t>
            </a:r>
            <a:r>
              <a:rPr lang="en-US" altLang="zh-CN" dirty="0" smtClean="0"/>
              <a:t>""+1</a:t>
            </a:r>
          </a:p>
          <a:p>
            <a:r>
              <a:rPr lang="zh-CN" altLang="en-US" dirty="0" smtClean="0"/>
              <a:t>性能上看，数字转换成字符时，</a:t>
            </a:r>
            <a:r>
              <a:rPr lang="en-US" altLang="zh-CN" dirty="0" smtClean="0"/>
              <a:t>(""+1) &gt; String() &gt; .</a:t>
            </a:r>
            <a:r>
              <a:rPr lang="en-US" altLang="zh-CN" dirty="0" err="1" smtClean="0"/>
              <a:t>toString</a:t>
            </a:r>
            <a:r>
              <a:rPr lang="en-US" altLang="zh-CN" dirty="0" smtClean="0"/>
              <a:t>() &gt; new String()</a:t>
            </a:r>
          </a:p>
          <a:p>
            <a:r>
              <a:rPr lang="en-US" altLang="zh-CN" dirty="0" smtClean="0"/>
              <a:t>8.</a:t>
            </a:r>
            <a:r>
              <a:rPr lang="zh-CN" altLang="en-US" dirty="0" smtClean="0"/>
              <a:t>当需要将浮点转换成整型时，应该使用</a:t>
            </a:r>
            <a:r>
              <a:rPr lang="en-US" altLang="zh-CN" dirty="0" err="1" smtClean="0"/>
              <a:t>Math.floor</a:t>
            </a:r>
            <a:r>
              <a:rPr lang="en-US" altLang="zh-CN" dirty="0" smtClean="0"/>
              <a:t>()</a:t>
            </a:r>
            <a:r>
              <a:rPr lang="zh-CN" altLang="en-US" dirty="0" smtClean="0"/>
              <a:t>或</a:t>
            </a:r>
            <a:r>
              <a:rPr lang="en-US" altLang="zh-CN" dirty="0" err="1" smtClean="0"/>
              <a:t>Math.round</a:t>
            </a:r>
            <a:r>
              <a:rPr lang="en-US" altLang="zh-CN" dirty="0" smtClean="0"/>
              <a:t>(),</a:t>
            </a:r>
            <a:r>
              <a:rPr lang="zh-CN" altLang="en-US" dirty="0" smtClean="0"/>
              <a:t>而不是使用</a:t>
            </a:r>
            <a:r>
              <a:rPr lang="en-US" altLang="zh-CN" dirty="0" err="1" smtClean="0"/>
              <a:t>parseInt</a:t>
            </a:r>
            <a:r>
              <a:rPr lang="en-US" altLang="zh-CN" dirty="0" smtClean="0"/>
              <a:t>()</a:t>
            </a:r>
          </a:p>
          <a:p>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dirty="0" smtClean="0"/>
              <a:t>9.</a:t>
            </a:r>
            <a:r>
              <a:rPr lang="zh-CN" altLang="en-US" dirty="0" smtClean="0"/>
              <a:t>尽量使用</a:t>
            </a:r>
            <a:r>
              <a:rPr lang="en-US" altLang="zh-CN" dirty="0" smtClean="0"/>
              <a:t>JSON</a:t>
            </a:r>
            <a:r>
              <a:rPr lang="zh-CN" altLang="en-US" dirty="0" smtClean="0"/>
              <a:t>格式来创建对象，而不是</a:t>
            </a:r>
            <a:r>
              <a:rPr lang="en-US" altLang="zh-CN" dirty="0" err="1" smtClean="0"/>
              <a:t>var</a:t>
            </a:r>
            <a:r>
              <a:rPr lang="en-US" altLang="zh-CN" dirty="0" smtClean="0"/>
              <a:t> </a:t>
            </a:r>
            <a:r>
              <a:rPr lang="en-US" altLang="zh-CN" dirty="0" err="1" smtClean="0"/>
              <a:t>obj</a:t>
            </a:r>
            <a:r>
              <a:rPr lang="en-US" altLang="zh-CN" dirty="0" smtClean="0"/>
              <a:t> = new Object()</a:t>
            </a:r>
          </a:p>
          <a:p>
            <a:r>
              <a:rPr lang="en-US" altLang="zh-CN" dirty="0" smtClean="0"/>
              <a:t>10.</a:t>
            </a:r>
            <a:r>
              <a:rPr lang="zh-CN" altLang="en-US" dirty="0" smtClean="0"/>
              <a:t>当使用数组时，也尽量使用</a:t>
            </a:r>
            <a:r>
              <a:rPr lang="en-US" altLang="zh-CN" dirty="0" smtClean="0"/>
              <a:t>JSON</a:t>
            </a:r>
            <a:r>
              <a:rPr lang="zh-CN" altLang="en-US" dirty="0" smtClean="0"/>
              <a:t>格式的语法，即直接使用如下的语法定义数组：</a:t>
            </a:r>
            <a:r>
              <a:rPr lang="en-US" altLang="zh-CN" dirty="0" smtClean="0"/>
              <a:t>[</a:t>
            </a:r>
            <a:r>
              <a:rPr lang="en-US" altLang="zh-CN" dirty="0" err="1" smtClean="0"/>
              <a:t>param,param</a:t>
            </a:r>
            <a:r>
              <a:rPr lang="en-US" altLang="zh-CN" dirty="0" smtClean="0"/>
              <a:t>]</a:t>
            </a:r>
          </a:p>
          <a:p>
            <a:r>
              <a:rPr lang="en-US" altLang="zh-CN" dirty="0" smtClean="0"/>
              <a:t>11.</a:t>
            </a:r>
            <a:r>
              <a:rPr lang="zh-CN" altLang="en-US" dirty="0" smtClean="0"/>
              <a:t>对字符串进行循环操作，例如替换、查找，应该使用正则表达式。</a:t>
            </a:r>
          </a:p>
          <a:p>
            <a:endParaRPr lang="zh-CN" altLang="en-US" dirty="0" smtClean="0"/>
          </a:p>
          <a:p>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dirty="0" smtClean="0"/>
              <a:t>12</a:t>
            </a:r>
            <a:r>
              <a:rPr lang="zh-CN" altLang="en-US" dirty="0" smtClean="0"/>
              <a:t>、 </a:t>
            </a:r>
            <a:r>
              <a:rPr lang="zh-CN" altLang="en-US" sz="2000" dirty="0" smtClean="0"/>
              <a:t>为了让大表格</a:t>
            </a:r>
            <a:r>
              <a:rPr lang="en-US" altLang="zh-CN" sz="2000" dirty="0" smtClean="0"/>
              <a:t>(table)</a:t>
            </a:r>
            <a:r>
              <a:rPr lang="zh-CN" altLang="en-US" sz="2000" dirty="0" smtClean="0"/>
              <a:t>在下载的时候可以分段的显示</a:t>
            </a:r>
            <a:r>
              <a:rPr lang="en-US" altLang="zh-CN" sz="2000" dirty="0" smtClean="0"/>
              <a:t>,</a:t>
            </a:r>
            <a:r>
              <a:rPr lang="zh-CN" altLang="en-US" sz="2000" dirty="0" smtClean="0"/>
              <a:t>就是说在浏览器解析</a:t>
            </a:r>
            <a:r>
              <a:rPr lang="en-US" altLang="zh-CN" sz="2000" dirty="0" smtClean="0"/>
              <a:t>HTML</a:t>
            </a:r>
            <a:r>
              <a:rPr lang="zh-CN" altLang="en-US" sz="2000" dirty="0" smtClean="0"/>
              <a:t>时，</a:t>
            </a:r>
            <a:r>
              <a:rPr lang="en-US" altLang="zh-CN" sz="2000" dirty="0" smtClean="0"/>
              <a:t>table</a:t>
            </a:r>
            <a:r>
              <a:rPr lang="zh-CN" altLang="en-US" sz="2000" dirty="0" smtClean="0"/>
              <a:t>是作为一个整体解释的，使用</a:t>
            </a:r>
            <a:r>
              <a:rPr lang="en-US" altLang="zh-CN" sz="2000" dirty="0" err="1" smtClean="0"/>
              <a:t>tbody</a:t>
            </a:r>
            <a:r>
              <a:rPr lang="zh-CN" altLang="en-US" sz="2000" dirty="0" smtClean="0"/>
              <a:t>可以优化显示。如果表格很长，用</a:t>
            </a:r>
            <a:r>
              <a:rPr lang="en-US" altLang="zh-CN" sz="2000" dirty="0" err="1" smtClean="0"/>
              <a:t>tbody</a:t>
            </a:r>
            <a:r>
              <a:rPr lang="zh-CN" altLang="en-US" sz="2000" dirty="0" smtClean="0"/>
              <a:t>分段，可以一部分一部分地显示，不用等整个表格都下载完成。下载一块显示一块，表格巨大时有比较好的效果。</a:t>
            </a:r>
          </a:p>
          <a:p>
            <a:endParaRPr lang="zh-CN" altLang="en-US" sz="2000" dirty="0" smtClean="0"/>
          </a:p>
          <a:p>
            <a:r>
              <a:rPr lang="en-US" altLang="zh-CN" sz="2000" dirty="0" err="1" smtClean="0"/>
              <a:t>tbody</a:t>
            </a:r>
            <a:r>
              <a:rPr lang="zh-CN" altLang="en-US" sz="2000" dirty="0" smtClean="0"/>
              <a:t>包含行的内容下载完优先显示，不必等待表格结束</a:t>
            </a:r>
            <a:r>
              <a:rPr lang="en-US" altLang="zh-CN" sz="2000" dirty="0" smtClean="0"/>
              <a:t>.</a:t>
            </a:r>
            <a:r>
              <a:rPr lang="zh-CN" altLang="en-US" sz="2000" dirty="0" smtClean="0"/>
              <a:t>另外，还需要注意一个地方。表格行本来是从上向下显示的。但是，应用了</a:t>
            </a:r>
            <a:r>
              <a:rPr lang="en-US" altLang="zh-CN" sz="2000" dirty="0" err="1" smtClean="0"/>
              <a:t>thead</a:t>
            </a:r>
            <a:r>
              <a:rPr lang="en-US" altLang="zh-CN" sz="2000" dirty="0" smtClean="0"/>
              <a:t>/</a:t>
            </a:r>
            <a:r>
              <a:rPr lang="en-US" altLang="zh-CN" sz="2000" dirty="0" err="1" smtClean="0"/>
              <a:t>tbody</a:t>
            </a:r>
            <a:r>
              <a:rPr lang="en-US" altLang="zh-CN" sz="2000" dirty="0" smtClean="0"/>
              <a:t>/</a:t>
            </a:r>
            <a:r>
              <a:rPr lang="en-US" altLang="zh-CN" sz="2000" dirty="0" err="1" smtClean="0"/>
              <a:t>tfoot</a:t>
            </a:r>
            <a:r>
              <a:rPr lang="zh-CN" altLang="en-US" sz="2000" dirty="0" smtClean="0"/>
              <a:t>以后，就</a:t>
            </a:r>
            <a:r>
              <a:rPr lang="en-US" altLang="zh-CN" sz="2000" dirty="0" smtClean="0"/>
              <a:t>"</a:t>
            </a:r>
            <a:r>
              <a:rPr lang="zh-CN" altLang="en-US" sz="2000" dirty="0" smtClean="0"/>
              <a:t>从头到脚</a:t>
            </a:r>
            <a:r>
              <a:rPr lang="en-US" altLang="zh-CN" sz="2000" dirty="0" smtClean="0"/>
              <a:t>"</a:t>
            </a:r>
            <a:r>
              <a:rPr lang="zh-CN" altLang="en-US" sz="2000" dirty="0" smtClean="0"/>
              <a:t>显示，不管你的行代码顺序如何。也就是说如果</a:t>
            </a:r>
            <a:r>
              <a:rPr lang="en-US" altLang="zh-CN" sz="2000" dirty="0" err="1" smtClean="0"/>
              <a:t>thead</a:t>
            </a:r>
            <a:r>
              <a:rPr lang="zh-CN" altLang="en-US" sz="2000" dirty="0" smtClean="0"/>
              <a:t>写在了</a:t>
            </a:r>
            <a:r>
              <a:rPr lang="en-US" altLang="zh-CN" sz="2000" dirty="0" err="1" smtClean="0"/>
              <a:t>tbody</a:t>
            </a:r>
            <a:r>
              <a:rPr lang="zh-CN" altLang="en-US" sz="2000" dirty="0" smtClean="0"/>
              <a:t>的后面，</a:t>
            </a:r>
            <a:r>
              <a:rPr lang="en-US" altLang="zh-CN" sz="2000" dirty="0" smtClean="0"/>
              <a:t>html</a:t>
            </a:r>
            <a:r>
              <a:rPr lang="zh-CN" altLang="en-US" sz="2000" dirty="0" smtClean="0"/>
              <a:t>显示时，还是以先</a:t>
            </a:r>
            <a:r>
              <a:rPr lang="en-US" altLang="zh-CN" sz="2000" dirty="0" err="1" smtClean="0"/>
              <a:t>thead</a:t>
            </a:r>
            <a:r>
              <a:rPr lang="zh-CN" altLang="en-US" sz="2000" dirty="0" smtClean="0"/>
              <a:t>后</a:t>
            </a:r>
            <a:r>
              <a:rPr lang="en-US" altLang="zh-CN" sz="2000" dirty="0" err="1" smtClean="0"/>
              <a:t>tbody</a:t>
            </a:r>
            <a:r>
              <a:rPr lang="zh-CN" altLang="en-US" sz="2000" dirty="0" smtClean="0"/>
              <a:t>显示</a:t>
            </a:r>
            <a:r>
              <a:rPr lang="zh-CN" altLang="en-US" dirty="0" smtClean="0"/>
              <a:t>。</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normAutofit lnSpcReduction="10000"/>
          </a:bodyPr>
          <a:lstStyle/>
          <a:p>
            <a:r>
              <a:rPr lang="en-US" altLang="zh-CN" sz="1400" dirty="0" smtClean="0"/>
              <a:t> &lt;table&gt;</a:t>
            </a:r>
          </a:p>
          <a:p>
            <a:r>
              <a:rPr lang="en-US" altLang="zh-CN" sz="1400" dirty="0" smtClean="0"/>
              <a:t>        &lt;caption&gt;&lt;/caption&gt;</a:t>
            </a:r>
          </a:p>
          <a:p>
            <a:r>
              <a:rPr lang="en-US" altLang="zh-CN" sz="1400" dirty="0" smtClean="0"/>
              <a:t>        &lt;</a:t>
            </a:r>
            <a:r>
              <a:rPr lang="en-US" altLang="zh-CN" sz="1400" dirty="0" err="1" smtClean="0"/>
              <a:t>thead</a:t>
            </a:r>
            <a:r>
              <a:rPr lang="en-US" altLang="zh-CN" sz="1400" dirty="0" smtClean="0"/>
              <a:t>&gt;</a:t>
            </a:r>
          </a:p>
          <a:p>
            <a:r>
              <a:rPr lang="en-US" altLang="zh-CN" sz="1400" dirty="0" smtClean="0"/>
              <a:t>            &lt;</a:t>
            </a:r>
            <a:r>
              <a:rPr lang="en-US" altLang="zh-CN" sz="1400" dirty="0" err="1" smtClean="0"/>
              <a:t>tr</a:t>
            </a:r>
            <a:r>
              <a:rPr lang="en-US" altLang="zh-CN" sz="1400" dirty="0" smtClean="0"/>
              <a:t>&gt;</a:t>
            </a:r>
          </a:p>
          <a:p>
            <a:r>
              <a:rPr lang="en-US" altLang="zh-CN" sz="1400" dirty="0" smtClean="0"/>
              <a:t>                &lt;</a:t>
            </a:r>
            <a:r>
              <a:rPr lang="en-US" altLang="zh-CN" sz="1400" dirty="0" err="1" smtClean="0"/>
              <a:t>th</a:t>
            </a:r>
            <a:r>
              <a:rPr lang="en-US" altLang="zh-CN" sz="1400" dirty="0" smtClean="0"/>
              <a:t>&gt;&lt;/</a:t>
            </a:r>
            <a:r>
              <a:rPr lang="en-US" altLang="zh-CN" sz="1400" dirty="0" err="1" smtClean="0"/>
              <a:t>th</a:t>
            </a:r>
            <a:r>
              <a:rPr lang="en-US" altLang="zh-CN" sz="1400" dirty="0" smtClean="0"/>
              <a:t>&gt;</a:t>
            </a:r>
          </a:p>
          <a:p>
            <a:r>
              <a:rPr lang="en-US" altLang="zh-CN" sz="1400" dirty="0" smtClean="0"/>
              <a:t>            &lt;/</a:t>
            </a:r>
            <a:r>
              <a:rPr lang="en-US" altLang="zh-CN" sz="1400" dirty="0" err="1" smtClean="0"/>
              <a:t>tr</a:t>
            </a:r>
            <a:r>
              <a:rPr lang="en-US" altLang="zh-CN" sz="1400" dirty="0" smtClean="0"/>
              <a:t>&gt;</a:t>
            </a:r>
          </a:p>
          <a:p>
            <a:r>
              <a:rPr lang="en-US" altLang="zh-CN" sz="1400" dirty="0" smtClean="0"/>
              <a:t>        &lt;/</a:t>
            </a:r>
            <a:r>
              <a:rPr lang="en-US" altLang="zh-CN" sz="1400" dirty="0" err="1" smtClean="0"/>
              <a:t>thead</a:t>
            </a:r>
            <a:r>
              <a:rPr lang="en-US" altLang="zh-CN" sz="1400" dirty="0" smtClean="0"/>
              <a:t>&gt;</a:t>
            </a:r>
          </a:p>
          <a:p>
            <a:r>
              <a:rPr lang="en-US" altLang="zh-CN" sz="1400" dirty="0" smtClean="0"/>
              <a:t>        &lt;</a:t>
            </a:r>
            <a:r>
              <a:rPr lang="en-US" altLang="zh-CN" sz="1400" dirty="0" err="1" smtClean="0"/>
              <a:t>tbody</a:t>
            </a:r>
            <a:r>
              <a:rPr lang="en-US" altLang="zh-CN" sz="1400" dirty="0" smtClean="0"/>
              <a:t>&gt;</a:t>
            </a:r>
          </a:p>
          <a:p>
            <a:r>
              <a:rPr lang="en-US" altLang="zh-CN" sz="1400" dirty="0" smtClean="0"/>
              <a:t>            &lt;</a:t>
            </a:r>
            <a:r>
              <a:rPr lang="en-US" altLang="zh-CN" sz="1400" dirty="0" err="1" smtClean="0"/>
              <a:t>tr</a:t>
            </a:r>
            <a:r>
              <a:rPr lang="en-US" altLang="zh-CN" sz="1400" dirty="0" smtClean="0"/>
              <a:t>&gt;</a:t>
            </a:r>
          </a:p>
          <a:p>
            <a:r>
              <a:rPr lang="en-US" altLang="zh-CN" sz="1400" dirty="0" smtClean="0"/>
              <a:t>                &lt;td&gt;&lt;/td&gt;</a:t>
            </a:r>
          </a:p>
          <a:p>
            <a:r>
              <a:rPr lang="en-US" altLang="zh-CN" sz="1400" dirty="0" smtClean="0"/>
              <a:t>            &lt;/</a:t>
            </a:r>
            <a:r>
              <a:rPr lang="en-US" altLang="zh-CN" sz="1400" dirty="0" err="1" smtClean="0"/>
              <a:t>tr</a:t>
            </a:r>
            <a:r>
              <a:rPr lang="en-US" altLang="zh-CN" sz="1400" dirty="0" smtClean="0"/>
              <a:t>&gt;</a:t>
            </a:r>
          </a:p>
          <a:p>
            <a:r>
              <a:rPr lang="en-US" altLang="zh-CN" sz="1400" dirty="0" smtClean="0"/>
              <a:t>        &lt;/</a:t>
            </a:r>
            <a:r>
              <a:rPr lang="en-US" altLang="zh-CN" sz="1400" dirty="0" err="1" smtClean="0"/>
              <a:t>tbody</a:t>
            </a:r>
            <a:r>
              <a:rPr lang="en-US" altLang="zh-CN" sz="1400" dirty="0" smtClean="0"/>
              <a:t>&gt;</a:t>
            </a:r>
          </a:p>
          <a:p>
            <a:r>
              <a:rPr lang="en-US" altLang="zh-CN" sz="1400" dirty="0" smtClean="0"/>
              <a:t>        &lt;</a:t>
            </a:r>
            <a:r>
              <a:rPr lang="en-US" altLang="zh-CN" sz="1400" dirty="0" err="1" smtClean="0"/>
              <a:t>tfoot</a:t>
            </a:r>
            <a:r>
              <a:rPr lang="en-US" altLang="zh-CN" sz="1400" dirty="0" smtClean="0"/>
              <a:t>&gt;</a:t>
            </a:r>
          </a:p>
          <a:p>
            <a:r>
              <a:rPr lang="en-US" altLang="zh-CN" sz="1400" dirty="0" smtClean="0"/>
              <a:t>            &lt;</a:t>
            </a:r>
            <a:r>
              <a:rPr lang="en-US" altLang="zh-CN" sz="1400" dirty="0" err="1" smtClean="0"/>
              <a:t>tr</a:t>
            </a:r>
            <a:r>
              <a:rPr lang="en-US" altLang="zh-CN" sz="1400" dirty="0" smtClean="0"/>
              <a:t>&gt;</a:t>
            </a:r>
          </a:p>
          <a:p>
            <a:r>
              <a:rPr lang="en-US" altLang="zh-CN" sz="1400" dirty="0" smtClean="0"/>
              <a:t>                &lt;td&gt;&lt;/td&gt;</a:t>
            </a:r>
          </a:p>
          <a:p>
            <a:r>
              <a:rPr lang="en-US" altLang="zh-CN" sz="1400" dirty="0" smtClean="0"/>
              <a:t>            &lt;/</a:t>
            </a:r>
            <a:r>
              <a:rPr lang="en-US" altLang="zh-CN" sz="1400" dirty="0" err="1" smtClean="0"/>
              <a:t>tr</a:t>
            </a:r>
            <a:r>
              <a:rPr lang="en-US" altLang="zh-CN" sz="1400" dirty="0" smtClean="0"/>
              <a:t>&gt;</a:t>
            </a:r>
          </a:p>
          <a:p>
            <a:r>
              <a:rPr lang="en-US" altLang="zh-CN" sz="1400" dirty="0" smtClean="0"/>
              <a:t>        &lt;/</a:t>
            </a:r>
            <a:r>
              <a:rPr lang="en-US" altLang="zh-CN" sz="1400" dirty="0" err="1" smtClean="0"/>
              <a:t>tfoot</a:t>
            </a:r>
            <a:r>
              <a:rPr lang="en-US" altLang="zh-CN" sz="1400" dirty="0" smtClean="0"/>
              <a:t>&gt;</a:t>
            </a:r>
          </a:p>
          <a:p>
            <a:r>
              <a:rPr lang="en-US" altLang="zh-CN" sz="1400" dirty="0" smtClean="0"/>
              <a:t>    &lt;/table&gt;</a:t>
            </a:r>
            <a:endParaRPr lang="zh-CN" altLang="en-US" sz="14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dirty="0" smtClean="0"/>
              <a:t>13</a:t>
            </a:r>
            <a:r>
              <a:rPr lang="zh-CN" altLang="en-US" dirty="0" smtClean="0"/>
              <a:t>、</a:t>
            </a:r>
            <a:r>
              <a:rPr lang="zh-CN" altLang="en-US" b="1" dirty="0" smtClean="0"/>
              <a:t>定时器</a:t>
            </a:r>
            <a:endParaRPr lang="zh-CN" altLang="en-US" dirty="0" smtClean="0"/>
          </a:p>
          <a:p>
            <a:r>
              <a:rPr lang="zh-CN" altLang="en-US" dirty="0" smtClean="0"/>
              <a:t>如果针对的是不断运行的代码，不应该使用</a:t>
            </a:r>
            <a:r>
              <a:rPr lang="en-US" altLang="zh-CN" dirty="0" err="1" smtClean="0"/>
              <a:t>setTimeout</a:t>
            </a:r>
            <a:r>
              <a:rPr lang="zh-CN" altLang="en-US" dirty="0" smtClean="0"/>
              <a:t>，而应该是用</a:t>
            </a:r>
            <a:r>
              <a:rPr lang="en-US" altLang="zh-CN" dirty="0" err="1" smtClean="0"/>
              <a:t>setInterval</a:t>
            </a:r>
            <a:r>
              <a:rPr lang="zh-CN" altLang="en-US" dirty="0" smtClean="0"/>
              <a:t>。</a:t>
            </a:r>
            <a:r>
              <a:rPr lang="en-US" altLang="zh-CN" dirty="0" err="1" smtClean="0"/>
              <a:t>setTimeout</a:t>
            </a:r>
            <a:r>
              <a:rPr lang="zh-CN" altLang="en-US" dirty="0" smtClean="0"/>
              <a:t>每次要重新设置一个定时器。</a:t>
            </a:r>
          </a:p>
          <a:p>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b="1" dirty="0" smtClean="0"/>
              <a:t>14</a:t>
            </a:r>
            <a:r>
              <a:rPr lang="zh-CN" altLang="en-US" b="1" dirty="0" smtClean="0"/>
              <a:t>、文件优化</a:t>
            </a:r>
            <a:endParaRPr lang="zh-CN" altLang="en-US" dirty="0" smtClean="0"/>
          </a:p>
          <a:p>
            <a:r>
              <a:rPr lang="zh-CN" altLang="en-US" dirty="0" smtClean="0"/>
              <a:t>文件优化也是一个很有效的手段，删除所有的空格和注释，把代码放入一行内，可以加快下载的速度，注意，是下载的速度而不是解析的速度，如果是本地，注释和空格并不会影响解释和执行速度。</a:t>
            </a:r>
          </a:p>
          <a:p>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b="1" dirty="0" smtClean="0"/>
              <a:t>15</a:t>
            </a:r>
            <a:r>
              <a:rPr lang="zh-CN" altLang="en-US" b="1" dirty="0" smtClean="0"/>
              <a:t>、插入</a:t>
            </a:r>
            <a:r>
              <a:rPr lang="en-US" altLang="zh-CN" b="1" dirty="0" smtClean="0"/>
              <a:t>HTML</a:t>
            </a:r>
            <a:endParaRPr lang="zh-CN" altLang="en-US" dirty="0" smtClean="0"/>
          </a:p>
          <a:p>
            <a:r>
              <a:rPr lang="zh-CN" altLang="en-US" dirty="0" smtClean="0"/>
              <a:t>不在在</a:t>
            </a:r>
            <a:r>
              <a:rPr lang="en-US" altLang="zh-CN" dirty="0" smtClean="0"/>
              <a:t>JavaScript</a:t>
            </a:r>
            <a:r>
              <a:rPr lang="zh-CN" altLang="en-US" dirty="0" smtClean="0"/>
              <a:t>中使用</a:t>
            </a:r>
            <a:r>
              <a:rPr lang="en-US" altLang="zh-CN" dirty="0" err="1" smtClean="0"/>
              <a:t>document.write</a:t>
            </a:r>
            <a:r>
              <a:rPr lang="zh-CN" altLang="en-US" dirty="0" smtClean="0"/>
              <a:t>来给页面生成内容。这样的效率较低，如果需要直接插入</a:t>
            </a:r>
            <a:r>
              <a:rPr lang="en-US" altLang="zh-CN" dirty="0" smtClean="0"/>
              <a:t>HTML</a:t>
            </a:r>
            <a:r>
              <a:rPr lang="zh-CN" altLang="en-US" dirty="0" smtClean="0"/>
              <a:t>，可以找一个容器元素，比如指定一个</a:t>
            </a:r>
            <a:r>
              <a:rPr lang="en-US" altLang="zh-CN" dirty="0" smtClean="0"/>
              <a:t>div</a:t>
            </a:r>
            <a:r>
              <a:rPr lang="zh-CN" altLang="en-US" dirty="0" smtClean="0"/>
              <a:t>或者</a:t>
            </a:r>
            <a:r>
              <a:rPr lang="en-US" altLang="zh-CN" dirty="0" smtClean="0"/>
              <a:t>span</a:t>
            </a:r>
            <a:r>
              <a:rPr lang="zh-CN" altLang="en-US" dirty="0" smtClean="0"/>
              <a:t>，并设置他们的</a:t>
            </a:r>
            <a:r>
              <a:rPr lang="en-US" altLang="zh-CN" dirty="0" err="1" smtClean="0"/>
              <a:t>innerHTML</a:t>
            </a:r>
            <a:r>
              <a:rPr lang="zh-CN" altLang="en-US" dirty="0" smtClean="0"/>
              <a:t>来将自己的</a:t>
            </a:r>
            <a:r>
              <a:rPr lang="en-US" altLang="zh-CN" dirty="0" smtClean="0"/>
              <a:t>HTML</a:t>
            </a:r>
            <a:r>
              <a:rPr lang="zh-CN" altLang="en-US" dirty="0" smtClean="0"/>
              <a:t>代码插入到页面中。</a:t>
            </a:r>
          </a:p>
          <a:p>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dirty="0" smtClean="0"/>
              <a:t>16</a:t>
            </a:r>
            <a:r>
              <a:rPr lang="zh-CN" altLang="en-US" dirty="0" smtClean="0"/>
              <a:t>、</a:t>
            </a:r>
            <a:r>
              <a:rPr lang="en-US" altLang="zh-CN" dirty="0" smtClean="0"/>
              <a:t>1160</a:t>
            </a:r>
            <a:r>
              <a:rPr lang="zh-CN" altLang="en-US" dirty="0" smtClean="0"/>
              <a:t>，这是能放入单个 </a:t>
            </a:r>
            <a:r>
              <a:rPr lang="en-US" altLang="zh-CN" dirty="0" smtClean="0"/>
              <a:t>TCP/IP </a:t>
            </a:r>
            <a:r>
              <a:rPr lang="zh-CN" altLang="en-US" dirty="0" smtClean="0"/>
              <a:t>包中的字节数。所以，最好的期望值是能将每个 </a:t>
            </a:r>
            <a:r>
              <a:rPr lang="en-US" altLang="zh-CN" dirty="0" err="1" smtClean="0"/>
              <a:t>Javascript</a:t>
            </a:r>
            <a:r>
              <a:rPr lang="en-US" altLang="zh-CN" dirty="0" smtClean="0"/>
              <a:t> </a:t>
            </a:r>
            <a:r>
              <a:rPr lang="zh-CN" altLang="en-US" dirty="0" smtClean="0"/>
              <a:t>文件保持在 </a:t>
            </a:r>
            <a:r>
              <a:rPr lang="en-US" altLang="zh-CN" dirty="0" smtClean="0"/>
              <a:t>1160 </a:t>
            </a:r>
            <a:r>
              <a:rPr lang="zh-CN" altLang="en-US" dirty="0" smtClean="0"/>
              <a:t>字节一下，以获取最优的下载时间。</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28600" y="609600"/>
            <a:ext cx="8915400" cy="1143000"/>
          </a:xfrm>
        </p:spPr>
        <p:txBody>
          <a:bodyPr/>
          <a:lstStyle/>
          <a:p>
            <a:r>
              <a:rPr lang="en-US" altLang="zh-CN"/>
              <a:t>2.4 JavaScript</a:t>
            </a:r>
            <a:r>
              <a:rPr lang="zh-CN" altLang="en-US"/>
              <a:t>中的基本语句和函数</a:t>
            </a:r>
          </a:p>
        </p:txBody>
      </p:sp>
      <p:sp>
        <p:nvSpPr>
          <p:cNvPr id="62467" name="Rectangle 3"/>
          <p:cNvSpPr>
            <a:spLocks noGrp="1" noChangeArrowheads="1"/>
          </p:cNvSpPr>
          <p:nvPr>
            <p:ph type="body" idx="1"/>
          </p:nvPr>
        </p:nvSpPr>
        <p:spPr/>
        <p:txBody>
          <a:bodyPr/>
          <a:lstStyle/>
          <a:p>
            <a:r>
              <a:rPr lang="zh-CN" altLang="en-US"/>
              <a:t>程序控制语句</a:t>
            </a:r>
          </a:p>
          <a:p>
            <a:pPr lvl="1"/>
            <a:r>
              <a:rPr lang="en-US" altLang="zh-CN"/>
              <a:t>if,for,while,break</a:t>
            </a:r>
            <a:r>
              <a:rPr lang="zh-CN" altLang="en-US"/>
              <a:t>和</a:t>
            </a:r>
            <a:r>
              <a:rPr lang="en-US" altLang="zh-CN"/>
              <a:t>continue</a:t>
            </a:r>
          </a:p>
          <a:p>
            <a:r>
              <a:rPr lang="zh-CN" altLang="en-US"/>
              <a:t>函数</a:t>
            </a:r>
          </a:p>
          <a:p>
            <a:pPr>
              <a:buFont typeface="Wingdings" pitchFamily="2" charset="2"/>
              <a:buNone/>
            </a:pPr>
            <a:r>
              <a:rPr lang="zh-CN" altLang="en-US"/>
              <a:t>		</a:t>
            </a:r>
            <a:r>
              <a:rPr lang="en-US" altLang="zh-CN" sz="2800"/>
              <a:t>function </a:t>
            </a:r>
            <a:r>
              <a:rPr lang="zh-CN" altLang="en-US" sz="2800"/>
              <a:t>函数名</a:t>
            </a:r>
            <a:r>
              <a:rPr lang="en-US" altLang="zh-CN" sz="2800"/>
              <a:t>(</a:t>
            </a:r>
            <a:r>
              <a:rPr lang="zh-CN" altLang="en-US" sz="2800"/>
              <a:t>形式参数表</a:t>
            </a:r>
            <a:r>
              <a:rPr lang="en-US" altLang="zh-CN" sz="2800"/>
              <a:t>){</a:t>
            </a:r>
          </a:p>
          <a:p>
            <a:pPr>
              <a:buFont typeface="Wingdings" pitchFamily="2" charset="2"/>
              <a:buNone/>
            </a:pPr>
            <a:r>
              <a:rPr lang="en-US" altLang="zh-CN" sz="2800"/>
              <a:t>		……..</a:t>
            </a:r>
          </a:p>
          <a:p>
            <a:pPr>
              <a:buFont typeface="Wingdings" pitchFamily="2" charset="2"/>
              <a:buNone/>
            </a:pPr>
            <a:r>
              <a:rPr lang="en-US" altLang="zh-CN" sz="2800"/>
              <a:t>		}</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p:txBody>
          <a:bodyPr/>
          <a:lstStyle/>
          <a:p>
            <a:r>
              <a:rPr lang="en-US" altLang="zh-CN" dirty="0" smtClean="0"/>
              <a:t>17</a:t>
            </a:r>
            <a:r>
              <a:rPr lang="zh-CN" altLang="en-US" dirty="0" smtClean="0"/>
              <a:t>、替换布尔值 </a:t>
            </a:r>
            <a:br>
              <a:rPr lang="zh-CN" altLang="en-US" dirty="0" smtClean="0"/>
            </a:br>
            <a:r>
              <a:rPr lang="zh-CN" altLang="en-US" dirty="0" smtClean="0"/>
              <a:t/>
            </a:r>
            <a:br>
              <a:rPr lang="zh-CN" altLang="en-US" dirty="0" smtClean="0"/>
            </a:br>
            <a:r>
              <a:rPr lang="zh-CN" altLang="en-US" dirty="0" smtClean="0"/>
              <a:t>对于比较来说，</a:t>
            </a:r>
            <a:r>
              <a:rPr lang="en-US" altLang="zh-CN" dirty="0" smtClean="0"/>
              <a:t>true </a:t>
            </a:r>
            <a:r>
              <a:rPr lang="zh-CN" altLang="en-US" dirty="0" smtClean="0"/>
              <a:t>就等于 </a:t>
            </a:r>
            <a:r>
              <a:rPr lang="en-US" altLang="zh-CN" dirty="0" smtClean="0"/>
              <a:t>1</a:t>
            </a:r>
            <a:r>
              <a:rPr lang="zh-CN" altLang="en-US" dirty="0" smtClean="0"/>
              <a:t>，</a:t>
            </a:r>
            <a:r>
              <a:rPr lang="en-US" altLang="zh-CN" dirty="0" smtClean="0"/>
              <a:t>false </a:t>
            </a:r>
            <a:r>
              <a:rPr lang="zh-CN" altLang="en-US" dirty="0" smtClean="0"/>
              <a:t>就等于 </a:t>
            </a:r>
            <a:r>
              <a:rPr lang="en-US" altLang="zh-CN" dirty="0" smtClean="0"/>
              <a:t>0 </a:t>
            </a:r>
            <a:r>
              <a:rPr lang="zh-CN" altLang="en-US" dirty="0" smtClean="0"/>
              <a:t>。因此，脚本包含的字面量 </a:t>
            </a:r>
            <a:r>
              <a:rPr lang="en-US" altLang="zh-CN" dirty="0" smtClean="0"/>
              <a:t>true </a:t>
            </a:r>
            <a:r>
              <a:rPr lang="zh-CN" altLang="en-US" dirty="0" smtClean="0"/>
              <a:t>都可以用 </a:t>
            </a:r>
            <a:r>
              <a:rPr lang="en-US" altLang="zh-CN" dirty="0" smtClean="0"/>
              <a:t>1 </a:t>
            </a:r>
            <a:r>
              <a:rPr lang="zh-CN" altLang="en-US" dirty="0" smtClean="0"/>
              <a:t>来替换，而 </a:t>
            </a:r>
            <a:r>
              <a:rPr lang="en-US" altLang="zh-CN" dirty="0" smtClean="0"/>
              <a:t>false </a:t>
            </a:r>
            <a:r>
              <a:rPr lang="zh-CN" altLang="en-US" dirty="0" smtClean="0"/>
              <a:t>可以用 </a:t>
            </a:r>
            <a:r>
              <a:rPr lang="en-US" altLang="zh-CN" dirty="0" smtClean="0"/>
              <a:t>0 </a:t>
            </a:r>
            <a:r>
              <a:rPr lang="zh-CN" altLang="en-US" dirty="0" smtClean="0"/>
              <a:t>来替换。对于 </a:t>
            </a:r>
            <a:r>
              <a:rPr lang="en-US" altLang="zh-CN" dirty="0" smtClean="0"/>
              <a:t>true </a:t>
            </a:r>
            <a:r>
              <a:rPr lang="zh-CN" altLang="en-US" dirty="0" smtClean="0"/>
              <a:t>节省了 </a:t>
            </a:r>
            <a:r>
              <a:rPr lang="en-US" altLang="zh-CN" dirty="0" smtClean="0"/>
              <a:t>3 </a:t>
            </a:r>
            <a:r>
              <a:rPr lang="zh-CN" altLang="en-US" dirty="0" smtClean="0"/>
              <a:t>个字节，而 </a:t>
            </a:r>
            <a:r>
              <a:rPr lang="en-US" altLang="zh-CN" dirty="0" smtClean="0"/>
              <a:t>false </a:t>
            </a:r>
            <a:r>
              <a:rPr lang="zh-CN" altLang="en-US" dirty="0" smtClean="0"/>
              <a:t>则节省了 </a:t>
            </a:r>
            <a:r>
              <a:rPr lang="en-US" altLang="zh-CN" dirty="0" smtClean="0"/>
              <a:t>4 </a:t>
            </a:r>
            <a:r>
              <a:rPr lang="zh-CN" altLang="en-US" dirty="0" smtClean="0"/>
              <a:t>个字节。</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15416"/>
            <a:ext cx="8229600" cy="864096"/>
          </a:xfrm>
        </p:spPr>
        <p:txBody>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a:xfrm>
            <a:off x="0" y="620688"/>
            <a:ext cx="9144000" cy="5505475"/>
          </a:xfrm>
        </p:spPr>
        <p:txBody>
          <a:bodyPr>
            <a:normAutofit lnSpcReduction="10000"/>
          </a:bodyPr>
          <a:lstStyle/>
          <a:p>
            <a:r>
              <a:rPr lang="en-US" altLang="zh-CN" sz="1800" dirty="0" smtClean="0"/>
              <a:t>18</a:t>
            </a:r>
            <a:r>
              <a:rPr lang="zh-CN" altLang="en-US" sz="1800" dirty="0" smtClean="0"/>
              <a:t>、代码中常常会出现检测某个值是否有效的语句。而大部分条件非的判断就是判断某个变量是否为 </a:t>
            </a:r>
            <a:r>
              <a:rPr lang="en-US" altLang="zh-CN" sz="1800" dirty="0" smtClean="0"/>
              <a:t>undefined</a:t>
            </a:r>
            <a:r>
              <a:rPr lang="zh-CN" altLang="en-US" sz="1800" dirty="0" smtClean="0"/>
              <a:t>、</a:t>
            </a:r>
            <a:r>
              <a:rPr lang="en-US" altLang="zh-CN" sz="1800" dirty="0" smtClean="0"/>
              <a:t>null </a:t>
            </a:r>
            <a:r>
              <a:rPr lang="zh-CN" altLang="en-US" sz="1800" dirty="0" smtClean="0"/>
              <a:t>或者 </a:t>
            </a:r>
            <a:r>
              <a:rPr lang="en-US" altLang="zh-CN" sz="1800" dirty="0" smtClean="0"/>
              <a:t>false</a:t>
            </a:r>
            <a:r>
              <a:rPr lang="zh-CN" altLang="en-US" sz="1800" dirty="0" smtClean="0"/>
              <a:t>，比如： </a:t>
            </a:r>
            <a:br>
              <a:rPr lang="zh-CN" altLang="en-US" sz="1800" dirty="0" smtClean="0"/>
            </a:br>
            <a:r>
              <a:rPr lang="zh-CN" altLang="en-US" sz="1800" dirty="0" smtClean="0"/>
              <a:t/>
            </a:r>
            <a:br>
              <a:rPr lang="zh-CN" altLang="en-US" sz="1800" dirty="0" smtClean="0"/>
            </a:br>
            <a:r>
              <a:rPr lang="en-US" altLang="zh-CN" sz="1800" dirty="0" smtClean="0"/>
              <a:t>if (</a:t>
            </a:r>
            <a:r>
              <a:rPr lang="en-US" altLang="zh-CN" sz="1800" dirty="0" err="1" smtClean="0"/>
              <a:t>myValue</a:t>
            </a:r>
            <a:r>
              <a:rPr lang="en-US" altLang="zh-CN" sz="1800" dirty="0" smtClean="0"/>
              <a:t> != undefined) { </a:t>
            </a:r>
            <a:br>
              <a:rPr lang="en-US" altLang="zh-CN" sz="1800" dirty="0" smtClean="0"/>
            </a:br>
            <a:r>
              <a:rPr lang="en-US" altLang="zh-CN" sz="1800" dirty="0" smtClean="0"/>
              <a:t>    // ... </a:t>
            </a:r>
            <a:br>
              <a:rPr lang="en-US" altLang="zh-CN" sz="1800" dirty="0" smtClean="0"/>
            </a:br>
            <a:r>
              <a:rPr lang="en-US" altLang="zh-CN" sz="1800" dirty="0" smtClean="0"/>
              <a:t>} </a:t>
            </a:r>
            <a:br>
              <a:rPr lang="en-US" altLang="zh-CN" sz="1800" dirty="0" smtClean="0"/>
            </a:br>
            <a:r>
              <a:rPr lang="en-US" altLang="zh-CN" sz="1800" dirty="0" smtClean="0"/>
              <a:t/>
            </a:r>
            <a:br>
              <a:rPr lang="en-US" altLang="zh-CN" sz="1800" dirty="0" smtClean="0"/>
            </a:br>
            <a:r>
              <a:rPr lang="en-US" altLang="zh-CN" sz="1800" dirty="0" smtClean="0"/>
              <a:t>if (</a:t>
            </a:r>
            <a:r>
              <a:rPr lang="en-US" altLang="zh-CN" sz="1800" dirty="0" err="1" smtClean="0"/>
              <a:t>myValue</a:t>
            </a:r>
            <a:r>
              <a:rPr lang="en-US" altLang="zh-CN" sz="1800" dirty="0" smtClean="0"/>
              <a:t> != null) { </a:t>
            </a:r>
            <a:br>
              <a:rPr lang="en-US" altLang="zh-CN" sz="1800" dirty="0" smtClean="0"/>
            </a:br>
            <a:r>
              <a:rPr lang="en-US" altLang="zh-CN" sz="1800" dirty="0" smtClean="0"/>
              <a:t>    // ... </a:t>
            </a:r>
            <a:br>
              <a:rPr lang="en-US" altLang="zh-CN" sz="1800" dirty="0" smtClean="0"/>
            </a:br>
            <a:r>
              <a:rPr lang="en-US" altLang="zh-CN" sz="1800" dirty="0" smtClean="0"/>
              <a:t>} </a:t>
            </a:r>
            <a:br>
              <a:rPr lang="en-US" altLang="zh-CN" sz="1800" dirty="0" smtClean="0"/>
            </a:br>
            <a:r>
              <a:rPr lang="en-US" altLang="zh-CN" sz="1800" dirty="0" smtClean="0"/>
              <a:t/>
            </a:r>
            <a:br>
              <a:rPr lang="en-US" altLang="zh-CN" sz="1800" dirty="0" smtClean="0"/>
            </a:br>
            <a:r>
              <a:rPr lang="en-US" altLang="zh-CN" sz="1800" dirty="0" smtClean="0"/>
              <a:t>if (</a:t>
            </a:r>
            <a:r>
              <a:rPr lang="en-US" altLang="zh-CN" sz="1800" dirty="0" err="1" smtClean="0"/>
              <a:t>myValue</a:t>
            </a:r>
            <a:r>
              <a:rPr lang="en-US" altLang="zh-CN" sz="1800" dirty="0" smtClean="0"/>
              <a:t> != false) { </a:t>
            </a:r>
            <a:br>
              <a:rPr lang="en-US" altLang="zh-CN" sz="1800" dirty="0" smtClean="0"/>
            </a:br>
            <a:r>
              <a:rPr lang="en-US" altLang="zh-CN" sz="1800" dirty="0" smtClean="0"/>
              <a:t>    // ... </a:t>
            </a:r>
            <a:br>
              <a:rPr lang="en-US" altLang="zh-CN" sz="1800" dirty="0" smtClean="0"/>
            </a:br>
            <a:r>
              <a:rPr lang="en-US" altLang="zh-CN" sz="1800" dirty="0" smtClean="0"/>
              <a:t>} </a:t>
            </a:r>
            <a:br>
              <a:rPr lang="en-US" altLang="zh-CN" sz="1800" dirty="0" smtClean="0"/>
            </a:br>
            <a:r>
              <a:rPr lang="en-US" altLang="zh-CN" sz="1800" dirty="0" smtClean="0"/>
              <a:t/>
            </a:r>
            <a:br>
              <a:rPr lang="en-US" altLang="zh-CN" sz="1800" dirty="0" smtClean="0"/>
            </a:br>
            <a:r>
              <a:rPr lang="zh-CN" altLang="en-US" sz="1800" dirty="0" smtClean="0"/>
              <a:t>这些虽然都正确，但用逻辑非操作符也可以有同样的效果： </a:t>
            </a:r>
            <a:br>
              <a:rPr lang="zh-CN" altLang="en-US" sz="1800" dirty="0" smtClean="0"/>
            </a:br>
            <a:r>
              <a:rPr lang="zh-CN" altLang="en-US" sz="1800" dirty="0" smtClean="0"/>
              <a:t/>
            </a:r>
            <a:br>
              <a:rPr lang="zh-CN" altLang="en-US" sz="1800" dirty="0" smtClean="0"/>
            </a:br>
            <a:r>
              <a:rPr lang="en-US" altLang="zh-CN" sz="1800" dirty="0" smtClean="0"/>
              <a:t>if (!</a:t>
            </a:r>
            <a:r>
              <a:rPr lang="en-US" altLang="zh-CN" sz="1800" dirty="0" err="1" smtClean="0"/>
              <a:t>myValue</a:t>
            </a:r>
            <a:r>
              <a:rPr lang="en-US" altLang="zh-CN" sz="1800" dirty="0" smtClean="0"/>
              <a:t>) { </a:t>
            </a:r>
            <a:br>
              <a:rPr lang="en-US" altLang="zh-CN" sz="1800" dirty="0" smtClean="0"/>
            </a:br>
            <a:r>
              <a:rPr lang="en-US" altLang="zh-CN" sz="1800" dirty="0" smtClean="0"/>
              <a:t>    // ... </a:t>
            </a:r>
            <a:br>
              <a:rPr lang="en-US" altLang="zh-CN" sz="1800" dirty="0" smtClean="0"/>
            </a:br>
            <a:r>
              <a:rPr lang="en-US" altLang="zh-CN" sz="1800" dirty="0" smtClean="0"/>
              <a:t>} </a:t>
            </a:r>
            <a:br>
              <a:rPr lang="en-US" altLang="zh-CN" sz="1800" dirty="0" smtClean="0"/>
            </a:br>
            <a:endParaRPr lang="zh-CN" altLang="en-US" sz="18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404664"/>
          </a:xfrm>
        </p:spPr>
        <p:txBody>
          <a:bodyPr>
            <a:normAutofit fontScale="90000"/>
          </a:bodyPr>
          <a:lstStyle/>
          <a:p>
            <a:r>
              <a:rPr lang="en-US" altLang="zh-CN" dirty="0" err="1" smtClean="0"/>
              <a:t>Javascript</a:t>
            </a:r>
            <a:r>
              <a:rPr lang="zh-CN" altLang="en-US" dirty="0" smtClean="0"/>
              <a:t>优化</a:t>
            </a:r>
            <a:endParaRPr lang="zh-CN" altLang="en-US" dirty="0"/>
          </a:p>
        </p:txBody>
      </p:sp>
      <p:sp>
        <p:nvSpPr>
          <p:cNvPr id="3" name="内容占位符 2"/>
          <p:cNvSpPr>
            <a:spLocks noGrp="1"/>
          </p:cNvSpPr>
          <p:nvPr>
            <p:ph idx="1"/>
          </p:nvPr>
        </p:nvSpPr>
        <p:spPr>
          <a:xfrm>
            <a:off x="457200" y="476672"/>
            <a:ext cx="8229600" cy="5649491"/>
          </a:xfrm>
        </p:spPr>
        <p:txBody>
          <a:bodyPr/>
          <a:lstStyle/>
          <a:p>
            <a:r>
              <a:rPr lang="en-US" altLang="zh-CN" sz="1800" dirty="0" smtClean="0"/>
              <a:t>19</a:t>
            </a:r>
            <a:r>
              <a:rPr lang="zh-CN" altLang="en-US" sz="1800" dirty="0" smtClean="0"/>
              <a:t>、使用数组和对象字面量 ，比如一下两行是相同的： </a:t>
            </a:r>
            <a:br>
              <a:rPr lang="zh-CN" altLang="en-US" sz="1800" dirty="0" smtClean="0"/>
            </a:br>
            <a:r>
              <a:rPr lang="zh-CN" altLang="en-US" sz="1800" dirty="0" smtClean="0"/>
              <a:t/>
            </a:r>
            <a:br>
              <a:rPr lang="zh-CN" altLang="en-US" sz="1800" dirty="0" smtClean="0"/>
            </a:br>
            <a:r>
              <a:rPr lang="en-US" altLang="zh-CN" sz="1800" dirty="0" err="1" smtClean="0"/>
              <a:t>var</a:t>
            </a:r>
            <a:r>
              <a:rPr lang="en-US" altLang="zh-CN" sz="1800" dirty="0" smtClean="0"/>
              <a:t> </a:t>
            </a:r>
            <a:r>
              <a:rPr lang="en-US" altLang="zh-CN" sz="1800" dirty="0" err="1" smtClean="0"/>
              <a:t>myArray</a:t>
            </a:r>
            <a:r>
              <a:rPr lang="en-US" altLang="zh-CN" sz="1800" dirty="0" smtClean="0"/>
              <a:t> = new Array; </a:t>
            </a:r>
            <a:br>
              <a:rPr lang="en-US" altLang="zh-CN" sz="1800" dirty="0" smtClean="0"/>
            </a:br>
            <a:r>
              <a:rPr lang="en-US" altLang="zh-CN" sz="1800" dirty="0" err="1" smtClean="0"/>
              <a:t>var</a:t>
            </a:r>
            <a:r>
              <a:rPr lang="en-US" altLang="zh-CN" sz="1800" dirty="0" smtClean="0"/>
              <a:t> </a:t>
            </a:r>
            <a:r>
              <a:rPr lang="en-US" altLang="zh-CN" sz="1800" dirty="0" err="1" smtClean="0"/>
              <a:t>myArray</a:t>
            </a:r>
            <a:r>
              <a:rPr lang="en-US" altLang="zh-CN" sz="1800" dirty="0" smtClean="0"/>
              <a:t> = []; </a:t>
            </a:r>
            <a:br>
              <a:rPr lang="en-US" altLang="zh-CN" sz="1800" dirty="0" smtClean="0"/>
            </a:br>
            <a:r>
              <a:rPr lang="en-US" altLang="zh-CN" sz="1800" dirty="0" smtClean="0"/>
              <a:t/>
            </a:r>
            <a:br>
              <a:rPr lang="en-US" altLang="zh-CN" sz="1800" dirty="0" smtClean="0"/>
            </a:br>
            <a:r>
              <a:rPr lang="zh-CN" altLang="en-US" sz="1800" dirty="0" smtClean="0"/>
              <a:t>然而第二行比第一行短很多，而且也能非常容易的理解。类似的还有对象声明： </a:t>
            </a:r>
            <a:br>
              <a:rPr lang="zh-CN" altLang="en-US" sz="1800" dirty="0" smtClean="0"/>
            </a:br>
            <a:r>
              <a:rPr lang="en-US" altLang="zh-CN" sz="1800" dirty="0" err="1" smtClean="0"/>
              <a:t>var</a:t>
            </a:r>
            <a:r>
              <a:rPr lang="en-US" altLang="zh-CN" sz="1800" dirty="0" smtClean="0"/>
              <a:t> </a:t>
            </a:r>
            <a:r>
              <a:rPr lang="en-US" altLang="zh-CN" sz="1800" dirty="0" err="1" smtClean="0"/>
              <a:t>myObject</a:t>
            </a:r>
            <a:r>
              <a:rPr lang="en-US" altLang="zh-CN" sz="1800" dirty="0" smtClean="0"/>
              <a:t> = new Object; </a:t>
            </a:r>
            <a:br>
              <a:rPr lang="en-US" altLang="zh-CN" sz="1800" dirty="0" smtClean="0"/>
            </a:br>
            <a:r>
              <a:rPr lang="en-US" altLang="zh-CN" sz="1800" dirty="0" err="1" smtClean="0"/>
              <a:t>var</a:t>
            </a:r>
            <a:r>
              <a:rPr lang="en-US" altLang="zh-CN" sz="1800" dirty="0" smtClean="0"/>
              <a:t> </a:t>
            </a:r>
            <a:r>
              <a:rPr lang="en-US" altLang="zh-CN" sz="1800" dirty="0" err="1" smtClean="0"/>
              <a:t>myObject</a:t>
            </a:r>
            <a:r>
              <a:rPr lang="en-US" altLang="zh-CN" sz="1800" dirty="0" smtClean="0"/>
              <a:t> = {}; </a:t>
            </a:r>
            <a:br>
              <a:rPr lang="en-US" altLang="zh-CN" sz="1800" dirty="0" smtClean="0"/>
            </a:br>
            <a:r>
              <a:rPr lang="zh-CN" altLang="en-US" sz="1800" dirty="0" smtClean="0"/>
              <a:t/>
            </a:r>
            <a:br>
              <a:rPr lang="zh-CN" altLang="en-US" sz="1800" dirty="0" smtClean="0"/>
            </a:br>
            <a:r>
              <a:rPr lang="zh-CN" altLang="en-US" sz="1800" dirty="0" smtClean="0"/>
              <a:t/>
            </a:r>
            <a:br>
              <a:rPr lang="zh-CN" altLang="en-US" sz="1800" dirty="0" smtClean="0"/>
            </a:br>
            <a:r>
              <a:rPr lang="en-US" altLang="zh-CN" sz="1800" dirty="0" err="1" smtClean="0"/>
              <a:t>var</a:t>
            </a:r>
            <a:r>
              <a:rPr lang="en-US" altLang="zh-CN" sz="1800" dirty="0" smtClean="0"/>
              <a:t> </a:t>
            </a:r>
            <a:r>
              <a:rPr lang="en-US" altLang="zh-CN" sz="1800" dirty="0" err="1" smtClean="0"/>
              <a:t>mySite</a:t>
            </a:r>
            <a:r>
              <a:rPr lang="en-US" altLang="zh-CN" sz="1800" dirty="0" smtClean="0"/>
              <a:t> = new Object; </a:t>
            </a:r>
            <a:br>
              <a:rPr lang="en-US" altLang="zh-CN" sz="1800" dirty="0" smtClean="0"/>
            </a:br>
            <a:r>
              <a:rPr lang="en-US" altLang="zh-CN" sz="1800" dirty="0" err="1" smtClean="0"/>
              <a:t>mySite.author</a:t>
            </a:r>
            <a:r>
              <a:rPr lang="en-US" altLang="zh-CN" sz="1800" dirty="0" smtClean="0"/>
              <a:t> = "</a:t>
            </a:r>
            <a:r>
              <a:rPr lang="en-US" altLang="zh-CN" sz="1800" dirty="0" err="1" smtClean="0"/>
              <a:t>feelinglucky</a:t>
            </a:r>
            <a:r>
              <a:rPr lang="en-US" altLang="zh-CN" sz="1800" dirty="0" smtClean="0"/>
              <a:t>"; </a:t>
            </a:r>
            <a:br>
              <a:rPr lang="en-US" altLang="zh-CN" sz="1800" dirty="0" smtClean="0"/>
            </a:br>
            <a:r>
              <a:rPr lang="en-US" altLang="zh-CN" sz="1800" dirty="0" err="1" smtClean="0"/>
              <a:t>mySite.location</a:t>
            </a:r>
            <a:r>
              <a:rPr lang="en-US" altLang="zh-CN" sz="1800" dirty="0" smtClean="0"/>
              <a:t> = "http://www.gracecode.com"; </a:t>
            </a:r>
            <a:br>
              <a:rPr lang="en-US" altLang="zh-CN" sz="1800" dirty="0" smtClean="0"/>
            </a:br>
            <a:r>
              <a:rPr lang="en-US" altLang="zh-CN" sz="1800" dirty="0" smtClean="0"/>
              <a:t/>
            </a:r>
            <a:br>
              <a:rPr lang="en-US" altLang="zh-CN" sz="1800" dirty="0" smtClean="0"/>
            </a:br>
            <a:r>
              <a:rPr lang="zh-CN" altLang="en-US" sz="1800" dirty="0" smtClean="0"/>
              <a:t>这样写也可以非常容易的理解，并且短很多： </a:t>
            </a:r>
            <a:br>
              <a:rPr lang="zh-CN" altLang="en-US" sz="1800" dirty="0" smtClean="0"/>
            </a:br>
            <a:r>
              <a:rPr lang="zh-CN" altLang="en-US" sz="1800" dirty="0" smtClean="0"/>
              <a:t/>
            </a:r>
            <a:br>
              <a:rPr lang="zh-CN" altLang="en-US" sz="1800" dirty="0" smtClean="0"/>
            </a:br>
            <a:r>
              <a:rPr lang="en-US" altLang="zh-CN" sz="1800" dirty="0" err="1" smtClean="0"/>
              <a:t>var</a:t>
            </a:r>
            <a:r>
              <a:rPr lang="en-US" altLang="zh-CN" sz="1800" dirty="0" smtClean="0"/>
              <a:t> </a:t>
            </a:r>
            <a:r>
              <a:rPr lang="en-US" altLang="zh-CN" sz="1800" dirty="0" err="1" smtClean="0"/>
              <a:t>mySite</a:t>
            </a:r>
            <a:r>
              <a:rPr lang="en-US" altLang="zh-CN" sz="1800" dirty="0" smtClean="0"/>
              <a:t> = {author:"</a:t>
            </a:r>
            <a:r>
              <a:rPr lang="en-US" altLang="zh-CN" sz="1800" dirty="0" err="1" smtClean="0"/>
              <a:t>feeinglucky</a:t>
            </a:r>
            <a:r>
              <a:rPr lang="en-US" altLang="zh-CN" sz="1800" dirty="0" smtClean="0"/>
              <a:t>", location:"http://www.gracecode.com"};</a:t>
            </a:r>
            <a:endParaRPr lang="zh-CN" altLang="en-US" sz="18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en-US" altLang="zh-CN" dirty="0" smtClean="0"/>
              <a:t>AJAX</a:t>
            </a:r>
            <a:endParaRPr lang="zh-CN" altLang="en-US" dirty="0"/>
          </a:p>
        </p:txBody>
      </p:sp>
      <p:sp>
        <p:nvSpPr>
          <p:cNvPr id="3" name="内容占位符 2"/>
          <p:cNvSpPr>
            <a:spLocks noGrp="1"/>
          </p:cNvSpPr>
          <p:nvPr>
            <p:ph idx="1"/>
          </p:nvPr>
        </p:nvSpPr>
        <p:spPr>
          <a:xfrm>
            <a:off x="457200" y="908720"/>
            <a:ext cx="8686800" cy="5217443"/>
          </a:xfrm>
        </p:spPr>
        <p:txBody>
          <a:bodyPr/>
          <a:lstStyle/>
          <a:p>
            <a:r>
              <a:rPr lang="en-US" altLang="zh-CN" sz="2800" dirty="0" smtClean="0"/>
              <a:t>AJAX</a:t>
            </a:r>
            <a:r>
              <a:rPr lang="zh-CN" altLang="en-US" sz="2800" dirty="0" smtClean="0"/>
              <a:t>（</a:t>
            </a:r>
            <a:r>
              <a:rPr lang="en-US" altLang="zh-CN" sz="2800" dirty="0" smtClean="0"/>
              <a:t>Asynchronous JavaScript and XML</a:t>
            </a:r>
            <a:r>
              <a:rPr lang="zh-CN" altLang="en-US" sz="2800" dirty="0" smtClean="0"/>
              <a:t>）其实是多种技术的综合，包括</a:t>
            </a:r>
            <a:r>
              <a:rPr lang="en-US" altLang="zh-CN" sz="2800" dirty="0" err="1" smtClean="0"/>
              <a:t>Javascript</a:t>
            </a:r>
            <a:r>
              <a:rPr lang="zh-CN" altLang="en-US" sz="2800" dirty="0" smtClean="0"/>
              <a:t>、</a:t>
            </a:r>
          </a:p>
          <a:p>
            <a:r>
              <a:rPr lang="en-US" altLang="zh-CN" sz="2800" dirty="0" smtClean="0"/>
              <a:t>XHTML </a:t>
            </a:r>
            <a:r>
              <a:rPr lang="zh-CN" altLang="en-US" sz="2800" dirty="0" smtClean="0"/>
              <a:t>和</a:t>
            </a:r>
            <a:r>
              <a:rPr lang="en-US" altLang="zh-CN" sz="2800" dirty="0" smtClean="0"/>
              <a:t>CSS</a:t>
            </a:r>
            <a:r>
              <a:rPr lang="zh-CN" altLang="en-US" sz="2800" dirty="0" smtClean="0"/>
              <a:t>、</a:t>
            </a:r>
            <a:r>
              <a:rPr lang="en-US" altLang="zh-CN" sz="2800" dirty="0" smtClean="0"/>
              <a:t>DOM</a:t>
            </a:r>
            <a:r>
              <a:rPr lang="zh-CN" altLang="en-US" sz="2800" dirty="0" smtClean="0"/>
              <a:t>、</a:t>
            </a:r>
            <a:r>
              <a:rPr lang="en-US" altLang="zh-CN" sz="2800" dirty="0" smtClean="0"/>
              <a:t>XML </a:t>
            </a:r>
            <a:r>
              <a:rPr lang="zh-CN" altLang="en-US" sz="2800" dirty="0" smtClean="0"/>
              <a:t>和</a:t>
            </a:r>
            <a:r>
              <a:rPr lang="en-US" altLang="zh-CN" sz="2800" dirty="0" smtClean="0"/>
              <a:t>XSTL</a:t>
            </a:r>
            <a:r>
              <a:rPr lang="zh-CN" altLang="en-US" sz="2800" dirty="0" smtClean="0"/>
              <a:t>、</a:t>
            </a:r>
            <a:r>
              <a:rPr lang="en-US" altLang="zh-CN" sz="2800" dirty="0" err="1" smtClean="0"/>
              <a:t>XMLHttpRequest</a:t>
            </a:r>
            <a:r>
              <a:rPr lang="zh-CN" altLang="en-US" sz="2800" dirty="0" smtClean="0"/>
              <a:t>。其中：</a:t>
            </a:r>
          </a:p>
          <a:p>
            <a:r>
              <a:rPr lang="zh-CN" altLang="en-US" sz="2800" dirty="0" smtClean="0"/>
              <a:t>使用</a:t>
            </a:r>
            <a:r>
              <a:rPr lang="en-US" altLang="zh-CN" sz="2800" dirty="0" smtClean="0"/>
              <a:t>XHTML </a:t>
            </a:r>
            <a:r>
              <a:rPr lang="zh-CN" altLang="en-US" sz="2800" dirty="0" smtClean="0"/>
              <a:t>和</a:t>
            </a:r>
            <a:r>
              <a:rPr lang="en-US" altLang="zh-CN" sz="2800" dirty="0" smtClean="0"/>
              <a:t>CSS </a:t>
            </a:r>
            <a:r>
              <a:rPr lang="zh-CN" altLang="en-US" sz="2800" dirty="0" smtClean="0"/>
              <a:t>标准化呈现，使用</a:t>
            </a:r>
            <a:r>
              <a:rPr lang="en-US" altLang="zh-CN" sz="2800" dirty="0" smtClean="0"/>
              <a:t>DOM </a:t>
            </a:r>
            <a:r>
              <a:rPr lang="zh-CN" altLang="en-US" sz="2800" dirty="0" smtClean="0"/>
              <a:t>实现动态显示和交互，使用</a:t>
            </a:r>
            <a:r>
              <a:rPr lang="en-US" altLang="zh-CN" sz="2800" dirty="0" smtClean="0"/>
              <a:t>XML </a:t>
            </a:r>
            <a:r>
              <a:rPr lang="zh-CN" altLang="en-US" sz="2800" dirty="0" smtClean="0"/>
              <a:t>和</a:t>
            </a:r>
            <a:r>
              <a:rPr lang="en-US" altLang="zh-CN" sz="2800" dirty="0" smtClean="0"/>
              <a:t>XSTL </a:t>
            </a:r>
            <a:r>
              <a:rPr lang="zh-CN" altLang="en-US" sz="2800" dirty="0" smtClean="0"/>
              <a:t>进</a:t>
            </a:r>
          </a:p>
          <a:p>
            <a:r>
              <a:rPr lang="zh-CN" altLang="en-US" sz="2800" dirty="0" smtClean="0"/>
              <a:t>行数据交换与处理，使用</a:t>
            </a:r>
            <a:r>
              <a:rPr lang="en-US" altLang="zh-CN" sz="2800" dirty="0" err="1" smtClean="0"/>
              <a:t>XMLHttpRequest</a:t>
            </a:r>
            <a:r>
              <a:rPr lang="en-US" altLang="zh-CN" sz="2800" dirty="0" smtClean="0"/>
              <a:t> </a:t>
            </a:r>
            <a:r>
              <a:rPr lang="zh-CN" altLang="en-US" sz="2800" dirty="0" smtClean="0"/>
              <a:t>对象进行异步数据读取，使用</a:t>
            </a:r>
            <a:r>
              <a:rPr lang="en-US" altLang="zh-CN" sz="2800" dirty="0" err="1" smtClean="0"/>
              <a:t>Javascript</a:t>
            </a:r>
            <a:r>
              <a:rPr lang="en-US" altLang="zh-CN" sz="2800" dirty="0" smtClean="0"/>
              <a:t> </a:t>
            </a:r>
            <a:r>
              <a:rPr lang="zh-CN" altLang="en-US" sz="2800" dirty="0" smtClean="0"/>
              <a:t>绑定和</a:t>
            </a:r>
          </a:p>
          <a:p>
            <a:r>
              <a:rPr lang="zh-CN" altLang="en-US" sz="2800" dirty="0" smtClean="0"/>
              <a:t>处理所有数据。</a:t>
            </a:r>
          </a:p>
          <a:p>
            <a:r>
              <a:rPr lang="zh-CN" altLang="en-US" sz="2800" dirty="0" smtClean="0"/>
              <a:t>在</a:t>
            </a:r>
            <a:r>
              <a:rPr lang="en-US" altLang="zh-CN" sz="2800" dirty="0" smtClean="0"/>
              <a:t>AJAX </a:t>
            </a:r>
            <a:r>
              <a:rPr lang="zh-CN" altLang="en-US" sz="2800" dirty="0" smtClean="0"/>
              <a:t>提出之前，业界对于上述技术都只是单独的使用，没有综合使用，</a:t>
            </a:r>
            <a:endParaRPr lang="zh-CN" altLang="en-US" sz="28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p:txBody>
          <a:bodyPr/>
          <a:lstStyle/>
          <a:p>
            <a:r>
              <a:rPr lang="zh-CN" altLang="en-US" dirty="0" smtClean="0"/>
              <a:t>传统的</a:t>
            </a:r>
            <a:r>
              <a:rPr lang="en-US" altLang="zh-CN" dirty="0" smtClean="0"/>
              <a:t>Web </a:t>
            </a:r>
            <a:r>
              <a:rPr lang="zh-CN" altLang="en-US" dirty="0" smtClean="0"/>
              <a:t>应用采用同步交互过程，这种情况下，用户首先向</a:t>
            </a:r>
            <a:r>
              <a:rPr lang="en-US" altLang="zh-CN" dirty="0" smtClean="0"/>
              <a:t>HTTP </a:t>
            </a:r>
            <a:r>
              <a:rPr lang="zh-CN" altLang="en-US" dirty="0" smtClean="0"/>
              <a:t>服务器触发一个</a:t>
            </a:r>
          </a:p>
          <a:p>
            <a:r>
              <a:rPr lang="zh-CN" altLang="en-US" dirty="0" smtClean="0"/>
              <a:t>行为或请求的呼求。反过来，服务器执行某些任务，再向发出请求的用户返回一个</a:t>
            </a:r>
            <a:r>
              <a:rPr lang="en-US" altLang="zh-CN" dirty="0" smtClean="0"/>
              <a:t>HTML</a:t>
            </a:r>
          </a:p>
          <a:p>
            <a:r>
              <a:rPr lang="zh-CN" altLang="en-US" dirty="0" smtClean="0"/>
              <a:t>页面。这是一种不连贯的用户体验，服务器在处理请求的时候，用户多数时间处于等待的状态，屏幕内容也是一片空白</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ChangeAspect="1" noChangeArrowheads="1"/>
          </p:cNvPicPr>
          <p:nvPr/>
        </p:nvPicPr>
        <p:blipFill>
          <a:blip r:embed="rId2" cstate="print"/>
          <a:srcRect/>
          <a:stretch>
            <a:fillRect/>
          </a:stretch>
        </p:blipFill>
        <p:spPr bwMode="auto">
          <a:xfrm>
            <a:off x="1331640" y="188640"/>
            <a:ext cx="6624736" cy="6048672"/>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4" name="Picture 2"/>
          <p:cNvPicPr>
            <a:picLocks noChangeAspect="1" noChangeArrowheads="1"/>
          </p:cNvPicPr>
          <p:nvPr/>
        </p:nvPicPr>
        <p:blipFill>
          <a:blip r:embed="rId2" cstate="print"/>
          <a:srcRect/>
          <a:stretch>
            <a:fillRect/>
          </a:stretch>
        </p:blipFill>
        <p:spPr bwMode="auto">
          <a:xfrm>
            <a:off x="539552" y="332656"/>
            <a:ext cx="7776864" cy="5544616"/>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r>
              <a:rPr lang="zh-CN" altLang="en-US" sz="2800" dirty="0" smtClean="0"/>
              <a:t>与传统的</a:t>
            </a:r>
            <a:r>
              <a:rPr lang="en-US" altLang="zh-CN" sz="2800" dirty="0" smtClean="0"/>
              <a:t>Web </a:t>
            </a:r>
            <a:r>
              <a:rPr lang="zh-CN" altLang="en-US" sz="2800" dirty="0" smtClean="0"/>
              <a:t>应用不同，</a:t>
            </a:r>
            <a:r>
              <a:rPr lang="en-US" altLang="zh-CN" sz="2800" dirty="0" smtClean="0"/>
              <a:t>AJAX </a:t>
            </a:r>
            <a:r>
              <a:rPr lang="zh-CN" altLang="en-US" sz="2800" dirty="0" smtClean="0"/>
              <a:t>采用异步交互过程。</a:t>
            </a:r>
            <a:r>
              <a:rPr lang="en-US" altLang="zh-CN" sz="2800" dirty="0" smtClean="0"/>
              <a:t>AJAX </a:t>
            </a:r>
            <a:r>
              <a:rPr lang="zh-CN" altLang="en-US" sz="2800" dirty="0" smtClean="0"/>
              <a:t>在用户与服务器之间引入个中间媒介，从而消除了网络交互过程中的处理</a:t>
            </a:r>
            <a:r>
              <a:rPr lang="en-US" altLang="zh-CN" sz="2800" dirty="0" smtClean="0"/>
              <a:t>—</a:t>
            </a:r>
            <a:r>
              <a:rPr lang="zh-CN" altLang="en-US" sz="2800" dirty="0" smtClean="0"/>
              <a:t>等待</a:t>
            </a:r>
            <a:r>
              <a:rPr lang="en-US" altLang="zh-CN" sz="2800" dirty="0" smtClean="0"/>
              <a:t>—</a:t>
            </a:r>
            <a:r>
              <a:rPr lang="zh-CN" altLang="en-US" sz="2800" dirty="0" smtClean="0"/>
              <a:t>处理</a:t>
            </a:r>
            <a:r>
              <a:rPr lang="en-US" altLang="zh-CN" sz="2800" dirty="0" smtClean="0"/>
              <a:t>—</a:t>
            </a:r>
            <a:r>
              <a:rPr lang="zh-CN" altLang="en-US" sz="2800" dirty="0" smtClean="0"/>
              <a:t>等待缺点。用户的浏览器在执行任务时即装载了</a:t>
            </a:r>
            <a:r>
              <a:rPr lang="en-US" altLang="zh-CN" sz="2800" dirty="0" smtClean="0"/>
              <a:t>AJAX </a:t>
            </a:r>
            <a:r>
              <a:rPr lang="zh-CN" altLang="en-US" sz="2800" dirty="0" smtClean="0"/>
              <a:t>引擎。</a:t>
            </a:r>
            <a:r>
              <a:rPr lang="en-US" altLang="zh-CN" sz="2800" dirty="0" smtClean="0"/>
              <a:t>AJAX </a:t>
            </a:r>
            <a:r>
              <a:rPr lang="zh-CN" altLang="en-US" sz="2800" dirty="0" smtClean="0"/>
              <a:t>引擎用</a:t>
            </a:r>
            <a:r>
              <a:rPr lang="en-US" altLang="zh-CN" sz="2800" dirty="0" smtClean="0"/>
              <a:t>JavaScript </a:t>
            </a:r>
            <a:r>
              <a:rPr lang="zh-CN" altLang="en-US" sz="2800" dirty="0" smtClean="0"/>
              <a:t>语言编写，通常藏在一个隐藏的框架中。它负责编译用户界面及与服务器之间的交互。</a:t>
            </a:r>
            <a:r>
              <a:rPr lang="en-US" altLang="zh-CN" sz="2800" dirty="0" smtClean="0"/>
              <a:t>AJAX </a:t>
            </a:r>
            <a:r>
              <a:rPr lang="zh-CN" altLang="en-US" sz="2800" dirty="0" smtClean="0"/>
              <a:t>引擎允许用户与应用软件之间的交互过程异步进行，独立于用户与网络服务器间的交流。现在，可以用</a:t>
            </a:r>
            <a:r>
              <a:rPr lang="en-US" altLang="zh-CN" sz="2800" dirty="0" err="1" smtClean="0"/>
              <a:t>Javascript</a:t>
            </a:r>
            <a:r>
              <a:rPr lang="en-US" altLang="zh-CN" sz="2800" dirty="0" smtClean="0"/>
              <a:t> </a:t>
            </a:r>
            <a:r>
              <a:rPr lang="zh-CN" altLang="en-US" sz="2800" dirty="0" smtClean="0"/>
              <a:t>调用</a:t>
            </a:r>
            <a:r>
              <a:rPr lang="en-US" altLang="zh-CN" sz="2800" dirty="0" smtClean="0"/>
              <a:t>AJAX</a:t>
            </a:r>
            <a:r>
              <a:rPr lang="zh-CN" altLang="en-US" sz="2800" dirty="0" smtClean="0"/>
              <a:t>引擎来代替产生一个</a:t>
            </a:r>
            <a:r>
              <a:rPr lang="en-US" altLang="zh-CN" sz="2800" dirty="0" smtClean="0"/>
              <a:t>HTTP </a:t>
            </a:r>
            <a:r>
              <a:rPr lang="zh-CN" altLang="en-US" sz="2800" dirty="0" smtClean="0"/>
              <a:t>的用户动作，内存中的数据编辑、页面导航、数据校验这些不需要重新载入整个页面的需求可以交给</a:t>
            </a:r>
            <a:r>
              <a:rPr lang="en-US" altLang="zh-CN" sz="2800" dirty="0" smtClean="0"/>
              <a:t>AJAX </a:t>
            </a:r>
            <a:r>
              <a:rPr lang="zh-CN" altLang="en-US" sz="2800" dirty="0" smtClean="0"/>
              <a:t>来执行。</a:t>
            </a:r>
            <a:endParaRPr lang="zh-CN" altLang="en-US" sz="28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p:cNvPicPr>
            <a:picLocks noChangeAspect="1" noChangeArrowheads="1"/>
          </p:cNvPicPr>
          <p:nvPr/>
        </p:nvPicPr>
        <p:blipFill>
          <a:blip r:embed="rId2" cstate="print"/>
          <a:srcRect/>
          <a:stretch>
            <a:fillRect/>
          </a:stretch>
        </p:blipFill>
        <p:spPr bwMode="auto">
          <a:xfrm>
            <a:off x="611560" y="332656"/>
            <a:ext cx="7704855" cy="5596657"/>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2" name="Picture 2"/>
          <p:cNvPicPr>
            <a:picLocks noChangeAspect="1" noChangeArrowheads="1"/>
          </p:cNvPicPr>
          <p:nvPr/>
        </p:nvPicPr>
        <p:blipFill>
          <a:blip r:embed="rId2" cstate="print"/>
          <a:srcRect/>
          <a:stretch>
            <a:fillRect/>
          </a:stretch>
        </p:blipFill>
        <p:spPr bwMode="auto">
          <a:xfrm>
            <a:off x="827584" y="620688"/>
            <a:ext cx="7200800" cy="547260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sz="3600"/>
              <a:t>JavaScript</a:t>
            </a:r>
            <a:r>
              <a:rPr lang="zh-CN" altLang="en-US" sz="3600"/>
              <a:t>中的主要对象</a:t>
            </a:r>
          </a:p>
        </p:txBody>
      </p:sp>
      <p:sp>
        <p:nvSpPr>
          <p:cNvPr id="63491" name="Rectangle 3"/>
          <p:cNvSpPr>
            <a:spLocks noGrp="1" noChangeArrowheads="1"/>
          </p:cNvSpPr>
          <p:nvPr>
            <p:ph type="body" idx="1"/>
          </p:nvPr>
        </p:nvSpPr>
        <p:spPr>
          <a:xfrm>
            <a:off x="685800" y="1752600"/>
            <a:ext cx="7772400" cy="4495800"/>
          </a:xfrm>
        </p:spPr>
        <p:txBody>
          <a:bodyPr/>
          <a:lstStyle/>
          <a:p>
            <a:pPr>
              <a:lnSpc>
                <a:spcPct val="80000"/>
              </a:lnSpc>
              <a:buFont typeface="Wingdings" pitchFamily="2" charset="2"/>
              <a:buNone/>
            </a:pPr>
            <a:r>
              <a:rPr lang="en-US" altLang="zh-CN" sz="2400"/>
              <a:t>Window</a:t>
            </a:r>
            <a:r>
              <a:rPr lang="zh-CN" altLang="en-US" sz="2400"/>
              <a:t>对象</a:t>
            </a:r>
          </a:p>
          <a:p>
            <a:pPr>
              <a:lnSpc>
                <a:spcPct val="80000"/>
              </a:lnSpc>
              <a:buFont typeface="Wingdings" pitchFamily="2" charset="2"/>
              <a:buNone/>
            </a:pPr>
            <a:r>
              <a:rPr lang="en-US" altLang="zh-CN" sz="2400"/>
              <a:t>Document</a:t>
            </a:r>
            <a:r>
              <a:rPr lang="zh-CN" altLang="en-US" sz="2400"/>
              <a:t>对象</a:t>
            </a:r>
          </a:p>
          <a:p>
            <a:pPr>
              <a:lnSpc>
                <a:spcPct val="80000"/>
              </a:lnSpc>
              <a:buFont typeface="Wingdings" pitchFamily="2" charset="2"/>
              <a:buNone/>
            </a:pPr>
            <a:r>
              <a:rPr lang="en-US" altLang="zh-CN" sz="2400"/>
              <a:t>location</a:t>
            </a:r>
            <a:r>
              <a:rPr lang="zh-CN" altLang="en-US" sz="2400"/>
              <a:t>对象</a:t>
            </a:r>
          </a:p>
          <a:p>
            <a:pPr>
              <a:lnSpc>
                <a:spcPct val="80000"/>
              </a:lnSpc>
              <a:buFont typeface="Wingdings" pitchFamily="2" charset="2"/>
              <a:buNone/>
            </a:pPr>
            <a:r>
              <a:rPr lang="en-US" altLang="zh-CN" sz="2400"/>
              <a:t>history</a:t>
            </a:r>
            <a:r>
              <a:rPr lang="zh-CN" altLang="en-US" sz="2400"/>
              <a:t>对象</a:t>
            </a:r>
          </a:p>
          <a:p>
            <a:pPr>
              <a:lnSpc>
                <a:spcPct val="80000"/>
              </a:lnSpc>
              <a:buFont typeface="Wingdings" pitchFamily="2" charset="2"/>
              <a:buNone/>
            </a:pPr>
            <a:r>
              <a:rPr lang="en-US" altLang="zh-CN" sz="2400"/>
              <a:t>frame</a:t>
            </a:r>
            <a:r>
              <a:rPr lang="zh-CN" altLang="en-US" sz="2400"/>
              <a:t>对象</a:t>
            </a:r>
          </a:p>
          <a:p>
            <a:pPr>
              <a:lnSpc>
                <a:spcPct val="80000"/>
              </a:lnSpc>
              <a:buFont typeface="Wingdings" pitchFamily="2" charset="2"/>
              <a:buNone/>
            </a:pPr>
            <a:r>
              <a:rPr lang="en-US" altLang="zh-CN" sz="2400"/>
              <a:t>Frames</a:t>
            </a:r>
            <a:r>
              <a:rPr lang="zh-CN" altLang="en-US" sz="2400"/>
              <a:t>数组</a:t>
            </a:r>
          </a:p>
          <a:p>
            <a:pPr>
              <a:lnSpc>
                <a:spcPct val="80000"/>
              </a:lnSpc>
              <a:buFont typeface="Wingdings" pitchFamily="2" charset="2"/>
              <a:buNone/>
            </a:pPr>
            <a:r>
              <a:rPr lang="en-US" altLang="zh-CN" sz="2400"/>
              <a:t>form</a:t>
            </a:r>
            <a:r>
              <a:rPr lang="zh-CN" altLang="en-US" sz="2400"/>
              <a:t>对象</a:t>
            </a:r>
          </a:p>
          <a:p>
            <a:pPr>
              <a:lnSpc>
                <a:spcPct val="80000"/>
              </a:lnSpc>
              <a:buFont typeface="Wingdings" pitchFamily="2" charset="2"/>
              <a:buNone/>
            </a:pPr>
            <a:r>
              <a:rPr lang="en-US" altLang="zh-CN" sz="2400"/>
              <a:t>Forms</a:t>
            </a:r>
            <a:r>
              <a:rPr lang="zh-CN" altLang="en-US" sz="2400"/>
              <a:t>数组</a:t>
            </a:r>
          </a:p>
          <a:p>
            <a:pPr>
              <a:lnSpc>
                <a:spcPct val="80000"/>
              </a:lnSpc>
              <a:buFont typeface="Wingdings" pitchFamily="2" charset="2"/>
              <a:buNone/>
            </a:pPr>
            <a:r>
              <a:rPr lang="en-US" altLang="zh-CN" sz="2400"/>
              <a:t>elements</a:t>
            </a:r>
            <a:r>
              <a:rPr lang="zh-CN" altLang="en-US" sz="2400"/>
              <a:t>对象</a:t>
            </a:r>
          </a:p>
          <a:p>
            <a:pPr>
              <a:lnSpc>
                <a:spcPct val="80000"/>
              </a:lnSpc>
              <a:buFont typeface="Wingdings" pitchFamily="2" charset="2"/>
              <a:buNone/>
            </a:pPr>
            <a:r>
              <a:rPr lang="en-US" altLang="zh-CN" sz="2400"/>
              <a:t>text</a:t>
            </a:r>
            <a:r>
              <a:rPr lang="zh-CN" altLang="en-US" sz="2400"/>
              <a:t>对象</a:t>
            </a:r>
          </a:p>
          <a:p>
            <a:pPr>
              <a:lnSpc>
                <a:spcPct val="80000"/>
              </a:lnSpc>
              <a:buFont typeface="Wingdings" pitchFamily="2" charset="2"/>
              <a:buNone/>
            </a:pPr>
            <a:r>
              <a:rPr lang="en-US" altLang="zh-CN" sz="2400"/>
              <a:t>button</a:t>
            </a:r>
            <a:r>
              <a:rPr lang="zh-CN" altLang="en-US" sz="2400"/>
              <a:t>对象</a:t>
            </a:r>
          </a:p>
          <a:p>
            <a:pPr>
              <a:lnSpc>
                <a:spcPct val="80000"/>
              </a:lnSpc>
              <a:buFont typeface="Wingdings" pitchFamily="2" charset="2"/>
              <a:buNone/>
            </a:pPr>
            <a:r>
              <a:rPr lang="en-US" altLang="zh-CN" sz="2400"/>
              <a:t>……</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AJAX</a:t>
            </a:r>
            <a:r>
              <a:rPr lang="zh-CN" altLang="en-US" dirty="0" smtClean="0"/>
              <a:t>，可以为</a:t>
            </a:r>
            <a:r>
              <a:rPr lang="en-US" altLang="zh-CN" dirty="0" smtClean="0"/>
              <a:t>ISP</a:t>
            </a:r>
            <a:r>
              <a:rPr lang="zh-CN" altLang="en-US" dirty="0" smtClean="0"/>
              <a:t>、开发人员、终端用户带来可见的便捷：</a:t>
            </a:r>
          </a:p>
          <a:p>
            <a:r>
              <a:rPr lang="zh-CN" altLang="en-US" dirty="0" smtClean="0"/>
              <a:t>减轻服务器的负担。</a:t>
            </a:r>
            <a:r>
              <a:rPr lang="en-US" altLang="zh-CN" dirty="0" smtClean="0"/>
              <a:t>AJAX </a:t>
            </a:r>
            <a:r>
              <a:rPr lang="zh-CN" altLang="en-US" dirty="0" smtClean="0"/>
              <a:t>的原则是“按需取数据”，可以最大程度的减少冗余请求，</a:t>
            </a:r>
          </a:p>
          <a:p>
            <a:r>
              <a:rPr lang="zh-CN" altLang="en-US" dirty="0" smtClean="0"/>
              <a:t>和响应对服务器造成的负担。</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80728"/>
          </a:xfrm>
        </p:spPr>
        <p:txBody>
          <a:bodyPr/>
          <a:lstStyle/>
          <a:p>
            <a:r>
              <a:rPr lang="en-US" altLang="zh-CN" dirty="0" smtClean="0"/>
              <a:t>AJAX</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zh-CN" altLang="en-US" sz="2800" dirty="0" smtClean="0"/>
              <a:t>无刷新更新页面，减少用户心理和实际的等待时间。特别的，当要读取大量的数据的时候，不用像</a:t>
            </a:r>
            <a:r>
              <a:rPr lang="en-US" altLang="zh-CN" sz="2800" dirty="0" smtClean="0"/>
              <a:t>Reload </a:t>
            </a:r>
            <a:r>
              <a:rPr lang="zh-CN" altLang="en-US" sz="2800" dirty="0" smtClean="0"/>
              <a:t>那样出现白屏的情况，</a:t>
            </a:r>
            <a:r>
              <a:rPr lang="en-US" altLang="zh-CN" sz="2800" dirty="0" smtClean="0"/>
              <a:t>AJAX </a:t>
            </a:r>
            <a:r>
              <a:rPr lang="zh-CN" altLang="en-US" sz="2800" dirty="0" smtClean="0"/>
              <a:t>使用</a:t>
            </a:r>
            <a:r>
              <a:rPr lang="en-US" altLang="zh-CN" sz="2800" dirty="0" smtClean="0"/>
              <a:t>XMLHTTP </a:t>
            </a:r>
            <a:r>
              <a:rPr lang="zh-CN" altLang="en-US" sz="2800" dirty="0" smtClean="0"/>
              <a:t>对象发送请求并得到服务器响应，在不重新载入整个页面的情况下用</a:t>
            </a:r>
            <a:r>
              <a:rPr lang="en-US" altLang="zh-CN" sz="2800" dirty="0" err="1" smtClean="0"/>
              <a:t>Javascript</a:t>
            </a:r>
            <a:r>
              <a:rPr lang="en-US" altLang="zh-CN" sz="2800" dirty="0" smtClean="0"/>
              <a:t> </a:t>
            </a:r>
            <a:r>
              <a:rPr lang="zh-CN" altLang="en-US" sz="2800" dirty="0" smtClean="0"/>
              <a:t>操作</a:t>
            </a:r>
            <a:r>
              <a:rPr lang="en-US" altLang="zh-CN" sz="2800" dirty="0" smtClean="0"/>
              <a:t>DOM </a:t>
            </a:r>
            <a:r>
              <a:rPr lang="zh-CN" altLang="en-US" sz="2800" dirty="0" smtClean="0"/>
              <a:t>最终更新页面。所以在读取数据的过程中，用户所面对的不是白屏，是原来的页面内容（也可以加一个</a:t>
            </a:r>
          </a:p>
          <a:p>
            <a:r>
              <a:rPr lang="en-US" altLang="zh-CN" sz="2800" dirty="0" smtClean="0"/>
              <a:t>Loading </a:t>
            </a:r>
            <a:r>
              <a:rPr lang="zh-CN" altLang="en-US" sz="2800" dirty="0" smtClean="0"/>
              <a:t>的提示框让用户知道处于读取数据过程），只有当数据接收完毕之后才更新相应部分的内容。这种更新是瞬间的，用户几乎感觉不到。</a:t>
            </a:r>
            <a:endParaRPr lang="zh-CN" altLang="en-US" sz="28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en-US" altLang="zh-CN" dirty="0" smtClean="0"/>
              <a:t>AJAX</a:t>
            </a:r>
            <a:endParaRPr lang="zh-CN" altLang="en-US" dirty="0"/>
          </a:p>
        </p:txBody>
      </p:sp>
      <p:sp>
        <p:nvSpPr>
          <p:cNvPr id="3" name="内容占位符 2"/>
          <p:cNvSpPr>
            <a:spLocks noGrp="1"/>
          </p:cNvSpPr>
          <p:nvPr>
            <p:ph idx="1"/>
          </p:nvPr>
        </p:nvSpPr>
        <p:spPr>
          <a:xfrm>
            <a:off x="395536" y="1124744"/>
            <a:ext cx="8291264" cy="5001419"/>
          </a:xfrm>
        </p:spPr>
        <p:txBody>
          <a:bodyPr/>
          <a:lstStyle/>
          <a:p>
            <a:r>
              <a:rPr lang="zh-CN" altLang="en-US" dirty="0" smtClean="0"/>
              <a:t>带来更好的用户体验。</a:t>
            </a:r>
          </a:p>
          <a:p>
            <a:pPr>
              <a:buNone/>
            </a:pPr>
            <a:r>
              <a:rPr lang="zh-CN" altLang="en-US" dirty="0" smtClean="0"/>
              <a:t>可以把以前一些服务器负担的工作转嫁到户端，利用客户端闲置的能力来处理，减轻</a:t>
            </a:r>
          </a:p>
          <a:p>
            <a:r>
              <a:rPr lang="zh-CN" altLang="en-US" dirty="0" smtClean="0"/>
              <a:t>服务器和带宽的负担，节约空间和宽带租用成本。</a:t>
            </a:r>
          </a:p>
          <a:p>
            <a:r>
              <a:rPr lang="zh-CN" altLang="en-US" dirty="0" smtClean="0"/>
              <a:t>可以调用外部数据。</a:t>
            </a:r>
          </a:p>
          <a:p>
            <a:r>
              <a:rPr lang="zh-CN" altLang="en-US" dirty="0" smtClean="0"/>
              <a:t>基于标准化的并被广泛支持的技术，不需要下载插件或者小程序。</a:t>
            </a:r>
          </a:p>
          <a:p>
            <a:r>
              <a:rPr lang="zh-CN" altLang="en-US" dirty="0" smtClean="0"/>
              <a:t>进一步促进页面呈现和数据的分离。</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p:txBody>
          <a:bodyPr/>
          <a:lstStyle/>
          <a:p>
            <a:r>
              <a:rPr lang="en-US" altLang="zh-CN" dirty="0" err="1" smtClean="0"/>
              <a:t>XMLHttpRequest</a:t>
            </a:r>
            <a:r>
              <a:rPr lang="en-US" altLang="zh-CN" dirty="0" smtClean="0"/>
              <a:t> </a:t>
            </a:r>
            <a:r>
              <a:rPr lang="zh-CN" altLang="en-US" dirty="0" smtClean="0"/>
              <a:t>是</a:t>
            </a:r>
            <a:r>
              <a:rPr lang="en-US" altLang="zh-CN" dirty="0" smtClean="0"/>
              <a:t>XMLHTTP </a:t>
            </a:r>
            <a:r>
              <a:rPr lang="zh-CN" altLang="en-US" dirty="0" smtClean="0"/>
              <a:t>组件的对象，通过这个对象，</a:t>
            </a:r>
            <a:r>
              <a:rPr lang="en-US" altLang="zh-CN" dirty="0" smtClean="0"/>
              <a:t>AJAX </a:t>
            </a:r>
            <a:r>
              <a:rPr lang="zh-CN" altLang="en-US" dirty="0" smtClean="0"/>
              <a:t>可以像桌面应用程</a:t>
            </a:r>
          </a:p>
          <a:p>
            <a:r>
              <a:rPr lang="zh-CN" altLang="en-US" dirty="0" smtClean="0"/>
              <a:t>序一样只同服务器进行数据层面的交换，而不用每次都刷新界面，也不用每次将数据处理的工作都交给服务器来做；这样既减轻了服务器负担又加快了响应速度、缩短了用户等待的时</a:t>
            </a:r>
          </a:p>
          <a:p>
            <a:r>
              <a:rPr lang="zh-CN" altLang="en-US" dirty="0" smtClean="0"/>
              <a:t>间。</a:t>
            </a:r>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p:txBody>
          <a:bodyPr/>
          <a:lstStyle/>
          <a:p>
            <a:r>
              <a:rPr lang="en-US" altLang="zh-CN" sz="2000" dirty="0" smtClean="0"/>
              <a:t>abort() </a:t>
            </a:r>
            <a:r>
              <a:rPr lang="zh-CN" altLang="en-US" sz="2000" dirty="0" smtClean="0"/>
              <a:t>停止当前请求</a:t>
            </a:r>
          </a:p>
          <a:p>
            <a:r>
              <a:rPr lang="en-US" altLang="zh-CN" sz="2000" dirty="0" err="1" smtClean="0"/>
              <a:t>getAllResponseHeaders</a:t>
            </a:r>
            <a:r>
              <a:rPr lang="en-US" altLang="zh-CN" sz="2000" dirty="0" smtClean="0"/>
              <a:t>() </a:t>
            </a:r>
            <a:r>
              <a:rPr lang="zh-CN" altLang="en-US" sz="2000" dirty="0" smtClean="0"/>
              <a:t>作为字符串返问完整的</a:t>
            </a:r>
          </a:p>
          <a:p>
            <a:r>
              <a:rPr lang="en-US" altLang="zh-CN" sz="2000" dirty="0" smtClean="0"/>
              <a:t>headers</a:t>
            </a:r>
          </a:p>
          <a:p>
            <a:r>
              <a:rPr lang="en-US" altLang="zh-CN" sz="2000" dirty="0" err="1" smtClean="0"/>
              <a:t>getResponseHeader</a:t>
            </a:r>
            <a:r>
              <a:rPr lang="en-US" altLang="zh-CN" sz="2000" dirty="0" smtClean="0"/>
              <a:t>("</a:t>
            </a:r>
            <a:r>
              <a:rPr lang="en-US" altLang="zh-CN" sz="2000" dirty="0" err="1" smtClean="0"/>
              <a:t>headerLabel</a:t>
            </a:r>
            <a:r>
              <a:rPr lang="en-US" altLang="zh-CN" sz="2000" dirty="0" smtClean="0"/>
              <a:t>") </a:t>
            </a:r>
            <a:r>
              <a:rPr lang="zh-CN" altLang="en-US" sz="2000" dirty="0" smtClean="0"/>
              <a:t>作为字符串返问单个的</a:t>
            </a:r>
          </a:p>
          <a:p>
            <a:r>
              <a:rPr lang="en-US" altLang="zh-CN" sz="2000" dirty="0" smtClean="0"/>
              <a:t>header </a:t>
            </a:r>
            <a:r>
              <a:rPr lang="zh-CN" altLang="en-US" sz="2000" dirty="0" smtClean="0"/>
              <a:t>标签</a:t>
            </a:r>
          </a:p>
          <a:p>
            <a:r>
              <a:rPr lang="en-US" altLang="zh-CN" sz="2000" dirty="0" smtClean="0"/>
              <a:t>open("</a:t>
            </a:r>
            <a:r>
              <a:rPr lang="en-US" altLang="zh-CN" sz="2000" dirty="0" err="1" smtClean="0"/>
              <a:t>method","URL</a:t>
            </a:r>
            <a:r>
              <a:rPr lang="en-US" altLang="zh-CN" sz="2000" dirty="0" smtClean="0"/>
              <a:t>"[,</a:t>
            </a:r>
            <a:r>
              <a:rPr lang="en-US" altLang="zh-CN" sz="2000" dirty="0" err="1" smtClean="0"/>
              <a:t>asyncFlag</a:t>
            </a:r>
            <a:r>
              <a:rPr lang="en-US" altLang="zh-CN" sz="2000" dirty="0" smtClean="0"/>
              <a:t>[,"</a:t>
            </a:r>
            <a:r>
              <a:rPr lang="en-US" altLang="zh-CN" sz="2000" dirty="0" err="1" smtClean="0"/>
              <a:t>userName</a:t>
            </a:r>
            <a:r>
              <a:rPr lang="en-US" altLang="zh-CN" sz="2000" dirty="0" smtClean="0"/>
              <a:t>"[, "password"]]]) </a:t>
            </a:r>
            <a:r>
              <a:rPr lang="zh-CN" altLang="en-US" sz="2000" dirty="0" smtClean="0"/>
              <a:t>设置未决的请求的目标</a:t>
            </a:r>
          </a:p>
          <a:p>
            <a:r>
              <a:rPr lang="en-US" altLang="zh-CN" sz="2000" dirty="0" smtClean="0"/>
              <a:t>URL</a:t>
            </a:r>
            <a:r>
              <a:rPr lang="zh-CN" altLang="en-US" sz="2000" dirty="0" smtClean="0"/>
              <a:t>，方法，和其他参数</a:t>
            </a:r>
          </a:p>
          <a:p>
            <a:r>
              <a:rPr lang="en-US" altLang="zh-CN" sz="2000" dirty="0" smtClean="0"/>
              <a:t>send(content) </a:t>
            </a:r>
            <a:r>
              <a:rPr lang="zh-CN" altLang="en-US" sz="2000" dirty="0" smtClean="0"/>
              <a:t>发送请求</a:t>
            </a:r>
          </a:p>
          <a:p>
            <a:r>
              <a:rPr lang="en-US" altLang="zh-CN" sz="2000" dirty="0" err="1" smtClean="0"/>
              <a:t>setRequestHeader</a:t>
            </a:r>
            <a:r>
              <a:rPr lang="en-US" altLang="zh-CN" sz="2000" dirty="0" smtClean="0"/>
              <a:t>("label", "value") </a:t>
            </a:r>
            <a:r>
              <a:rPr lang="zh-CN" altLang="en-US" sz="2000" dirty="0" smtClean="0"/>
              <a:t>设置</a:t>
            </a:r>
            <a:r>
              <a:rPr lang="en-US" altLang="zh-CN" sz="2000" dirty="0" smtClean="0"/>
              <a:t>header </a:t>
            </a:r>
            <a:r>
              <a:rPr lang="zh-CN" altLang="en-US" sz="2000" dirty="0" smtClean="0"/>
              <a:t>并和请求一起</a:t>
            </a:r>
          </a:p>
          <a:p>
            <a:r>
              <a:rPr lang="zh-CN" altLang="en-US" sz="2000" dirty="0" smtClean="0"/>
              <a:t>发送</a:t>
            </a:r>
            <a:endParaRPr lang="zh-CN" altLang="en-US" sz="20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404664"/>
          </a:xfrm>
        </p:spPr>
        <p:txBody>
          <a:bodyPr>
            <a:normAutofit fontScale="90000"/>
          </a:bodyPr>
          <a:lstStyle/>
          <a:p>
            <a:r>
              <a:rPr lang="en-US" altLang="zh-CN" dirty="0" smtClean="0"/>
              <a:t>AJAX</a:t>
            </a:r>
            <a:endParaRPr lang="zh-CN" altLang="en-US" dirty="0"/>
          </a:p>
        </p:txBody>
      </p:sp>
      <p:sp>
        <p:nvSpPr>
          <p:cNvPr id="3" name="内容占位符 2"/>
          <p:cNvSpPr>
            <a:spLocks noGrp="1"/>
          </p:cNvSpPr>
          <p:nvPr>
            <p:ph idx="1"/>
          </p:nvPr>
        </p:nvSpPr>
        <p:spPr>
          <a:xfrm>
            <a:off x="457200" y="476672"/>
            <a:ext cx="8229600" cy="5649491"/>
          </a:xfrm>
        </p:spPr>
        <p:txBody>
          <a:bodyPr/>
          <a:lstStyle/>
          <a:p>
            <a:r>
              <a:rPr lang="en-US" altLang="zh-CN" sz="2400" dirty="0" err="1" smtClean="0"/>
              <a:t>onreadystatechange</a:t>
            </a:r>
            <a:r>
              <a:rPr lang="en-US" altLang="zh-CN" sz="2400" dirty="0" smtClean="0"/>
              <a:t> </a:t>
            </a:r>
            <a:r>
              <a:rPr lang="zh-CN" altLang="en-US" sz="2400" dirty="0" smtClean="0"/>
              <a:t>状态改变的事件触发器</a:t>
            </a:r>
          </a:p>
          <a:p>
            <a:r>
              <a:rPr lang="en-US" altLang="zh-CN" sz="2400" dirty="0" err="1" smtClean="0"/>
              <a:t>readyState</a:t>
            </a:r>
            <a:r>
              <a:rPr lang="en-US" altLang="zh-CN" sz="2400" dirty="0" smtClean="0"/>
              <a:t> </a:t>
            </a:r>
            <a:r>
              <a:rPr lang="zh-CN" altLang="en-US" sz="2400" dirty="0" smtClean="0"/>
              <a:t>对象状态</a:t>
            </a:r>
            <a:r>
              <a:rPr lang="en-US" altLang="zh-CN" sz="2400" dirty="0" smtClean="0"/>
              <a:t>(integer):</a:t>
            </a:r>
          </a:p>
          <a:p>
            <a:r>
              <a:rPr lang="en-US" altLang="zh-CN" sz="2400" dirty="0" smtClean="0"/>
              <a:t>0 = </a:t>
            </a:r>
            <a:r>
              <a:rPr lang="zh-CN" altLang="en-US" sz="2400" dirty="0" smtClean="0"/>
              <a:t>未初始化</a:t>
            </a:r>
          </a:p>
          <a:p>
            <a:r>
              <a:rPr lang="en-US" altLang="zh-CN" sz="2400" dirty="0" smtClean="0"/>
              <a:t>1 = </a:t>
            </a:r>
            <a:r>
              <a:rPr lang="zh-CN" altLang="en-US" sz="2400" dirty="0" smtClean="0"/>
              <a:t>读取中</a:t>
            </a:r>
          </a:p>
          <a:p>
            <a:r>
              <a:rPr lang="en-US" altLang="zh-CN" sz="2400" dirty="0" smtClean="0"/>
              <a:t>2 = </a:t>
            </a:r>
            <a:r>
              <a:rPr lang="zh-CN" altLang="en-US" sz="2400" dirty="0" smtClean="0"/>
              <a:t>已读取</a:t>
            </a:r>
          </a:p>
          <a:p>
            <a:r>
              <a:rPr lang="en-US" altLang="zh-CN" sz="2400" dirty="0" smtClean="0"/>
              <a:t>3 = </a:t>
            </a:r>
            <a:r>
              <a:rPr lang="zh-CN" altLang="en-US" sz="2400" dirty="0" smtClean="0"/>
              <a:t>交互中</a:t>
            </a:r>
          </a:p>
          <a:p>
            <a:r>
              <a:rPr lang="en-US" altLang="zh-CN" sz="2400" dirty="0" smtClean="0"/>
              <a:t>4 = </a:t>
            </a:r>
            <a:r>
              <a:rPr lang="zh-CN" altLang="en-US" sz="2400" dirty="0" smtClean="0"/>
              <a:t>完成</a:t>
            </a:r>
          </a:p>
          <a:p>
            <a:r>
              <a:rPr lang="en-US" altLang="zh-CN" sz="2400" dirty="0" err="1" smtClean="0"/>
              <a:t>responseText</a:t>
            </a:r>
            <a:r>
              <a:rPr lang="en-US" altLang="zh-CN" sz="2400" dirty="0" smtClean="0"/>
              <a:t> </a:t>
            </a:r>
            <a:r>
              <a:rPr lang="zh-CN" altLang="en-US" sz="2400" dirty="0" smtClean="0"/>
              <a:t>服务器进程返回数据的文本版本</a:t>
            </a:r>
          </a:p>
          <a:p>
            <a:r>
              <a:rPr lang="en-US" altLang="zh-CN" sz="2400" dirty="0" err="1" smtClean="0"/>
              <a:t>responseXML</a:t>
            </a:r>
            <a:r>
              <a:rPr lang="en-US" altLang="zh-CN" sz="2400" dirty="0" smtClean="0"/>
              <a:t> </a:t>
            </a:r>
            <a:r>
              <a:rPr lang="zh-CN" altLang="en-US" sz="2400" dirty="0" smtClean="0"/>
              <a:t>服务器进程返回数据的兼容</a:t>
            </a:r>
            <a:r>
              <a:rPr lang="en-US" altLang="zh-CN" sz="2400" dirty="0" smtClean="0"/>
              <a:t>DOM </a:t>
            </a:r>
            <a:r>
              <a:rPr lang="zh-CN" altLang="en-US" sz="2400" dirty="0" smtClean="0"/>
              <a:t>的</a:t>
            </a:r>
            <a:r>
              <a:rPr lang="en-US" altLang="zh-CN" sz="2400" dirty="0" smtClean="0"/>
              <a:t>XML </a:t>
            </a:r>
            <a:r>
              <a:rPr lang="zh-CN" altLang="en-US" sz="2400" dirty="0" smtClean="0"/>
              <a:t>文档对象</a:t>
            </a:r>
          </a:p>
          <a:p>
            <a:r>
              <a:rPr lang="en-US" altLang="zh-CN" sz="2400" dirty="0" smtClean="0"/>
              <a:t>status </a:t>
            </a:r>
            <a:r>
              <a:rPr lang="zh-CN" altLang="en-US" sz="2400" dirty="0" smtClean="0"/>
              <a:t>服务器返回的状态码</a:t>
            </a:r>
            <a:r>
              <a:rPr lang="en-US" altLang="zh-CN" sz="2400" dirty="0" smtClean="0"/>
              <a:t>, </a:t>
            </a:r>
            <a:r>
              <a:rPr lang="zh-CN" altLang="en-US" sz="2400" dirty="0" smtClean="0"/>
              <a:t>如：</a:t>
            </a:r>
            <a:r>
              <a:rPr lang="en-US" altLang="zh-CN" sz="2400" dirty="0" smtClean="0"/>
              <a:t>404 = "</a:t>
            </a:r>
            <a:r>
              <a:rPr lang="zh-CN" altLang="en-US" sz="2400" dirty="0" smtClean="0"/>
              <a:t>文件末找到</a:t>
            </a:r>
            <a:r>
              <a:rPr lang="en-US" altLang="zh-CN" sz="2400" dirty="0" smtClean="0"/>
              <a:t>" </a:t>
            </a:r>
            <a:r>
              <a:rPr lang="zh-CN" altLang="en-US" sz="2400" dirty="0" smtClean="0"/>
              <a:t>、</a:t>
            </a:r>
            <a:r>
              <a:rPr lang="en-US" altLang="zh-CN" sz="2400" dirty="0" smtClean="0"/>
              <a:t>200 ="</a:t>
            </a:r>
            <a:r>
              <a:rPr lang="zh-CN" altLang="en-US" sz="2400" dirty="0" smtClean="0"/>
              <a:t>成功</a:t>
            </a:r>
            <a:r>
              <a:rPr lang="en-US" altLang="zh-CN" sz="2400" dirty="0" smtClean="0"/>
              <a:t>"</a:t>
            </a:r>
          </a:p>
          <a:p>
            <a:r>
              <a:rPr lang="en-US" altLang="zh-CN" sz="2400" dirty="0" err="1" smtClean="0"/>
              <a:t>statusText</a:t>
            </a:r>
            <a:r>
              <a:rPr lang="en-US" altLang="zh-CN" sz="2400" dirty="0" smtClean="0"/>
              <a:t> </a:t>
            </a:r>
            <a:r>
              <a:rPr lang="zh-CN" altLang="en-US" sz="2400" dirty="0" smtClean="0"/>
              <a:t>服务器返回的状态文本信息</a:t>
            </a:r>
            <a:endParaRPr lang="zh-CN" altLang="en-US" sz="24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a:xfrm>
            <a:off x="457200" y="1196752"/>
            <a:ext cx="8229600" cy="4929411"/>
          </a:xfrm>
        </p:spPr>
        <p:txBody>
          <a:bodyPr/>
          <a:lstStyle/>
          <a:p>
            <a:r>
              <a:rPr lang="en-US" altLang="zh-CN" dirty="0" smtClean="0"/>
              <a:t>DOM</a:t>
            </a:r>
            <a:r>
              <a:rPr lang="zh-CN" altLang="en-US" dirty="0" smtClean="0"/>
              <a:t>（</a:t>
            </a:r>
            <a:r>
              <a:rPr lang="en-US" altLang="zh-CN" dirty="0" smtClean="0"/>
              <a:t>Document Object Model</a:t>
            </a:r>
            <a:r>
              <a:rPr lang="zh-CN" altLang="en-US" dirty="0" smtClean="0"/>
              <a:t>）是提供给</a:t>
            </a:r>
            <a:r>
              <a:rPr lang="en-US" altLang="zh-CN" dirty="0" smtClean="0"/>
              <a:t>HTML </a:t>
            </a:r>
            <a:r>
              <a:rPr lang="zh-CN" altLang="en-US" dirty="0" smtClean="0"/>
              <a:t>和</a:t>
            </a:r>
            <a:r>
              <a:rPr lang="en-US" altLang="zh-CN" dirty="0" smtClean="0"/>
              <a:t>XML </a:t>
            </a:r>
            <a:r>
              <a:rPr lang="zh-CN" altLang="en-US" dirty="0" smtClean="0"/>
              <a:t>使用的一组</a:t>
            </a:r>
            <a:r>
              <a:rPr lang="en-US" altLang="zh-CN" dirty="0" smtClean="0"/>
              <a:t>API</a:t>
            </a:r>
            <a:r>
              <a:rPr lang="zh-CN" altLang="en-US" dirty="0" smtClean="0"/>
              <a:t>，提供了文</a:t>
            </a:r>
          </a:p>
          <a:p>
            <a:r>
              <a:rPr lang="zh-CN" altLang="en-US" dirty="0" smtClean="0"/>
              <a:t>件的表述结构，并可以利用它改变其中的内容和可见物。脚本语言通过</a:t>
            </a:r>
            <a:r>
              <a:rPr lang="en-US" altLang="zh-CN" dirty="0" smtClean="0"/>
              <a:t>DOM </a:t>
            </a:r>
            <a:r>
              <a:rPr lang="zh-CN" altLang="en-US" dirty="0" smtClean="0"/>
              <a:t>才可以跟页面</a:t>
            </a:r>
          </a:p>
          <a:p>
            <a:r>
              <a:rPr lang="zh-CN" altLang="en-US" dirty="0" smtClean="0"/>
              <a:t>进行交互。</a:t>
            </a:r>
            <a:r>
              <a:rPr lang="en-US" altLang="zh-CN" dirty="0" smtClean="0"/>
              <a:t>Web </a:t>
            </a:r>
            <a:r>
              <a:rPr lang="zh-CN" altLang="en-US" dirty="0" smtClean="0"/>
              <a:t>开发人员可操作及建立文件的属性、方法以及事件都以对象来展现。比如，</a:t>
            </a:r>
          </a:p>
          <a:p>
            <a:r>
              <a:rPr lang="en-US" altLang="zh-CN" dirty="0" smtClean="0"/>
              <a:t>document </a:t>
            </a:r>
            <a:r>
              <a:rPr lang="zh-CN" altLang="en-US" dirty="0" smtClean="0"/>
              <a:t>就代表页面对象本身。</a:t>
            </a:r>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p:txBody>
          <a:bodyPr/>
          <a:lstStyle/>
          <a:p>
            <a:r>
              <a:rPr lang="zh-CN" altLang="en-US" dirty="0" smtClean="0"/>
              <a:t>通过</a:t>
            </a:r>
            <a:r>
              <a:rPr lang="en-US" altLang="zh-CN" dirty="0" smtClean="0"/>
              <a:t>XML</a:t>
            </a:r>
            <a:r>
              <a:rPr lang="zh-CN" altLang="en-US" dirty="0" smtClean="0"/>
              <a:t>（</a:t>
            </a:r>
            <a:r>
              <a:rPr lang="en-US" altLang="zh-CN" dirty="0" smtClean="0"/>
              <a:t>Extensible Markup Language</a:t>
            </a:r>
            <a:r>
              <a:rPr lang="zh-CN" altLang="en-US" dirty="0" smtClean="0"/>
              <a:t>），可以规范的定义结构化数据，是网上传输的数据和文档符合统一的标准。用</a:t>
            </a:r>
            <a:r>
              <a:rPr lang="en-US" altLang="zh-CN" dirty="0" smtClean="0"/>
              <a:t>XML </a:t>
            </a:r>
            <a:r>
              <a:rPr lang="zh-CN" altLang="en-US" dirty="0" smtClean="0"/>
              <a:t>表述的数据和文档，可以很容易的让所有程序共享。</a:t>
            </a:r>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p:txBody>
          <a:bodyPr/>
          <a:lstStyle/>
          <a:p>
            <a:r>
              <a:rPr lang="en-US" altLang="zh-CN" dirty="0" smtClean="0"/>
              <a:t>AJAX </a:t>
            </a:r>
            <a:r>
              <a:rPr lang="zh-CN" altLang="en-US" dirty="0" smtClean="0"/>
              <a:t>实质上也是遵循</a:t>
            </a:r>
            <a:r>
              <a:rPr lang="en-US" altLang="zh-CN" dirty="0" smtClean="0"/>
              <a:t>Request/Server </a:t>
            </a:r>
            <a:r>
              <a:rPr lang="zh-CN" altLang="en-US" dirty="0" smtClean="0"/>
              <a:t>模式，所以这个框架基本的流程也是：</a:t>
            </a:r>
            <a:endParaRPr lang="en-US" altLang="zh-CN" dirty="0" smtClean="0"/>
          </a:p>
          <a:p>
            <a:r>
              <a:rPr lang="zh-CN" altLang="en-US" dirty="0" smtClean="0"/>
              <a:t>对象初始化</a:t>
            </a:r>
            <a:r>
              <a:rPr lang="en-US" altLang="zh-CN" dirty="0" smtClean="0"/>
              <a:t>--</a:t>
            </a:r>
            <a:r>
              <a:rPr lang="zh-CN" altLang="en-US" dirty="0" smtClean="0"/>
              <a:t>发送请求</a:t>
            </a:r>
            <a:r>
              <a:rPr lang="en-US" altLang="zh-CN" dirty="0" smtClean="0"/>
              <a:t>--</a:t>
            </a:r>
            <a:r>
              <a:rPr lang="zh-CN" altLang="en-US" dirty="0" smtClean="0"/>
              <a:t>服务器接收</a:t>
            </a:r>
            <a:r>
              <a:rPr lang="en-US" altLang="zh-CN" dirty="0" smtClean="0"/>
              <a:t>--</a:t>
            </a:r>
            <a:r>
              <a:rPr lang="zh-CN" altLang="en-US" dirty="0" smtClean="0"/>
              <a:t>服务器返回</a:t>
            </a:r>
            <a:r>
              <a:rPr lang="en-US" altLang="zh-CN" dirty="0" smtClean="0"/>
              <a:t>--</a:t>
            </a:r>
            <a:r>
              <a:rPr lang="zh-CN" altLang="en-US" dirty="0" smtClean="0"/>
              <a:t>客户端接收</a:t>
            </a:r>
            <a:r>
              <a:rPr lang="en-US" altLang="zh-CN" dirty="0" smtClean="0"/>
              <a:t>--</a:t>
            </a:r>
            <a:r>
              <a:rPr lang="zh-CN" altLang="en-US" dirty="0" smtClean="0"/>
              <a:t>修改客户端页面内容。只不过这个过程是异步的。</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AJAX</a:t>
            </a:r>
            <a:endParaRPr lang="zh-CN" altLang="en-US" dirty="0"/>
          </a:p>
        </p:txBody>
      </p:sp>
      <p:sp>
        <p:nvSpPr>
          <p:cNvPr id="3" name="内容占位符 2"/>
          <p:cNvSpPr>
            <a:spLocks noGrp="1"/>
          </p:cNvSpPr>
          <p:nvPr>
            <p:ph idx="1"/>
          </p:nvPr>
        </p:nvSpPr>
        <p:spPr/>
        <p:txBody>
          <a:bodyPr/>
          <a:lstStyle/>
          <a:p>
            <a:r>
              <a:rPr lang="zh-CN" altLang="en-US" dirty="0" smtClean="0"/>
              <a:t>初始化对象并发出</a:t>
            </a:r>
            <a:r>
              <a:rPr lang="en-US" altLang="zh-CN" dirty="0" err="1" smtClean="0"/>
              <a:t>XMLHttpRequest</a:t>
            </a:r>
            <a:r>
              <a:rPr lang="en-US" altLang="zh-CN" dirty="0" smtClean="0"/>
              <a:t> </a:t>
            </a:r>
            <a:r>
              <a:rPr lang="zh-CN" altLang="en-US" dirty="0" smtClean="0"/>
              <a:t>请求</a:t>
            </a:r>
            <a:endParaRPr lang="en-US" altLang="zh-CN" dirty="0" smtClean="0"/>
          </a:p>
          <a:p>
            <a:r>
              <a:rPr lang="zh-CN" altLang="en-US" dirty="0" smtClean="0"/>
              <a:t>指定响应处理函数</a:t>
            </a:r>
            <a:endParaRPr lang="en-US" altLang="zh-CN" dirty="0" smtClean="0"/>
          </a:p>
          <a:p>
            <a:r>
              <a:rPr lang="zh-CN" altLang="en-US" dirty="0" smtClean="0"/>
              <a:t>发出</a:t>
            </a:r>
            <a:r>
              <a:rPr lang="en-US" altLang="zh-CN" dirty="0" smtClean="0"/>
              <a:t>HTTP </a:t>
            </a:r>
            <a:r>
              <a:rPr lang="zh-CN" altLang="en-US" dirty="0" smtClean="0"/>
              <a:t>请求</a:t>
            </a:r>
            <a:endParaRPr lang="en-US" altLang="zh-CN" dirty="0" smtClean="0"/>
          </a:p>
          <a:p>
            <a:r>
              <a:rPr lang="zh-CN" altLang="en-US" dirty="0" smtClean="0"/>
              <a:t>处理服务器返回的信息</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04800" y="533400"/>
            <a:ext cx="8534400" cy="5751513"/>
          </a:xfrm>
          <a:prstGeom prst="rect">
            <a:avLst/>
          </a:prstGeom>
          <a:noFill/>
          <a:ln w="12700">
            <a:noFill/>
            <a:miter lim="800000"/>
            <a:headEnd type="none" w="sm" len="sm"/>
            <a:tailEnd type="none" w="sm" len="sm"/>
          </a:ln>
          <a:effectLst/>
        </p:spPr>
        <p:txBody>
          <a:bodyPr>
            <a:spAutoFit/>
          </a:bodyPr>
          <a:lstStyle/>
          <a:p>
            <a:pPr marL="457200" indent="-457200">
              <a:spcBef>
                <a:spcPct val="50000"/>
              </a:spcBef>
              <a:buFontTx/>
              <a:buAutoNum type="arabicParenBoth"/>
            </a:pPr>
            <a:r>
              <a:rPr lang="en-US" altLang="zh-CN">
                <a:solidFill>
                  <a:schemeClr val="tx2"/>
                </a:solidFill>
              </a:rPr>
              <a:t>Window</a:t>
            </a:r>
            <a:r>
              <a:rPr lang="zh-CN" altLang="en-US">
                <a:solidFill>
                  <a:schemeClr val="tx2"/>
                </a:solidFill>
              </a:rPr>
              <a:t>对象－窗口对象，缺省为当前</a:t>
            </a:r>
            <a:r>
              <a:rPr lang="en-US" altLang="zh-CN">
                <a:solidFill>
                  <a:schemeClr val="tx2"/>
                </a:solidFill>
              </a:rPr>
              <a:t>Window</a:t>
            </a:r>
            <a:r>
              <a:rPr lang="zh-CN" altLang="en-US">
                <a:solidFill>
                  <a:schemeClr val="tx2"/>
                </a:solidFill>
              </a:rPr>
              <a:t>对象的窗口可以省略。</a:t>
            </a:r>
          </a:p>
          <a:p>
            <a:pPr marL="457200" indent="-457200">
              <a:spcBef>
                <a:spcPct val="50000"/>
              </a:spcBef>
            </a:pPr>
            <a:r>
              <a:rPr lang="zh-CN" altLang="en-US"/>
              <a:t>例：</a:t>
            </a:r>
            <a:r>
              <a:rPr lang="en-US" altLang="zh-CN"/>
              <a:t>window.document.write(“Hello world!”);</a:t>
            </a:r>
          </a:p>
          <a:p>
            <a:pPr marL="457200" indent="-457200">
              <a:spcBef>
                <a:spcPct val="50000"/>
              </a:spcBef>
            </a:pPr>
            <a:r>
              <a:rPr lang="en-US" altLang="zh-CN"/>
              <a:t> </a:t>
            </a:r>
            <a:r>
              <a:rPr lang="zh-CN" altLang="en-US"/>
              <a:t>在本窗口中，上面的</a:t>
            </a:r>
            <a:r>
              <a:rPr lang="en-US" altLang="zh-CN"/>
              <a:t>window</a:t>
            </a:r>
            <a:r>
              <a:rPr lang="zh-CN" altLang="en-US"/>
              <a:t>可以省略。</a:t>
            </a:r>
          </a:p>
          <a:p>
            <a:pPr marL="457200" indent="-457200">
              <a:spcBef>
                <a:spcPct val="50000"/>
              </a:spcBef>
            </a:pPr>
            <a:r>
              <a:rPr lang="en-US" altLang="zh-CN">
                <a:solidFill>
                  <a:schemeClr val="tx2"/>
                </a:solidFill>
              </a:rPr>
              <a:t>window</a:t>
            </a:r>
            <a:r>
              <a:rPr lang="zh-CN" altLang="en-US">
                <a:solidFill>
                  <a:schemeClr val="tx2"/>
                </a:solidFill>
              </a:rPr>
              <a:t>对象的属性：</a:t>
            </a:r>
          </a:p>
          <a:p>
            <a:pPr marL="457200" indent="-457200">
              <a:spcBef>
                <a:spcPct val="50000"/>
              </a:spcBef>
            </a:pPr>
            <a:r>
              <a:rPr lang="en-US" altLang="zh-CN"/>
              <a:t>Document :</a:t>
            </a:r>
            <a:r>
              <a:rPr lang="zh-CN" altLang="en-US"/>
              <a:t>窗口中显示的当前文档对象</a:t>
            </a:r>
          </a:p>
          <a:p>
            <a:pPr marL="457200" indent="-457200">
              <a:spcBef>
                <a:spcPct val="50000"/>
              </a:spcBef>
            </a:pPr>
            <a:r>
              <a:rPr lang="en-US" altLang="zh-CN"/>
              <a:t>History: </a:t>
            </a:r>
            <a:r>
              <a:rPr lang="zh-CN" altLang="en-US"/>
              <a:t>窗口的</a:t>
            </a:r>
            <a:r>
              <a:rPr lang="en-US" altLang="zh-CN"/>
              <a:t>history</a:t>
            </a:r>
            <a:r>
              <a:rPr lang="zh-CN" altLang="en-US"/>
              <a:t>对象，包含窗口中最近装入的</a:t>
            </a:r>
            <a:r>
              <a:rPr lang="en-US" altLang="zh-CN"/>
              <a:t>URL</a:t>
            </a:r>
            <a:r>
              <a:rPr lang="zh-CN" altLang="en-US"/>
              <a:t>清单。</a:t>
            </a:r>
          </a:p>
          <a:p>
            <a:pPr marL="457200" indent="-457200">
              <a:spcBef>
                <a:spcPct val="50000"/>
              </a:spcBef>
            </a:pPr>
            <a:r>
              <a:rPr lang="en-US" altLang="zh-CN"/>
              <a:t>Location:</a:t>
            </a:r>
            <a:r>
              <a:rPr lang="zh-CN" altLang="en-US"/>
              <a:t>与</a:t>
            </a:r>
            <a:r>
              <a:rPr lang="en-US" altLang="zh-CN"/>
              <a:t>window</a:t>
            </a:r>
            <a:r>
              <a:rPr lang="zh-CN" altLang="en-US"/>
              <a:t>对象相关联的</a:t>
            </a:r>
            <a:r>
              <a:rPr lang="en-US" altLang="zh-CN"/>
              <a:t>URL</a:t>
            </a:r>
            <a:r>
              <a:rPr lang="zh-CN" altLang="en-US"/>
              <a:t>地址</a:t>
            </a:r>
          </a:p>
          <a:p>
            <a:pPr marL="457200" indent="-457200">
              <a:spcBef>
                <a:spcPct val="50000"/>
              </a:spcBef>
            </a:pPr>
            <a:r>
              <a:rPr lang="en-US" altLang="zh-CN">
                <a:solidFill>
                  <a:schemeClr val="tx2"/>
                </a:solidFill>
              </a:rPr>
              <a:t>window</a:t>
            </a:r>
            <a:r>
              <a:rPr lang="zh-CN" altLang="en-US">
                <a:solidFill>
                  <a:schemeClr val="tx2"/>
                </a:solidFill>
              </a:rPr>
              <a:t>对象的方法：</a:t>
            </a:r>
          </a:p>
          <a:p>
            <a:pPr marL="457200" indent="-457200">
              <a:spcBef>
                <a:spcPct val="50000"/>
              </a:spcBef>
            </a:pPr>
            <a:r>
              <a:rPr lang="en-US" altLang="zh-CN"/>
              <a:t>Alert:</a:t>
            </a:r>
            <a:r>
              <a:rPr lang="zh-CN" altLang="en-US"/>
              <a:t>提示信息的对话框</a:t>
            </a:r>
          </a:p>
          <a:p>
            <a:pPr marL="457200" indent="-457200">
              <a:spcBef>
                <a:spcPct val="50000"/>
              </a:spcBef>
            </a:pPr>
            <a:r>
              <a:rPr lang="en-US" altLang="zh-CN"/>
              <a:t>Confirm(text):</a:t>
            </a:r>
            <a:r>
              <a:rPr lang="zh-CN" altLang="en-US"/>
              <a:t>确认对话框</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685800" y="685800"/>
            <a:ext cx="7848600" cy="337820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a:solidFill>
                  <a:schemeClr val="tx2"/>
                </a:solidFill>
              </a:rPr>
              <a:t>（</a:t>
            </a:r>
            <a:r>
              <a:rPr lang="en-US" altLang="zh-CN">
                <a:solidFill>
                  <a:schemeClr val="tx2"/>
                </a:solidFill>
              </a:rPr>
              <a:t>2</a:t>
            </a:r>
            <a:r>
              <a:rPr lang="zh-CN" altLang="en-US">
                <a:solidFill>
                  <a:schemeClr val="tx2"/>
                </a:solidFill>
              </a:rPr>
              <a:t>）</a:t>
            </a:r>
            <a:r>
              <a:rPr lang="en-US" altLang="zh-CN">
                <a:solidFill>
                  <a:schemeClr val="tx2"/>
                </a:solidFill>
              </a:rPr>
              <a:t>document</a:t>
            </a:r>
            <a:r>
              <a:rPr lang="zh-CN" altLang="en-US">
                <a:solidFill>
                  <a:schemeClr val="tx2"/>
                </a:solidFill>
              </a:rPr>
              <a:t>对象－窗口对象，缺省为当前</a:t>
            </a:r>
            <a:r>
              <a:rPr lang="en-US" altLang="zh-CN">
                <a:solidFill>
                  <a:schemeClr val="tx2"/>
                </a:solidFill>
              </a:rPr>
              <a:t>Window</a:t>
            </a:r>
            <a:r>
              <a:rPr lang="zh-CN" altLang="en-US">
                <a:solidFill>
                  <a:schemeClr val="tx2"/>
                </a:solidFill>
              </a:rPr>
              <a:t>对象的窗口可以省略。它可以更新正在装入或已经装入的文档，并可以访问装入文档所包含的</a:t>
            </a:r>
            <a:r>
              <a:rPr lang="en-US" altLang="zh-CN">
                <a:solidFill>
                  <a:schemeClr val="tx2"/>
                </a:solidFill>
              </a:rPr>
              <a:t>HTML</a:t>
            </a:r>
            <a:r>
              <a:rPr lang="zh-CN" altLang="en-US">
                <a:solidFill>
                  <a:schemeClr val="tx2"/>
                </a:solidFill>
              </a:rPr>
              <a:t>元素。</a:t>
            </a:r>
          </a:p>
          <a:p>
            <a:pPr>
              <a:spcBef>
                <a:spcPct val="50000"/>
              </a:spcBef>
            </a:pPr>
            <a:r>
              <a:rPr lang="en-US" altLang="zh-CN">
                <a:solidFill>
                  <a:schemeClr val="tx2"/>
                </a:solidFill>
              </a:rPr>
              <a:t>window</a:t>
            </a:r>
            <a:r>
              <a:rPr lang="zh-CN" altLang="en-US">
                <a:solidFill>
                  <a:schemeClr val="tx2"/>
                </a:solidFill>
              </a:rPr>
              <a:t>对象的属性：</a:t>
            </a:r>
          </a:p>
          <a:p>
            <a:pPr>
              <a:spcBef>
                <a:spcPct val="50000"/>
              </a:spcBef>
            </a:pPr>
            <a:r>
              <a:rPr lang="zh-CN" altLang="en-US">
                <a:solidFill>
                  <a:schemeClr val="tx2"/>
                </a:solidFill>
              </a:rPr>
              <a:t> </a:t>
            </a:r>
            <a:r>
              <a:rPr lang="en-US" altLang="zh-CN"/>
              <a:t>form:</a:t>
            </a:r>
            <a:r>
              <a:rPr lang="zh-CN" altLang="en-US"/>
              <a:t>文档中所含表单的对象</a:t>
            </a:r>
          </a:p>
          <a:p>
            <a:pPr>
              <a:spcBef>
                <a:spcPct val="50000"/>
              </a:spcBef>
            </a:pPr>
            <a:r>
              <a:rPr lang="en-US" altLang="zh-CN">
                <a:solidFill>
                  <a:schemeClr val="tx2"/>
                </a:solidFill>
              </a:rPr>
              <a:t>window</a:t>
            </a:r>
            <a:r>
              <a:rPr lang="zh-CN" altLang="en-US">
                <a:solidFill>
                  <a:schemeClr val="tx2"/>
                </a:solidFill>
              </a:rPr>
              <a:t>对象的方法：</a:t>
            </a:r>
          </a:p>
          <a:p>
            <a:pPr>
              <a:spcBef>
                <a:spcPct val="50000"/>
              </a:spcBef>
            </a:pPr>
            <a:r>
              <a:rPr lang="en-US" altLang="zh-CN"/>
              <a:t>Write(expr):</a:t>
            </a:r>
            <a:r>
              <a:rPr lang="zh-CN" altLang="en-US"/>
              <a:t>将表达式的值写入文档</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三</a:t>
            </a:r>
            <a:r>
              <a:rPr lang="en-US" altLang="zh-CN"/>
              <a:t>.</a:t>
            </a:r>
            <a:r>
              <a:rPr lang="zh-CN" altLang="en-US"/>
              <a:t>事件处理</a:t>
            </a:r>
          </a:p>
        </p:txBody>
      </p:sp>
      <p:sp>
        <p:nvSpPr>
          <p:cNvPr id="64515" name="Rectangle 3"/>
          <p:cNvSpPr>
            <a:spLocks noGrp="1" noChangeArrowheads="1"/>
          </p:cNvSpPr>
          <p:nvPr>
            <p:ph type="body" idx="1"/>
          </p:nvPr>
        </p:nvSpPr>
        <p:spPr/>
        <p:txBody>
          <a:bodyPr/>
          <a:lstStyle/>
          <a:p>
            <a:r>
              <a:rPr lang="zh-CN" altLang="en-US"/>
              <a:t>什么是事件？</a:t>
            </a:r>
          </a:p>
          <a:p>
            <a:r>
              <a:rPr lang="en-US" altLang="zh-CN"/>
              <a:t>JavaScript</a:t>
            </a:r>
            <a:r>
              <a:rPr lang="zh-CN" altLang="en-US"/>
              <a:t>如何处理事件</a:t>
            </a:r>
          </a:p>
          <a:p>
            <a:r>
              <a:rPr lang="zh-CN" altLang="en-US"/>
              <a:t>事件类型</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2625" y="609600"/>
            <a:ext cx="7623175" cy="1143000"/>
          </a:xfrm>
        </p:spPr>
        <p:txBody>
          <a:bodyPr/>
          <a:lstStyle/>
          <a:p>
            <a:r>
              <a:rPr lang="en-US" altLang="zh-CN"/>
              <a:t>3.1</a:t>
            </a:r>
            <a:r>
              <a:rPr lang="zh-CN" altLang="en-US"/>
              <a:t>什么是事件</a:t>
            </a:r>
          </a:p>
        </p:txBody>
      </p:sp>
      <p:sp>
        <p:nvSpPr>
          <p:cNvPr id="65541" name="Text Box 5"/>
          <p:cNvSpPr txBox="1">
            <a:spLocks noChangeArrowheads="1"/>
          </p:cNvSpPr>
          <p:nvPr/>
        </p:nvSpPr>
        <p:spPr bwMode="auto">
          <a:xfrm>
            <a:off x="685800" y="1752600"/>
            <a:ext cx="8001000" cy="3560763"/>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a:t>事件说明用户与</a:t>
            </a:r>
            <a:r>
              <a:rPr lang="en-US" altLang="zh-CN"/>
              <a:t>Web</a:t>
            </a:r>
            <a:r>
              <a:rPr lang="zh-CN" altLang="en-US"/>
              <a:t>页面交互时产生的操作。</a:t>
            </a:r>
          </a:p>
          <a:p>
            <a:pPr>
              <a:spcBef>
                <a:spcPct val="50000"/>
              </a:spcBef>
            </a:pPr>
            <a:r>
              <a:rPr lang="zh-CN" altLang="en-US"/>
              <a:t>下面列举几个可用</a:t>
            </a:r>
            <a:r>
              <a:rPr lang="en-US" altLang="zh-CN"/>
              <a:t>JavaScript</a:t>
            </a:r>
            <a:r>
              <a:rPr lang="zh-CN" altLang="en-US"/>
              <a:t>事件处理器（</a:t>
            </a:r>
            <a:r>
              <a:rPr lang="en-US" altLang="zh-CN"/>
              <a:t>JavaScript</a:t>
            </a:r>
            <a:r>
              <a:rPr lang="zh-CN" altLang="en-US"/>
              <a:t>代码）完成的操作：</a:t>
            </a:r>
          </a:p>
          <a:p>
            <a:pPr>
              <a:spcBef>
                <a:spcPct val="50000"/>
              </a:spcBef>
            </a:pPr>
            <a:r>
              <a:rPr lang="en-US" altLang="zh-CN"/>
              <a:t>1</a:t>
            </a:r>
            <a:r>
              <a:rPr lang="zh-CN" altLang="en-US"/>
              <a:t>）在用户将鼠标移过一个链接时显示一个对话框。</a:t>
            </a:r>
          </a:p>
          <a:p>
            <a:pPr>
              <a:spcBef>
                <a:spcPct val="50000"/>
              </a:spcBef>
            </a:pPr>
            <a:r>
              <a:rPr lang="en-US" altLang="zh-CN"/>
              <a:t>2</a:t>
            </a:r>
            <a:r>
              <a:rPr lang="zh-CN" altLang="en-US"/>
              <a:t>）验证输入窗体的数据</a:t>
            </a:r>
          </a:p>
          <a:p>
            <a:pPr>
              <a:spcBef>
                <a:spcPct val="50000"/>
              </a:spcBef>
            </a:pPr>
            <a:r>
              <a:rPr lang="en-US" altLang="zh-CN"/>
              <a:t>3</a:t>
            </a:r>
            <a:r>
              <a:rPr lang="zh-CN" altLang="en-US"/>
              <a:t>）在用户单击某个按钮时装入并显示动画系列。</a:t>
            </a:r>
          </a:p>
          <a:p>
            <a:pPr>
              <a:spcBef>
                <a:spcPct val="50000"/>
              </a:spcBef>
            </a:pPr>
            <a:r>
              <a:rPr lang="en-US" altLang="zh-CN"/>
              <a:t>4</a:t>
            </a:r>
            <a:r>
              <a:rPr lang="zh-CN" altLang="en-US"/>
              <a:t>）与</a:t>
            </a:r>
            <a:r>
              <a:rPr lang="en-US" altLang="zh-CN"/>
              <a:t>Java</a:t>
            </a:r>
            <a:r>
              <a:rPr lang="zh-CN" altLang="en-US"/>
              <a:t>小程序和浏览器插入件交互操作。</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fontAlgn="auto">
              <a:spcAft>
                <a:spcPts val="0"/>
              </a:spcAft>
              <a:defRPr/>
            </a:pPr>
            <a:r>
              <a:rPr lang="en-US" altLang="zh-CN" smtClean="0"/>
              <a:t>Javascript</a:t>
            </a:r>
            <a:r>
              <a:rPr lang="zh-CN" altLang="en-US" smtClean="0"/>
              <a:t>应用</a:t>
            </a:r>
          </a:p>
        </p:txBody>
      </p:sp>
      <p:sp>
        <p:nvSpPr>
          <p:cNvPr id="5123" name="副标题 2"/>
          <p:cNvSpPr>
            <a:spLocks noGrp="1"/>
          </p:cNvSpPr>
          <p:nvPr>
            <p:ph type="subTitle" idx="1"/>
          </p:nvPr>
        </p:nvSpPr>
        <p:spPr/>
        <p:txBody>
          <a:bodyPr/>
          <a:lstStyle/>
          <a:p>
            <a:pPr marR="0"/>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t>3.2JavaScript</a:t>
            </a:r>
            <a:r>
              <a:rPr lang="zh-CN" altLang="en-US"/>
              <a:t>如何处理事件</a:t>
            </a:r>
          </a:p>
        </p:txBody>
      </p:sp>
      <p:sp>
        <p:nvSpPr>
          <p:cNvPr id="66565" name="Text Box 5"/>
          <p:cNvSpPr txBox="1">
            <a:spLocks noChangeArrowheads="1"/>
          </p:cNvSpPr>
          <p:nvPr/>
        </p:nvSpPr>
        <p:spPr bwMode="auto">
          <a:xfrm>
            <a:off x="838200" y="1676400"/>
            <a:ext cx="7696200" cy="191770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a:t>分两个步骤：</a:t>
            </a:r>
          </a:p>
          <a:p>
            <a:pPr>
              <a:spcBef>
                <a:spcPct val="50000"/>
              </a:spcBef>
            </a:pPr>
            <a:r>
              <a:rPr lang="en-US" altLang="zh-CN"/>
              <a:t>1</a:t>
            </a:r>
            <a:r>
              <a:rPr lang="zh-CN" altLang="en-US"/>
              <a:t>、定义脚本可以处理的事件。</a:t>
            </a:r>
          </a:p>
          <a:p>
            <a:pPr>
              <a:spcBef>
                <a:spcPct val="50000"/>
              </a:spcBef>
            </a:pPr>
            <a:r>
              <a:rPr lang="en-US" altLang="zh-CN"/>
              <a:t>2</a:t>
            </a:r>
            <a:r>
              <a:rPr lang="zh-CN" altLang="en-US"/>
              <a:t>、提供将这些事件连接到用户的</a:t>
            </a:r>
            <a:r>
              <a:rPr lang="en-US" altLang="zh-CN"/>
              <a:t>JavaScript</a:t>
            </a:r>
            <a:r>
              <a:rPr lang="zh-CN" altLang="en-US"/>
              <a:t>代码的标准方法。</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a:t>3.3</a:t>
            </a:r>
            <a:r>
              <a:rPr lang="zh-CN" altLang="en-US"/>
              <a:t>事件类型</a:t>
            </a:r>
          </a:p>
        </p:txBody>
      </p:sp>
      <p:sp>
        <p:nvSpPr>
          <p:cNvPr id="67589" name="Text Box 5"/>
          <p:cNvSpPr txBox="1">
            <a:spLocks noChangeArrowheads="1"/>
          </p:cNvSpPr>
          <p:nvPr/>
        </p:nvSpPr>
        <p:spPr bwMode="auto">
          <a:xfrm>
            <a:off x="381000" y="1752600"/>
            <a:ext cx="8382000" cy="337820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a:t>链接</a:t>
            </a:r>
            <a:r>
              <a:rPr lang="en-US" altLang="zh-CN"/>
              <a:t>(&lt;a&gt;…&lt;/a&gt;</a:t>
            </a:r>
            <a:r>
              <a:rPr lang="zh-CN" altLang="en-US"/>
              <a:t>：</a:t>
            </a:r>
            <a:r>
              <a:rPr lang="en-US" altLang="zh-CN"/>
              <a:t>click</a:t>
            </a:r>
            <a:r>
              <a:rPr lang="zh-CN" altLang="en-US"/>
              <a:t>、</a:t>
            </a:r>
            <a:r>
              <a:rPr lang="en-US" altLang="zh-CN"/>
              <a:t>mouseOver</a:t>
            </a:r>
            <a:r>
              <a:rPr lang="zh-CN" altLang="en-US"/>
              <a:t>、</a:t>
            </a:r>
            <a:r>
              <a:rPr lang="en-US" altLang="zh-CN"/>
              <a:t>mouseOut</a:t>
            </a:r>
            <a:r>
              <a:rPr lang="zh-CN" altLang="en-US"/>
              <a:t>、 </a:t>
            </a:r>
            <a:r>
              <a:rPr lang="en-US" altLang="zh-CN"/>
              <a:t>keyDown</a:t>
            </a:r>
            <a:r>
              <a:rPr lang="zh-CN" altLang="en-US"/>
              <a:t>、</a:t>
            </a:r>
            <a:r>
              <a:rPr lang="en-US" altLang="zh-CN"/>
              <a:t>keyUp</a:t>
            </a:r>
            <a:r>
              <a:rPr lang="zh-CN" altLang="en-US"/>
              <a:t>等等</a:t>
            </a:r>
          </a:p>
          <a:p>
            <a:pPr>
              <a:spcBef>
                <a:spcPct val="50000"/>
              </a:spcBef>
            </a:pPr>
            <a:r>
              <a:rPr lang="zh-CN" altLang="en-US"/>
              <a:t>文档主题</a:t>
            </a:r>
            <a:r>
              <a:rPr lang="en-US" altLang="zh-CN"/>
              <a:t>(&lt;body&gt;)</a:t>
            </a:r>
            <a:r>
              <a:rPr lang="zh-CN" altLang="en-US"/>
              <a:t>：</a:t>
            </a:r>
            <a:r>
              <a:rPr lang="en-US" altLang="zh-CN"/>
              <a:t>click,dblClick,keyDown,keyUp,load</a:t>
            </a:r>
            <a:r>
              <a:rPr lang="zh-CN" altLang="en-US"/>
              <a:t>等</a:t>
            </a:r>
          </a:p>
          <a:p>
            <a:pPr>
              <a:spcBef>
                <a:spcPct val="50000"/>
              </a:spcBef>
            </a:pPr>
            <a:r>
              <a:rPr lang="zh-CN" altLang="en-US"/>
              <a:t>表单</a:t>
            </a:r>
            <a:r>
              <a:rPr lang="en-US" altLang="zh-CN"/>
              <a:t>(&lt;form&gt;)</a:t>
            </a:r>
            <a:r>
              <a:rPr lang="zh-CN" altLang="en-US"/>
              <a:t>：</a:t>
            </a:r>
            <a:r>
              <a:rPr lang="en-US" altLang="zh-CN"/>
              <a:t>submit,reset</a:t>
            </a:r>
          </a:p>
          <a:p>
            <a:pPr>
              <a:spcBef>
                <a:spcPct val="50000"/>
              </a:spcBef>
            </a:pPr>
            <a:r>
              <a:rPr lang="zh-CN" altLang="en-US"/>
              <a:t>按钮</a:t>
            </a:r>
            <a:r>
              <a:rPr lang="en-US" altLang="zh-CN"/>
              <a:t>(&lt;input type=button&gt;)</a:t>
            </a:r>
            <a:r>
              <a:rPr lang="zh-CN" altLang="en-US"/>
              <a:t>：</a:t>
            </a:r>
            <a:r>
              <a:rPr lang="en-US" altLang="zh-CN"/>
              <a:t>click,focus,mouseDown,mouseUp,blur</a:t>
            </a:r>
          </a:p>
          <a:p>
            <a:pPr>
              <a:spcBef>
                <a:spcPct val="50000"/>
              </a:spcBef>
            </a:pPr>
            <a:r>
              <a:rPr lang="zh-CN" altLang="en-US"/>
              <a:t>选项</a:t>
            </a:r>
            <a:r>
              <a:rPr lang="en-US" altLang="zh-CN"/>
              <a:t>(&lt;select&gt;)</a:t>
            </a:r>
            <a:r>
              <a:rPr lang="zh-CN" altLang="en-US"/>
              <a:t>：</a:t>
            </a:r>
            <a:r>
              <a:rPr lang="en-US" altLang="zh-CN"/>
              <a:t>blur,focus,change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t>DHTML</a:t>
            </a:r>
            <a:endParaRPr lang="zh-CN" altLang="en-US" smtClean="0"/>
          </a:p>
        </p:txBody>
      </p:sp>
      <p:sp>
        <p:nvSpPr>
          <p:cNvPr id="6147" name="内容占位符 2"/>
          <p:cNvSpPr>
            <a:spLocks noGrp="1"/>
          </p:cNvSpPr>
          <p:nvPr>
            <p:ph idx="1"/>
          </p:nvPr>
        </p:nvSpPr>
        <p:spPr/>
        <p:txBody>
          <a:bodyPr/>
          <a:lstStyle/>
          <a:p>
            <a:r>
              <a:rPr lang="zh-CN" altLang="en-US" smtClean="0"/>
              <a:t>由三部分组成：</a:t>
            </a:r>
            <a:endParaRPr lang="en-US" altLang="zh-CN" smtClean="0"/>
          </a:p>
          <a:p>
            <a:r>
              <a:rPr lang="en-US" altLang="zh-CN" smtClean="0"/>
              <a:t>1</a:t>
            </a:r>
            <a:r>
              <a:rPr lang="zh-CN" altLang="en-US" smtClean="0"/>
              <a:t>、通过</a:t>
            </a:r>
            <a:r>
              <a:rPr lang="en-US" altLang="zh-CN" smtClean="0"/>
              <a:t>HTML</a:t>
            </a:r>
            <a:r>
              <a:rPr lang="zh-CN" altLang="en-US" smtClean="0"/>
              <a:t>把网页标记为各个元素</a:t>
            </a:r>
            <a:endParaRPr lang="en-US" altLang="zh-CN" smtClean="0"/>
          </a:p>
          <a:p>
            <a:r>
              <a:rPr lang="en-US" altLang="zh-CN" smtClean="0"/>
              <a:t>2</a:t>
            </a:r>
            <a:r>
              <a:rPr lang="zh-CN" altLang="en-US" smtClean="0"/>
              <a:t>、利用</a:t>
            </a:r>
            <a:r>
              <a:rPr lang="en-US" altLang="zh-CN" smtClean="0"/>
              <a:t>CSS</a:t>
            </a:r>
            <a:r>
              <a:rPr lang="zh-CN" altLang="en-US" smtClean="0"/>
              <a:t>设计元素之间的排版样式，并控制各个标记的位置</a:t>
            </a:r>
            <a:endParaRPr lang="en-US" altLang="zh-CN" smtClean="0"/>
          </a:p>
          <a:p>
            <a:r>
              <a:rPr lang="en-US" altLang="zh-CN" smtClean="0"/>
              <a:t>3</a:t>
            </a:r>
            <a:r>
              <a:rPr lang="zh-CN" altLang="en-US" smtClean="0"/>
              <a:t>、使用</a:t>
            </a:r>
            <a:r>
              <a:rPr lang="en-US" altLang="zh-CN" smtClean="0"/>
              <a:t>JAVASCRIPT</a:t>
            </a:r>
            <a:r>
              <a:rPr lang="zh-CN" altLang="en-US" smtClean="0"/>
              <a:t>来控制各个标记</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t>Javascript</a:t>
            </a:r>
            <a:r>
              <a:rPr lang="zh-CN" altLang="en-US" smtClean="0"/>
              <a:t>组成</a:t>
            </a:r>
          </a:p>
        </p:txBody>
      </p:sp>
      <p:sp>
        <p:nvSpPr>
          <p:cNvPr id="7171" name="内容占位符 2"/>
          <p:cNvSpPr>
            <a:spLocks noGrp="1"/>
          </p:cNvSpPr>
          <p:nvPr>
            <p:ph idx="1"/>
          </p:nvPr>
        </p:nvSpPr>
        <p:spPr/>
        <p:txBody>
          <a:bodyPr>
            <a:normAutofit lnSpcReduction="10000"/>
          </a:bodyPr>
          <a:lstStyle/>
          <a:p>
            <a:r>
              <a:rPr lang="en-US" altLang="zh-CN" smtClean="0"/>
              <a:t>1</a:t>
            </a:r>
            <a:r>
              <a:rPr lang="zh-CN" altLang="en-US" smtClean="0"/>
              <a:t>、</a:t>
            </a:r>
            <a:r>
              <a:rPr lang="en-US" altLang="zh-CN" smtClean="0"/>
              <a:t>EMCAScript</a:t>
            </a:r>
            <a:r>
              <a:rPr lang="zh-CN" altLang="en-US" smtClean="0"/>
              <a:t>：定义了脚本语言的所有属性、方法和对象，其它语言可以实现</a:t>
            </a:r>
            <a:r>
              <a:rPr lang="en-US" altLang="zh-CN" smtClean="0"/>
              <a:t>EMCAScript</a:t>
            </a:r>
            <a:r>
              <a:rPr lang="zh-CN" altLang="en-US" smtClean="0"/>
              <a:t>来作为其功能基准。</a:t>
            </a:r>
            <a:endParaRPr lang="en-US" altLang="zh-CN" smtClean="0"/>
          </a:p>
          <a:p>
            <a:r>
              <a:rPr lang="en-US" altLang="zh-CN" smtClean="0"/>
              <a:t>2</a:t>
            </a:r>
            <a:r>
              <a:rPr lang="zh-CN" altLang="en-US" smtClean="0"/>
              <a:t>、</a:t>
            </a:r>
            <a:r>
              <a:rPr lang="en-US" altLang="zh-CN" smtClean="0"/>
              <a:t>DOM</a:t>
            </a:r>
            <a:r>
              <a:rPr lang="zh-CN" altLang="en-US" smtClean="0"/>
              <a:t>：</a:t>
            </a:r>
            <a:r>
              <a:rPr lang="en-US" altLang="zh-CN" smtClean="0"/>
              <a:t>(Document Object Model):</a:t>
            </a:r>
            <a:r>
              <a:rPr lang="zh-CN" altLang="en-US" smtClean="0"/>
              <a:t>是一种与浏览器、平台、语言无关的接口，使用得用户可以访问页面其它的标准组件。解决了浏览器之间的冲突，给</a:t>
            </a:r>
            <a:r>
              <a:rPr lang="en-US" altLang="zh-CN" smtClean="0"/>
              <a:t>WEB</a:t>
            </a:r>
            <a:r>
              <a:rPr lang="zh-CN" altLang="en-US" smtClean="0"/>
              <a:t>开发人员提供了一个标准的方法，方便访问站点中的数据、脚本和表现层对象。</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Javascript</a:t>
            </a:r>
            <a:r>
              <a:rPr lang="zh-CN" altLang="en-US" smtClean="0"/>
              <a:t>组成</a:t>
            </a:r>
          </a:p>
        </p:txBody>
      </p:sp>
      <p:sp>
        <p:nvSpPr>
          <p:cNvPr id="8195" name="内容占位符 2"/>
          <p:cNvSpPr>
            <a:spLocks noGrp="1"/>
          </p:cNvSpPr>
          <p:nvPr>
            <p:ph idx="1"/>
          </p:nvPr>
        </p:nvSpPr>
        <p:spPr/>
        <p:txBody>
          <a:bodyPr/>
          <a:lstStyle/>
          <a:p>
            <a:r>
              <a:rPr lang="en-US" altLang="zh-CN" smtClean="0"/>
              <a:t>3</a:t>
            </a:r>
            <a:r>
              <a:rPr lang="zh-CN" altLang="en-US" smtClean="0"/>
              <a:t>、</a:t>
            </a:r>
            <a:r>
              <a:rPr lang="en-US" altLang="zh-CN" smtClean="0"/>
              <a:t>BOM</a:t>
            </a:r>
            <a:r>
              <a:rPr lang="zh-CN" altLang="en-US" smtClean="0"/>
              <a:t>：</a:t>
            </a:r>
            <a:r>
              <a:rPr lang="en-US" altLang="zh-CN" smtClean="0"/>
              <a:t>Browser Object Model</a:t>
            </a:r>
            <a:r>
              <a:rPr lang="zh-CN" altLang="en-US" smtClean="0"/>
              <a:t>：可以对浏览器窗口进行访问和操作。</a:t>
            </a:r>
            <a:r>
              <a:rPr lang="en-US" altLang="zh-CN" smtClean="0"/>
              <a:t> : </a:t>
            </a:r>
            <a:r>
              <a:rPr lang="zh-CN" altLang="en-US" smtClean="0"/>
              <a:t>利用</a:t>
            </a:r>
            <a:r>
              <a:rPr lang="en-US" altLang="zh-CN" smtClean="0"/>
              <a:t>BOM</a:t>
            </a:r>
            <a:r>
              <a:rPr lang="zh-CN" altLang="en-US" smtClean="0"/>
              <a:t>的相关技术，可以移动窗口、改变状态栏以及执行一些与页面中内容不相关的操作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网页的组成部分</a:t>
            </a:r>
          </a:p>
        </p:txBody>
      </p:sp>
      <p:sp>
        <p:nvSpPr>
          <p:cNvPr id="9219" name="内容占位符 2"/>
          <p:cNvSpPr>
            <a:spLocks noGrp="1"/>
          </p:cNvSpPr>
          <p:nvPr>
            <p:ph idx="1"/>
          </p:nvPr>
        </p:nvSpPr>
        <p:spPr/>
        <p:txBody>
          <a:bodyPr/>
          <a:lstStyle/>
          <a:p>
            <a:r>
              <a:rPr lang="en-US" altLang="zh-CN" smtClean="0"/>
              <a:t>1</a:t>
            </a:r>
            <a:r>
              <a:rPr lang="zh-CN" altLang="en-US" smtClean="0"/>
              <a:t>、结构：结构化标准语言，主要包括</a:t>
            </a:r>
            <a:r>
              <a:rPr lang="en-US" altLang="zh-CN" smtClean="0"/>
              <a:t>XML</a:t>
            </a:r>
            <a:r>
              <a:rPr lang="zh-CN" altLang="en-US" smtClean="0"/>
              <a:t>和</a:t>
            </a:r>
            <a:r>
              <a:rPr lang="en-US" altLang="zh-CN" smtClean="0"/>
              <a:t>XHTML</a:t>
            </a:r>
          </a:p>
          <a:p>
            <a:r>
              <a:rPr lang="en-US" altLang="zh-CN" smtClean="0"/>
              <a:t>2</a:t>
            </a:r>
            <a:r>
              <a:rPr lang="zh-CN" altLang="en-US" smtClean="0"/>
              <a:t>、表现：表现标准语言，主要包括</a:t>
            </a:r>
            <a:r>
              <a:rPr lang="en-US" altLang="zh-CN" smtClean="0"/>
              <a:t>CSS</a:t>
            </a:r>
          </a:p>
          <a:p>
            <a:r>
              <a:rPr lang="en-US" altLang="zh-CN" smtClean="0"/>
              <a:t>3</a:t>
            </a:r>
            <a:r>
              <a:rPr lang="zh-CN" altLang="en-US" smtClean="0"/>
              <a:t>、行为：行为标准，主要包括对象模型</a:t>
            </a:r>
            <a:r>
              <a:rPr lang="en-US" altLang="zh-CN" smtClean="0"/>
              <a:t>DOM</a:t>
            </a:r>
            <a:r>
              <a:rPr lang="zh-CN" altLang="en-US" smtClean="0"/>
              <a:t>，</a:t>
            </a:r>
            <a:r>
              <a:rPr lang="en-US" altLang="zh-CN" smtClean="0"/>
              <a:t>ECMAScript</a:t>
            </a:r>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开发工具</a:t>
            </a:r>
            <a:endParaRPr lang="zh-CN" altLang="en-US" dirty="0"/>
          </a:p>
        </p:txBody>
      </p:sp>
      <p:sp>
        <p:nvSpPr>
          <p:cNvPr id="3" name="内容占位符 2"/>
          <p:cNvSpPr>
            <a:spLocks noGrp="1"/>
          </p:cNvSpPr>
          <p:nvPr>
            <p:ph idx="1"/>
          </p:nvPr>
        </p:nvSpPr>
        <p:spPr/>
        <p:txBody>
          <a:bodyPr/>
          <a:lstStyle/>
          <a:p>
            <a:r>
              <a:rPr lang="zh-CN" altLang="en-US" dirty="0" smtClean="0"/>
              <a:t>文本编辑器</a:t>
            </a:r>
            <a:endParaRPr lang="en-US" altLang="zh-CN" dirty="0" smtClean="0"/>
          </a:p>
          <a:p>
            <a:r>
              <a:rPr lang="en-US" altLang="zh-CN" dirty="0" err="1" smtClean="0"/>
              <a:t>Dw</a:t>
            </a:r>
            <a:endParaRPr lang="en-US" altLang="zh-CN" dirty="0" smtClean="0"/>
          </a:p>
          <a:p>
            <a:r>
              <a:rPr lang="en-US" altLang="zh-CN" dirty="0" smtClean="0"/>
              <a:t>eclipse</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变量类型</a:t>
            </a:r>
          </a:p>
        </p:txBody>
      </p:sp>
      <p:sp>
        <p:nvSpPr>
          <p:cNvPr id="10243" name="内容占位符 2"/>
          <p:cNvSpPr>
            <a:spLocks noGrp="1"/>
          </p:cNvSpPr>
          <p:nvPr>
            <p:ph idx="1"/>
          </p:nvPr>
        </p:nvSpPr>
        <p:spPr/>
        <p:txBody>
          <a:bodyPr/>
          <a:lstStyle/>
          <a:p>
            <a:r>
              <a:rPr lang="en-US" altLang="zh-CN" smtClean="0"/>
              <a:t>1</a:t>
            </a:r>
            <a:r>
              <a:rPr lang="zh-CN" altLang="en-US" smtClean="0"/>
              <a:t>、值类型（原始值）：存储在栈（</a:t>
            </a:r>
            <a:r>
              <a:rPr lang="en-US" altLang="zh-CN" smtClean="0"/>
              <a:t>stack)</a:t>
            </a:r>
            <a:r>
              <a:rPr lang="zh-CN" altLang="en-US" smtClean="0"/>
              <a:t>中，一个值类型的变量其实是一个内存地址，地址中存储的就是值本身。</a:t>
            </a:r>
            <a:endParaRPr lang="en-US" altLang="zh-CN" smtClean="0"/>
          </a:p>
          <a:p>
            <a:r>
              <a:rPr lang="en-US" altLang="zh-CN" smtClean="0"/>
              <a:t>2</a:t>
            </a:r>
            <a:r>
              <a:rPr lang="zh-CN" altLang="en-US" smtClean="0"/>
              <a:t>、引用类型：存储在堆中，一个引用类型的变量的值是一个指针，指向存储对象的内存处。</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变量类型</a:t>
            </a:r>
          </a:p>
        </p:txBody>
      </p:sp>
      <p:sp>
        <p:nvSpPr>
          <p:cNvPr id="11267" name="内容占位符 2"/>
          <p:cNvSpPr>
            <a:spLocks noGrp="1"/>
          </p:cNvSpPr>
          <p:nvPr>
            <p:ph idx="1"/>
          </p:nvPr>
        </p:nvSpPr>
        <p:spPr/>
        <p:txBody>
          <a:bodyPr/>
          <a:lstStyle/>
          <a:p>
            <a:r>
              <a:rPr lang="zh-CN" altLang="en-US" smtClean="0"/>
              <a:t>本地对象、内置对象、宿主对象</a:t>
            </a:r>
            <a:endParaRPr lang="en-US" altLang="zh-CN" smtClean="0"/>
          </a:p>
          <a:p>
            <a:r>
              <a:rPr lang="en-US" altLang="zh-CN" smtClean="0"/>
              <a:t>Undefined</a:t>
            </a:r>
            <a:r>
              <a:rPr lang="zh-CN" altLang="en-US" smtClean="0"/>
              <a:t>、</a:t>
            </a:r>
            <a:r>
              <a:rPr lang="en-US" altLang="zh-CN" smtClean="0"/>
              <a:t>null</a:t>
            </a:r>
            <a:r>
              <a:rPr lang="zh-CN" altLang="en-US" smtClean="0"/>
              <a:t>、</a:t>
            </a:r>
            <a:r>
              <a:rPr lang="en-US" altLang="zh-CN" smtClean="0"/>
              <a:t>number</a:t>
            </a:r>
            <a:r>
              <a:rPr lang="zh-CN" altLang="en-US" smtClean="0"/>
              <a:t>、</a:t>
            </a:r>
            <a:r>
              <a:rPr lang="en-US" altLang="zh-CN" smtClean="0"/>
              <a:t>string</a:t>
            </a:r>
            <a:r>
              <a:rPr lang="zh-CN" altLang="en-US" smtClean="0"/>
              <a:t>、</a:t>
            </a:r>
            <a:r>
              <a:rPr lang="en-US" altLang="zh-CN" smtClean="0"/>
              <a:t>boolean</a:t>
            </a:r>
            <a:r>
              <a:rPr lang="zh-CN" altLang="en-US" smtClean="0"/>
              <a:t>、</a:t>
            </a:r>
            <a:r>
              <a:rPr lang="en-US" altLang="zh-CN" smtClean="0"/>
              <a:t>function</a:t>
            </a:r>
            <a:r>
              <a:rPr lang="zh-CN" altLang="en-US" smtClean="0"/>
              <a:t>、其它</a:t>
            </a:r>
            <a:r>
              <a:rPr lang="en-US" altLang="zh-CN" smtClean="0"/>
              <a:t>Object</a:t>
            </a:r>
            <a:r>
              <a:rPr lang="zh-CN" altLang="en-US" smtClean="0"/>
              <a:t>类型</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变量声明</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Javascript</a:t>
            </a:r>
            <a:r>
              <a:rPr lang="zh-CN" altLang="en-US" dirty="0" smtClean="0"/>
              <a:t>是弱类型语言</a:t>
            </a:r>
            <a:endParaRPr lang="en-US" altLang="zh-CN" dirty="0" smtClean="0"/>
          </a:p>
          <a:p>
            <a:r>
              <a:rPr lang="zh-CN" altLang="en-US" dirty="0" smtClean="0"/>
              <a:t>使用</a:t>
            </a:r>
            <a:r>
              <a:rPr lang="en-US" altLang="zh-CN" dirty="0" err="1" smtClean="0"/>
              <a:t>var</a:t>
            </a:r>
            <a:r>
              <a:rPr lang="zh-CN" altLang="en-US" dirty="0" smtClean="0"/>
              <a:t>声明变量，不需要指定类型</a:t>
            </a:r>
            <a:endParaRPr lang="en-US" altLang="zh-CN" dirty="0" smtClean="0"/>
          </a:p>
          <a:p>
            <a:r>
              <a:rPr lang="zh-CN" altLang="en-US" dirty="0" smtClean="0"/>
              <a:t>变量的类型是在赋值语句中确定的，仍可在之后把它的类型修改</a:t>
            </a:r>
            <a:endParaRPr lang="en-US" altLang="zh-CN" dirty="0" smtClean="0"/>
          </a:p>
          <a:p>
            <a:r>
              <a:rPr lang="en-US" altLang="zh-CN" dirty="0" err="1" smtClean="0"/>
              <a:t>Var</a:t>
            </a:r>
            <a:r>
              <a:rPr lang="en-US" altLang="zh-CN" dirty="0" smtClean="0"/>
              <a:t> name = ‘admin’;</a:t>
            </a:r>
          </a:p>
          <a:p>
            <a:r>
              <a:rPr lang="en-US" altLang="zh-CN" dirty="0" smtClean="0"/>
              <a:t>Alert(name);</a:t>
            </a:r>
          </a:p>
          <a:p>
            <a:r>
              <a:rPr lang="en-US" altLang="zh-CN" dirty="0" smtClean="0"/>
              <a:t>Name = 100;</a:t>
            </a:r>
          </a:p>
          <a:p>
            <a:r>
              <a:rPr lang="en-US" altLang="zh-CN" dirty="0" smtClean="0"/>
              <a:t>Alert(name);</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一</a:t>
            </a:r>
            <a:r>
              <a:rPr lang="en-US" altLang="zh-CN"/>
              <a:t>.JavaScript</a:t>
            </a:r>
            <a:r>
              <a:rPr lang="zh-CN" altLang="en-US"/>
              <a:t>概述</a:t>
            </a:r>
          </a:p>
        </p:txBody>
      </p:sp>
      <p:sp>
        <p:nvSpPr>
          <p:cNvPr id="50179" name="Rectangle 3"/>
          <p:cNvSpPr>
            <a:spLocks noGrp="1" noChangeArrowheads="1"/>
          </p:cNvSpPr>
          <p:nvPr>
            <p:ph type="body" sz="half" idx="1"/>
          </p:nvPr>
        </p:nvSpPr>
        <p:spPr>
          <a:xfrm>
            <a:off x="682625" y="1981200"/>
            <a:ext cx="8004175" cy="2133600"/>
          </a:xfrm>
        </p:spPr>
        <p:txBody>
          <a:bodyPr/>
          <a:lstStyle/>
          <a:p>
            <a:r>
              <a:rPr lang="zh-CN" altLang="en-US"/>
              <a:t>什么是</a:t>
            </a:r>
            <a:r>
              <a:rPr lang="en-US" altLang="zh-CN"/>
              <a:t>JavaScript?</a:t>
            </a:r>
          </a:p>
          <a:p>
            <a:r>
              <a:rPr lang="en-US" altLang="zh-CN"/>
              <a:t>JavaScript</a:t>
            </a:r>
            <a:r>
              <a:rPr lang="zh-CN" altLang="en-US"/>
              <a:t>的基本特征</a:t>
            </a:r>
          </a:p>
          <a:p>
            <a:r>
              <a:rPr lang="en-US" altLang="zh-CN"/>
              <a:t>JavaScript</a:t>
            </a:r>
            <a:r>
              <a:rPr lang="zh-CN" altLang="en-US"/>
              <a:t>与</a:t>
            </a:r>
            <a:r>
              <a:rPr lang="en-US" altLang="zh-CN"/>
              <a:t>Java </a:t>
            </a:r>
            <a:r>
              <a:rPr lang="zh-CN" altLang="en-US"/>
              <a:t>的区别</a:t>
            </a:r>
          </a:p>
          <a:p>
            <a:r>
              <a:rPr lang="zh-CN" altLang="en-US"/>
              <a:t>在</a:t>
            </a:r>
            <a:r>
              <a:rPr lang="en-US" altLang="zh-CN"/>
              <a:t>HTML</a:t>
            </a:r>
            <a:r>
              <a:rPr lang="zh-CN" altLang="en-US"/>
              <a:t>中嵌入</a:t>
            </a:r>
            <a:r>
              <a:rPr lang="en-US" altLang="zh-CN"/>
              <a:t>JavaScript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变量声明</a:t>
            </a:r>
            <a:endParaRPr lang="zh-CN" altLang="en-US" dirty="0"/>
          </a:p>
        </p:txBody>
      </p:sp>
      <p:sp>
        <p:nvSpPr>
          <p:cNvPr id="3" name="内容占位符 2"/>
          <p:cNvSpPr>
            <a:spLocks noGrp="1"/>
          </p:cNvSpPr>
          <p:nvPr>
            <p:ph idx="1"/>
          </p:nvPr>
        </p:nvSpPr>
        <p:spPr/>
        <p:txBody>
          <a:bodyPr/>
          <a:lstStyle/>
          <a:p>
            <a:r>
              <a:rPr lang="zh-CN" altLang="en-US" dirty="0" smtClean="0"/>
              <a:t>变量的声明也可以不使用</a:t>
            </a:r>
            <a:r>
              <a:rPr lang="en-US" altLang="zh-CN" dirty="0" err="1" smtClean="0"/>
              <a:t>var</a:t>
            </a:r>
            <a:r>
              <a:rPr lang="zh-CN" altLang="en-US" dirty="0" smtClean="0"/>
              <a:t>关键字，即隐式声明</a:t>
            </a:r>
            <a:endParaRPr lang="en-US" altLang="zh-CN" dirty="0" smtClean="0"/>
          </a:p>
          <a:p>
            <a:r>
              <a:rPr lang="en-US" altLang="zh-CN" dirty="0" smtClean="0"/>
              <a:t>name=‘admin’;</a:t>
            </a:r>
          </a:p>
          <a:p>
            <a:r>
              <a:rPr lang="en-US" altLang="zh-CN" dirty="0" smtClean="0"/>
              <a:t>Alert(name);</a:t>
            </a:r>
          </a:p>
          <a:p>
            <a:r>
              <a:rPr lang="zh-CN" altLang="en-US" dirty="0" smtClean="0"/>
              <a:t>使用</a:t>
            </a:r>
            <a:r>
              <a:rPr lang="en-US" altLang="zh-CN" dirty="0" err="1" smtClean="0"/>
              <a:t>var</a:t>
            </a:r>
            <a:r>
              <a:rPr lang="zh-CN" altLang="en-US" dirty="0" smtClean="0"/>
              <a:t>不使用</a:t>
            </a:r>
            <a:r>
              <a:rPr lang="en-US" altLang="zh-CN" dirty="0" err="1" smtClean="0"/>
              <a:t>var</a:t>
            </a:r>
            <a:r>
              <a:rPr lang="zh-CN" altLang="en-US" dirty="0" smtClean="0"/>
              <a:t>声明的变量作用域不同，隐式变量总是被创建为全局变量。是在一个函数中声明的变量 </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24744"/>
          </a:xfrm>
        </p:spPr>
        <p:txBody>
          <a:bodyPr/>
          <a:lstStyle/>
          <a:p>
            <a:r>
              <a:rPr lang="zh-CN" altLang="en-US" dirty="0" smtClean="0"/>
              <a:t>命名规范</a:t>
            </a:r>
            <a:endParaRPr lang="zh-CN" altLang="en-US" dirty="0"/>
          </a:p>
        </p:txBody>
      </p:sp>
      <p:sp>
        <p:nvSpPr>
          <p:cNvPr id="3" name="内容占位符 2"/>
          <p:cNvSpPr>
            <a:spLocks noGrp="1"/>
          </p:cNvSpPr>
          <p:nvPr>
            <p:ph idx="1"/>
          </p:nvPr>
        </p:nvSpPr>
        <p:spPr>
          <a:xfrm>
            <a:off x="457200" y="1052736"/>
            <a:ext cx="8229600" cy="5073427"/>
          </a:xfrm>
        </p:spPr>
        <p:txBody>
          <a:bodyPr/>
          <a:lstStyle/>
          <a:p>
            <a:r>
              <a:rPr lang="en-US" altLang="zh-CN" dirty="0" smtClean="0"/>
              <a:t>Camel</a:t>
            </a:r>
            <a:r>
              <a:rPr lang="zh-CN" altLang="en-US" dirty="0" smtClean="0"/>
              <a:t>命名法： 首字母小写，接下来的每个单词首字母大写。</a:t>
            </a:r>
            <a:endParaRPr lang="en-US" altLang="zh-CN" dirty="0" smtClean="0"/>
          </a:p>
          <a:p>
            <a:r>
              <a:rPr lang="en-US" altLang="zh-CN" dirty="0" smtClean="0"/>
              <a:t>Pascal</a:t>
            </a:r>
            <a:r>
              <a:rPr lang="zh-CN" altLang="en-US" dirty="0" smtClean="0"/>
              <a:t>命名法： 首字母大写，接下来的每个单词首字母大写。</a:t>
            </a:r>
            <a:endParaRPr lang="en-US" altLang="zh-CN" dirty="0" smtClean="0"/>
          </a:p>
          <a:p>
            <a:r>
              <a:rPr lang="zh-CN" altLang="en-US" dirty="0" smtClean="0"/>
              <a:t>匈牙利类型命名法：在以</a:t>
            </a:r>
            <a:r>
              <a:rPr lang="en-US" altLang="zh-CN" dirty="0" smtClean="0"/>
              <a:t>Pascal</a:t>
            </a:r>
            <a:r>
              <a:rPr lang="zh-CN" altLang="en-US" dirty="0" smtClean="0"/>
              <a:t>命名法的变量前附加一个小写字母说明该变量的类型。</a:t>
            </a:r>
            <a:endParaRPr lang="en-US" altLang="zh-CN" dirty="0" smtClean="0"/>
          </a:p>
          <a:p>
            <a:r>
              <a:rPr lang="zh-CN" altLang="en-US" dirty="0" smtClean="0"/>
              <a:t>在</a:t>
            </a:r>
            <a:r>
              <a:rPr lang="en-US" altLang="zh-CN" dirty="0" err="1" smtClean="0"/>
              <a:t>javascript</a:t>
            </a:r>
            <a:r>
              <a:rPr lang="zh-CN" altLang="en-US" dirty="0" smtClean="0"/>
              <a:t>中应该使用匈牙利命名法命名变量，使用</a:t>
            </a:r>
            <a:r>
              <a:rPr lang="en-US" altLang="zh-CN" dirty="0" smtClean="0"/>
              <a:t>Camel</a:t>
            </a:r>
            <a:r>
              <a:rPr lang="zh-CN" altLang="en-US" dirty="0" smtClean="0"/>
              <a:t>命名法命名函数。</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563910"/>
          </a:xfrm>
        </p:spPr>
        <p:txBody>
          <a:bodyPr>
            <a:normAutofit fontScale="90000"/>
          </a:bodyPr>
          <a:lstStyle/>
          <a:p>
            <a:r>
              <a:rPr lang="zh-CN" altLang="en-US" dirty="0" smtClean="0"/>
              <a:t>命名规范</a:t>
            </a:r>
            <a:endParaRPr lang="zh-CN" altLang="en-US" dirty="0"/>
          </a:p>
        </p:txBody>
      </p:sp>
      <p:sp>
        <p:nvSpPr>
          <p:cNvPr id="3" name="内容占位符 2"/>
          <p:cNvSpPr>
            <a:spLocks noGrp="1"/>
          </p:cNvSpPr>
          <p:nvPr>
            <p:ph idx="1"/>
          </p:nvPr>
        </p:nvSpPr>
        <p:spPr>
          <a:xfrm>
            <a:off x="457200" y="1268761"/>
            <a:ext cx="8229600" cy="5055840"/>
          </a:xfrm>
        </p:spPr>
        <p:txBody>
          <a:bodyPr/>
          <a:lstStyle/>
          <a:p>
            <a:r>
              <a:rPr lang="en-US" altLang="zh-CN" sz="2400" dirty="0" err="1" smtClean="0"/>
              <a:t>Javascript</a:t>
            </a:r>
            <a:r>
              <a:rPr lang="zh-CN" altLang="en-US" sz="2400" dirty="0" smtClean="0"/>
              <a:t>中的匈牙利命名法前缀</a:t>
            </a:r>
            <a:endParaRPr lang="en-US" altLang="zh-CN" sz="2400" dirty="0" smtClean="0"/>
          </a:p>
          <a:p>
            <a:r>
              <a:rPr lang="zh-CN" altLang="en-US" sz="2400" dirty="0" smtClean="0"/>
              <a:t>类型</a:t>
            </a:r>
            <a:r>
              <a:rPr lang="en-US" altLang="zh-CN" sz="2400" dirty="0" smtClean="0"/>
              <a:t>	</a:t>
            </a:r>
            <a:r>
              <a:rPr lang="zh-CN" altLang="en-US" sz="2400" dirty="0" smtClean="0"/>
              <a:t>前缀</a:t>
            </a:r>
            <a:r>
              <a:rPr lang="en-US" altLang="zh-CN" sz="2400" dirty="0" smtClean="0"/>
              <a:t>		</a:t>
            </a:r>
            <a:r>
              <a:rPr lang="zh-CN" altLang="en-US" sz="2400" dirty="0" smtClean="0"/>
              <a:t>示例</a:t>
            </a:r>
            <a:endParaRPr lang="en-US" altLang="zh-CN" sz="2400" dirty="0" smtClean="0"/>
          </a:p>
          <a:p>
            <a:r>
              <a:rPr lang="en-US" altLang="zh-CN" sz="2400" dirty="0" smtClean="0"/>
              <a:t>Array	a		</a:t>
            </a:r>
            <a:r>
              <a:rPr lang="en-US" altLang="zh-CN" sz="2400" dirty="0" err="1" smtClean="0"/>
              <a:t>aNameList</a:t>
            </a:r>
            <a:endParaRPr lang="en-US" altLang="zh-CN" sz="2400" dirty="0" smtClean="0"/>
          </a:p>
          <a:p>
            <a:r>
              <a:rPr lang="en-US" altLang="zh-CN" sz="2400" dirty="0" smtClean="0"/>
              <a:t>Boolean	b		</a:t>
            </a:r>
            <a:r>
              <a:rPr lang="en-US" altLang="zh-CN" sz="2400" dirty="0" err="1" smtClean="0"/>
              <a:t>bVisible</a:t>
            </a:r>
            <a:endParaRPr lang="en-US" altLang="zh-CN" sz="2400" dirty="0" smtClean="0"/>
          </a:p>
          <a:p>
            <a:r>
              <a:rPr lang="en-US" altLang="zh-CN" sz="2400" dirty="0" smtClean="0"/>
              <a:t>Float	f		</a:t>
            </a:r>
            <a:r>
              <a:rPr lang="en-US" altLang="zh-CN" sz="2400" dirty="0" err="1" smtClean="0"/>
              <a:t>fMoney</a:t>
            </a:r>
            <a:endParaRPr lang="en-US" altLang="zh-CN" sz="2400" dirty="0" smtClean="0"/>
          </a:p>
          <a:p>
            <a:r>
              <a:rPr lang="en-US" altLang="zh-CN" sz="2400" dirty="0" smtClean="0"/>
              <a:t>Function	fn		</a:t>
            </a:r>
            <a:r>
              <a:rPr lang="en-US" altLang="zh-CN" sz="2400" dirty="0" err="1" smtClean="0"/>
              <a:t>fnMethod</a:t>
            </a:r>
            <a:endParaRPr lang="en-US" altLang="zh-CN" sz="2400" dirty="0" smtClean="0"/>
          </a:p>
          <a:p>
            <a:r>
              <a:rPr lang="en-US" altLang="zh-CN" sz="2400" dirty="0" err="1" smtClean="0"/>
              <a:t>Int</a:t>
            </a:r>
            <a:r>
              <a:rPr lang="en-US" altLang="zh-CN" sz="2400" dirty="0" smtClean="0"/>
              <a:t>		I		</a:t>
            </a:r>
            <a:r>
              <a:rPr lang="en-US" altLang="zh-CN" sz="2400" dirty="0" err="1" smtClean="0"/>
              <a:t>iAge</a:t>
            </a:r>
            <a:endParaRPr lang="en-US" altLang="zh-CN" sz="2400" dirty="0" smtClean="0"/>
          </a:p>
          <a:p>
            <a:r>
              <a:rPr lang="en-US" altLang="zh-CN" sz="2400" dirty="0" smtClean="0"/>
              <a:t>Object	o		</a:t>
            </a:r>
            <a:r>
              <a:rPr lang="en-US" altLang="zh-CN" sz="2400" dirty="0" err="1" smtClean="0"/>
              <a:t>oType</a:t>
            </a:r>
            <a:endParaRPr lang="en-US" altLang="zh-CN" sz="2400" dirty="0" smtClean="0"/>
          </a:p>
          <a:p>
            <a:r>
              <a:rPr lang="en-US" altLang="zh-CN" sz="2400" dirty="0" smtClean="0"/>
              <a:t>String	s		</a:t>
            </a:r>
            <a:r>
              <a:rPr lang="en-US" altLang="zh-CN" sz="2400" dirty="0" err="1" smtClean="0"/>
              <a:t>sName</a:t>
            </a:r>
            <a:endParaRPr lang="en-US" altLang="zh-CN" sz="2400" dirty="0" smtClean="0"/>
          </a:p>
          <a:p>
            <a:r>
              <a:rPr lang="zh-CN" altLang="en-US" sz="2400" dirty="0" smtClean="0"/>
              <a:t>可变类型 </a:t>
            </a:r>
            <a:r>
              <a:rPr lang="en-US" altLang="zh-CN" sz="2400" dirty="0" smtClean="0"/>
              <a:t>	v		</a:t>
            </a:r>
            <a:r>
              <a:rPr lang="en-US" altLang="zh-CN" sz="2400" dirty="0" err="1" smtClean="0"/>
              <a:t>vObj</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变量比较</a:t>
            </a:r>
          </a:p>
        </p:txBody>
      </p:sp>
      <p:sp>
        <p:nvSpPr>
          <p:cNvPr id="12291" name="内容占位符 2"/>
          <p:cNvSpPr>
            <a:spLocks noGrp="1"/>
          </p:cNvSpPr>
          <p:nvPr>
            <p:ph idx="1"/>
          </p:nvPr>
        </p:nvSpPr>
        <p:spPr/>
        <p:txBody>
          <a:bodyPr/>
          <a:lstStyle/>
          <a:p>
            <a:r>
              <a:rPr lang="en-US" altLang="zh-CN" smtClean="0"/>
              <a:t>Undefined: </a:t>
            </a:r>
            <a:r>
              <a:rPr lang="zh-CN" altLang="en-US" smtClean="0"/>
              <a:t>表示一个对象没有被定义或者没有被初始化。</a:t>
            </a:r>
            <a:endParaRPr lang="en-US" altLang="zh-CN" smtClean="0"/>
          </a:p>
          <a:p>
            <a:r>
              <a:rPr lang="en-US" altLang="zh-CN" smtClean="0"/>
              <a:t>Null: </a:t>
            </a:r>
            <a:r>
              <a:rPr lang="zh-CN" altLang="en-US" smtClean="0"/>
              <a:t>表示一个尚未存在的对象的占位符。</a:t>
            </a:r>
            <a:endParaRPr lang="en-US" altLang="zh-CN" smtClean="0"/>
          </a:p>
          <a:p>
            <a:r>
              <a:rPr lang="en-US" altLang="zh-CN" smtClean="0"/>
              <a:t>Undefined</a:t>
            </a:r>
            <a:r>
              <a:rPr lang="zh-CN" altLang="en-US" smtClean="0"/>
              <a:t>类型是从</a:t>
            </a:r>
            <a:r>
              <a:rPr lang="en-US" altLang="zh-CN" smtClean="0"/>
              <a:t>null</a:t>
            </a:r>
            <a:r>
              <a:rPr lang="zh-CN" altLang="en-US" smtClean="0"/>
              <a:t>类型派生来的。</a:t>
            </a:r>
            <a:endParaRPr lang="en-US" altLang="zh-CN" smtClean="0"/>
          </a:p>
          <a:p>
            <a:r>
              <a:rPr lang="en-US" altLang="zh-CN" smtClean="0"/>
              <a:t>Alert(null == undefined); //true</a:t>
            </a:r>
          </a:p>
          <a:p>
            <a:r>
              <a:rPr lang="zh-CN" altLang="en-US" smtClean="0"/>
              <a:t>代码：</a:t>
            </a:r>
            <a:r>
              <a:rPr lang="en-US" altLang="zh-CN" smtClean="0"/>
              <a:t>1.html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变量比较</a:t>
            </a:r>
          </a:p>
        </p:txBody>
      </p:sp>
      <p:sp>
        <p:nvSpPr>
          <p:cNvPr id="13315" name="内容占位符 2"/>
          <p:cNvSpPr>
            <a:spLocks noGrp="1"/>
          </p:cNvSpPr>
          <p:nvPr>
            <p:ph idx="1"/>
          </p:nvPr>
        </p:nvSpPr>
        <p:spPr/>
        <p:txBody>
          <a:bodyPr/>
          <a:lstStyle/>
          <a:p>
            <a:r>
              <a:rPr lang="zh-CN" altLang="en-US" smtClean="0"/>
              <a:t>如果在程序中使用一个可能没有定义的变量，并且没有使用</a:t>
            </a:r>
            <a:r>
              <a:rPr lang="en-US" altLang="zh-CN" smtClean="0"/>
              <a:t>typeof</a:t>
            </a:r>
            <a:r>
              <a:rPr lang="zh-CN" altLang="en-US" smtClean="0"/>
              <a:t>做判断，就会出现脚本错误。如果此变量是</a:t>
            </a:r>
            <a:r>
              <a:rPr lang="en-US" altLang="zh-CN" smtClean="0"/>
              <a:t>null</a:t>
            </a:r>
            <a:r>
              <a:rPr lang="zh-CN" altLang="en-US" smtClean="0"/>
              <a:t>或者没有初始化的</a:t>
            </a:r>
            <a:r>
              <a:rPr lang="en-US" altLang="zh-CN" smtClean="0"/>
              <a:t>undefined</a:t>
            </a:r>
            <a:r>
              <a:rPr lang="zh-CN" altLang="en-US" smtClean="0"/>
              <a:t>对象，可以通过</a:t>
            </a:r>
            <a:r>
              <a:rPr lang="en-US" altLang="zh-CN" smtClean="0"/>
              <a:t>if</a:t>
            </a:r>
            <a:r>
              <a:rPr lang="zh-CN" altLang="en-US" smtClean="0"/>
              <a:t>或者</a:t>
            </a:r>
            <a:r>
              <a:rPr lang="en-US" altLang="zh-CN" smtClean="0"/>
              <a:t>==</a:t>
            </a:r>
            <a:r>
              <a:rPr lang="zh-CN" altLang="en-US" smtClean="0"/>
              <a:t>来判断。未声明的对象只能使用</a:t>
            </a:r>
            <a:r>
              <a:rPr lang="en-US" altLang="zh-CN" smtClean="0"/>
              <a:t>typeof</a:t>
            </a:r>
            <a:r>
              <a:rPr lang="zh-CN" altLang="en-US" smtClean="0"/>
              <a:t>运算符来判断。</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变量比较</a:t>
            </a:r>
          </a:p>
        </p:txBody>
      </p:sp>
      <p:sp>
        <p:nvSpPr>
          <p:cNvPr id="14339" name="内容占位符 2"/>
          <p:cNvSpPr>
            <a:spLocks noGrp="1"/>
          </p:cNvSpPr>
          <p:nvPr>
            <p:ph idx="1"/>
          </p:nvPr>
        </p:nvSpPr>
        <p:spPr/>
        <p:txBody>
          <a:bodyPr/>
          <a:lstStyle/>
          <a:p>
            <a:r>
              <a:rPr lang="en-US" altLang="zh-CN" smtClean="0"/>
              <a:t>Typeof</a:t>
            </a:r>
            <a:r>
              <a:rPr lang="zh-CN" altLang="en-US" smtClean="0"/>
              <a:t>经常和</a:t>
            </a:r>
            <a:r>
              <a:rPr lang="en-US" altLang="zh-CN" smtClean="0"/>
              <a:t>undefined</a:t>
            </a:r>
            <a:r>
              <a:rPr lang="zh-CN" altLang="en-US" smtClean="0"/>
              <a:t>变量一起使用。</a:t>
            </a:r>
            <a:r>
              <a:rPr lang="en-US" altLang="zh-CN" smtClean="0"/>
              <a:t>Typeof</a:t>
            </a:r>
            <a:r>
              <a:rPr lang="zh-CN" altLang="en-US" smtClean="0"/>
              <a:t>返回的都是一个字符串，不是类型。</a:t>
            </a:r>
            <a:endParaRPr lang="en-US" altLang="zh-CN" smtClean="0"/>
          </a:p>
          <a:p>
            <a:r>
              <a:rPr lang="zh-CN" altLang="en-US" smtClean="0"/>
              <a:t>应该使用字符串比较。</a:t>
            </a:r>
            <a:endParaRPr lang="en-US" altLang="zh-CN" smtClean="0"/>
          </a:p>
          <a:p>
            <a:endParaRPr lang="en-US" altLang="zh-CN" smtClean="0"/>
          </a:p>
          <a:p>
            <a:r>
              <a:rPr lang="zh-CN" altLang="en-US" smtClean="0"/>
              <a:t>代码：</a:t>
            </a:r>
            <a:r>
              <a:rPr lang="en-US" altLang="zh-CN" smtClean="0"/>
              <a:t>2.html</a:t>
            </a:r>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变量比较</a:t>
            </a:r>
          </a:p>
        </p:txBody>
      </p:sp>
      <p:sp>
        <p:nvSpPr>
          <p:cNvPr id="3" name="内容占位符 2"/>
          <p:cNvSpPr>
            <a:spLocks noGrp="1"/>
          </p:cNvSpPr>
          <p:nvPr>
            <p:ph idx="1"/>
          </p:nvPr>
        </p:nvSpPr>
        <p:spPr/>
        <p:txBody>
          <a:bodyPr rtlCol="0">
            <a:normAutofit lnSpcReduction="10000"/>
          </a:bodyPr>
          <a:lstStyle/>
          <a:p>
            <a:pPr marL="274320" indent="-274320" fontAlgn="auto">
              <a:spcAft>
                <a:spcPts val="0"/>
              </a:spcAft>
              <a:buClr>
                <a:schemeClr val="accent3"/>
              </a:buClr>
              <a:buFont typeface="Wingdings 2"/>
              <a:buChar char=""/>
              <a:defRPr/>
            </a:pPr>
            <a:r>
              <a:rPr lang="en-US" altLang="zh-CN" dirty="0" err="1" smtClean="0"/>
              <a:t>Typeof</a:t>
            </a:r>
            <a:r>
              <a:rPr lang="zh-CN" altLang="en-US" dirty="0" smtClean="0"/>
              <a:t>运算符对各类型的返回结果</a:t>
            </a:r>
            <a:endParaRPr lang="en-US" altLang="zh-CN" dirty="0" smtClean="0"/>
          </a:p>
          <a:p>
            <a:pPr marL="274320" indent="-274320" fontAlgn="auto">
              <a:spcAft>
                <a:spcPts val="0"/>
              </a:spcAft>
              <a:buClr>
                <a:schemeClr val="accent3"/>
              </a:buClr>
              <a:buFont typeface="Wingdings 2"/>
              <a:buChar char=""/>
              <a:defRPr/>
            </a:pPr>
            <a:r>
              <a:rPr lang="en-US" altLang="zh-CN" dirty="0" smtClean="0"/>
              <a:t>Undefined: undefined</a:t>
            </a:r>
          </a:p>
          <a:p>
            <a:pPr marL="274320" indent="-274320" fontAlgn="auto">
              <a:spcAft>
                <a:spcPts val="0"/>
              </a:spcAft>
              <a:buClr>
                <a:schemeClr val="accent3"/>
              </a:buClr>
              <a:buFont typeface="Wingdings 2"/>
              <a:buChar char=""/>
              <a:defRPr/>
            </a:pPr>
            <a:r>
              <a:rPr lang="en-US" altLang="zh-CN" dirty="0" smtClean="0"/>
              <a:t>Null: object</a:t>
            </a:r>
          </a:p>
          <a:p>
            <a:pPr marL="274320" indent="-274320" fontAlgn="auto">
              <a:spcAft>
                <a:spcPts val="0"/>
              </a:spcAft>
              <a:buClr>
                <a:schemeClr val="accent3"/>
              </a:buClr>
              <a:buFont typeface="Wingdings 2"/>
              <a:buChar char=""/>
              <a:defRPr/>
            </a:pPr>
            <a:r>
              <a:rPr lang="en-US" altLang="zh-CN" dirty="0" smtClean="0"/>
              <a:t>String : string</a:t>
            </a:r>
          </a:p>
          <a:p>
            <a:pPr marL="274320" indent="-274320" fontAlgn="auto">
              <a:spcAft>
                <a:spcPts val="0"/>
              </a:spcAft>
              <a:buClr>
                <a:schemeClr val="accent3"/>
              </a:buClr>
              <a:buFont typeface="Wingdings 2"/>
              <a:buChar char=""/>
              <a:defRPr/>
            </a:pPr>
            <a:r>
              <a:rPr lang="en-US" altLang="zh-CN" dirty="0" smtClean="0"/>
              <a:t>Number: number</a:t>
            </a:r>
          </a:p>
          <a:p>
            <a:pPr marL="274320" indent="-274320" fontAlgn="auto">
              <a:spcAft>
                <a:spcPts val="0"/>
              </a:spcAft>
              <a:buClr>
                <a:schemeClr val="accent3"/>
              </a:buClr>
              <a:buFont typeface="Wingdings 2"/>
              <a:buChar char=""/>
              <a:defRPr/>
            </a:pPr>
            <a:r>
              <a:rPr lang="en-US" altLang="zh-CN" dirty="0" smtClean="0"/>
              <a:t>Boolean: </a:t>
            </a:r>
            <a:r>
              <a:rPr lang="en-US" altLang="zh-CN" dirty="0" err="1" smtClean="0"/>
              <a:t>boolean</a:t>
            </a:r>
            <a:endParaRPr lang="en-US" altLang="zh-CN" dirty="0" smtClean="0"/>
          </a:p>
          <a:p>
            <a:pPr marL="274320" indent="-274320" fontAlgn="auto">
              <a:spcAft>
                <a:spcPts val="0"/>
              </a:spcAft>
              <a:buClr>
                <a:schemeClr val="accent3"/>
              </a:buClr>
              <a:buFont typeface="Wingdings 2"/>
              <a:buChar char=""/>
              <a:defRPr/>
            </a:pPr>
            <a:r>
              <a:rPr lang="en-US" altLang="zh-CN" dirty="0" smtClean="0"/>
              <a:t>Function: function</a:t>
            </a:r>
          </a:p>
          <a:p>
            <a:pPr marL="274320" indent="-274320" fontAlgn="auto">
              <a:spcAft>
                <a:spcPts val="0"/>
              </a:spcAft>
              <a:buClr>
                <a:schemeClr val="accent3"/>
              </a:buClr>
              <a:buFont typeface="Wingdings 2"/>
              <a:buChar char=""/>
              <a:defRPr/>
            </a:pPr>
            <a:r>
              <a:rPr lang="en-US" altLang="zh-CN" dirty="0" smtClean="0"/>
              <a:t>Object: object</a:t>
            </a: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变量比较</a:t>
            </a:r>
          </a:p>
        </p:txBody>
      </p:sp>
      <p:sp>
        <p:nvSpPr>
          <p:cNvPr id="16387" name="内容占位符 2"/>
          <p:cNvSpPr>
            <a:spLocks noGrp="1"/>
          </p:cNvSpPr>
          <p:nvPr>
            <p:ph idx="1"/>
          </p:nvPr>
        </p:nvSpPr>
        <p:spPr/>
        <p:txBody>
          <a:bodyPr/>
          <a:lstStyle/>
          <a:p>
            <a:r>
              <a:rPr lang="en-US" altLang="zh-CN" smtClean="0"/>
              <a:t>Alert(typeof  null == null); //false</a:t>
            </a:r>
          </a:p>
          <a:p>
            <a:r>
              <a:rPr lang="zh-CN" altLang="en-US" smtClean="0"/>
              <a:t>代码：</a:t>
            </a:r>
            <a:r>
              <a:rPr lang="en-US" altLang="zh-CN" smtClean="0"/>
              <a:t>3.html</a:t>
            </a:r>
          </a:p>
          <a:p>
            <a:r>
              <a:rPr lang="zh-CN" altLang="en-US" smtClean="0"/>
              <a:t>一个没有返回值的</a:t>
            </a:r>
            <a:r>
              <a:rPr lang="en-US" altLang="zh-CN" smtClean="0"/>
              <a:t>function(</a:t>
            </a:r>
            <a:r>
              <a:rPr lang="zh-CN" altLang="en-US" smtClean="0"/>
              <a:t>或者直接</a:t>
            </a:r>
            <a:r>
              <a:rPr lang="en-US" altLang="zh-CN" smtClean="0"/>
              <a:t>return</a:t>
            </a:r>
            <a:r>
              <a:rPr lang="zh-CN" altLang="en-US" smtClean="0"/>
              <a:t>返回），实际上返回的是</a:t>
            </a:r>
            <a:r>
              <a:rPr lang="en-US" altLang="zh-CN" smtClean="0"/>
              <a:t>undefined</a:t>
            </a: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变量的作用域</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变量的作用域就是变量的作用范围，只有在变量的作用域内才可以访问该变量。</a:t>
            </a:r>
            <a:endParaRPr lang="en-US" altLang="zh-CN" dirty="0" smtClean="0"/>
          </a:p>
          <a:p>
            <a:r>
              <a:rPr lang="en-US" altLang="zh-CN" dirty="0" smtClean="0"/>
              <a:t>Function test() {</a:t>
            </a:r>
          </a:p>
          <a:p>
            <a:r>
              <a:rPr lang="en-US" altLang="zh-CN" dirty="0" smtClean="0"/>
              <a:t> </a:t>
            </a:r>
            <a:r>
              <a:rPr lang="en-US" altLang="zh-CN" dirty="0" err="1" smtClean="0"/>
              <a:t>var</a:t>
            </a:r>
            <a:r>
              <a:rPr lang="en-US" altLang="zh-CN" dirty="0" smtClean="0"/>
              <a:t> </a:t>
            </a:r>
            <a:r>
              <a:rPr lang="en-US" altLang="zh-CN" dirty="0" err="1" smtClean="0"/>
              <a:t>sName</a:t>
            </a:r>
            <a:r>
              <a:rPr lang="en-US" altLang="zh-CN" dirty="0" smtClean="0"/>
              <a:t> = ‘java’;</a:t>
            </a:r>
          </a:p>
          <a:p>
            <a:r>
              <a:rPr lang="en-US" altLang="zh-CN" dirty="0" smtClean="0"/>
              <a:t>}</a:t>
            </a:r>
          </a:p>
          <a:p>
            <a:r>
              <a:rPr lang="en-US" altLang="zh-CN" dirty="0" smtClean="0"/>
              <a:t>Alert(</a:t>
            </a:r>
            <a:r>
              <a:rPr lang="en-US" altLang="zh-CN" dirty="0" err="1" smtClean="0"/>
              <a:t>sName</a:t>
            </a:r>
            <a:r>
              <a:rPr lang="en-US" altLang="zh-CN" dirty="0" smtClean="0"/>
              <a:t>); //</a:t>
            </a:r>
            <a:r>
              <a:rPr lang="zh-CN" altLang="en-US" dirty="0" smtClean="0"/>
              <a:t>输出 </a:t>
            </a:r>
            <a:r>
              <a:rPr lang="en-US" altLang="zh-CN" dirty="0" err="1" smtClean="0"/>
              <a:t>sName</a:t>
            </a:r>
            <a:r>
              <a:rPr lang="zh-CN" altLang="en-US" dirty="0" smtClean="0"/>
              <a:t>未定义</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80728"/>
          </a:xfrm>
        </p:spPr>
        <p:txBody>
          <a:bodyPr/>
          <a:lstStyle/>
          <a:p>
            <a:r>
              <a:rPr lang="zh-CN" altLang="en-US" dirty="0" smtClean="0"/>
              <a:t>变量的作用域</a:t>
            </a:r>
            <a:endParaRPr lang="zh-CN" altLang="en-US" dirty="0"/>
          </a:p>
        </p:txBody>
      </p:sp>
      <p:sp>
        <p:nvSpPr>
          <p:cNvPr id="3" name="内容占位符 2"/>
          <p:cNvSpPr>
            <a:spLocks noGrp="1"/>
          </p:cNvSpPr>
          <p:nvPr>
            <p:ph idx="1"/>
          </p:nvPr>
        </p:nvSpPr>
        <p:spPr>
          <a:xfrm>
            <a:off x="457200" y="836712"/>
            <a:ext cx="8229600" cy="5289451"/>
          </a:xfrm>
        </p:spPr>
        <p:txBody>
          <a:bodyPr/>
          <a:lstStyle/>
          <a:p>
            <a:r>
              <a:rPr lang="zh-CN" altLang="en-US" dirty="0" smtClean="0"/>
              <a:t>全局变量： </a:t>
            </a:r>
            <a:r>
              <a:rPr lang="en-US" altLang="zh-CN" dirty="0" smtClean="0"/>
              <a:t>window</a:t>
            </a:r>
            <a:r>
              <a:rPr lang="zh-CN" altLang="en-US" dirty="0" smtClean="0"/>
              <a:t>对象的属性。</a:t>
            </a:r>
            <a:endParaRPr lang="en-US" altLang="zh-CN" dirty="0" smtClean="0"/>
          </a:p>
          <a:p>
            <a:r>
              <a:rPr lang="zh-CN" altLang="en-US" dirty="0" smtClean="0"/>
              <a:t>隐式变量都是全局变量 。全局变量的作用域是当前</a:t>
            </a:r>
            <a:r>
              <a:rPr lang="en-US" altLang="zh-CN" dirty="0" smtClean="0"/>
              <a:t>window</a:t>
            </a:r>
            <a:r>
              <a:rPr lang="zh-CN" altLang="en-US" dirty="0" smtClean="0"/>
              <a:t>窗口。一个全局变量就是</a:t>
            </a:r>
            <a:r>
              <a:rPr lang="en-US" altLang="zh-CN" dirty="0" smtClean="0"/>
              <a:t>window</a:t>
            </a:r>
            <a:r>
              <a:rPr lang="zh-CN" altLang="en-US" dirty="0" smtClean="0"/>
              <a:t>对象的一个属性</a:t>
            </a:r>
            <a:endParaRPr lang="en-US" altLang="zh-CN" dirty="0" smtClean="0"/>
          </a:p>
          <a:p>
            <a:r>
              <a:rPr lang="en-US" altLang="zh-CN" dirty="0" smtClean="0"/>
              <a:t>Function test() {</a:t>
            </a:r>
          </a:p>
          <a:p>
            <a:pPr lvl="1"/>
            <a:r>
              <a:rPr lang="en-US" altLang="zh-CN" dirty="0" err="1" smtClean="0"/>
              <a:t>sName</a:t>
            </a:r>
            <a:r>
              <a:rPr lang="en-US" altLang="zh-CN" dirty="0" smtClean="0"/>
              <a:t> = ‘java’</a:t>
            </a:r>
          </a:p>
          <a:p>
            <a:r>
              <a:rPr lang="en-US" altLang="zh-CN" dirty="0" smtClean="0"/>
              <a:t>}</a:t>
            </a:r>
          </a:p>
          <a:p>
            <a:r>
              <a:rPr lang="en-US" altLang="zh-CN" dirty="0" smtClean="0"/>
              <a:t>Alert(</a:t>
            </a:r>
            <a:r>
              <a:rPr lang="en-US" altLang="zh-CN" dirty="0" err="1" smtClean="0"/>
              <a:t>sName</a:t>
            </a:r>
            <a:r>
              <a:rPr lang="en-US" altLang="zh-CN" dirty="0" smtClean="0"/>
              <a:t>);</a:t>
            </a:r>
          </a:p>
          <a:p>
            <a:r>
              <a:rPr lang="en-US" altLang="zh-CN" dirty="0" smtClean="0"/>
              <a:t>Alert(</a:t>
            </a:r>
            <a:r>
              <a:rPr lang="en-US" altLang="zh-CN" dirty="0" err="1" smtClean="0"/>
              <a:t>window.sName</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1.1 </a:t>
            </a:r>
            <a:r>
              <a:rPr lang="zh-CN" altLang="en-US"/>
              <a:t>什么是</a:t>
            </a:r>
            <a:r>
              <a:rPr lang="en-US" altLang="zh-CN"/>
              <a:t>JavaScript?</a:t>
            </a:r>
          </a:p>
        </p:txBody>
      </p:sp>
      <p:sp>
        <p:nvSpPr>
          <p:cNvPr id="51203" name="Rectangle 3"/>
          <p:cNvSpPr>
            <a:spLocks noGrp="1" noChangeArrowheads="1"/>
          </p:cNvSpPr>
          <p:nvPr>
            <p:ph type="body" idx="1"/>
          </p:nvPr>
        </p:nvSpPr>
        <p:spPr/>
        <p:txBody>
          <a:bodyPr/>
          <a:lstStyle/>
          <a:p>
            <a:pPr>
              <a:buFont typeface="Wingdings" pitchFamily="2" charset="2"/>
              <a:buNone/>
            </a:pPr>
            <a:r>
              <a:rPr lang="en-US" altLang="zh-CN"/>
              <a:t>	JavaScript</a:t>
            </a:r>
            <a:r>
              <a:rPr lang="zh-CN" altLang="en-US"/>
              <a:t>是</a:t>
            </a:r>
            <a:r>
              <a:rPr lang="en-US" altLang="zh-CN"/>
              <a:t>Netscapt</a:t>
            </a:r>
            <a:r>
              <a:rPr lang="zh-CN" altLang="en-US"/>
              <a:t>公司的跨平台的</a:t>
            </a:r>
            <a:r>
              <a:rPr lang="en-US" altLang="zh-CN"/>
              <a:t>,</a:t>
            </a:r>
            <a:r>
              <a:rPr lang="zh-CN" altLang="en-US"/>
              <a:t>面向对象的</a:t>
            </a:r>
            <a:r>
              <a:rPr lang="en-US" altLang="zh-CN"/>
              <a:t>,</a:t>
            </a:r>
            <a:r>
              <a:rPr lang="zh-CN" altLang="en-US"/>
              <a:t>用来开发客户和服务器应用程序的描述语言</a:t>
            </a:r>
            <a:r>
              <a:rPr lang="en-US" altLang="zh-CN"/>
              <a:t>.</a:t>
            </a:r>
            <a:r>
              <a:rPr lang="zh-CN" altLang="en-US"/>
              <a:t>有两种类型</a:t>
            </a:r>
            <a:r>
              <a:rPr lang="en-US" altLang="zh-CN"/>
              <a:t>.</a:t>
            </a:r>
          </a:p>
          <a:p>
            <a:pPr>
              <a:buFont typeface="Wingdings" pitchFamily="2" charset="2"/>
              <a:buNone/>
            </a:pPr>
            <a:r>
              <a:rPr lang="en-US" altLang="zh-CN"/>
              <a:t>	(1)</a:t>
            </a:r>
            <a:r>
              <a:rPr lang="zh-CN" altLang="en-US"/>
              <a:t>客户端</a:t>
            </a:r>
            <a:r>
              <a:rPr lang="en-US" altLang="zh-CN"/>
              <a:t>JavaScript</a:t>
            </a:r>
          </a:p>
          <a:p>
            <a:pPr>
              <a:buFont typeface="Wingdings" pitchFamily="2" charset="2"/>
              <a:buNone/>
            </a:pPr>
            <a:r>
              <a:rPr lang="en-US" altLang="zh-CN"/>
              <a:t>	</a:t>
            </a:r>
            <a:r>
              <a:rPr lang="zh-CN" altLang="en-US" sz="2400"/>
              <a:t>嵌在</a:t>
            </a:r>
            <a:r>
              <a:rPr lang="en-US" altLang="zh-CN" sz="2400"/>
              <a:t>html</a:t>
            </a:r>
            <a:r>
              <a:rPr lang="zh-CN" altLang="en-US" sz="2400"/>
              <a:t>页中的描述语言对用户的事件作出反应</a:t>
            </a:r>
            <a:r>
              <a:rPr lang="en-US" altLang="zh-CN" sz="2400"/>
              <a:t>.</a:t>
            </a:r>
          </a:p>
          <a:p>
            <a:pPr>
              <a:buFont typeface="Wingdings" pitchFamily="2" charset="2"/>
              <a:buNone/>
            </a:pPr>
            <a:r>
              <a:rPr lang="en-US" altLang="zh-CN"/>
              <a:t>	(2)</a:t>
            </a:r>
            <a:r>
              <a:rPr lang="zh-CN" altLang="en-US"/>
              <a:t>服务器端</a:t>
            </a:r>
            <a:r>
              <a:rPr lang="en-US" altLang="zh-CN"/>
              <a:t>JavaScript</a:t>
            </a:r>
          </a:p>
          <a:p>
            <a:pPr>
              <a:buFont typeface="Wingdings" pitchFamily="2" charset="2"/>
              <a:buNone/>
            </a:pPr>
            <a:r>
              <a:rPr lang="en-US" altLang="zh-CN"/>
              <a:t>	</a:t>
            </a:r>
            <a:r>
              <a:rPr lang="zh-CN" altLang="en-US" sz="2400"/>
              <a:t>基于服务器的应用程序</a:t>
            </a:r>
            <a:r>
              <a:rPr lang="en-US" altLang="zh-CN" sz="2400"/>
              <a:t>.	</a:t>
            </a:r>
          </a:p>
          <a:p>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Function</a:t>
            </a:r>
            <a:r>
              <a:rPr lang="zh-CN" altLang="en-US" dirty="0" smtClean="0"/>
              <a:t>的本质</a:t>
            </a:r>
            <a:endParaRPr lang="zh-CN" altLang="en-US" dirty="0"/>
          </a:p>
        </p:txBody>
      </p:sp>
      <p:sp>
        <p:nvSpPr>
          <p:cNvPr id="3" name="内容占位符 2"/>
          <p:cNvSpPr>
            <a:spLocks noGrp="1"/>
          </p:cNvSpPr>
          <p:nvPr>
            <p:ph idx="1"/>
          </p:nvPr>
        </p:nvSpPr>
        <p:spPr/>
        <p:txBody>
          <a:bodyPr/>
          <a:lstStyle/>
          <a:p>
            <a:r>
              <a:rPr lang="zh-CN" altLang="en-US" dirty="0" smtClean="0"/>
              <a:t>方法声明：</a:t>
            </a:r>
            <a:endParaRPr lang="en-US" altLang="zh-CN" dirty="0" smtClean="0"/>
          </a:p>
          <a:p>
            <a:r>
              <a:rPr lang="en-US" altLang="zh-CN" dirty="0" smtClean="0"/>
              <a:t>Function </a:t>
            </a:r>
            <a:r>
              <a:rPr lang="en-US" altLang="zh-CN" dirty="0" err="1" smtClean="0"/>
              <a:t>testMethod</a:t>
            </a:r>
            <a:r>
              <a:rPr lang="en-US" altLang="zh-CN" dirty="0" smtClean="0"/>
              <a:t>() {</a:t>
            </a:r>
          </a:p>
          <a:p>
            <a:pPr lvl="1"/>
            <a:r>
              <a:rPr lang="en-US" altLang="zh-CN" dirty="0" smtClean="0"/>
              <a:t>Alert(“Hello world!”);</a:t>
            </a:r>
          </a:p>
          <a:p>
            <a:r>
              <a:rPr lang="en-US" altLang="zh-CN" dirty="0" smtClean="0"/>
              <a:t>}</a:t>
            </a:r>
          </a:p>
          <a:p>
            <a:r>
              <a:rPr lang="en-US" altLang="zh-CN" dirty="0" err="1" smtClean="0"/>
              <a:t>testMethod</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64704"/>
          </a:xfrm>
        </p:spPr>
        <p:txBody>
          <a:bodyPr/>
          <a:lstStyle/>
          <a:p>
            <a:r>
              <a:rPr lang="en-US" altLang="zh-CN" dirty="0" smtClean="0"/>
              <a:t>Function</a:t>
            </a:r>
            <a:r>
              <a:rPr lang="zh-CN" altLang="en-US" dirty="0" smtClean="0"/>
              <a:t>的本质</a:t>
            </a:r>
            <a:endParaRPr lang="zh-CN" altLang="en-US" dirty="0"/>
          </a:p>
        </p:txBody>
      </p:sp>
      <p:sp>
        <p:nvSpPr>
          <p:cNvPr id="3" name="内容占位符 2"/>
          <p:cNvSpPr>
            <a:spLocks noGrp="1"/>
          </p:cNvSpPr>
          <p:nvPr>
            <p:ph idx="1"/>
          </p:nvPr>
        </p:nvSpPr>
        <p:spPr>
          <a:xfrm>
            <a:off x="457200" y="836712"/>
            <a:ext cx="8229600" cy="5289451"/>
          </a:xfrm>
        </p:spPr>
        <p:txBody>
          <a:bodyPr/>
          <a:lstStyle/>
          <a:p>
            <a:r>
              <a:rPr lang="en-US" altLang="zh-CN" sz="2400" dirty="0" smtClean="0"/>
              <a:t>Function</a:t>
            </a:r>
            <a:r>
              <a:rPr lang="zh-CN" altLang="en-US" sz="2400" dirty="0" smtClean="0"/>
              <a:t>还可以用来声明“类型</a:t>
            </a:r>
            <a:r>
              <a:rPr lang="en-US" altLang="zh-CN" sz="2400" dirty="0" smtClean="0"/>
              <a:t>”,</a:t>
            </a:r>
            <a:r>
              <a:rPr lang="zh-CN" altLang="en-US" sz="2400" dirty="0" smtClean="0"/>
              <a:t> </a:t>
            </a:r>
            <a:r>
              <a:rPr lang="en-US" altLang="zh-CN" sz="2400" dirty="0" err="1" smtClean="0"/>
              <a:t>javascript</a:t>
            </a:r>
            <a:r>
              <a:rPr lang="zh-CN" altLang="en-US" sz="2400" dirty="0" smtClean="0"/>
              <a:t>中没有“类型”的概念，即</a:t>
            </a:r>
            <a:r>
              <a:rPr lang="en-US" altLang="zh-CN" sz="2400" dirty="0" smtClean="0"/>
              <a:t>JAVA</a:t>
            </a:r>
            <a:r>
              <a:rPr lang="zh-CN" altLang="en-US" sz="2400" dirty="0" smtClean="0"/>
              <a:t>中类的概念，但可以用</a:t>
            </a:r>
            <a:r>
              <a:rPr lang="en-US" altLang="zh-CN" sz="2400" dirty="0" smtClean="0"/>
              <a:t>function</a:t>
            </a:r>
            <a:r>
              <a:rPr lang="zh-CN" altLang="en-US" sz="2400" dirty="0" smtClean="0"/>
              <a:t>伪装一个类型。</a:t>
            </a:r>
            <a:endParaRPr lang="en-US" altLang="zh-CN" sz="2400" dirty="0" smtClean="0"/>
          </a:p>
          <a:p>
            <a:r>
              <a:rPr lang="en-US" altLang="zh-CN" sz="2400" dirty="0" smtClean="0"/>
              <a:t>Function Car() {</a:t>
            </a:r>
          </a:p>
          <a:p>
            <a:pPr lvl="1"/>
            <a:r>
              <a:rPr lang="en-US" altLang="zh-CN" sz="2400" dirty="0" err="1" smtClean="0"/>
              <a:t>This.color</a:t>
            </a:r>
            <a:r>
              <a:rPr lang="en-US" altLang="zh-CN" sz="2400" dirty="0" smtClean="0"/>
              <a:t> = “none”;</a:t>
            </a:r>
          </a:p>
          <a:p>
            <a:pPr lvl="1"/>
            <a:r>
              <a:rPr lang="en-US" altLang="zh-CN" sz="2400" smtClean="0"/>
              <a:t>This.showColor</a:t>
            </a:r>
            <a:r>
              <a:rPr lang="en-US" altLang="zh-CN" sz="2400" dirty="0" smtClean="0"/>
              <a:t> = function() {</a:t>
            </a:r>
          </a:p>
          <a:p>
            <a:pPr lvl="2"/>
            <a:r>
              <a:rPr lang="en-US" altLang="zh-CN" dirty="0" smtClean="0"/>
              <a:t>Alert(“</a:t>
            </a:r>
            <a:r>
              <a:rPr lang="en-US" altLang="zh-CN" dirty="0" err="1" smtClean="0"/>
              <a:t>this.color</a:t>
            </a:r>
            <a:r>
              <a:rPr lang="en-US" altLang="zh-CN" dirty="0" smtClean="0"/>
              <a:t>”);</a:t>
            </a:r>
          </a:p>
          <a:p>
            <a:pPr lvl="1"/>
            <a:r>
              <a:rPr lang="en-US" altLang="zh-CN" sz="2400" dirty="0" smtClean="0"/>
              <a:t>}</a:t>
            </a:r>
          </a:p>
          <a:p>
            <a:r>
              <a:rPr lang="en-US" altLang="zh-CN" sz="2400" dirty="0" smtClean="0"/>
              <a:t>}</a:t>
            </a:r>
          </a:p>
          <a:p>
            <a:r>
              <a:rPr lang="en-US" altLang="zh-CN" sz="2400" dirty="0" err="1" smtClean="0"/>
              <a:t>Var</a:t>
            </a:r>
            <a:r>
              <a:rPr lang="en-US" altLang="zh-CN" sz="2400" dirty="0" smtClean="0"/>
              <a:t> car = new Car(); </a:t>
            </a:r>
            <a:r>
              <a:rPr lang="en-US" altLang="zh-CN" sz="2400" dirty="0" err="1" smtClean="0"/>
              <a:t>car.showColor</a:t>
            </a:r>
            <a:r>
              <a:rPr lang="en-US" altLang="zh-CN" sz="2400" dirty="0" smtClean="0"/>
              <a:t>(); </a:t>
            </a:r>
            <a:r>
              <a:rPr lang="en-US" altLang="zh-CN" sz="2400" dirty="0" err="1" smtClean="0"/>
              <a:t>car.color</a:t>
            </a:r>
            <a:r>
              <a:rPr lang="en-US" altLang="zh-CN" sz="2400" dirty="0" smtClean="0"/>
              <a:t> = “blue”;</a:t>
            </a:r>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Function</a:t>
            </a:r>
            <a:r>
              <a:rPr lang="zh-CN" altLang="en-US" dirty="0" smtClean="0"/>
              <a:t>的本质</a:t>
            </a:r>
            <a:endParaRPr lang="zh-CN" altLang="en-US" dirty="0"/>
          </a:p>
        </p:txBody>
      </p:sp>
      <p:sp>
        <p:nvSpPr>
          <p:cNvPr id="3" name="内容占位符 2"/>
          <p:cNvSpPr>
            <a:spLocks noGrp="1"/>
          </p:cNvSpPr>
          <p:nvPr>
            <p:ph idx="1"/>
          </p:nvPr>
        </p:nvSpPr>
        <p:spPr/>
        <p:txBody>
          <a:bodyPr/>
          <a:lstStyle/>
          <a:p>
            <a:r>
              <a:rPr lang="en-US" altLang="zh-CN" dirty="0" smtClean="0"/>
              <a:t>Function</a:t>
            </a:r>
            <a:r>
              <a:rPr lang="zh-CN" altLang="en-US" dirty="0" smtClean="0"/>
              <a:t>在</a:t>
            </a:r>
            <a:r>
              <a:rPr lang="en-US" altLang="zh-CN" dirty="0" err="1" smtClean="0"/>
              <a:t>javascript</a:t>
            </a:r>
            <a:r>
              <a:rPr lang="zh-CN" altLang="en-US" dirty="0" smtClean="0"/>
              <a:t>中有非常多的功能。</a:t>
            </a:r>
            <a:endParaRPr lang="en-US" altLang="zh-CN" dirty="0" smtClean="0"/>
          </a:p>
          <a:p>
            <a:r>
              <a:rPr lang="en-US" altLang="zh-CN" dirty="0" smtClean="0"/>
              <a:t>Function</a:t>
            </a:r>
            <a:r>
              <a:rPr lang="zh-CN" altLang="en-US" dirty="0" smtClean="0"/>
              <a:t>的本质是引用类型，内容存储的是指向</a:t>
            </a:r>
            <a:r>
              <a:rPr lang="en-US" altLang="zh-CN" dirty="0" smtClean="0"/>
              <a:t>function</a:t>
            </a:r>
            <a:r>
              <a:rPr lang="zh-CN" altLang="en-US" dirty="0" smtClean="0"/>
              <a:t>内容的指针，</a:t>
            </a:r>
            <a:r>
              <a:rPr lang="en-US" altLang="zh-CN" dirty="0" smtClean="0"/>
              <a:t>function</a:t>
            </a:r>
            <a:r>
              <a:rPr lang="zh-CN" altLang="en-US" dirty="0" smtClean="0"/>
              <a:t>的内容就是函数体。</a:t>
            </a: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Function</a:t>
            </a:r>
            <a:r>
              <a:rPr lang="zh-CN" altLang="en-US" dirty="0" smtClean="0"/>
              <a:t>的本质</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sz="2800" dirty="0" err="1" smtClean="0"/>
              <a:t>Javascript</a:t>
            </a:r>
            <a:r>
              <a:rPr lang="zh-CN" altLang="en-US" sz="2800" dirty="0" smtClean="0"/>
              <a:t>中的对象存储的都是</a:t>
            </a:r>
            <a:r>
              <a:rPr lang="en-US" altLang="zh-CN" sz="2800" dirty="0" smtClean="0"/>
              <a:t>name/value(</a:t>
            </a:r>
            <a:r>
              <a:rPr lang="zh-CN" altLang="en-US" sz="2800" dirty="0" smtClean="0"/>
              <a:t>名</a:t>
            </a:r>
            <a:r>
              <a:rPr lang="en-US" altLang="zh-CN" sz="2800" dirty="0" smtClean="0"/>
              <a:t>/</a:t>
            </a:r>
            <a:r>
              <a:rPr lang="zh-CN" altLang="en-US" sz="2800" dirty="0" smtClean="0"/>
              <a:t>值</a:t>
            </a:r>
            <a:r>
              <a:rPr lang="en-US" altLang="zh-CN" sz="2800" dirty="0" smtClean="0"/>
              <a:t>)</a:t>
            </a:r>
            <a:r>
              <a:rPr lang="zh-CN" altLang="en-US" sz="2800" dirty="0" smtClean="0"/>
              <a:t>。一个属性的名称就是</a:t>
            </a:r>
            <a:r>
              <a:rPr lang="en-US" altLang="zh-CN" sz="2800" dirty="0" smtClean="0"/>
              <a:t>name,</a:t>
            </a:r>
            <a:r>
              <a:rPr lang="zh-CN" altLang="en-US" sz="2800" dirty="0" smtClean="0"/>
              <a:t>如</a:t>
            </a:r>
            <a:r>
              <a:rPr lang="en-US" altLang="zh-CN" sz="2800" dirty="0" smtClean="0"/>
              <a:t>color</a:t>
            </a:r>
            <a:r>
              <a:rPr lang="zh-CN" altLang="en-US" sz="2800" dirty="0" smtClean="0"/>
              <a:t>属性，属性的值就是</a:t>
            </a:r>
            <a:r>
              <a:rPr lang="en-US" altLang="zh-CN" sz="2800" dirty="0" smtClean="0"/>
              <a:t>value,</a:t>
            </a:r>
            <a:r>
              <a:rPr lang="zh-CN" altLang="en-US" sz="2800" dirty="0" smtClean="0"/>
              <a:t>如</a:t>
            </a:r>
            <a:r>
              <a:rPr lang="en-US" altLang="zh-CN" sz="2800" dirty="0" smtClean="0"/>
              <a:t>red</a:t>
            </a:r>
            <a:r>
              <a:rPr lang="zh-CN" altLang="en-US" sz="2800" dirty="0" smtClean="0"/>
              <a:t>。</a:t>
            </a:r>
            <a:r>
              <a:rPr lang="en-US" altLang="zh-CN" sz="2800" dirty="0" err="1" smtClean="0"/>
              <a:t>javascript</a:t>
            </a:r>
            <a:r>
              <a:rPr lang="zh-CN" altLang="en-US" sz="2800" dirty="0" smtClean="0"/>
              <a:t>中的</a:t>
            </a:r>
            <a:r>
              <a:rPr lang="en-US" altLang="zh-CN" sz="2800" dirty="0" smtClean="0"/>
              <a:t>function</a:t>
            </a:r>
            <a:r>
              <a:rPr lang="zh-CN" altLang="en-US" sz="2800" dirty="0" smtClean="0"/>
              <a:t>也是一个</a:t>
            </a:r>
            <a:r>
              <a:rPr lang="en-US" altLang="zh-CN" sz="2800" dirty="0" smtClean="0"/>
              <a:t>name/value</a:t>
            </a:r>
            <a:r>
              <a:rPr lang="zh-CN" altLang="en-US" sz="2800" dirty="0" smtClean="0"/>
              <a:t>，这一点比较特殊，可以使用</a:t>
            </a:r>
            <a:r>
              <a:rPr lang="en-US" altLang="zh-CN" sz="2800" dirty="0" smtClean="0"/>
              <a:t>alert()</a:t>
            </a:r>
            <a:r>
              <a:rPr lang="zh-CN" altLang="en-US" sz="2800" dirty="0" smtClean="0"/>
              <a:t>方法输出</a:t>
            </a:r>
            <a:r>
              <a:rPr lang="en-US" altLang="zh-CN" sz="2800" dirty="0" smtClean="0"/>
              <a:t>function</a:t>
            </a:r>
            <a:r>
              <a:rPr lang="zh-CN" altLang="en-US" sz="2800" dirty="0" smtClean="0"/>
              <a:t>变量的内容。</a:t>
            </a:r>
          </a:p>
          <a:p>
            <a:r>
              <a:rPr lang="en-US" altLang="zh-CN" sz="2800" dirty="0" smtClean="0"/>
              <a:t>Alert(</a:t>
            </a:r>
            <a:r>
              <a:rPr lang="en-US" altLang="zh-CN" sz="2800" dirty="0" err="1" smtClean="0"/>
              <a:t>testMethod</a:t>
            </a:r>
            <a:r>
              <a:rPr lang="en-US" altLang="zh-CN" sz="2800" dirty="0" smtClean="0"/>
              <a:t>);</a:t>
            </a:r>
          </a:p>
          <a:p>
            <a:endParaRPr lang="zh-CN" altLang="en-US" sz="2800" dirty="0" smtClean="0"/>
          </a:p>
          <a:p>
            <a:r>
              <a:rPr lang="zh-CN" altLang="en-US" sz="2800" dirty="0" smtClean="0"/>
              <a:t>输出的内容就是</a:t>
            </a:r>
            <a:r>
              <a:rPr lang="en-US" altLang="zh-CN" sz="2800" dirty="0" err="1" smtClean="0"/>
              <a:t>testMethod</a:t>
            </a:r>
            <a:r>
              <a:rPr lang="zh-CN" altLang="en-US" sz="2800" dirty="0" smtClean="0"/>
              <a:t>的方法体本身。如同一个属性</a:t>
            </a:r>
            <a:r>
              <a:rPr lang="en-US" altLang="zh-CN" sz="2800" dirty="0" smtClean="0"/>
              <a:t>alert</a:t>
            </a:r>
            <a:r>
              <a:rPr lang="zh-CN" altLang="en-US" sz="2800" dirty="0" smtClean="0"/>
              <a:t>出来的是其属性值。理解这一点有助于更好地理解</a:t>
            </a:r>
            <a:r>
              <a:rPr lang="en-US" altLang="zh-CN" sz="2800" dirty="0" smtClean="0"/>
              <a:t>function</a:t>
            </a:r>
            <a:r>
              <a:rPr lang="zh-CN" altLang="en-US" sz="2800" dirty="0" smtClean="0"/>
              <a:t>的本质</a:t>
            </a:r>
            <a:endParaRPr lang="zh-CN" alt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运算符</a:t>
            </a:r>
            <a:endParaRPr lang="zh-CN" altLang="en-US" dirty="0"/>
          </a:p>
        </p:txBody>
      </p:sp>
      <p:sp>
        <p:nvSpPr>
          <p:cNvPr id="3" name="内容占位符 2"/>
          <p:cNvSpPr>
            <a:spLocks noGrp="1"/>
          </p:cNvSpPr>
          <p:nvPr>
            <p:ph idx="1"/>
          </p:nvPr>
        </p:nvSpPr>
        <p:spPr/>
        <p:txBody>
          <a:bodyPr/>
          <a:lstStyle/>
          <a:p>
            <a:r>
              <a:rPr lang="en-US" altLang="zh-CN" dirty="0" smtClean="0"/>
              <a:t>function</a:t>
            </a:r>
            <a:r>
              <a:rPr lang="zh-CN" altLang="en-US" dirty="0" smtClean="0"/>
              <a:t>类型的对象配合</a:t>
            </a:r>
            <a:r>
              <a:rPr lang="en-US" altLang="zh-CN" dirty="0" smtClean="0"/>
              <a:t>new</a:t>
            </a:r>
            <a:r>
              <a:rPr lang="zh-CN" altLang="en-US" dirty="0" smtClean="0"/>
              <a:t>运算法，可以创建一个实例。</a:t>
            </a:r>
            <a:r>
              <a:rPr lang="en-US" altLang="zh-CN" dirty="0" smtClean="0"/>
              <a:t>Car </a:t>
            </a:r>
            <a:r>
              <a:rPr lang="en-US" altLang="zh-CN" dirty="0" err="1" smtClean="0"/>
              <a:t>car</a:t>
            </a:r>
            <a:r>
              <a:rPr lang="en-US" altLang="zh-CN" dirty="0" smtClean="0"/>
              <a:t> = new Car(); Car</a:t>
            </a:r>
            <a:r>
              <a:rPr lang="zh-CN" altLang="en-US" dirty="0" smtClean="0"/>
              <a:t>是函数，使用</a:t>
            </a:r>
            <a:r>
              <a:rPr lang="en-US" altLang="zh-CN" dirty="0" smtClean="0"/>
              <a:t>new</a:t>
            </a:r>
            <a:r>
              <a:rPr lang="zh-CN" altLang="en-US" dirty="0" smtClean="0"/>
              <a:t>运行符生成的是一个</a:t>
            </a:r>
            <a:r>
              <a:rPr lang="en-US" altLang="zh-CN" dirty="0" smtClean="0"/>
              <a:t>object</a:t>
            </a:r>
          </a:p>
          <a:p>
            <a:endParaRPr lang="en-US" altLang="zh-CN" dirty="0" smtClean="0"/>
          </a:p>
          <a:p>
            <a:r>
              <a:rPr lang="en-US" altLang="zh-CN" dirty="0" smtClean="0"/>
              <a:t>alert(car);</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New</a:t>
            </a:r>
            <a:r>
              <a:rPr lang="zh-CN" altLang="en-US" dirty="0" smtClean="0"/>
              <a:t>运算符</a:t>
            </a:r>
            <a:endParaRPr lang="zh-CN" altLang="en-US" dirty="0"/>
          </a:p>
        </p:txBody>
      </p:sp>
      <p:sp>
        <p:nvSpPr>
          <p:cNvPr id="3" name="内容占位符 2"/>
          <p:cNvSpPr>
            <a:spLocks noGrp="1"/>
          </p:cNvSpPr>
          <p:nvPr>
            <p:ph idx="1"/>
          </p:nvPr>
        </p:nvSpPr>
        <p:spPr/>
        <p:txBody>
          <a:bodyPr/>
          <a:lstStyle/>
          <a:p>
            <a:r>
              <a:rPr lang="en-US" altLang="zh-CN" dirty="0" smtClean="0"/>
              <a:t>Car</a:t>
            </a:r>
            <a:r>
              <a:rPr lang="zh-CN" altLang="en-US" dirty="0" smtClean="0"/>
              <a:t>函数本身更像是一个构造函数。实际上，</a:t>
            </a:r>
            <a:endParaRPr lang="en-US" altLang="zh-CN" dirty="0" smtClean="0"/>
          </a:p>
          <a:p>
            <a:r>
              <a:rPr lang="en-US" altLang="zh-CN" dirty="0" smtClean="0"/>
              <a:t>new</a:t>
            </a:r>
            <a:r>
              <a:rPr lang="zh-CN" altLang="en-US" dirty="0" smtClean="0"/>
              <a:t>运算符的操作等价于下面的语句：</a:t>
            </a:r>
          </a:p>
          <a:p>
            <a:r>
              <a:rPr lang="en-US" altLang="zh-CN" dirty="0" err="1" smtClean="0"/>
              <a:t>var</a:t>
            </a:r>
            <a:r>
              <a:rPr lang="en-US" altLang="zh-CN" dirty="0" smtClean="0"/>
              <a:t> car = {}; //</a:t>
            </a:r>
            <a:r>
              <a:rPr lang="zh-CN" altLang="en-US" dirty="0" smtClean="0"/>
              <a:t>建议一个空对象 </a:t>
            </a:r>
          </a:p>
          <a:p>
            <a:r>
              <a:rPr lang="en-US" altLang="zh-CN" dirty="0" smtClean="0"/>
              <a:t>//</a:t>
            </a:r>
            <a:r>
              <a:rPr lang="zh-CN" altLang="en-US" dirty="0" smtClean="0"/>
              <a:t>将</a:t>
            </a:r>
            <a:r>
              <a:rPr lang="en-US" altLang="zh-CN" dirty="0" smtClean="0"/>
              <a:t>car</a:t>
            </a:r>
            <a:r>
              <a:rPr lang="zh-CN" altLang="en-US" dirty="0" smtClean="0"/>
              <a:t>的原型设置为</a:t>
            </a:r>
            <a:r>
              <a:rPr lang="en-US" altLang="zh-CN" dirty="0" err="1" smtClean="0"/>
              <a:t>Car.prototype</a:t>
            </a:r>
            <a:r>
              <a:rPr lang="zh-CN" altLang="en-US" dirty="0" smtClean="0"/>
              <a:t>， 这一步是通过</a:t>
            </a:r>
            <a:r>
              <a:rPr lang="en-US" altLang="zh-CN" dirty="0" err="1" smtClean="0"/>
              <a:t>javascript</a:t>
            </a:r>
            <a:r>
              <a:rPr lang="zh-CN" altLang="en-US" dirty="0" smtClean="0"/>
              <a:t>内容的</a:t>
            </a:r>
            <a:r>
              <a:rPr lang="en-US" altLang="zh-CN" dirty="0" err="1" smtClean="0"/>
              <a:t>Object.create</a:t>
            </a:r>
            <a:r>
              <a:rPr lang="zh-CN" altLang="en-US" dirty="0" smtClean="0"/>
              <a:t>实现的，但此函数是内部函数无法直接访问。</a:t>
            </a:r>
          </a:p>
          <a:p>
            <a:r>
              <a:rPr lang="en-US" altLang="zh-CN" dirty="0" err="1" smtClean="0"/>
              <a:t>Car.call</a:t>
            </a:r>
            <a:r>
              <a:rPr lang="en-US" altLang="zh-CN" dirty="0" smtClean="0"/>
              <a:t>(car2);//</a:t>
            </a:r>
            <a:r>
              <a:rPr lang="zh-CN" altLang="en-US" dirty="0" smtClean="0"/>
              <a:t>修改函数调用的上下文</a:t>
            </a:r>
          </a:p>
          <a:p>
            <a:r>
              <a:rPr lang="en-US" altLang="zh-CN" dirty="0" smtClean="0"/>
              <a:t>alert(</a:t>
            </a:r>
            <a:r>
              <a:rPr lang="en-US" altLang="zh-CN" dirty="0" err="1" smtClean="0"/>
              <a:t>car.color</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function</a:t>
            </a:r>
            <a:r>
              <a:rPr lang="zh-CN" altLang="en-US" dirty="0" smtClean="0"/>
              <a:t>的</a:t>
            </a:r>
            <a:r>
              <a:rPr lang="en-US" altLang="zh-CN" dirty="0" smtClean="0"/>
              <a:t>argument</a:t>
            </a:r>
            <a:r>
              <a:rPr lang="zh-CN" altLang="en-US" dirty="0" smtClean="0"/>
              <a:t>参数对象</a:t>
            </a:r>
            <a:endParaRPr lang="zh-CN" altLang="en-US" dirty="0"/>
          </a:p>
        </p:txBody>
      </p:sp>
      <p:sp>
        <p:nvSpPr>
          <p:cNvPr id="3" name="内容占位符 2"/>
          <p:cNvSpPr>
            <a:spLocks noGrp="1"/>
          </p:cNvSpPr>
          <p:nvPr>
            <p:ph idx="1"/>
          </p:nvPr>
        </p:nvSpPr>
        <p:spPr/>
        <p:txBody>
          <a:bodyPr/>
          <a:lstStyle/>
          <a:p>
            <a:r>
              <a:rPr lang="en-US" altLang="zh-CN" dirty="0" err="1" smtClean="0"/>
              <a:t>javacript</a:t>
            </a:r>
            <a:r>
              <a:rPr lang="zh-CN" altLang="en-US" dirty="0" smtClean="0"/>
              <a:t>不支持方法的重载，原因是在</a:t>
            </a:r>
            <a:r>
              <a:rPr lang="en-US" altLang="zh-CN" dirty="0" err="1" smtClean="0"/>
              <a:t>javascript</a:t>
            </a:r>
            <a:r>
              <a:rPr lang="zh-CN" altLang="en-US" dirty="0" smtClean="0"/>
              <a:t>中同名的</a:t>
            </a:r>
            <a:r>
              <a:rPr lang="en-US" altLang="zh-CN" dirty="0" smtClean="0"/>
              <a:t>function</a:t>
            </a:r>
            <a:r>
              <a:rPr lang="zh-CN" altLang="en-US" dirty="0" smtClean="0"/>
              <a:t>只有一个，并且</a:t>
            </a:r>
            <a:r>
              <a:rPr lang="en-US" altLang="zh-CN" dirty="0" smtClean="0"/>
              <a:t>function()</a:t>
            </a:r>
            <a:r>
              <a:rPr lang="zh-CN" altLang="en-US" dirty="0" smtClean="0"/>
              <a:t>函数的参数个数可以是任意的。后面定义的同名方法会覆盖前面的方面。</a:t>
            </a:r>
            <a:endParaRPr lang="en-US" altLang="zh-CN" dirty="0" smtClean="0"/>
          </a:p>
          <a:p>
            <a:endParaRPr lang="en-US" altLang="zh-CN" dirty="0" smtClean="0"/>
          </a:p>
          <a:p>
            <a:r>
              <a:rPr lang="zh-CN" altLang="en-US" dirty="0" smtClean="0"/>
              <a:t>代码：</a:t>
            </a:r>
            <a:r>
              <a:rPr lang="en-US" altLang="zh-CN" dirty="0" smtClean="0"/>
              <a:t>5.html</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638944"/>
          </a:xfrm>
        </p:spPr>
        <p:txBody>
          <a:bodyPr>
            <a:normAutofit fontScale="90000"/>
          </a:bodyPr>
          <a:lstStyle/>
          <a:p>
            <a:r>
              <a:rPr lang="en-US" altLang="zh-CN" dirty="0" smtClean="0"/>
              <a:t>function</a:t>
            </a:r>
            <a:r>
              <a:rPr lang="zh-CN" altLang="en-US" dirty="0" smtClean="0"/>
              <a:t>的</a:t>
            </a:r>
            <a:r>
              <a:rPr lang="en-US" altLang="zh-CN" dirty="0" smtClean="0"/>
              <a:t>argument</a:t>
            </a:r>
            <a:r>
              <a:rPr lang="zh-CN" altLang="en-US" dirty="0" smtClean="0"/>
              <a:t>参数对象</a:t>
            </a:r>
            <a:endParaRPr lang="zh-CN" altLang="en-US" dirty="0"/>
          </a:p>
        </p:txBody>
      </p:sp>
      <p:sp>
        <p:nvSpPr>
          <p:cNvPr id="3" name="内容占位符 2"/>
          <p:cNvSpPr>
            <a:spLocks noGrp="1"/>
          </p:cNvSpPr>
          <p:nvPr>
            <p:ph idx="1"/>
          </p:nvPr>
        </p:nvSpPr>
        <p:spPr>
          <a:xfrm>
            <a:off x="457200" y="1124744"/>
            <a:ext cx="8229600" cy="5001419"/>
          </a:xfrm>
        </p:spPr>
        <p:txBody>
          <a:bodyPr/>
          <a:lstStyle/>
          <a:p>
            <a:r>
              <a:rPr lang="zh-CN" altLang="en-US" sz="2800" dirty="0" smtClean="0"/>
              <a:t>无法直接实现方法的重载，但可以通过</a:t>
            </a:r>
            <a:r>
              <a:rPr lang="en-US" altLang="zh-CN" sz="2800" dirty="0" smtClean="0"/>
              <a:t>arguments</a:t>
            </a:r>
            <a:r>
              <a:rPr lang="zh-CN" altLang="en-US" sz="2800" dirty="0" smtClean="0"/>
              <a:t>对象伪装重载，让一个</a:t>
            </a:r>
            <a:r>
              <a:rPr lang="en-US" altLang="zh-CN" sz="2800" dirty="0" smtClean="0"/>
              <a:t>function</a:t>
            </a:r>
            <a:r>
              <a:rPr lang="zh-CN" altLang="en-US" sz="2800" dirty="0" smtClean="0"/>
              <a:t>根据不同的参数实现不同的功能。</a:t>
            </a:r>
          </a:p>
          <a:p>
            <a:r>
              <a:rPr lang="en-US" altLang="zh-CN" sz="2800" dirty="0" smtClean="0"/>
              <a:t>arguments</a:t>
            </a:r>
            <a:r>
              <a:rPr lang="zh-CN" altLang="en-US" sz="2800" dirty="0" smtClean="0"/>
              <a:t>是在</a:t>
            </a:r>
            <a:r>
              <a:rPr lang="en-US" altLang="zh-CN" sz="2800" dirty="0" smtClean="0"/>
              <a:t>function</a:t>
            </a:r>
            <a:r>
              <a:rPr lang="zh-CN" altLang="en-US" sz="2800" dirty="0" smtClean="0"/>
              <a:t>中的特殊对象，通过</a:t>
            </a:r>
            <a:r>
              <a:rPr lang="en-US" altLang="zh-CN" sz="2800" dirty="0" smtClean="0"/>
              <a:t>arguments</a:t>
            </a:r>
            <a:r>
              <a:rPr lang="zh-CN" altLang="en-US" sz="2800" dirty="0" smtClean="0"/>
              <a:t>对象可以访问到</a:t>
            </a:r>
            <a:r>
              <a:rPr lang="en-US" altLang="zh-CN" sz="2800" dirty="0" smtClean="0"/>
              <a:t>function</a:t>
            </a:r>
            <a:r>
              <a:rPr lang="zh-CN" altLang="en-US" sz="2800" dirty="0" smtClean="0"/>
              <a:t>调用者传递的所有参数信息，如获取到传入的参数个数。通过</a:t>
            </a:r>
            <a:r>
              <a:rPr lang="en-US" altLang="zh-CN" sz="2800" dirty="0" smtClean="0"/>
              <a:t>arguments</a:t>
            </a:r>
            <a:r>
              <a:rPr lang="zh-CN" altLang="en-US" sz="2800" dirty="0" smtClean="0"/>
              <a:t>的索引</a:t>
            </a:r>
            <a:r>
              <a:rPr lang="en-US" altLang="zh-CN" sz="2800" dirty="0" smtClean="0"/>
              <a:t>arguments[index]</a:t>
            </a:r>
            <a:r>
              <a:rPr lang="zh-CN" altLang="en-US" sz="2800" dirty="0" smtClean="0"/>
              <a:t>获取每个传入的参数值。在开发</a:t>
            </a:r>
            <a:r>
              <a:rPr lang="en-US" altLang="zh-CN" sz="2800" dirty="0" err="1" smtClean="0"/>
              <a:t>jquery</a:t>
            </a:r>
            <a:r>
              <a:rPr lang="zh-CN" altLang="en-US" sz="2800" dirty="0" smtClean="0"/>
              <a:t>插件时就要经常使用</a:t>
            </a:r>
            <a:r>
              <a:rPr lang="en-US" altLang="zh-CN" sz="2800" dirty="0" smtClean="0"/>
              <a:t>arguments</a:t>
            </a:r>
            <a:r>
              <a:rPr lang="zh-CN" altLang="en-US" sz="2800" dirty="0" smtClean="0"/>
              <a:t>对象实现函数的重载。</a:t>
            </a:r>
            <a:endParaRPr lang="en-US" altLang="zh-CN" sz="2800" dirty="0" smtClean="0"/>
          </a:p>
          <a:p>
            <a:r>
              <a:rPr lang="zh-CN" altLang="en-US" sz="2800" dirty="0" smtClean="0"/>
              <a:t>代码：</a:t>
            </a:r>
            <a:r>
              <a:rPr lang="en-US" altLang="zh-CN" sz="2800" dirty="0" smtClean="0"/>
              <a:t>6.html</a:t>
            </a:r>
            <a:endParaRPr lang="zh-CN" alt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This</a:t>
            </a:r>
            <a:r>
              <a:rPr lang="zh-CN" altLang="en-US" dirty="0" smtClean="0"/>
              <a:t>指针</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JAVA</a:t>
            </a:r>
            <a:r>
              <a:rPr lang="zh-CN" altLang="en-US" dirty="0" smtClean="0"/>
              <a:t>中</a:t>
            </a:r>
            <a:r>
              <a:rPr lang="en-US" altLang="zh-CN" dirty="0" smtClean="0"/>
              <a:t>this</a:t>
            </a:r>
            <a:r>
              <a:rPr lang="zh-CN" altLang="en-US" dirty="0" smtClean="0"/>
              <a:t>指类的当前实例。</a:t>
            </a:r>
            <a:r>
              <a:rPr lang="en-US" altLang="zh-CN" dirty="0" err="1" smtClean="0"/>
              <a:t>javascript</a:t>
            </a:r>
            <a:r>
              <a:rPr lang="zh-CN" altLang="en-US" dirty="0" smtClean="0"/>
              <a:t>中则不同，</a:t>
            </a:r>
            <a:r>
              <a:rPr lang="en-US" altLang="zh-CN" dirty="0" err="1" smtClean="0"/>
              <a:t>javascript</a:t>
            </a:r>
            <a:r>
              <a:rPr lang="zh-CN" altLang="en-US" dirty="0" smtClean="0"/>
              <a:t>中的</a:t>
            </a:r>
            <a:r>
              <a:rPr lang="en-US" altLang="zh-CN" dirty="0" smtClean="0"/>
              <a:t>this</a:t>
            </a:r>
            <a:r>
              <a:rPr lang="zh-CN" altLang="en-US" dirty="0" smtClean="0"/>
              <a:t>是函数上下文，不是在声明时决定的，而是在调用时决定的。因为全局函数其实就是</a:t>
            </a:r>
            <a:r>
              <a:rPr lang="en-US" altLang="zh-CN" dirty="0" smtClean="0"/>
              <a:t>window</a:t>
            </a:r>
            <a:r>
              <a:rPr lang="zh-CN" altLang="en-US" dirty="0" smtClean="0"/>
              <a:t>的属性，所以在顶层调用全局函数时的</a:t>
            </a:r>
            <a:r>
              <a:rPr lang="en-US" altLang="zh-CN" dirty="0" smtClean="0"/>
              <a:t>this</a:t>
            </a:r>
            <a:r>
              <a:rPr lang="zh-CN" altLang="en-US" dirty="0" smtClean="0"/>
              <a:t>是指</a:t>
            </a:r>
            <a:r>
              <a:rPr lang="en-US" altLang="zh-CN" dirty="0" smtClean="0"/>
              <a:t>window</a:t>
            </a:r>
            <a:r>
              <a:rPr lang="zh-CN" altLang="en-US" dirty="0" smtClean="0"/>
              <a:t>对象。</a:t>
            </a:r>
            <a:endParaRPr lang="en-US" altLang="zh-CN" dirty="0" smtClean="0"/>
          </a:p>
          <a:p>
            <a:endParaRPr lang="en-US" altLang="zh-CN" dirty="0" smtClean="0"/>
          </a:p>
          <a:p>
            <a:r>
              <a:rPr lang="zh-CN" altLang="en-US" dirty="0" smtClean="0"/>
              <a:t>代码：</a:t>
            </a:r>
            <a:r>
              <a:rPr lang="en-US" altLang="zh-CN" dirty="0" smtClean="0"/>
              <a:t>7.html</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This</a:t>
            </a:r>
            <a:r>
              <a:rPr lang="zh-CN" altLang="en-US" dirty="0" smtClean="0"/>
              <a:t>指针</a:t>
            </a:r>
            <a:endParaRPr lang="zh-CN" altLang="en-US" dirty="0"/>
          </a:p>
        </p:txBody>
      </p:sp>
      <p:sp>
        <p:nvSpPr>
          <p:cNvPr id="3" name="内容占位符 2"/>
          <p:cNvSpPr>
            <a:spLocks noGrp="1"/>
          </p:cNvSpPr>
          <p:nvPr>
            <p:ph idx="1"/>
          </p:nvPr>
        </p:nvSpPr>
        <p:spPr/>
        <p:txBody>
          <a:bodyPr/>
          <a:lstStyle/>
          <a:p>
            <a:r>
              <a:rPr lang="zh-CN" altLang="en-US" dirty="0" smtClean="0"/>
              <a:t>利用</a:t>
            </a:r>
            <a:r>
              <a:rPr lang="en-US" altLang="zh-CN" dirty="0" smtClean="0"/>
              <a:t>this</a:t>
            </a:r>
            <a:r>
              <a:rPr lang="zh-CN" altLang="en-US" dirty="0" smtClean="0"/>
              <a:t>指向函数调用者的特性，可以实现链式调用。</a:t>
            </a:r>
          </a:p>
          <a:p>
            <a:r>
              <a:rPr lang="en-US" altLang="zh-CN" dirty="0" err="1" smtClean="0"/>
              <a:t>jquery</a:t>
            </a:r>
            <a:r>
              <a:rPr lang="zh-CN" altLang="en-US" dirty="0" smtClean="0"/>
              <a:t>中大部分都是链式调用。</a:t>
            </a:r>
            <a:endParaRPr lang="en-US" altLang="zh-CN" dirty="0" smtClean="0"/>
          </a:p>
          <a:p>
            <a:r>
              <a:rPr lang="zh-CN" altLang="en-US" dirty="0" smtClean="0"/>
              <a:t>使用链式调用的关键点就是要返回调用者本身，也就是</a:t>
            </a:r>
            <a:r>
              <a:rPr lang="en-US" altLang="zh-CN" dirty="0" smtClean="0"/>
              <a:t>this</a:t>
            </a:r>
            <a:r>
              <a:rPr lang="zh-CN" altLang="en-US" dirty="0" smtClean="0"/>
              <a:t>指针。</a:t>
            </a:r>
            <a:endParaRPr lang="en-US" altLang="zh-CN" dirty="0" smtClean="0"/>
          </a:p>
          <a:p>
            <a:endParaRPr lang="en-US" altLang="zh-CN" dirty="0" smtClean="0"/>
          </a:p>
          <a:p>
            <a:r>
              <a:rPr lang="zh-CN" altLang="en-US" dirty="0" smtClean="0"/>
              <a:t>代码：</a:t>
            </a:r>
            <a:r>
              <a:rPr lang="en-US" altLang="zh-CN" dirty="0" smtClean="0"/>
              <a:t>8.html</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a:t>1.2 JavaScript</a:t>
            </a:r>
            <a:r>
              <a:rPr lang="zh-CN" altLang="en-US"/>
              <a:t>的基本特征</a:t>
            </a:r>
          </a:p>
        </p:txBody>
      </p:sp>
      <p:sp>
        <p:nvSpPr>
          <p:cNvPr id="57347" name="Rectangle 3"/>
          <p:cNvSpPr>
            <a:spLocks noGrp="1" noChangeArrowheads="1"/>
          </p:cNvSpPr>
          <p:nvPr>
            <p:ph type="body" idx="1"/>
          </p:nvPr>
        </p:nvSpPr>
        <p:spPr/>
        <p:txBody>
          <a:bodyPr/>
          <a:lstStyle/>
          <a:p>
            <a:r>
              <a:rPr lang="zh-CN" altLang="en-US"/>
              <a:t>简单性</a:t>
            </a:r>
          </a:p>
          <a:p>
            <a:r>
              <a:rPr lang="zh-CN" altLang="en-US"/>
              <a:t>基于对象的语言</a:t>
            </a:r>
          </a:p>
          <a:p>
            <a:r>
              <a:rPr lang="zh-CN" altLang="en-US"/>
              <a:t>动态性的</a:t>
            </a:r>
          </a:p>
          <a:p>
            <a:r>
              <a:rPr lang="zh-CN" altLang="en-US"/>
              <a:t>具有较强的安全性</a:t>
            </a:r>
          </a:p>
          <a:p>
            <a:r>
              <a:rPr lang="zh-CN" altLang="en-US"/>
              <a:t>多平台性</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en-US" altLang="zh-CN" dirty="0" smtClean="0"/>
              <a:t>This</a:t>
            </a:r>
            <a:r>
              <a:rPr lang="zh-CN" altLang="en-US" dirty="0" smtClean="0"/>
              <a:t>指针</a:t>
            </a:r>
            <a:endParaRPr lang="zh-CN" altLang="en-US" dirty="0"/>
          </a:p>
        </p:txBody>
      </p:sp>
      <p:sp>
        <p:nvSpPr>
          <p:cNvPr id="3" name="内容占位符 2"/>
          <p:cNvSpPr>
            <a:spLocks noGrp="1"/>
          </p:cNvSpPr>
          <p:nvPr>
            <p:ph idx="1"/>
          </p:nvPr>
        </p:nvSpPr>
        <p:spPr>
          <a:xfrm>
            <a:off x="457200" y="836712"/>
            <a:ext cx="8229600" cy="5289451"/>
          </a:xfrm>
        </p:spPr>
        <p:txBody>
          <a:bodyPr/>
          <a:lstStyle/>
          <a:p>
            <a:r>
              <a:rPr lang="zh-CN" altLang="en-US" dirty="0" smtClean="0"/>
              <a:t>　</a:t>
            </a:r>
            <a:r>
              <a:rPr lang="en-US" altLang="zh-CN" sz="2800" dirty="0" err="1" smtClean="0"/>
              <a:t>var</a:t>
            </a:r>
            <a:r>
              <a:rPr lang="en-US" altLang="zh-CN" sz="2800" dirty="0" smtClean="0"/>
              <a:t> name = "The Window";</a:t>
            </a:r>
          </a:p>
          <a:p>
            <a:r>
              <a:rPr lang="zh-CN" altLang="en-US" sz="2800" dirty="0" smtClean="0"/>
              <a:t>　　</a:t>
            </a:r>
            <a:r>
              <a:rPr lang="en-US" altLang="zh-CN" sz="2800" dirty="0" err="1" smtClean="0"/>
              <a:t>var</a:t>
            </a:r>
            <a:r>
              <a:rPr lang="en-US" altLang="zh-CN" sz="2800" dirty="0" smtClean="0"/>
              <a:t> object = {</a:t>
            </a:r>
            <a:br>
              <a:rPr lang="en-US" altLang="zh-CN" sz="2800" dirty="0" smtClean="0"/>
            </a:br>
            <a:r>
              <a:rPr lang="zh-CN" altLang="en-US" sz="2800" dirty="0" smtClean="0"/>
              <a:t>　　　　</a:t>
            </a:r>
            <a:r>
              <a:rPr lang="en-US" altLang="zh-CN" sz="2800" dirty="0" smtClean="0"/>
              <a:t>name : "My Object",</a:t>
            </a:r>
          </a:p>
          <a:p>
            <a:r>
              <a:rPr lang="zh-CN" altLang="en-US" sz="2800" dirty="0" smtClean="0"/>
              <a:t>　　　　</a:t>
            </a:r>
            <a:r>
              <a:rPr lang="en-US" altLang="zh-CN" sz="2800" dirty="0" err="1" smtClean="0"/>
              <a:t>getNameFunc</a:t>
            </a:r>
            <a:r>
              <a:rPr lang="en-US" altLang="zh-CN" sz="2800" dirty="0" smtClean="0"/>
              <a:t> : function(){</a:t>
            </a:r>
            <a:br>
              <a:rPr lang="en-US" altLang="zh-CN" sz="2800" dirty="0" smtClean="0"/>
            </a:br>
            <a:r>
              <a:rPr lang="zh-CN" altLang="en-US" sz="2800" dirty="0" smtClean="0"/>
              <a:t>　　　　　　</a:t>
            </a:r>
            <a:r>
              <a:rPr lang="en-US" altLang="zh-CN" sz="2800" dirty="0" smtClean="0"/>
              <a:t>return function(){</a:t>
            </a:r>
            <a:br>
              <a:rPr lang="en-US" altLang="zh-CN" sz="2800" dirty="0" smtClean="0"/>
            </a:br>
            <a:r>
              <a:rPr lang="zh-CN" altLang="en-US" sz="2800" dirty="0" smtClean="0"/>
              <a:t>　　　　　　　　</a:t>
            </a:r>
            <a:r>
              <a:rPr lang="en-US" altLang="zh-CN" sz="2800" dirty="0" smtClean="0"/>
              <a:t>return this.name;</a:t>
            </a:r>
            <a:br>
              <a:rPr lang="en-US" altLang="zh-CN" sz="2800" dirty="0" smtClean="0"/>
            </a:br>
            <a:r>
              <a:rPr lang="zh-CN" altLang="en-US" sz="2800" dirty="0" smtClean="0"/>
              <a:t>　　　　　　</a:t>
            </a:r>
            <a:r>
              <a:rPr lang="en-US" altLang="zh-CN" sz="2800" dirty="0" smtClean="0"/>
              <a:t>};</a:t>
            </a:r>
          </a:p>
          <a:p>
            <a:r>
              <a:rPr lang="zh-CN" altLang="en-US" sz="2800" dirty="0" smtClean="0"/>
              <a:t>　　　　</a:t>
            </a:r>
            <a:r>
              <a:rPr lang="en-US" altLang="zh-CN" sz="2800" dirty="0" smtClean="0"/>
              <a:t>}</a:t>
            </a:r>
          </a:p>
          <a:p>
            <a:r>
              <a:rPr lang="zh-CN" altLang="en-US" sz="2800" dirty="0" smtClean="0"/>
              <a:t>　　</a:t>
            </a:r>
            <a:r>
              <a:rPr lang="en-US" altLang="zh-CN" sz="2800" dirty="0" smtClean="0"/>
              <a:t>};</a:t>
            </a:r>
          </a:p>
          <a:p>
            <a:r>
              <a:rPr lang="zh-CN" altLang="en-US" sz="2800" dirty="0" smtClean="0"/>
              <a:t>　　</a:t>
            </a:r>
            <a:r>
              <a:rPr lang="en-US" altLang="zh-CN" sz="2800" dirty="0" smtClean="0"/>
              <a:t>alert(</a:t>
            </a:r>
            <a:r>
              <a:rPr lang="en-US" altLang="zh-CN" sz="2800" dirty="0" err="1" smtClean="0"/>
              <a:t>object.getNameFunc</a:t>
            </a:r>
            <a:r>
              <a:rPr lang="en-US" altLang="zh-CN" sz="2800" dirty="0" smtClean="0"/>
              <a:t>()());</a:t>
            </a:r>
            <a:endParaRPr lang="en-US" altLang="zh-CN"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008112"/>
          </a:xfrm>
        </p:spPr>
        <p:txBody>
          <a:bodyPr/>
          <a:lstStyle/>
          <a:p>
            <a:r>
              <a:rPr lang="en-US" altLang="zh-CN" dirty="0" smtClean="0"/>
              <a:t>This</a:t>
            </a:r>
            <a:r>
              <a:rPr lang="zh-CN" altLang="en-US" dirty="0" smtClean="0"/>
              <a:t>指针</a:t>
            </a:r>
            <a:endParaRPr lang="zh-CN" altLang="en-US" dirty="0"/>
          </a:p>
        </p:txBody>
      </p:sp>
      <p:sp>
        <p:nvSpPr>
          <p:cNvPr id="3" name="内容占位符 2"/>
          <p:cNvSpPr>
            <a:spLocks noGrp="1"/>
          </p:cNvSpPr>
          <p:nvPr>
            <p:ph idx="1"/>
          </p:nvPr>
        </p:nvSpPr>
        <p:spPr>
          <a:xfrm>
            <a:off x="457200" y="620688"/>
            <a:ext cx="8229600" cy="5505475"/>
          </a:xfrm>
        </p:spPr>
        <p:txBody>
          <a:bodyPr/>
          <a:lstStyle/>
          <a:p>
            <a:r>
              <a:rPr lang="zh-CN" altLang="en-US" dirty="0" smtClean="0"/>
              <a:t>　</a:t>
            </a:r>
            <a:r>
              <a:rPr lang="en-US" altLang="zh-CN" sz="2800" dirty="0" err="1" smtClean="0"/>
              <a:t>var</a:t>
            </a:r>
            <a:r>
              <a:rPr lang="en-US" altLang="zh-CN" sz="2800" dirty="0" smtClean="0"/>
              <a:t> name = "The Window";</a:t>
            </a:r>
          </a:p>
          <a:p>
            <a:r>
              <a:rPr lang="zh-CN" altLang="en-US" sz="2800" dirty="0" smtClean="0"/>
              <a:t>　　</a:t>
            </a:r>
            <a:r>
              <a:rPr lang="en-US" altLang="zh-CN" sz="2800" dirty="0" err="1" smtClean="0"/>
              <a:t>var</a:t>
            </a:r>
            <a:r>
              <a:rPr lang="en-US" altLang="zh-CN" sz="2800" dirty="0" smtClean="0"/>
              <a:t> object = {</a:t>
            </a:r>
            <a:br>
              <a:rPr lang="en-US" altLang="zh-CN" sz="2800" dirty="0" smtClean="0"/>
            </a:br>
            <a:r>
              <a:rPr lang="zh-CN" altLang="en-US" sz="2800" dirty="0" smtClean="0"/>
              <a:t>　　　　</a:t>
            </a:r>
            <a:r>
              <a:rPr lang="en-US" altLang="zh-CN" sz="2800" dirty="0" smtClean="0"/>
              <a:t>name : "My Object",</a:t>
            </a:r>
          </a:p>
          <a:p>
            <a:r>
              <a:rPr lang="zh-CN" altLang="en-US" sz="2800" dirty="0" smtClean="0"/>
              <a:t>　　　　</a:t>
            </a:r>
            <a:r>
              <a:rPr lang="en-US" altLang="zh-CN" sz="2800" dirty="0" err="1" smtClean="0"/>
              <a:t>getNameFunc</a:t>
            </a:r>
            <a:r>
              <a:rPr lang="en-US" altLang="zh-CN" sz="2800" dirty="0" smtClean="0"/>
              <a:t> : function(){</a:t>
            </a:r>
            <a:br>
              <a:rPr lang="en-US" altLang="zh-CN" sz="2800" dirty="0" smtClean="0"/>
            </a:br>
            <a:r>
              <a:rPr lang="zh-CN" altLang="en-US" sz="2800" dirty="0" smtClean="0"/>
              <a:t>　　　　　　</a:t>
            </a:r>
            <a:r>
              <a:rPr lang="en-US" altLang="zh-CN" sz="2800" dirty="0" err="1" smtClean="0"/>
              <a:t>var</a:t>
            </a:r>
            <a:r>
              <a:rPr lang="en-US" altLang="zh-CN" sz="2800" dirty="0" smtClean="0"/>
              <a:t> that = this;</a:t>
            </a:r>
            <a:br>
              <a:rPr lang="en-US" altLang="zh-CN" sz="2800" dirty="0" smtClean="0"/>
            </a:br>
            <a:r>
              <a:rPr lang="zh-CN" altLang="en-US" sz="2800" dirty="0" smtClean="0"/>
              <a:t>　　　　　　</a:t>
            </a:r>
            <a:r>
              <a:rPr lang="en-US" altLang="zh-CN" sz="2800" dirty="0" smtClean="0"/>
              <a:t>return function(){</a:t>
            </a:r>
            <a:br>
              <a:rPr lang="en-US" altLang="zh-CN" sz="2800" dirty="0" smtClean="0"/>
            </a:br>
            <a:r>
              <a:rPr lang="zh-CN" altLang="en-US" sz="2800" dirty="0" smtClean="0"/>
              <a:t>　　　　　　　　</a:t>
            </a:r>
            <a:r>
              <a:rPr lang="en-US" altLang="zh-CN" sz="2800" dirty="0" smtClean="0"/>
              <a:t>return that.name;</a:t>
            </a:r>
            <a:br>
              <a:rPr lang="en-US" altLang="zh-CN" sz="2800" dirty="0" smtClean="0"/>
            </a:br>
            <a:r>
              <a:rPr lang="zh-CN" altLang="en-US" sz="2800" dirty="0" smtClean="0"/>
              <a:t>　　　　　　</a:t>
            </a:r>
            <a:r>
              <a:rPr lang="en-US" altLang="zh-CN" sz="2800" dirty="0" smtClean="0"/>
              <a:t>};</a:t>
            </a:r>
          </a:p>
          <a:p>
            <a:r>
              <a:rPr lang="zh-CN" altLang="en-US" sz="2800" dirty="0" smtClean="0"/>
              <a:t>　　　　</a:t>
            </a:r>
            <a:r>
              <a:rPr lang="en-US" altLang="zh-CN" sz="2800" dirty="0" smtClean="0"/>
              <a:t>}</a:t>
            </a:r>
          </a:p>
          <a:p>
            <a:r>
              <a:rPr lang="zh-CN" altLang="en-US" sz="2800" dirty="0" smtClean="0"/>
              <a:t>　　</a:t>
            </a:r>
            <a:r>
              <a:rPr lang="en-US" altLang="zh-CN" sz="2800" dirty="0" smtClean="0"/>
              <a:t>};</a:t>
            </a:r>
          </a:p>
          <a:p>
            <a:r>
              <a:rPr lang="zh-CN" altLang="en-US" sz="2800" dirty="0" smtClean="0"/>
              <a:t>　　</a:t>
            </a:r>
            <a:r>
              <a:rPr lang="en-US" altLang="zh-CN" sz="2800" dirty="0" smtClean="0"/>
              <a:t>alert(</a:t>
            </a:r>
            <a:r>
              <a:rPr lang="en-US" altLang="zh-CN" sz="2800" dirty="0" err="1" smtClean="0"/>
              <a:t>object.getNameFunc</a:t>
            </a:r>
            <a:r>
              <a:rPr lang="en-US" altLang="zh-CN" sz="2800" dirty="0" smtClean="0"/>
              <a:t>()()); </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概念： 闭包是一个拥有许多变量和绑定了这些变量的环境的表达式</a:t>
            </a:r>
            <a:r>
              <a:rPr lang="en-US" altLang="zh-CN" dirty="0" smtClean="0"/>
              <a:t>(</a:t>
            </a:r>
            <a:r>
              <a:rPr lang="zh-CN" altLang="en-US" dirty="0" smtClean="0"/>
              <a:t>通常是一个函数</a:t>
            </a:r>
            <a:r>
              <a:rPr lang="en-US" altLang="zh-CN" dirty="0" smtClean="0"/>
              <a:t>)</a:t>
            </a:r>
            <a:r>
              <a:rPr lang="zh-CN" altLang="en-US" dirty="0" smtClean="0"/>
              <a:t>，这些变量也是该表达式的一部分。</a:t>
            </a:r>
            <a:endParaRPr lang="en-US" altLang="zh-CN" dirty="0" smtClean="0"/>
          </a:p>
          <a:p>
            <a:r>
              <a:rPr lang="zh-CN" altLang="en-US" dirty="0" smtClean="0"/>
              <a:t>闭包就是</a:t>
            </a:r>
            <a:r>
              <a:rPr lang="en-US" altLang="zh-CN" dirty="0" smtClean="0"/>
              <a:t>function</a:t>
            </a:r>
            <a:r>
              <a:rPr lang="zh-CN" altLang="en-US" dirty="0" smtClean="0"/>
              <a:t>实例以及执行</a:t>
            </a:r>
            <a:r>
              <a:rPr lang="en-US" altLang="zh-CN" dirty="0" smtClean="0"/>
              <a:t>function</a:t>
            </a:r>
            <a:r>
              <a:rPr lang="zh-CN" altLang="en-US" dirty="0" smtClean="0"/>
              <a:t>实例时来自环境的变量 。</a:t>
            </a:r>
            <a:endParaRPr lang="en-US" altLang="zh-CN" dirty="0" smtClean="0"/>
          </a:p>
          <a:p>
            <a:endParaRPr lang="en-US" altLang="zh-CN" dirty="0" smtClean="0"/>
          </a:p>
          <a:p>
            <a:r>
              <a:rPr lang="zh-CN" altLang="en-US" dirty="0" smtClean="0"/>
              <a:t>代码：</a:t>
            </a:r>
            <a:r>
              <a:rPr lang="en-US" altLang="zh-CN" dirty="0" smtClean="0"/>
              <a:t>4.html</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en-US" altLang="zh-CN" dirty="0" smtClean="0"/>
              <a:t>Count</a:t>
            </a:r>
            <a:r>
              <a:rPr lang="zh-CN" altLang="en-US" dirty="0" smtClean="0"/>
              <a:t>变量是</a:t>
            </a:r>
            <a:r>
              <a:rPr lang="en-US" altLang="zh-CN" dirty="0" err="1" smtClean="0"/>
              <a:t>setInterval</a:t>
            </a:r>
            <a:r>
              <a:rPr lang="zh-CN" altLang="en-US" dirty="0" smtClean="0"/>
              <a:t>中创建的匿名函数</a:t>
            </a:r>
            <a:r>
              <a:rPr lang="en-US" altLang="zh-CN" dirty="0" smtClean="0"/>
              <a:t>(</a:t>
            </a:r>
            <a:r>
              <a:rPr lang="zh-CN" altLang="en-US" dirty="0" smtClean="0"/>
              <a:t>也就是包含</a:t>
            </a:r>
            <a:r>
              <a:rPr lang="en-US" altLang="zh-CN" dirty="0" smtClean="0"/>
              <a:t>count++</a:t>
            </a:r>
            <a:r>
              <a:rPr lang="zh-CN" altLang="en-US" dirty="0" smtClean="0"/>
              <a:t>的函数</a:t>
            </a:r>
            <a:r>
              <a:rPr lang="en-US" altLang="zh-CN" dirty="0" smtClean="0"/>
              <a:t>)</a:t>
            </a:r>
            <a:r>
              <a:rPr lang="zh-CN" altLang="en-US" dirty="0" smtClean="0"/>
              <a:t>的闭包的一部分。</a:t>
            </a:r>
            <a:endParaRPr lang="en-US" altLang="zh-CN" dirty="0" smtClean="0"/>
          </a:p>
          <a:p>
            <a:r>
              <a:rPr lang="zh-CN" altLang="en-US" dirty="0" smtClean="0"/>
              <a:t>闭包首先就是函数本身。比如这个匿名函数本身，同时加上这个函数运行时需要用到的</a:t>
            </a:r>
            <a:r>
              <a:rPr lang="en-US" altLang="zh-CN" dirty="0" smtClean="0"/>
              <a:t>count</a:t>
            </a:r>
            <a:r>
              <a:rPr lang="zh-CN" altLang="en-US" dirty="0" smtClean="0"/>
              <a:t>变量。</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变量的作用域两种：全局变量和局部变量。 </a:t>
            </a:r>
          </a:p>
          <a:p>
            <a:r>
              <a:rPr lang="en-US" altLang="zh-CN" dirty="0" err="1" smtClean="0"/>
              <a:t>Javascript</a:t>
            </a:r>
            <a:r>
              <a:rPr lang="zh-CN" altLang="en-US" dirty="0" smtClean="0"/>
              <a:t>语言中的函数内部可以直接读取全局变量。 </a:t>
            </a:r>
          </a:p>
          <a:p>
            <a:r>
              <a:rPr lang="en-US" altLang="zh-CN" dirty="0" err="1" smtClean="0"/>
              <a:t>var</a:t>
            </a:r>
            <a:r>
              <a:rPr lang="en-US" altLang="zh-CN" dirty="0" smtClean="0"/>
              <a:t> n=999;</a:t>
            </a:r>
          </a:p>
          <a:p>
            <a:r>
              <a:rPr lang="zh-CN" altLang="en-US" dirty="0" smtClean="0"/>
              <a:t>　　</a:t>
            </a:r>
            <a:r>
              <a:rPr lang="en-US" altLang="zh-CN" dirty="0" smtClean="0"/>
              <a:t>function f1(){</a:t>
            </a:r>
            <a:br>
              <a:rPr lang="en-US" altLang="zh-CN" dirty="0" smtClean="0"/>
            </a:br>
            <a:r>
              <a:rPr lang="zh-CN" altLang="en-US" dirty="0" smtClean="0"/>
              <a:t>　　　　</a:t>
            </a:r>
            <a:r>
              <a:rPr lang="en-US" altLang="zh-CN" dirty="0" smtClean="0"/>
              <a:t>alert(n);</a:t>
            </a:r>
            <a:br>
              <a:rPr lang="en-US" altLang="zh-CN" dirty="0" smtClean="0"/>
            </a:br>
            <a:r>
              <a:rPr lang="zh-CN" altLang="en-US" dirty="0" smtClean="0"/>
              <a:t>　　</a:t>
            </a:r>
            <a:r>
              <a:rPr lang="en-US" altLang="zh-CN" dirty="0" smtClean="0"/>
              <a:t>}</a:t>
            </a:r>
          </a:p>
          <a:p>
            <a:r>
              <a:rPr lang="zh-CN" altLang="en-US" dirty="0" smtClean="0"/>
              <a:t>　　</a:t>
            </a:r>
            <a:r>
              <a:rPr lang="en-US" altLang="zh-CN" dirty="0" smtClean="0"/>
              <a:t>f1(); // 999</a:t>
            </a:r>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在函数外部无法读取函数内的局部变量。 </a:t>
            </a:r>
          </a:p>
          <a:p>
            <a:r>
              <a:rPr lang="zh-CN" altLang="en-US" dirty="0" smtClean="0"/>
              <a:t>　　</a:t>
            </a:r>
            <a:r>
              <a:rPr lang="en-US" altLang="zh-CN" dirty="0" smtClean="0"/>
              <a:t>function f1(){</a:t>
            </a:r>
            <a:br>
              <a:rPr lang="en-US" altLang="zh-CN" dirty="0" smtClean="0"/>
            </a:br>
            <a:r>
              <a:rPr lang="zh-CN" altLang="en-US" dirty="0" smtClean="0"/>
              <a:t>　　　　</a:t>
            </a:r>
            <a:r>
              <a:rPr lang="en-US" altLang="zh-CN" dirty="0" err="1" smtClean="0"/>
              <a:t>var</a:t>
            </a:r>
            <a:r>
              <a:rPr lang="en-US" altLang="zh-CN" dirty="0" smtClean="0"/>
              <a:t> n=999;</a:t>
            </a:r>
            <a:br>
              <a:rPr lang="en-US" altLang="zh-CN" dirty="0" smtClean="0"/>
            </a:br>
            <a:r>
              <a:rPr lang="zh-CN" altLang="en-US" dirty="0" smtClean="0"/>
              <a:t>　　</a:t>
            </a:r>
            <a:r>
              <a:rPr lang="en-US" altLang="zh-CN" dirty="0" smtClean="0"/>
              <a:t>}</a:t>
            </a:r>
            <a:endParaRPr lang="zh-CN" altLang="en-US" dirty="0" smtClean="0"/>
          </a:p>
          <a:p>
            <a:r>
              <a:rPr lang="zh-CN" altLang="en-US" dirty="0" smtClean="0"/>
              <a:t>　　</a:t>
            </a:r>
            <a:r>
              <a:rPr lang="en-US" altLang="zh-CN" dirty="0" smtClean="0"/>
              <a:t>alert(n);</a:t>
            </a:r>
            <a:r>
              <a:rPr lang="zh-CN" altLang="en-US" dirty="0" smtClean="0"/>
              <a:t> </a:t>
            </a:r>
            <a:r>
              <a:rPr lang="en-US" altLang="zh-CN" dirty="0" smtClean="0"/>
              <a:t>// error</a:t>
            </a:r>
            <a:endParaRPr lang="zh-CN" altLang="en-US" dirty="0" smtClean="0"/>
          </a:p>
          <a:p>
            <a:r>
              <a:rPr lang="zh-CN" altLang="en-US" dirty="0" smtClean="0"/>
              <a:t>这里有一个地方需要注意，函数内部声明变量的时候，一定要使用</a:t>
            </a:r>
            <a:r>
              <a:rPr lang="en-US" altLang="zh-CN" dirty="0" err="1" smtClean="0"/>
              <a:t>var</a:t>
            </a:r>
            <a:r>
              <a:rPr lang="zh-CN" altLang="en-US" dirty="0" smtClean="0"/>
              <a:t>命令。如果不用的话，你实际上声明了一个全局变量！ </a:t>
            </a: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zh-CN" altLang="en-US" dirty="0" smtClean="0"/>
              <a:t>闭包</a:t>
            </a:r>
            <a:endParaRPr lang="zh-CN" altLang="en-US" dirty="0"/>
          </a:p>
        </p:txBody>
      </p:sp>
      <p:sp>
        <p:nvSpPr>
          <p:cNvPr id="3" name="内容占位符 2"/>
          <p:cNvSpPr>
            <a:spLocks noGrp="1"/>
          </p:cNvSpPr>
          <p:nvPr>
            <p:ph idx="1"/>
          </p:nvPr>
        </p:nvSpPr>
        <p:spPr>
          <a:xfrm>
            <a:off x="323528" y="836713"/>
            <a:ext cx="8820472" cy="5040560"/>
          </a:xfrm>
        </p:spPr>
        <p:txBody>
          <a:bodyPr/>
          <a:lstStyle/>
          <a:p>
            <a:r>
              <a:rPr lang="zh-CN" altLang="en-US" b="1" dirty="0" smtClean="0"/>
              <a:t>如何从外部读取局部变量？</a:t>
            </a:r>
            <a:r>
              <a:rPr lang="zh-CN" altLang="en-US" dirty="0" smtClean="0"/>
              <a:t> </a:t>
            </a:r>
          </a:p>
          <a:p>
            <a:r>
              <a:rPr lang="zh-CN" altLang="en-US" dirty="0" smtClean="0"/>
              <a:t>我们有时候需要得到函数内的局部变量。但是，正常情况下，这是办不到的。 </a:t>
            </a:r>
          </a:p>
          <a:p>
            <a:r>
              <a:rPr lang="zh-CN" altLang="en-US" dirty="0" smtClean="0"/>
              <a:t>只有在函数的内部，再定义一个函数。 </a:t>
            </a:r>
          </a:p>
          <a:p>
            <a:r>
              <a:rPr lang="zh-CN" altLang="en-US" dirty="0" smtClean="0"/>
              <a:t>　　</a:t>
            </a:r>
            <a:r>
              <a:rPr lang="en-US" altLang="zh-CN" dirty="0" smtClean="0"/>
              <a:t>function f1(){</a:t>
            </a:r>
            <a:endParaRPr lang="zh-CN" altLang="en-US" dirty="0" smtClean="0"/>
          </a:p>
          <a:p>
            <a:r>
              <a:rPr lang="zh-CN" altLang="en-US" dirty="0" smtClean="0"/>
              <a:t>　　　　</a:t>
            </a:r>
            <a:r>
              <a:rPr lang="en-US" altLang="zh-CN" dirty="0" smtClean="0"/>
              <a:t>n=999;</a:t>
            </a:r>
            <a:endParaRPr lang="zh-CN" altLang="en-US" dirty="0" smtClean="0"/>
          </a:p>
          <a:p>
            <a:r>
              <a:rPr lang="zh-CN" altLang="en-US" dirty="0" smtClean="0"/>
              <a:t>　　　　</a:t>
            </a:r>
            <a:r>
              <a:rPr lang="en-US" altLang="zh-CN" dirty="0" smtClean="0"/>
              <a:t>function f2(){</a:t>
            </a:r>
            <a:br>
              <a:rPr lang="en-US" altLang="zh-CN" dirty="0" smtClean="0"/>
            </a:br>
            <a:r>
              <a:rPr lang="zh-CN" altLang="en-US" dirty="0" smtClean="0"/>
              <a:t>　　　　　　</a:t>
            </a:r>
            <a:r>
              <a:rPr lang="en-US" altLang="zh-CN" dirty="0" smtClean="0"/>
              <a:t>alert(n); // 999</a:t>
            </a:r>
            <a:br>
              <a:rPr lang="en-US" altLang="zh-CN" dirty="0" smtClean="0"/>
            </a:br>
            <a:r>
              <a:rPr lang="zh-CN" altLang="en-US" dirty="0" smtClean="0"/>
              <a:t>　　　　</a:t>
            </a:r>
            <a:r>
              <a:rPr lang="en-US" altLang="zh-CN" dirty="0" smtClean="0"/>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函数</a:t>
            </a:r>
            <a:r>
              <a:rPr lang="en-US" altLang="zh-CN" dirty="0" smtClean="0"/>
              <a:t>f2</a:t>
            </a:r>
            <a:r>
              <a:rPr lang="zh-CN" altLang="en-US" dirty="0" smtClean="0"/>
              <a:t>被包括在函数</a:t>
            </a:r>
            <a:r>
              <a:rPr lang="en-US" altLang="zh-CN" dirty="0" smtClean="0"/>
              <a:t>f1</a:t>
            </a:r>
            <a:r>
              <a:rPr lang="zh-CN" altLang="en-US" dirty="0" smtClean="0"/>
              <a:t>内部，</a:t>
            </a:r>
            <a:r>
              <a:rPr lang="en-US" altLang="zh-CN" dirty="0" smtClean="0"/>
              <a:t>f1</a:t>
            </a:r>
            <a:r>
              <a:rPr lang="zh-CN" altLang="en-US" dirty="0" smtClean="0"/>
              <a:t>内部的所有局部变量，对</a:t>
            </a:r>
            <a:r>
              <a:rPr lang="en-US" altLang="zh-CN" dirty="0" smtClean="0"/>
              <a:t>f2</a:t>
            </a:r>
            <a:r>
              <a:rPr lang="zh-CN" altLang="en-US" dirty="0" smtClean="0"/>
              <a:t>都是可见的。但是反过来就不行，</a:t>
            </a:r>
            <a:r>
              <a:rPr lang="en-US" altLang="zh-CN" dirty="0" smtClean="0"/>
              <a:t>f2</a:t>
            </a:r>
            <a:r>
              <a:rPr lang="zh-CN" altLang="en-US" dirty="0" smtClean="0"/>
              <a:t>内部的局部变量，对</a:t>
            </a:r>
            <a:r>
              <a:rPr lang="en-US" altLang="zh-CN" dirty="0" smtClean="0"/>
              <a:t>f1 </a:t>
            </a:r>
            <a:r>
              <a:rPr lang="zh-CN" altLang="en-US" dirty="0" smtClean="0"/>
              <a:t>就是不可见的。这就是</a:t>
            </a:r>
            <a:r>
              <a:rPr lang="en-US" altLang="zh-CN" dirty="0" err="1" smtClean="0"/>
              <a:t>Javascript</a:t>
            </a:r>
            <a:r>
              <a:rPr lang="zh-CN" altLang="en-US" dirty="0" smtClean="0"/>
              <a:t>语言特有的“链式作用域”结构（</a:t>
            </a:r>
            <a:r>
              <a:rPr lang="en-US" altLang="zh-CN" dirty="0" smtClean="0"/>
              <a:t>chain scope</a:t>
            </a:r>
            <a:r>
              <a:rPr lang="zh-CN" altLang="en-US" dirty="0" smtClean="0"/>
              <a:t>），</a:t>
            </a:r>
          </a:p>
          <a:p>
            <a:r>
              <a:rPr lang="zh-CN" altLang="en-US" dirty="0" smtClean="0"/>
              <a:t>子对象会一级一级地向上寻找所有父对象的变量。所以，父对象的所有变量，对子对象都是可见的，反之则不成立。 </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既然</a:t>
            </a:r>
            <a:r>
              <a:rPr lang="en-US" altLang="zh-CN" dirty="0" smtClean="0"/>
              <a:t>f2</a:t>
            </a:r>
            <a:r>
              <a:rPr lang="zh-CN" altLang="en-US" dirty="0" smtClean="0"/>
              <a:t>可以读取</a:t>
            </a:r>
            <a:r>
              <a:rPr lang="en-US" altLang="zh-CN" dirty="0" smtClean="0"/>
              <a:t>f1</a:t>
            </a:r>
            <a:r>
              <a:rPr lang="zh-CN" altLang="en-US" dirty="0" smtClean="0"/>
              <a:t>中的局部变量，那么只要把</a:t>
            </a:r>
            <a:r>
              <a:rPr lang="en-US" altLang="zh-CN" dirty="0" smtClean="0"/>
              <a:t>f2</a:t>
            </a:r>
            <a:r>
              <a:rPr lang="zh-CN" altLang="en-US" dirty="0" smtClean="0"/>
              <a:t>作为返回值，就可以在</a:t>
            </a:r>
            <a:r>
              <a:rPr lang="en-US" altLang="zh-CN" dirty="0" smtClean="0"/>
              <a:t>f1</a:t>
            </a:r>
            <a:r>
              <a:rPr lang="zh-CN" altLang="en-US" dirty="0" smtClean="0"/>
              <a:t>外部读取它的内部变量</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15416"/>
            <a:ext cx="8229600" cy="1143000"/>
          </a:xfrm>
        </p:spPr>
        <p:txBody>
          <a:bodyPr/>
          <a:lstStyle/>
          <a:p>
            <a:r>
              <a:rPr lang="zh-CN" altLang="en-US" dirty="0" smtClean="0"/>
              <a:t>闭包</a:t>
            </a:r>
            <a:endParaRPr lang="zh-CN" altLang="en-US" dirty="0"/>
          </a:p>
        </p:txBody>
      </p:sp>
      <p:sp>
        <p:nvSpPr>
          <p:cNvPr id="3" name="内容占位符 2"/>
          <p:cNvSpPr>
            <a:spLocks noGrp="1"/>
          </p:cNvSpPr>
          <p:nvPr>
            <p:ph idx="1"/>
          </p:nvPr>
        </p:nvSpPr>
        <p:spPr>
          <a:xfrm>
            <a:off x="457200" y="764704"/>
            <a:ext cx="8229600" cy="5361459"/>
          </a:xfrm>
        </p:spPr>
        <p:txBody>
          <a:bodyPr/>
          <a:lstStyle/>
          <a:p>
            <a:r>
              <a:rPr lang="en-US" altLang="zh-CN" dirty="0" smtClean="0"/>
              <a:t>function f1(){</a:t>
            </a:r>
          </a:p>
          <a:p>
            <a:r>
              <a:rPr lang="zh-CN" altLang="en-US" dirty="0" smtClean="0"/>
              <a:t>　　　　</a:t>
            </a:r>
            <a:r>
              <a:rPr lang="en-US" altLang="zh-CN" dirty="0" smtClean="0"/>
              <a:t>n=999;</a:t>
            </a:r>
          </a:p>
          <a:p>
            <a:r>
              <a:rPr lang="zh-CN" altLang="en-US" dirty="0" smtClean="0"/>
              <a:t>　　　　</a:t>
            </a:r>
            <a:r>
              <a:rPr lang="en-US" altLang="zh-CN" dirty="0" smtClean="0"/>
              <a:t>function f2(){</a:t>
            </a:r>
            <a:br>
              <a:rPr lang="en-US" altLang="zh-CN" dirty="0" smtClean="0"/>
            </a:br>
            <a:r>
              <a:rPr lang="zh-CN" altLang="en-US" dirty="0" smtClean="0"/>
              <a:t>　　　　　　</a:t>
            </a:r>
            <a:r>
              <a:rPr lang="en-US" altLang="zh-CN" dirty="0" smtClean="0"/>
              <a:t>alert(n);</a:t>
            </a:r>
            <a:br>
              <a:rPr lang="en-US" altLang="zh-CN" dirty="0" smtClean="0"/>
            </a:br>
            <a:r>
              <a:rPr lang="zh-CN" altLang="en-US" dirty="0" smtClean="0"/>
              <a:t>　　　　</a:t>
            </a:r>
            <a:r>
              <a:rPr lang="en-US" altLang="zh-CN" dirty="0" smtClean="0"/>
              <a:t>}</a:t>
            </a:r>
          </a:p>
          <a:p>
            <a:r>
              <a:rPr lang="zh-CN" altLang="en-US" dirty="0" smtClean="0"/>
              <a:t>　　　　</a:t>
            </a:r>
            <a:r>
              <a:rPr lang="en-US" altLang="zh-CN" dirty="0" smtClean="0"/>
              <a:t>return f2;</a:t>
            </a:r>
          </a:p>
          <a:p>
            <a:r>
              <a:rPr lang="zh-CN" altLang="en-US" dirty="0" smtClean="0"/>
              <a:t>　　</a:t>
            </a:r>
            <a:r>
              <a:rPr lang="en-US" altLang="zh-CN" dirty="0" smtClean="0"/>
              <a:t>}</a:t>
            </a:r>
          </a:p>
          <a:p>
            <a:r>
              <a:rPr lang="zh-CN" altLang="en-US" dirty="0" smtClean="0"/>
              <a:t>　　</a:t>
            </a:r>
            <a:r>
              <a:rPr lang="en-US" altLang="zh-CN" dirty="0" err="1" smtClean="0"/>
              <a:t>var</a:t>
            </a:r>
            <a:r>
              <a:rPr lang="en-US" altLang="zh-CN" dirty="0" smtClean="0"/>
              <a:t> result=f1();</a:t>
            </a:r>
          </a:p>
          <a:p>
            <a:r>
              <a:rPr lang="zh-CN" altLang="en-US" dirty="0" smtClean="0"/>
              <a:t>　　</a:t>
            </a:r>
            <a:r>
              <a:rPr lang="en-US" altLang="zh-CN" dirty="0" smtClean="0"/>
              <a:t>result(); // 999</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a:t>1.3 JavaScript</a:t>
            </a:r>
            <a:r>
              <a:rPr lang="zh-CN" altLang="en-US"/>
              <a:t>与</a:t>
            </a:r>
            <a:r>
              <a:rPr lang="en-US" altLang="zh-CN"/>
              <a:t>Java</a:t>
            </a:r>
            <a:r>
              <a:rPr lang="zh-CN" altLang="en-US"/>
              <a:t>的区别</a:t>
            </a:r>
          </a:p>
        </p:txBody>
      </p:sp>
      <p:sp>
        <p:nvSpPr>
          <p:cNvPr id="58371" name="Rectangle 3"/>
          <p:cNvSpPr>
            <a:spLocks noGrp="1" noChangeArrowheads="1"/>
          </p:cNvSpPr>
          <p:nvPr>
            <p:ph type="body" idx="1"/>
          </p:nvPr>
        </p:nvSpPr>
        <p:spPr/>
        <p:txBody>
          <a:bodyPr/>
          <a:lstStyle/>
          <a:p>
            <a:r>
              <a:rPr lang="en-US" altLang="zh-CN"/>
              <a:t>JavaScript</a:t>
            </a:r>
            <a:r>
              <a:rPr lang="zh-CN" altLang="en-US"/>
              <a:t>是解释性的编程语言</a:t>
            </a:r>
            <a:r>
              <a:rPr lang="en-US" altLang="zh-CN"/>
              <a:t>,</a:t>
            </a:r>
            <a:r>
              <a:rPr lang="zh-CN" altLang="en-US"/>
              <a:t>不必进行编译</a:t>
            </a:r>
            <a:r>
              <a:rPr lang="en-US" altLang="zh-CN"/>
              <a:t>.Java</a:t>
            </a:r>
            <a:r>
              <a:rPr lang="zh-CN" altLang="en-US"/>
              <a:t>必须进行编译</a:t>
            </a:r>
            <a:r>
              <a:rPr lang="en-US" altLang="zh-CN"/>
              <a:t>.</a:t>
            </a:r>
          </a:p>
          <a:p>
            <a:r>
              <a:rPr lang="en-US" altLang="zh-CN"/>
              <a:t>JavaScript</a:t>
            </a:r>
            <a:r>
              <a:rPr lang="zh-CN" altLang="en-US"/>
              <a:t>没有严格的类型检查</a:t>
            </a:r>
          </a:p>
          <a:p>
            <a:r>
              <a:rPr lang="en-US" altLang="zh-CN"/>
              <a:t>JavaScript</a:t>
            </a:r>
            <a:r>
              <a:rPr lang="zh-CN" altLang="en-US"/>
              <a:t>采用动态联编</a:t>
            </a:r>
            <a:r>
              <a:rPr lang="en-US" altLang="zh-CN"/>
              <a:t>,</a:t>
            </a:r>
            <a:r>
              <a:rPr lang="zh-CN" altLang="en-US"/>
              <a:t>在运行时检查</a:t>
            </a:r>
            <a:r>
              <a:rPr lang="en-US" altLang="zh-CN"/>
              <a:t>,Java</a:t>
            </a:r>
            <a:r>
              <a:rPr lang="zh-CN" altLang="en-US"/>
              <a:t>采用静态联编</a:t>
            </a:r>
            <a:r>
              <a:rPr lang="en-US" altLang="zh-CN"/>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闭包就是能够读取其他函数内部变量的函数。 </a:t>
            </a:r>
          </a:p>
          <a:p>
            <a:r>
              <a:rPr lang="zh-CN" altLang="en-US" dirty="0" smtClean="0"/>
              <a:t>由于在</a:t>
            </a:r>
            <a:r>
              <a:rPr lang="en-US" altLang="zh-CN" dirty="0" err="1" smtClean="0"/>
              <a:t>Javascript</a:t>
            </a:r>
            <a:r>
              <a:rPr lang="zh-CN" altLang="en-US" dirty="0" smtClean="0"/>
              <a:t>语言中，只有函数内部的子函数才能读取局部变量，因此可以把闭包简单理解成“定义在一个函数内部的函数”。 </a:t>
            </a:r>
          </a:p>
          <a:p>
            <a:r>
              <a:rPr lang="zh-CN" altLang="en-US" dirty="0" smtClean="0"/>
              <a:t>在本质上，闭包就是将函数内部和函数外部连接起来的一座桥梁。 </a:t>
            </a:r>
          </a:p>
          <a:p>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它的最大用处有两个，一个是前面提到的可以读取函数内部的变量，另一个就是让这些变量的值始终保持在内存中。 </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36712"/>
          </a:xfrm>
        </p:spPr>
        <p:txBody>
          <a:bodyPr/>
          <a:lstStyle/>
          <a:p>
            <a:r>
              <a:rPr lang="zh-CN" altLang="en-US" dirty="0" smtClean="0"/>
              <a:t>闭包</a:t>
            </a:r>
            <a:endParaRPr lang="zh-CN" altLang="en-US" dirty="0"/>
          </a:p>
        </p:txBody>
      </p:sp>
      <p:sp>
        <p:nvSpPr>
          <p:cNvPr id="3" name="内容占位符 2"/>
          <p:cNvSpPr>
            <a:spLocks noGrp="1"/>
          </p:cNvSpPr>
          <p:nvPr>
            <p:ph idx="1"/>
          </p:nvPr>
        </p:nvSpPr>
        <p:spPr>
          <a:xfrm>
            <a:off x="467544" y="1052736"/>
            <a:ext cx="8219256" cy="5073427"/>
          </a:xfrm>
        </p:spPr>
        <p:txBody>
          <a:bodyPr>
            <a:normAutofit lnSpcReduction="10000"/>
          </a:bodyPr>
          <a:lstStyle/>
          <a:p>
            <a:r>
              <a:rPr lang="en-US" altLang="zh-CN" sz="2400" dirty="0" smtClean="0"/>
              <a:t>function f1(){</a:t>
            </a:r>
          </a:p>
          <a:p>
            <a:r>
              <a:rPr lang="zh-CN" altLang="en-US" sz="2400" dirty="0" smtClean="0"/>
              <a:t>　　　　</a:t>
            </a:r>
            <a:r>
              <a:rPr lang="en-US" altLang="zh-CN" sz="2400" dirty="0" err="1" smtClean="0"/>
              <a:t>var</a:t>
            </a:r>
            <a:r>
              <a:rPr lang="en-US" altLang="zh-CN" sz="2400" dirty="0" smtClean="0"/>
              <a:t> n=999;</a:t>
            </a:r>
          </a:p>
          <a:p>
            <a:r>
              <a:rPr lang="zh-CN" altLang="en-US" sz="2400" dirty="0" smtClean="0"/>
              <a:t>　　　　</a:t>
            </a:r>
            <a:r>
              <a:rPr lang="en-US" altLang="zh-CN" sz="2400" dirty="0" err="1" smtClean="0"/>
              <a:t>nAdd</a:t>
            </a:r>
            <a:r>
              <a:rPr lang="en-US" altLang="zh-CN" sz="2400" dirty="0" smtClean="0"/>
              <a:t>=function(){n+=1}</a:t>
            </a:r>
          </a:p>
          <a:p>
            <a:r>
              <a:rPr lang="zh-CN" altLang="en-US" sz="2400" dirty="0" smtClean="0"/>
              <a:t>　　　　</a:t>
            </a:r>
            <a:r>
              <a:rPr lang="en-US" altLang="zh-CN" sz="2400" dirty="0" smtClean="0"/>
              <a:t>function f2(){</a:t>
            </a:r>
            <a:br>
              <a:rPr lang="en-US" altLang="zh-CN" sz="2400" dirty="0" smtClean="0"/>
            </a:br>
            <a:r>
              <a:rPr lang="zh-CN" altLang="en-US" sz="2400" dirty="0" smtClean="0"/>
              <a:t>　　　　　　</a:t>
            </a:r>
            <a:r>
              <a:rPr lang="en-US" altLang="zh-CN" sz="2400" dirty="0" smtClean="0"/>
              <a:t>alert(n);</a:t>
            </a:r>
            <a:br>
              <a:rPr lang="en-US" altLang="zh-CN" sz="2400" dirty="0" smtClean="0"/>
            </a:br>
            <a:r>
              <a:rPr lang="zh-CN" altLang="en-US" sz="2400" dirty="0" smtClean="0"/>
              <a:t>　　　　</a:t>
            </a:r>
            <a:r>
              <a:rPr lang="en-US" altLang="zh-CN" sz="2400" dirty="0" smtClean="0"/>
              <a:t>}</a:t>
            </a:r>
          </a:p>
          <a:p>
            <a:r>
              <a:rPr lang="zh-CN" altLang="en-US" sz="2400" dirty="0" smtClean="0"/>
              <a:t>　　　　</a:t>
            </a:r>
            <a:r>
              <a:rPr lang="en-US" altLang="zh-CN" sz="2400" dirty="0" smtClean="0"/>
              <a:t>return f2;</a:t>
            </a:r>
          </a:p>
          <a:p>
            <a:r>
              <a:rPr lang="zh-CN" altLang="en-US" sz="2400" dirty="0" smtClean="0"/>
              <a:t>　　</a:t>
            </a:r>
            <a:r>
              <a:rPr lang="en-US" altLang="zh-CN" sz="2400" dirty="0" smtClean="0"/>
              <a:t>}</a:t>
            </a:r>
          </a:p>
          <a:p>
            <a:r>
              <a:rPr lang="zh-CN" altLang="en-US" sz="2400" dirty="0" smtClean="0"/>
              <a:t>　　</a:t>
            </a:r>
            <a:r>
              <a:rPr lang="en-US" altLang="zh-CN" sz="2400" dirty="0" err="1" smtClean="0"/>
              <a:t>var</a:t>
            </a:r>
            <a:r>
              <a:rPr lang="en-US" altLang="zh-CN" sz="2400" dirty="0" smtClean="0"/>
              <a:t> result=f1();</a:t>
            </a:r>
          </a:p>
          <a:p>
            <a:r>
              <a:rPr lang="zh-CN" altLang="en-US" sz="2400" dirty="0" smtClean="0"/>
              <a:t>　　</a:t>
            </a:r>
            <a:r>
              <a:rPr lang="en-US" altLang="zh-CN" sz="2400" dirty="0" smtClean="0"/>
              <a:t>result(); // 999</a:t>
            </a:r>
          </a:p>
          <a:p>
            <a:r>
              <a:rPr lang="zh-CN" altLang="en-US" sz="2400" dirty="0" smtClean="0"/>
              <a:t>　　</a:t>
            </a:r>
            <a:r>
              <a:rPr lang="en-US" altLang="zh-CN" sz="2400" dirty="0" err="1" smtClean="0"/>
              <a:t>nAdd</a:t>
            </a:r>
            <a:r>
              <a:rPr lang="en-US" altLang="zh-CN" sz="2400" dirty="0" smtClean="0"/>
              <a:t>();</a:t>
            </a:r>
          </a:p>
          <a:p>
            <a:r>
              <a:rPr lang="zh-CN" altLang="en-US" sz="2400" dirty="0" smtClean="0"/>
              <a:t>　　</a:t>
            </a:r>
            <a:r>
              <a:rPr lang="en-US" altLang="zh-CN" sz="2400" dirty="0" smtClean="0"/>
              <a:t>result(); // 1000</a:t>
            </a:r>
          </a:p>
          <a:p>
            <a:endParaRPr lang="zh-CN" alt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08720"/>
          </a:xfrm>
        </p:spPr>
        <p:txBody>
          <a:bodyPr/>
          <a:lstStyle/>
          <a:p>
            <a:r>
              <a:rPr lang="zh-CN" altLang="en-US" dirty="0" smtClean="0"/>
              <a:t>闭包</a:t>
            </a:r>
            <a:endParaRPr lang="zh-CN" altLang="en-US" dirty="0"/>
          </a:p>
        </p:txBody>
      </p:sp>
      <p:sp>
        <p:nvSpPr>
          <p:cNvPr id="3" name="内容占位符 2"/>
          <p:cNvSpPr>
            <a:spLocks noGrp="1"/>
          </p:cNvSpPr>
          <p:nvPr>
            <p:ph idx="1"/>
          </p:nvPr>
        </p:nvSpPr>
        <p:spPr>
          <a:xfrm>
            <a:off x="251520" y="1196752"/>
            <a:ext cx="8435280" cy="4929411"/>
          </a:xfrm>
        </p:spPr>
        <p:txBody>
          <a:bodyPr>
            <a:normAutofit lnSpcReduction="10000"/>
          </a:bodyPr>
          <a:lstStyle/>
          <a:p>
            <a:r>
              <a:rPr lang="zh-CN" altLang="en-US" dirty="0" smtClean="0"/>
              <a:t>在这段代码中，</a:t>
            </a:r>
            <a:r>
              <a:rPr lang="en-US" altLang="zh-CN" dirty="0" smtClean="0"/>
              <a:t>result</a:t>
            </a:r>
            <a:r>
              <a:rPr lang="zh-CN" altLang="en-US" dirty="0" smtClean="0"/>
              <a:t>实际上就是闭包</a:t>
            </a:r>
            <a:r>
              <a:rPr lang="en-US" altLang="zh-CN" dirty="0" smtClean="0"/>
              <a:t>f2</a:t>
            </a:r>
            <a:r>
              <a:rPr lang="zh-CN" altLang="en-US" dirty="0" smtClean="0"/>
              <a:t>函数。它一共运行了两次，第一次的值是</a:t>
            </a:r>
            <a:r>
              <a:rPr lang="en-US" altLang="zh-CN" dirty="0" smtClean="0"/>
              <a:t>999</a:t>
            </a:r>
            <a:r>
              <a:rPr lang="zh-CN" altLang="en-US" dirty="0" smtClean="0"/>
              <a:t>，第二次的值是</a:t>
            </a:r>
            <a:r>
              <a:rPr lang="en-US" altLang="zh-CN" dirty="0" smtClean="0"/>
              <a:t>1000</a:t>
            </a:r>
            <a:r>
              <a:rPr lang="zh-CN" altLang="en-US" dirty="0" smtClean="0"/>
              <a:t>。这证明了，函数</a:t>
            </a:r>
            <a:r>
              <a:rPr lang="en-US" altLang="zh-CN" dirty="0" smtClean="0"/>
              <a:t>f1</a:t>
            </a:r>
            <a:r>
              <a:rPr lang="zh-CN" altLang="en-US" dirty="0" smtClean="0"/>
              <a:t>中的局部变量</a:t>
            </a:r>
            <a:r>
              <a:rPr lang="en-US" altLang="zh-CN" dirty="0" smtClean="0"/>
              <a:t>n</a:t>
            </a:r>
            <a:r>
              <a:rPr lang="zh-CN" altLang="en-US" dirty="0" smtClean="0"/>
              <a:t>一直保存在内存中，并没有在</a:t>
            </a:r>
            <a:r>
              <a:rPr lang="en-US" altLang="zh-CN" dirty="0" smtClean="0"/>
              <a:t>f1</a:t>
            </a:r>
            <a:r>
              <a:rPr lang="zh-CN" altLang="en-US" dirty="0" smtClean="0"/>
              <a:t>调用后被自动清除。 </a:t>
            </a:r>
          </a:p>
          <a:p>
            <a:r>
              <a:rPr lang="en-US" altLang="zh-CN" dirty="0" smtClean="0"/>
              <a:t>f1</a:t>
            </a:r>
            <a:r>
              <a:rPr lang="zh-CN" altLang="en-US" dirty="0" smtClean="0"/>
              <a:t>是</a:t>
            </a:r>
            <a:r>
              <a:rPr lang="en-US" altLang="zh-CN" dirty="0" smtClean="0"/>
              <a:t>f2</a:t>
            </a:r>
            <a:r>
              <a:rPr lang="zh-CN" altLang="en-US" dirty="0" smtClean="0"/>
              <a:t>的父函数，而</a:t>
            </a:r>
            <a:r>
              <a:rPr lang="en-US" altLang="zh-CN" dirty="0" smtClean="0"/>
              <a:t>f2</a:t>
            </a:r>
            <a:r>
              <a:rPr lang="zh-CN" altLang="en-US" dirty="0" smtClean="0"/>
              <a:t>被赋给了一个全局变量，这导致</a:t>
            </a:r>
            <a:r>
              <a:rPr lang="en-US" altLang="zh-CN" dirty="0" smtClean="0"/>
              <a:t>f2</a:t>
            </a:r>
            <a:r>
              <a:rPr lang="zh-CN" altLang="en-US" dirty="0" smtClean="0"/>
              <a:t>始终在内存中，而</a:t>
            </a:r>
            <a:r>
              <a:rPr lang="en-US" altLang="zh-CN" dirty="0" smtClean="0"/>
              <a:t>f2</a:t>
            </a:r>
            <a:r>
              <a:rPr lang="zh-CN" altLang="en-US" dirty="0" smtClean="0"/>
              <a:t>的存在依赖于</a:t>
            </a:r>
            <a:r>
              <a:rPr lang="en-US" altLang="zh-CN" dirty="0" smtClean="0"/>
              <a:t>f1</a:t>
            </a:r>
            <a:r>
              <a:rPr lang="zh-CN" altLang="en-US" dirty="0" smtClean="0"/>
              <a:t>，因此</a:t>
            </a:r>
            <a:r>
              <a:rPr lang="en-US" altLang="zh-CN" dirty="0" smtClean="0"/>
              <a:t>f1</a:t>
            </a:r>
            <a:r>
              <a:rPr lang="zh-CN" altLang="en-US" dirty="0" smtClean="0"/>
              <a:t>也始终在内存中，不会在调用结束后，被垃圾回收机制（</a:t>
            </a:r>
            <a:r>
              <a:rPr lang="en-US" altLang="zh-CN" dirty="0" smtClean="0"/>
              <a:t>garbage collection</a:t>
            </a:r>
            <a:r>
              <a:rPr lang="zh-CN" altLang="en-US" dirty="0" smtClean="0"/>
              <a:t>）回收。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smtClean="0"/>
              <a:t>这段代码中另一个值得注意的地方，就是“</a:t>
            </a:r>
            <a:r>
              <a:rPr lang="en-US" altLang="zh-CN" dirty="0" err="1" smtClean="0"/>
              <a:t>nAdd</a:t>
            </a:r>
            <a:r>
              <a:rPr lang="en-US" altLang="zh-CN" dirty="0" smtClean="0"/>
              <a:t>=function(){n+=1}”</a:t>
            </a:r>
            <a:r>
              <a:rPr lang="zh-CN" altLang="en-US" dirty="0" smtClean="0"/>
              <a:t>这一行，首先在</a:t>
            </a:r>
            <a:r>
              <a:rPr lang="en-US" altLang="zh-CN" dirty="0" err="1" smtClean="0"/>
              <a:t>nAdd</a:t>
            </a:r>
            <a:r>
              <a:rPr lang="zh-CN" altLang="en-US" dirty="0" smtClean="0"/>
              <a:t>前面没有使用</a:t>
            </a:r>
            <a:r>
              <a:rPr lang="en-US" altLang="zh-CN" dirty="0" err="1" smtClean="0"/>
              <a:t>var</a:t>
            </a:r>
            <a:r>
              <a:rPr lang="zh-CN" altLang="en-US" dirty="0" smtClean="0"/>
              <a:t>关键字，因此 </a:t>
            </a:r>
            <a:r>
              <a:rPr lang="en-US" altLang="zh-CN" dirty="0" err="1" smtClean="0"/>
              <a:t>nAdd</a:t>
            </a:r>
            <a:r>
              <a:rPr lang="zh-CN" altLang="en-US" dirty="0" smtClean="0"/>
              <a:t>是一个全局变量，而不是局部变量。其次，</a:t>
            </a:r>
            <a:r>
              <a:rPr lang="en-US" altLang="zh-CN" dirty="0" err="1" smtClean="0"/>
              <a:t>nAdd</a:t>
            </a:r>
            <a:r>
              <a:rPr lang="zh-CN" altLang="en-US" dirty="0" smtClean="0"/>
              <a:t>的值是一个匿名函数（</a:t>
            </a:r>
            <a:r>
              <a:rPr lang="en-US" altLang="zh-CN" dirty="0" smtClean="0"/>
              <a:t>anonymous function</a:t>
            </a:r>
            <a:r>
              <a:rPr lang="zh-CN" altLang="en-US" dirty="0" smtClean="0"/>
              <a:t>），而这个匿名函数本身也是一个闭包，所以</a:t>
            </a:r>
            <a:r>
              <a:rPr lang="en-US" altLang="zh-CN" dirty="0" err="1" smtClean="0"/>
              <a:t>nAdd</a:t>
            </a:r>
            <a:r>
              <a:rPr lang="zh-CN" altLang="en-US" dirty="0" smtClean="0"/>
              <a:t>相当于是一个</a:t>
            </a:r>
            <a:r>
              <a:rPr lang="en-US" altLang="zh-CN" dirty="0" smtClean="0"/>
              <a:t>setter</a:t>
            </a:r>
            <a:r>
              <a:rPr lang="zh-CN" altLang="en-US" dirty="0" smtClean="0"/>
              <a:t>，可以在函数外部对函数内部的局部变量进行操作。</a:t>
            </a:r>
          </a:p>
          <a:p>
            <a:endParaRPr lang="zh-CN" altLang="en-US" dirty="0" smtClean="0"/>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b="1" dirty="0" smtClean="0"/>
              <a:t>使用闭包的注意点</a:t>
            </a:r>
            <a:r>
              <a:rPr lang="zh-CN" altLang="en-US" dirty="0" smtClean="0"/>
              <a:t> </a:t>
            </a:r>
          </a:p>
          <a:p>
            <a:r>
              <a:rPr lang="en-US" altLang="zh-CN" dirty="0" smtClean="0"/>
              <a:t>1</a:t>
            </a:r>
            <a:r>
              <a:rPr lang="zh-CN" altLang="en-US" dirty="0" smtClean="0"/>
              <a:t>）由于闭包会使得函数中的变量都被保存在内存中，内存消耗很大，所以不能滥用闭包，否则会造成网页的性能问题，在</a:t>
            </a:r>
            <a:r>
              <a:rPr lang="en-US" altLang="zh-CN" dirty="0" smtClean="0"/>
              <a:t>IE</a:t>
            </a:r>
            <a:r>
              <a:rPr lang="zh-CN" altLang="en-US" dirty="0" smtClean="0"/>
              <a:t>中可能导致内存泄露。解决方法是，在退出函数之前，将不使用的局部变量全部删除。 </a:t>
            </a:r>
          </a:p>
          <a:p>
            <a:endParaRPr lang="zh-CN" altLang="en-US" dirty="0" smtClean="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）闭包会在父函数外部，改变父函数内部变量的值。所以，如果你把父函数当作对象（</a:t>
            </a:r>
            <a:r>
              <a:rPr lang="en-US" altLang="zh-CN" dirty="0" smtClean="0"/>
              <a:t>object</a:t>
            </a:r>
            <a:r>
              <a:rPr lang="zh-CN" altLang="en-US" dirty="0" smtClean="0"/>
              <a:t>）使用，把闭包当作它的公用方法（</a:t>
            </a:r>
            <a:r>
              <a:rPr lang="en-US" altLang="zh-CN" dirty="0" smtClean="0"/>
              <a:t>Public Method</a:t>
            </a:r>
            <a:r>
              <a:rPr lang="zh-CN" altLang="en-US" dirty="0" smtClean="0"/>
              <a:t>），把内部变量当作它的私有属性（</a:t>
            </a:r>
            <a:r>
              <a:rPr lang="en-US" altLang="zh-CN" dirty="0" smtClean="0"/>
              <a:t>private value</a:t>
            </a:r>
            <a:r>
              <a:rPr lang="zh-CN" altLang="en-US" dirty="0" smtClean="0"/>
              <a:t>），这时一定要小心，不要随便改变父函数内部变量的值。</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smtClean="0"/>
              <a:t>function </a:t>
            </a:r>
            <a:r>
              <a:rPr lang="en-US" altLang="zh-CN" sz="2400" dirty="0" err="1" smtClean="0"/>
              <a:t>outerFun</a:t>
            </a:r>
            <a:r>
              <a:rPr lang="en-US" altLang="zh-CN" sz="2400" dirty="0" smtClean="0"/>
              <a:t>()</a:t>
            </a:r>
            <a:br>
              <a:rPr lang="en-US" altLang="zh-CN" sz="2400" dirty="0" smtClean="0"/>
            </a:br>
            <a:r>
              <a:rPr lang="en-US" altLang="zh-CN" sz="2400" dirty="0" smtClean="0"/>
              <a:t> {</a:t>
            </a:r>
            <a:br>
              <a:rPr lang="en-US" altLang="zh-CN" sz="2400" dirty="0" smtClean="0"/>
            </a:br>
            <a:r>
              <a:rPr lang="en-US" altLang="zh-CN" sz="2400" dirty="0" smtClean="0"/>
              <a:t>  </a:t>
            </a:r>
            <a:r>
              <a:rPr lang="en-US" altLang="zh-CN" sz="2400" dirty="0" err="1" smtClean="0"/>
              <a:t>var</a:t>
            </a:r>
            <a:r>
              <a:rPr lang="en-US" altLang="zh-CN" sz="2400" dirty="0" smtClean="0"/>
              <a:t> a=0;</a:t>
            </a:r>
            <a:br>
              <a:rPr lang="en-US" altLang="zh-CN" sz="2400" dirty="0" smtClean="0"/>
            </a:br>
            <a:r>
              <a:rPr lang="en-US" altLang="zh-CN" sz="2400" dirty="0" smtClean="0"/>
              <a:t>  function </a:t>
            </a:r>
            <a:r>
              <a:rPr lang="en-US" altLang="zh-CN" sz="2400" dirty="0" err="1" smtClean="0"/>
              <a:t>innerFun</a:t>
            </a:r>
            <a:r>
              <a:rPr lang="en-US" altLang="zh-CN" sz="2400" dirty="0" smtClean="0"/>
              <a:t>()</a:t>
            </a:r>
            <a:br>
              <a:rPr lang="en-US" altLang="zh-CN" sz="2400" dirty="0" smtClean="0"/>
            </a:br>
            <a:r>
              <a:rPr lang="en-US" altLang="zh-CN" sz="2400" dirty="0" smtClean="0"/>
              <a:t>  {</a:t>
            </a:r>
            <a:br>
              <a:rPr lang="en-US" altLang="zh-CN" sz="2400" dirty="0" smtClean="0"/>
            </a:br>
            <a:r>
              <a:rPr lang="en-US" altLang="zh-CN" sz="2400" dirty="0" smtClean="0"/>
              <a:t>   a++;</a:t>
            </a:r>
            <a:br>
              <a:rPr lang="en-US" altLang="zh-CN" sz="2400" dirty="0" smtClean="0"/>
            </a:br>
            <a:r>
              <a:rPr lang="en-US" altLang="zh-CN" sz="2400" dirty="0" smtClean="0"/>
              <a:t>   alert(a);</a:t>
            </a:r>
            <a:br>
              <a:rPr lang="en-US" altLang="zh-CN" sz="2400" dirty="0" smtClean="0"/>
            </a:br>
            <a:r>
              <a:rPr lang="en-US" altLang="zh-CN" sz="2400" dirty="0" smtClean="0"/>
              <a:t>  }    </a:t>
            </a:r>
            <a:br>
              <a:rPr lang="en-US" altLang="zh-CN" sz="2400" dirty="0" smtClean="0"/>
            </a:br>
            <a:r>
              <a:rPr lang="en-US" altLang="zh-CN" sz="2400" dirty="0" smtClean="0"/>
              <a:t> }</a:t>
            </a:r>
            <a:br>
              <a:rPr lang="en-US" altLang="zh-CN" sz="2400" dirty="0" smtClean="0"/>
            </a:br>
            <a:r>
              <a:rPr lang="en-US" altLang="zh-CN" sz="2400" dirty="0" err="1" smtClean="0"/>
              <a:t>innerFun</a:t>
            </a:r>
            <a:r>
              <a:rPr lang="en-US" altLang="zh-CN" sz="2400" dirty="0" smtClean="0"/>
              <a:t>()</a:t>
            </a:r>
          </a:p>
          <a:p>
            <a:r>
              <a:rPr lang="zh-CN" altLang="en-US" sz="2400" dirty="0" smtClean="0"/>
              <a:t>上面的代码是错误的</a:t>
            </a:r>
            <a:r>
              <a:rPr lang="en-US" altLang="zh-CN" sz="2400" dirty="0" smtClean="0"/>
              <a:t>.</a:t>
            </a:r>
            <a:r>
              <a:rPr lang="en-US" altLang="zh-CN" sz="2400" dirty="0" err="1" smtClean="0"/>
              <a:t>innerFun</a:t>
            </a:r>
            <a:r>
              <a:rPr lang="en-US" altLang="zh-CN" sz="2400" dirty="0" smtClean="0"/>
              <a:t>()</a:t>
            </a:r>
            <a:r>
              <a:rPr lang="zh-CN" altLang="en-US" sz="2400" dirty="0" smtClean="0"/>
              <a:t>的作用域在</a:t>
            </a:r>
            <a:r>
              <a:rPr lang="en-US" altLang="zh-CN" sz="2400" dirty="0" err="1" smtClean="0"/>
              <a:t>outerFun</a:t>
            </a:r>
            <a:r>
              <a:rPr lang="en-US" altLang="zh-CN" sz="2400" dirty="0" smtClean="0"/>
              <a:t>()</a:t>
            </a:r>
            <a:r>
              <a:rPr lang="zh-CN" altLang="en-US" sz="2400" dirty="0" smtClean="0"/>
              <a:t>内部</a:t>
            </a:r>
            <a:r>
              <a:rPr lang="en-US" altLang="zh-CN" sz="2400" dirty="0" smtClean="0"/>
              <a:t>,</a:t>
            </a:r>
            <a:r>
              <a:rPr lang="zh-CN" altLang="en-US" sz="2400" dirty="0" smtClean="0"/>
              <a:t>所在</a:t>
            </a:r>
            <a:r>
              <a:rPr lang="en-US" altLang="zh-CN" sz="2400" dirty="0" err="1" smtClean="0"/>
              <a:t>outerFun</a:t>
            </a:r>
            <a:r>
              <a:rPr lang="en-US" altLang="zh-CN" sz="2400" dirty="0" smtClean="0"/>
              <a:t>()</a:t>
            </a:r>
            <a:r>
              <a:rPr lang="zh-CN" altLang="en-US" sz="2400" dirty="0" smtClean="0"/>
              <a:t>外部调用它是错误的</a:t>
            </a:r>
            <a:r>
              <a:rPr lang="en-US" altLang="zh-CN" sz="2400" dirty="0" smtClean="0"/>
              <a:t>.</a:t>
            </a:r>
          </a:p>
          <a:p>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改成如下</a:t>
            </a:r>
            <a:r>
              <a:rPr lang="en-US" altLang="zh-CN" sz="2400" dirty="0" smtClean="0"/>
              <a:t>,</a:t>
            </a:r>
            <a:r>
              <a:rPr lang="zh-CN" altLang="en-US" sz="2400" dirty="0" smtClean="0"/>
              <a:t>也就是闭包</a:t>
            </a:r>
            <a:r>
              <a:rPr lang="en-US" altLang="zh-CN" sz="2400" dirty="0" smtClean="0"/>
              <a:t>: </a:t>
            </a:r>
          </a:p>
          <a:p>
            <a:r>
              <a:rPr lang="en-US" altLang="zh-CN" sz="2400" dirty="0" smtClean="0"/>
              <a:t>function </a:t>
            </a:r>
            <a:r>
              <a:rPr lang="en-US" altLang="zh-CN" sz="2400" dirty="0" err="1" smtClean="0"/>
              <a:t>outerFun</a:t>
            </a:r>
            <a:r>
              <a:rPr lang="en-US" altLang="zh-CN" sz="2400" dirty="0" smtClean="0"/>
              <a:t>()</a:t>
            </a:r>
            <a:br>
              <a:rPr lang="en-US" altLang="zh-CN" sz="2400" dirty="0" smtClean="0"/>
            </a:br>
            <a:r>
              <a:rPr lang="en-US" altLang="zh-CN" sz="2400" dirty="0" smtClean="0"/>
              <a:t>{</a:t>
            </a:r>
            <a:br>
              <a:rPr lang="en-US" altLang="zh-CN" sz="2400" dirty="0" smtClean="0"/>
            </a:br>
            <a:r>
              <a:rPr lang="en-US" altLang="zh-CN" sz="2400" dirty="0" smtClean="0"/>
              <a:t> </a:t>
            </a:r>
            <a:r>
              <a:rPr lang="en-US" altLang="zh-CN" sz="2400" dirty="0" err="1" smtClean="0"/>
              <a:t>var</a:t>
            </a:r>
            <a:r>
              <a:rPr lang="en-US" altLang="zh-CN" sz="2400" dirty="0" smtClean="0"/>
              <a:t> a=0;</a:t>
            </a:r>
            <a:br>
              <a:rPr lang="en-US" altLang="zh-CN" sz="2400" dirty="0" smtClean="0"/>
            </a:br>
            <a:r>
              <a:rPr lang="en-US" altLang="zh-CN" sz="2400" dirty="0" smtClean="0"/>
              <a:t> function </a:t>
            </a:r>
            <a:r>
              <a:rPr lang="en-US" altLang="zh-CN" sz="2400" dirty="0" err="1" smtClean="0"/>
              <a:t>innerFun</a:t>
            </a:r>
            <a:r>
              <a:rPr lang="en-US" altLang="zh-CN" sz="2400" dirty="0" smtClean="0"/>
              <a:t>()</a:t>
            </a:r>
            <a:br>
              <a:rPr lang="en-US" altLang="zh-CN" sz="2400" dirty="0" smtClean="0"/>
            </a:br>
            <a:r>
              <a:rPr lang="en-US" altLang="zh-CN" sz="2400" dirty="0" smtClean="0"/>
              <a:t> {</a:t>
            </a:r>
            <a:br>
              <a:rPr lang="en-US" altLang="zh-CN" sz="2400" dirty="0" smtClean="0"/>
            </a:br>
            <a:r>
              <a:rPr lang="en-US" altLang="zh-CN" sz="2400" dirty="0" smtClean="0"/>
              <a:t>  a++;</a:t>
            </a:r>
            <a:br>
              <a:rPr lang="en-US" altLang="zh-CN" sz="2400" dirty="0" smtClean="0"/>
            </a:br>
            <a:r>
              <a:rPr lang="en-US" altLang="zh-CN" sz="2400" dirty="0" smtClean="0"/>
              <a:t>  alert(a);</a:t>
            </a:r>
            <a:br>
              <a:rPr lang="en-US" altLang="zh-CN" sz="2400" dirty="0" smtClean="0"/>
            </a:br>
            <a:r>
              <a:rPr lang="en-US" altLang="zh-CN" sz="2400" dirty="0" smtClean="0"/>
              <a:t> }</a:t>
            </a:r>
            <a:br>
              <a:rPr lang="en-US" altLang="zh-CN" sz="2400" dirty="0" smtClean="0"/>
            </a:br>
            <a:r>
              <a:rPr lang="en-US" altLang="zh-CN" sz="2400" dirty="0" smtClean="0"/>
              <a:t> return </a:t>
            </a:r>
            <a:r>
              <a:rPr lang="en-US" altLang="zh-CN" sz="2400" dirty="0" err="1" smtClean="0"/>
              <a:t>innerFun</a:t>
            </a:r>
            <a:r>
              <a:rPr lang="en-US" altLang="zh-CN" sz="2400" dirty="0" smtClean="0"/>
              <a:t>;  //</a:t>
            </a:r>
            <a:r>
              <a:rPr lang="zh-CN" altLang="en-US" sz="2400" dirty="0" smtClean="0"/>
              <a:t>注意这里</a:t>
            </a:r>
            <a:br>
              <a:rPr lang="zh-CN" altLang="en-US" sz="2400" dirty="0" smtClean="0"/>
            </a:br>
            <a:r>
              <a:rPr lang="en-US" altLang="zh-CN" sz="2400" dirty="0" smtClean="0"/>
              <a:t>}</a:t>
            </a:r>
            <a:br>
              <a:rPr lang="en-US" altLang="zh-CN" sz="2400" dirty="0" smtClean="0"/>
            </a:br>
            <a:endParaRPr lang="zh-CN"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en-US" altLang="zh-CN" sz="2400" dirty="0" err="1" smtClean="0"/>
              <a:t>var</a:t>
            </a:r>
            <a:r>
              <a:rPr lang="en-US" altLang="zh-CN" sz="2400" dirty="0" smtClean="0"/>
              <a:t> </a:t>
            </a:r>
            <a:r>
              <a:rPr lang="en-US" altLang="zh-CN" sz="2400" dirty="0" err="1" smtClean="0"/>
              <a:t>obj</a:t>
            </a:r>
            <a:r>
              <a:rPr lang="en-US" altLang="zh-CN" sz="2400" dirty="0" smtClean="0"/>
              <a:t>=</a:t>
            </a:r>
            <a:r>
              <a:rPr lang="en-US" altLang="zh-CN" sz="2400" dirty="0" err="1" smtClean="0"/>
              <a:t>outerFun</a:t>
            </a:r>
            <a:r>
              <a:rPr lang="en-US" altLang="zh-CN" sz="2400" dirty="0" smtClean="0"/>
              <a:t>();</a:t>
            </a:r>
            <a:br>
              <a:rPr lang="en-US" altLang="zh-CN" sz="2400" dirty="0" smtClean="0"/>
            </a:br>
            <a:r>
              <a:rPr lang="en-US" altLang="zh-CN" sz="2400" dirty="0" err="1" smtClean="0"/>
              <a:t>obj</a:t>
            </a:r>
            <a:r>
              <a:rPr lang="en-US" altLang="zh-CN" sz="2400" dirty="0" smtClean="0"/>
              <a:t>();  //</a:t>
            </a:r>
            <a:r>
              <a:rPr lang="zh-CN" altLang="en-US" sz="2400" dirty="0" smtClean="0"/>
              <a:t>结果为</a:t>
            </a:r>
            <a:r>
              <a:rPr lang="en-US" altLang="zh-CN" sz="2400" dirty="0" smtClean="0"/>
              <a:t>1</a:t>
            </a:r>
            <a:br>
              <a:rPr lang="en-US" altLang="zh-CN" sz="2400" dirty="0" smtClean="0"/>
            </a:br>
            <a:r>
              <a:rPr lang="en-US" altLang="zh-CN" sz="2400" dirty="0" err="1" smtClean="0"/>
              <a:t>obj</a:t>
            </a:r>
            <a:r>
              <a:rPr lang="en-US" altLang="zh-CN" sz="2400" dirty="0" smtClean="0"/>
              <a:t>();  //</a:t>
            </a:r>
            <a:r>
              <a:rPr lang="zh-CN" altLang="en-US" sz="2400" dirty="0" smtClean="0"/>
              <a:t>结果为</a:t>
            </a:r>
            <a:r>
              <a:rPr lang="en-US" altLang="zh-CN" sz="2400" dirty="0" smtClean="0"/>
              <a:t>2</a:t>
            </a:r>
            <a:br>
              <a:rPr lang="en-US" altLang="zh-CN" sz="2400" dirty="0" smtClean="0"/>
            </a:br>
            <a:r>
              <a:rPr lang="en-US" altLang="zh-CN" sz="2400" dirty="0" err="1" smtClean="0"/>
              <a:t>var</a:t>
            </a:r>
            <a:r>
              <a:rPr lang="en-US" altLang="zh-CN" sz="2400" dirty="0" smtClean="0"/>
              <a:t> obj2=</a:t>
            </a:r>
            <a:r>
              <a:rPr lang="en-US" altLang="zh-CN" sz="2400" dirty="0" err="1" smtClean="0"/>
              <a:t>outerFun</a:t>
            </a:r>
            <a:r>
              <a:rPr lang="en-US" altLang="zh-CN" sz="2400" dirty="0" smtClean="0"/>
              <a:t>();</a:t>
            </a:r>
            <a:br>
              <a:rPr lang="en-US" altLang="zh-CN" sz="2400" dirty="0" smtClean="0"/>
            </a:br>
            <a:r>
              <a:rPr lang="en-US" altLang="zh-CN" sz="2400" dirty="0" smtClean="0"/>
              <a:t>obj2();  //</a:t>
            </a:r>
            <a:r>
              <a:rPr lang="zh-CN" altLang="en-US" sz="2400" dirty="0" smtClean="0"/>
              <a:t>结果为</a:t>
            </a:r>
            <a:r>
              <a:rPr lang="en-US" altLang="zh-CN" sz="2400" dirty="0" smtClean="0"/>
              <a:t>1</a:t>
            </a:r>
            <a:br>
              <a:rPr lang="en-US" altLang="zh-CN" sz="2400" dirty="0" smtClean="0"/>
            </a:br>
            <a:r>
              <a:rPr lang="en-US" altLang="zh-CN" sz="2400" dirty="0" smtClean="0"/>
              <a:t>obj2();  //</a:t>
            </a:r>
            <a:r>
              <a:rPr lang="zh-CN" altLang="en-US" sz="2400" dirty="0" smtClean="0"/>
              <a:t>结果为</a:t>
            </a:r>
            <a:r>
              <a:rPr lang="en-US" altLang="zh-CN" sz="2400" dirty="0" smtClean="0"/>
              <a:t>2</a:t>
            </a:r>
            <a:endParaRPr lang="zh-CN" altLang="en-US" sz="2400" dirty="0" smtClean="0"/>
          </a:p>
          <a:p>
            <a:r>
              <a:rPr lang="zh-CN" altLang="en-US" sz="2400" dirty="0" smtClean="0"/>
              <a:t>当内部函数 在定义它的作用域 的外部 被引用时</a:t>
            </a:r>
            <a:r>
              <a:rPr lang="en-US" altLang="zh-CN" sz="2400" dirty="0" smtClean="0"/>
              <a:t>,</a:t>
            </a:r>
            <a:r>
              <a:rPr lang="zh-CN" altLang="en-US" sz="2400" dirty="0" smtClean="0"/>
              <a:t>就创建了该内部函数的闭包 </a:t>
            </a:r>
            <a:r>
              <a:rPr lang="en-US" altLang="zh-CN" sz="2400" dirty="0" smtClean="0"/>
              <a:t>,</a:t>
            </a:r>
            <a:r>
              <a:rPr lang="zh-CN" altLang="en-US" sz="2400" dirty="0" smtClean="0"/>
              <a:t>如果内部函数引用了位于外部函数的变量</a:t>
            </a:r>
            <a:r>
              <a:rPr lang="en-US" altLang="zh-CN" sz="2400" dirty="0" smtClean="0"/>
              <a:t>,</a:t>
            </a:r>
            <a:r>
              <a:rPr lang="zh-CN" altLang="en-US" sz="2400" dirty="0" smtClean="0"/>
              <a:t>当外部函数调用完毕后</a:t>
            </a:r>
            <a:r>
              <a:rPr lang="en-US" altLang="zh-CN" sz="2400" dirty="0" smtClean="0"/>
              <a:t>,</a:t>
            </a:r>
            <a:r>
              <a:rPr lang="zh-CN" altLang="en-US" sz="2400" dirty="0" smtClean="0"/>
              <a:t>这些变量在内存不会被 释放</a:t>
            </a:r>
            <a:r>
              <a:rPr lang="en-US" altLang="zh-CN" sz="2400" dirty="0" smtClean="0"/>
              <a:t>,</a:t>
            </a:r>
            <a:r>
              <a:rPr lang="zh-CN" altLang="en-US" sz="2400" dirty="0" smtClean="0"/>
              <a:t>因为闭包需要它们</a:t>
            </a:r>
            <a:r>
              <a:rPr lang="en-US" altLang="zh-CN" sz="2400" dirty="0" smtClean="0"/>
              <a:t>. </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685800" y="1828800"/>
            <a:ext cx="8153400" cy="4217988"/>
          </a:xfrm>
          <a:prstGeom prst="rect">
            <a:avLst/>
          </a:prstGeom>
          <a:noFill/>
          <a:ln w="9525">
            <a:noFill/>
            <a:miter lim="800000"/>
            <a:headEnd/>
            <a:tailEnd/>
          </a:ln>
          <a:effectLst/>
        </p:spPr>
        <p:txBody>
          <a:bodyPr>
            <a:spAutoFit/>
          </a:bodyPr>
          <a:lstStyle/>
          <a:p>
            <a:pPr>
              <a:lnSpc>
                <a:spcPct val="80000"/>
              </a:lnSpc>
              <a:spcBef>
                <a:spcPct val="20000"/>
              </a:spcBef>
              <a:buClr>
                <a:schemeClr val="tx2"/>
              </a:buClr>
              <a:buSzPct val="75000"/>
              <a:buFont typeface="Wingdings" pitchFamily="2" charset="2"/>
              <a:buNone/>
            </a:pPr>
            <a:r>
              <a:rPr lang="zh-CN" altLang="en-US"/>
              <a:t>例： </a:t>
            </a:r>
            <a:r>
              <a:rPr lang="en-US" altLang="zh-CN"/>
              <a:t>&lt;html&gt;</a:t>
            </a:r>
          </a:p>
          <a:p>
            <a:pPr>
              <a:lnSpc>
                <a:spcPct val="80000"/>
              </a:lnSpc>
              <a:spcBef>
                <a:spcPct val="20000"/>
              </a:spcBef>
              <a:buClr>
                <a:schemeClr val="tx2"/>
              </a:buClr>
              <a:buSzPct val="75000"/>
              <a:buFont typeface="Wingdings" pitchFamily="2" charset="2"/>
              <a:buNone/>
            </a:pPr>
            <a:r>
              <a:rPr lang="en-US" altLang="zh-CN"/>
              <a:t>        &lt;body&gt;</a:t>
            </a:r>
          </a:p>
          <a:p>
            <a:pPr>
              <a:lnSpc>
                <a:spcPct val="80000"/>
              </a:lnSpc>
              <a:spcBef>
                <a:spcPct val="20000"/>
              </a:spcBef>
              <a:buClr>
                <a:schemeClr val="tx2"/>
              </a:buClr>
              <a:buSzPct val="75000"/>
              <a:buFont typeface="Wingdings" pitchFamily="2" charset="2"/>
              <a:buNone/>
            </a:pPr>
            <a:r>
              <a:rPr lang="en-US" altLang="zh-CN"/>
              <a:t>        &lt;script language=“javascript”&gt;</a:t>
            </a:r>
          </a:p>
          <a:p>
            <a:pPr>
              <a:lnSpc>
                <a:spcPct val="80000"/>
              </a:lnSpc>
              <a:spcBef>
                <a:spcPct val="20000"/>
              </a:spcBef>
              <a:buClr>
                <a:schemeClr val="tx2"/>
              </a:buClr>
              <a:buSzPct val="75000"/>
              <a:buFont typeface="Wingdings" pitchFamily="2" charset="2"/>
              <a:buNone/>
            </a:pPr>
            <a:r>
              <a:rPr lang="en-US" altLang="zh-CN"/>
              <a:t>        document.write(“Hello World!”);</a:t>
            </a:r>
          </a:p>
          <a:p>
            <a:pPr>
              <a:lnSpc>
                <a:spcPct val="80000"/>
              </a:lnSpc>
              <a:spcBef>
                <a:spcPct val="20000"/>
              </a:spcBef>
              <a:buClr>
                <a:schemeClr val="tx2"/>
              </a:buClr>
              <a:buSzPct val="75000"/>
              <a:buFont typeface="Wingdings" pitchFamily="2" charset="2"/>
              <a:buNone/>
            </a:pPr>
            <a:r>
              <a:rPr lang="en-US" altLang="zh-CN"/>
              <a:t>        &lt;/script&gt;</a:t>
            </a:r>
          </a:p>
          <a:p>
            <a:pPr>
              <a:lnSpc>
                <a:spcPct val="80000"/>
              </a:lnSpc>
              <a:spcBef>
                <a:spcPct val="20000"/>
              </a:spcBef>
              <a:buClr>
                <a:schemeClr val="tx2"/>
              </a:buClr>
              <a:buSzPct val="75000"/>
              <a:buFont typeface="Wingdings" pitchFamily="2" charset="2"/>
              <a:buNone/>
            </a:pPr>
            <a:r>
              <a:rPr lang="en-US" altLang="zh-CN"/>
              <a:t>        &lt;/html&gt;</a:t>
            </a:r>
          </a:p>
          <a:p>
            <a:pPr>
              <a:spcBef>
                <a:spcPct val="50000"/>
              </a:spcBef>
            </a:pPr>
            <a:r>
              <a:rPr lang="zh-CN" altLang="en-US"/>
              <a:t>或者  </a:t>
            </a:r>
            <a:r>
              <a:rPr lang="en-US" altLang="zh-CN"/>
              <a:t>&lt;script language=“javascript” src=“src.js”&gt;&lt;/script&gt;</a:t>
            </a:r>
          </a:p>
          <a:p>
            <a:pPr>
              <a:spcBef>
                <a:spcPct val="50000"/>
              </a:spcBef>
            </a:pPr>
            <a:r>
              <a:rPr lang="zh-CN" altLang="en-US"/>
              <a:t>其中</a:t>
            </a:r>
            <a:r>
              <a:rPr lang="en-US" altLang="zh-CN"/>
              <a:t>src.js</a:t>
            </a:r>
            <a:r>
              <a:rPr lang="zh-CN" altLang="en-US"/>
              <a:t>是</a:t>
            </a:r>
            <a:r>
              <a:rPr lang="en-US" altLang="zh-CN"/>
              <a:t>JavaScript</a:t>
            </a:r>
            <a:r>
              <a:rPr lang="zh-CN" altLang="en-US"/>
              <a:t>程序文件，文件名随意，但扩展名必须是</a:t>
            </a:r>
            <a:r>
              <a:rPr lang="en-US" altLang="zh-CN"/>
              <a:t>.js</a:t>
            </a:r>
            <a:r>
              <a:rPr lang="zh-CN" altLang="en-US"/>
              <a:t>。</a:t>
            </a:r>
          </a:p>
          <a:p>
            <a:pPr>
              <a:spcBef>
                <a:spcPct val="50000"/>
              </a:spcBef>
            </a:pPr>
            <a:r>
              <a:rPr lang="en-US" altLang="zh-CN"/>
              <a:t>JavaScript </a:t>
            </a:r>
            <a:r>
              <a:rPr lang="zh-CN" altLang="en-US"/>
              <a:t>的说明语句：与</a:t>
            </a:r>
            <a:r>
              <a:rPr lang="en-US" altLang="zh-CN"/>
              <a:t>C++</a:t>
            </a:r>
            <a:r>
              <a:rPr lang="zh-CN" altLang="en-US"/>
              <a:t>和</a:t>
            </a:r>
            <a:r>
              <a:rPr lang="en-US" altLang="zh-CN"/>
              <a:t>Java</a:t>
            </a:r>
            <a:r>
              <a:rPr lang="zh-CN" altLang="en-US"/>
              <a:t>类似，用“</a:t>
            </a:r>
            <a:r>
              <a:rPr lang="en-US" altLang="zh-CN"/>
              <a:t>//”</a:t>
            </a:r>
            <a:r>
              <a:rPr lang="zh-CN" altLang="en-US"/>
              <a:t>或“</a:t>
            </a:r>
            <a:r>
              <a:rPr lang="en-US" altLang="zh-CN"/>
              <a:t>/*…*/</a:t>
            </a:r>
            <a:r>
              <a:rPr lang="zh-CN" altLang="en-US"/>
              <a:t>。</a:t>
            </a:r>
          </a:p>
        </p:txBody>
      </p:sp>
      <p:sp>
        <p:nvSpPr>
          <p:cNvPr id="73731" name="Text Box 3"/>
          <p:cNvSpPr txBox="1">
            <a:spLocks noChangeArrowheads="1"/>
          </p:cNvSpPr>
          <p:nvPr/>
        </p:nvSpPr>
        <p:spPr bwMode="auto">
          <a:xfrm>
            <a:off x="685800" y="685800"/>
            <a:ext cx="7543800" cy="76200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sz="4400">
                <a:solidFill>
                  <a:schemeClr val="tx2"/>
                </a:solidFill>
                <a:latin typeface="Arial" charset="0"/>
              </a:rPr>
              <a:t>1.4 </a:t>
            </a:r>
            <a:r>
              <a:rPr lang="zh-CN" altLang="en-US" sz="4400">
                <a:solidFill>
                  <a:schemeClr val="tx2"/>
                </a:solidFill>
                <a:latin typeface="Arial" charset="0"/>
              </a:rPr>
              <a:t>在</a:t>
            </a:r>
            <a:r>
              <a:rPr lang="en-US" altLang="zh-CN" sz="4400">
                <a:solidFill>
                  <a:schemeClr val="tx2"/>
                </a:solidFill>
                <a:latin typeface="Arial" charset="0"/>
              </a:rPr>
              <a:t>HTML</a:t>
            </a:r>
            <a:r>
              <a:rPr lang="zh-CN" altLang="en-US" sz="4400">
                <a:solidFill>
                  <a:schemeClr val="tx2"/>
                </a:solidFill>
                <a:latin typeface="Arial" charset="0"/>
              </a:rPr>
              <a:t>中嵌入</a:t>
            </a:r>
            <a:r>
              <a:rPr lang="en-US" altLang="zh-CN" sz="4400">
                <a:solidFill>
                  <a:schemeClr val="tx2"/>
                </a:solidFill>
                <a:latin typeface="Arial" charset="0"/>
              </a:rPr>
              <a:t>JavaScript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en-US" altLang="zh-CN" sz="2400" dirty="0" smtClean="0"/>
              <a:t>function </a:t>
            </a:r>
            <a:r>
              <a:rPr lang="en-US" altLang="zh-CN" sz="2400" dirty="0" err="1" smtClean="0"/>
              <a:t>outerFun</a:t>
            </a:r>
            <a:r>
              <a:rPr lang="en-US" altLang="zh-CN" sz="2400" dirty="0" smtClean="0"/>
              <a:t>()</a:t>
            </a:r>
            <a:br>
              <a:rPr lang="en-US" altLang="zh-CN" sz="2400" dirty="0" smtClean="0"/>
            </a:br>
            <a:r>
              <a:rPr lang="en-US" altLang="zh-CN" sz="2400" dirty="0" smtClean="0"/>
              <a:t>{</a:t>
            </a:r>
            <a:br>
              <a:rPr lang="en-US" altLang="zh-CN" sz="2400" dirty="0" smtClean="0"/>
            </a:br>
            <a:r>
              <a:rPr lang="en-US" altLang="zh-CN" sz="2400" dirty="0" smtClean="0"/>
              <a:t> </a:t>
            </a:r>
            <a:r>
              <a:rPr lang="en-US" altLang="zh-CN" sz="2400" dirty="0" err="1" smtClean="0"/>
              <a:t>var</a:t>
            </a:r>
            <a:r>
              <a:rPr lang="en-US" altLang="zh-CN" sz="2400" dirty="0" smtClean="0"/>
              <a:t> a =0;</a:t>
            </a:r>
            <a:br>
              <a:rPr lang="en-US" altLang="zh-CN" sz="2400" dirty="0" smtClean="0"/>
            </a:br>
            <a:r>
              <a:rPr lang="en-US" altLang="zh-CN" sz="2400" dirty="0" smtClean="0"/>
              <a:t> alert(a);  </a:t>
            </a:r>
            <a:br>
              <a:rPr lang="en-US" altLang="zh-CN" sz="2400" dirty="0" smtClean="0"/>
            </a:br>
            <a:r>
              <a:rPr lang="en-US" altLang="zh-CN" sz="2400" dirty="0" smtClean="0"/>
              <a:t>}</a:t>
            </a:r>
            <a:br>
              <a:rPr lang="en-US" altLang="zh-CN" sz="2400" dirty="0" smtClean="0"/>
            </a:br>
            <a:r>
              <a:rPr lang="en-US" altLang="zh-CN" sz="2400" dirty="0" err="1" smtClean="0"/>
              <a:t>var</a:t>
            </a:r>
            <a:r>
              <a:rPr lang="en-US" altLang="zh-CN" sz="2400" dirty="0" smtClean="0"/>
              <a:t> a=4;</a:t>
            </a:r>
            <a:br>
              <a:rPr lang="en-US" altLang="zh-CN" sz="2400" dirty="0" smtClean="0"/>
            </a:br>
            <a:r>
              <a:rPr lang="en-US" altLang="zh-CN" sz="2400" dirty="0" err="1" smtClean="0"/>
              <a:t>outerFun</a:t>
            </a:r>
            <a:r>
              <a:rPr lang="en-US" altLang="zh-CN" sz="2400" dirty="0" smtClean="0"/>
              <a:t>();</a:t>
            </a:r>
            <a:br>
              <a:rPr lang="en-US" altLang="zh-CN" sz="2400" dirty="0" smtClean="0"/>
            </a:br>
            <a:r>
              <a:rPr lang="en-US" altLang="zh-CN" sz="2400" dirty="0" smtClean="0"/>
              <a:t>alert(a);</a:t>
            </a:r>
          </a:p>
          <a:p>
            <a:r>
              <a:rPr lang="zh-CN" altLang="en-US" sz="2400" dirty="0" smtClean="0"/>
              <a:t>结果是 </a:t>
            </a:r>
            <a:r>
              <a:rPr lang="en-US" altLang="zh-CN" sz="2400" dirty="0" smtClean="0"/>
              <a:t>0,4</a:t>
            </a:r>
            <a:r>
              <a:rPr lang="zh-CN" altLang="en-US" sz="2400" dirty="0" smtClean="0"/>
              <a:t> </a:t>
            </a:r>
            <a:r>
              <a:rPr lang="en-US" altLang="zh-CN" sz="2400" dirty="0" smtClean="0"/>
              <a:t>.  </a:t>
            </a:r>
            <a:r>
              <a:rPr lang="zh-CN" altLang="en-US" sz="2400" dirty="0" smtClean="0"/>
              <a:t>因为在函数内部使用了</a:t>
            </a:r>
            <a:r>
              <a:rPr lang="en-US" altLang="zh-CN" sz="2400" dirty="0" err="1" smtClean="0"/>
              <a:t>var</a:t>
            </a:r>
            <a:r>
              <a:rPr lang="zh-CN" altLang="en-US" sz="2400" dirty="0" smtClean="0"/>
              <a:t>关键字 维护</a:t>
            </a:r>
            <a:r>
              <a:rPr lang="en-US" altLang="zh-CN" sz="2400" dirty="0" smtClean="0"/>
              <a:t>a</a:t>
            </a:r>
            <a:r>
              <a:rPr lang="zh-CN" altLang="en-US" sz="2400" dirty="0" smtClean="0"/>
              <a:t>的作用域在</a:t>
            </a:r>
            <a:r>
              <a:rPr lang="en-US" altLang="zh-CN" sz="2400" dirty="0" err="1" smtClean="0"/>
              <a:t>outFun</a:t>
            </a:r>
            <a:r>
              <a:rPr lang="en-US" altLang="zh-CN" sz="2400" dirty="0" smtClean="0"/>
              <a:t>()</a:t>
            </a:r>
            <a:r>
              <a:rPr lang="zh-CN" altLang="en-US" sz="2400" dirty="0" smtClean="0"/>
              <a:t>内部</a:t>
            </a:r>
            <a:r>
              <a:rPr lang="en-US" altLang="zh-CN" sz="2400" dirty="0" smtClean="0"/>
              <a:t>. </a:t>
            </a:r>
          </a:p>
          <a:p>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en-US" altLang="zh-CN" sz="2000" dirty="0" smtClean="0"/>
              <a:t>function </a:t>
            </a:r>
            <a:r>
              <a:rPr lang="en-US" altLang="zh-CN" sz="2000" dirty="0" err="1" smtClean="0"/>
              <a:t>outerFun</a:t>
            </a:r>
            <a:r>
              <a:rPr lang="en-US" altLang="zh-CN" sz="2000" dirty="0" smtClean="0"/>
              <a:t>()</a:t>
            </a:r>
            <a:br>
              <a:rPr lang="en-US" altLang="zh-CN" sz="2000" dirty="0" smtClean="0"/>
            </a:br>
            <a:r>
              <a:rPr lang="en-US" altLang="zh-CN" sz="2000" dirty="0" smtClean="0"/>
              <a:t>{</a:t>
            </a:r>
            <a:br>
              <a:rPr lang="en-US" altLang="zh-CN" sz="2000" dirty="0" smtClean="0"/>
            </a:br>
            <a:r>
              <a:rPr lang="en-US" altLang="zh-CN" sz="2000" dirty="0" smtClean="0"/>
              <a:t> //</a:t>
            </a:r>
            <a:r>
              <a:rPr lang="zh-CN" altLang="en-US" sz="2000" dirty="0" smtClean="0"/>
              <a:t>没有</a:t>
            </a:r>
            <a:r>
              <a:rPr lang="en-US" altLang="zh-CN" sz="2000" dirty="0" err="1" smtClean="0"/>
              <a:t>var</a:t>
            </a:r>
            <a:r>
              <a:rPr lang="en-US" altLang="zh-CN" sz="2000" dirty="0" smtClean="0"/>
              <a:t> </a:t>
            </a:r>
            <a:br>
              <a:rPr lang="en-US" altLang="zh-CN" sz="2000" dirty="0" smtClean="0"/>
            </a:br>
            <a:r>
              <a:rPr lang="en-US" altLang="zh-CN" sz="2000" dirty="0" smtClean="0"/>
              <a:t> a =0;</a:t>
            </a:r>
            <a:br>
              <a:rPr lang="en-US" altLang="zh-CN" sz="2000" dirty="0" smtClean="0"/>
            </a:br>
            <a:r>
              <a:rPr lang="en-US" altLang="zh-CN" sz="2000" dirty="0" smtClean="0"/>
              <a:t> alert(a);  </a:t>
            </a:r>
            <a:br>
              <a:rPr lang="en-US" altLang="zh-CN" sz="2000" dirty="0" smtClean="0"/>
            </a:br>
            <a:r>
              <a:rPr lang="en-US" altLang="zh-CN" sz="2000" dirty="0" smtClean="0"/>
              <a:t>}</a:t>
            </a:r>
            <a:br>
              <a:rPr lang="en-US" altLang="zh-CN" sz="2000" dirty="0" smtClean="0"/>
            </a:br>
            <a:r>
              <a:rPr lang="en-US" altLang="zh-CN" sz="2000" dirty="0" err="1" smtClean="0"/>
              <a:t>var</a:t>
            </a:r>
            <a:r>
              <a:rPr lang="en-US" altLang="zh-CN" sz="2000" dirty="0" smtClean="0"/>
              <a:t> a=4;</a:t>
            </a:r>
            <a:br>
              <a:rPr lang="en-US" altLang="zh-CN" sz="2000" dirty="0" smtClean="0"/>
            </a:br>
            <a:r>
              <a:rPr lang="en-US" altLang="zh-CN" sz="2000" dirty="0" err="1" smtClean="0"/>
              <a:t>outerFun</a:t>
            </a:r>
            <a:r>
              <a:rPr lang="en-US" altLang="zh-CN" sz="2000" dirty="0" smtClean="0"/>
              <a:t>();</a:t>
            </a:r>
            <a:br>
              <a:rPr lang="en-US" altLang="zh-CN" sz="2000" dirty="0" smtClean="0"/>
            </a:br>
            <a:r>
              <a:rPr lang="en-US" altLang="zh-CN" sz="2000" dirty="0" smtClean="0"/>
              <a:t>alert(a);</a:t>
            </a:r>
            <a:br>
              <a:rPr lang="en-US" altLang="zh-CN" sz="2000" dirty="0" smtClean="0"/>
            </a:br>
            <a:r>
              <a:rPr lang="zh-CN" altLang="en-US" sz="2000" dirty="0" smtClean="0"/>
              <a:t>结果为 </a:t>
            </a:r>
            <a:r>
              <a:rPr lang="en-US" altLang="zh-CN" sz="2000" dirty="0" smtClean="0"/>
              <a:t>0,0</a:t>
            </a:r>
          </a:p>
          <a:p>
            <a:r>
              <a:rPr lang="zh-CN" altLang="en-US" sz="2000" dirty="0" smtClean="0"/>
              <a:t>作用域链是描述一种路径的术语</a:t>
            </a:r>
            <a:r>
              <a:rPr lang="en-US" altLang="zh-CN" sz="2000" dirty="0" smtClean="0"/>
              <a:t>,</a:t>
            </a:r>
            <a:r>
              <a:rPr lang="zh-CN" altLang="en-US" sz="2000" dirty="0" smtClean="0"/>
              <a:t>沿着该路径可以确定变量的值 </a:t>
            </a:r>
            <a:r>
              <a:rPr lang="en-US" altLang="zh-CN" sz="2000" dirty="0" smtClean="0"/>
              <a:t>.</a:t>
            </a:r>
            <a:r>
              <a:rPr lang="zh-CN" altLang="en-US" sz="2000" dirty="0" smtClean="0"/>
              <a:t>当执行</a:t>
            </a:r>
            <a:r>
              <a:rPr lang="en-US" altLang="zh-CN" sz="2000" dirty="0" smtClean="0"/>
              <a:t>a=0</a:t>
            </a:r>
            <a:r>
              <a:rPr lang="zh-CN" altLang="en-US" sz="2000" dirty="0" smtClean="0"/>
              <a:t>时</a:t>
            </a:r>
            <a:r>
              <a:rPr lang="en-US" altLang="zh-CN" sz="2000" dirty="0" smtClean="0"/>
              <a:t>,</a:t>
            </a:r>
            <a:r>
              <a:rPr lang="zh-CN" altLang="en-US" sz="2000" dirty="0" smtClean="0"/>
              <a:t>因为没有使用</a:t>
            </a:r>
            <a:r>
              <a:rPr lang="en-US" altLang="zh-CN" sz="2000" dirty="0" err="1" smtClean="0"/>
              <a:t>var</a:t>
            </a:r>
            <a:r>
              <a:rPr lang="zh-CN" altLang="en-US" sz="2000" dirty="0" smtClean="0"/>
              <a:t>关键字</a:t>
            </a:r>
            <a:r>
              <a:rPr lang="en-US" altLang="zh-CN" sz="2000" dirty="0" smtClean="0"/>
              <a:t>,</a:t>
            </a:r>
            <a:r>
              <a:rPr lang="zh-CN" altLang="en-US" sz="2000" dirty="0" smtClean="0"/>
              <a:t>因此赋值操作会沿着作用域链到</a:t>
            </a:r>
            <a:r>
              <a:rPr lang="en-US" altLang="zh-CN" sz="2000" dirty="0" err="1" smtClean="0"/>
              <a:t>var</a:t>
            </a:r>
            <a:r>
              <a:rPr lang="en-US" altLang="zh-CN" sz="2000" dirty="0" smtClean="0"/>
              <a:t> a=4;  </a:t>
            </a:r>
            <a:r>
              <a:rPr lang="zh-CN" altLang="en-US" sz="2000" dirty="0" smtClean="0"/>
              <a:t>并改变其值</a:t>
            </a:r>
            <a:r>
              <a:rPr lang="en-US" altLang="zh-CN" sz="2000" dirty="0" smtClean="0"/>
              <a:t>. </a:t>
            </a: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en-US" altLang="zh-CN" b="1" dirty="0" smtClean="0"/>
              <a:t>function</a:t>
            </a:r>
            <a:r>
              <a:rPr lang="en-US" altLang="zh-CN" dirty="0" smtClean="0"/>
              <a:t> a() { </a:t>
            </a:r>
            <a:br>
              <a:rPr lang="en-US" altLang="zh-CN" dirty="0" smtClean="0"/>
            </a:br>
            <a:r>
              <a:rPr lang="en-US" altLang="zh-CN" b="1" dirty="0" err="1" smtClean="0"/>
              <a:t>var</a:t>
            </a:r>
            <a:r>
              <a:rPr lang="en-US" altLang="zh-CN" dirty="0" smtClean="0"/>
              <a:t> </a:t>
            </a:r>
            <a:r>
              <a:rPr lang="en-US" altLang="zh-CN" dirty="0" err="1" smtClean="0"/>
              <a:t>i</a:t>
            </a:r>
            <a:r>
              <a:rPr lang="en-US" altLang="zh-CN" dirty="0" smtClean="0"/>
              <a:t> = 0; </a:t>
            </a:r>
            <a:br>
              <a:rPr lang="en-US" altLang="zh-CN" dirty="0" smtClean="0"/>
            </a:br>
            <a:r>
              <a:rPr lang="en-US" altLang="zh-CN" b="1" dirty="0" smtClean="0"/>
              <a:t>function</a:t>
            </a:r>
            <a:r>
              <a:rPr lang="en-US" altLang="zh-CN" dirty="0" smtClean="0"/>
              <a:t> b() { alert(++</a:t>
            </a:r>
            <a:r>
              <a:rPr lang="en-US" altLang="zh-CN" dirty="0" err="1" smtClean="0"/>
              <a:t>i</a:t>
            </a:r>
            <a:r>
              <a:rPr lang="en-US" altLang="zh-CN" dirty="0" smtClean="0"/>
              <a:t>); } </a:t>
            </a:r>
            <a:br>
              <a:rPr lang="en-US" altLang="zh-CN" dirty="0" smtClean="0"/>
            </a:br>
            <a:r>
              <a:rPr lang="en-US" altLang="zh-CN" b="1" dirty="0" smtClean="0"/>
              <a:t>return</a:t>
            </a:r>
            <a:r>
              <a:rPr lang="en-US" altLang="zh-CN" dirty="0" smtClean="0"/>
              <a:t> b;</a:t>
            </a:r>
            <a:br>
              <a:rPr lang="en-US" altLang="zh-CN" dirty="0" smtClean="0"/>
            </a:br>
            <a:r>
              <a:rPr lang="en-US" altLang="zh-CN" dirty="0" smtClean="0"/>
              <a:t>}</a:t>
            </a:r>
            <a:br>
              <a:rPr lang="en-US" altLang="zh-CN" dirty="0" smtClean="0"/>
            </a:br>
            <a:r>
              <a:rPr lang="en-US" altLang="zh-CN" b="1" dirty="0" err="1" smtClean="0"/>
              <a:t>var</a:t>
            </a:r>
            <a:r>
              <a:rPr lang="en-US" altLang="zh-CN" dirty="0" smtClean="0"/>
              <a:t> c = a();</a:t>
            </a:r>
            <a:br>
              <a:rPr lang="en-US" altLang="zh-CN" dirty="0" smtClean="0"/>
            </a:br>
            <a:r>
              <a:rPr lang="en-US" altLang="zh-CN" dirty="0" smtClean="0"/>
              <a:t>c();</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dirty="0" smtClean="0"/>
              <a:t>这段代码有两个特点： </a:t>
            </a:r>
          </a:p>
          <a:p>
            <a:r>
              <a:rPr lang="en-US" altLang="zh-CN" dirty="0" smtClean="0"/>
              <a:t>1</a:t>
            </a:r>
            <a:r>
              <a:rPr lang="zh-CN" altLang="en-US" dirty="0" smtClean="0"/>
              <a:t>、函数</a:t>
            </a:r>
            <a:r>
              <a:rPr lang="en-US" altLang="zh-CN" dirty="0" smtClean="0"/>
              <a:t>b</a:t>
            </a:r>
            <a:r>
              <a:rPr lang="zh-CN" altLang="en-US" dirty="0" smtClean="0"/>
              <a:t>嵌套在函数</a:t>
            </a:r>
            <a:r>
              <a:rPr lang="en-US" altLang="zh-CN" dirty="0" smtClean="0"/>
              <a:t>a</a:t>
            </a:r>
            <a:r>
              <a:rPr lang="zh-CN" altLang="en-US" dirty="0" smtClean="0"/>
              <a:t>内部；</a:t>
            </a:r>
          </a:p>
          <a:p>
            <a:r>
              <a:rPr lang="en-US" altLang="zh-CN" dirty="0" smtClean="0"/>
              <a:t>2</a:t>
            </a:r>
            <a:r>
              <a:rPr lang="zh-CN" altLang="en-US" dirty="0" smtClean="0"/>
              <a:t>、函数</a:t>
            </a:r>
            <a:r>
              <a:rPr lang="en-US" altLang="zh-CN" dirty="0" smtClean="0"/>
              <a:t>a</a:t>
            </a:r>
            <a:r>
              <a:rPr lang="zh-CN" altLang="en-US" dirty="0" smtClean="0"/>
              <a:t>返回函数</a:t>
            </a:r>
            <a:r>
              <a:rPr lang="en-US" altLang="zh-CN" dirty="0" smtClean="0"/>
              <a:t>b</a:t>
            </a:r>
            <a:r>
              <a:rPr lang="zh-CN" altLang="en-US" dirty="0" smtClean="0"/>
              <a:t>。</a:t>
            </a:r>
          </a:p>
          <a:p>
            <a:r>
              <a:rPr lang="zh-CN" altLang="en-US" dirty="0" smtClean="0"/>
              <a:t>引用关系如图：</a:t>
            </a:r>
          </a:p>
          <a:p>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pic>
        <p:nvPicPr>
          <p:cNvPr id="1026" name="Picture 2" descr="http://pic002.cnblogs.com/img/bishuiqingzhou/201007/2010070220303074.jpg"/>
          <p:cNvPicPr>
            <a:picLocks noChangeAspect="1" noChangeArrowheads="1"/>
          </p:cNvPicPr>
          <p:nvPr/>
        </p:nvPicPr>
        <p:blipFill>
          <a:blip r:embed="rId2" cstate="print"/>
          <a:srcRect/>
          <a:stretch>
            <a:fillRect/>
          </a:stretch>
        </p:blipFill>
        <p:spPr bwMode="auto">
          <a:xfrm>
            <a:off x="1043608" y="1988840"/>
            <a:ext cx="5976664" cy="3096344"/>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dirty="0" smtClean="0"/>
              <a:t>　这样在执行完</a:t>
            </a:r>
            <a:r>
              <a:rPr lang="en-US" altLang="zh-CN" dirty="0" err="1" smtClean="0"/>
              <a:t>var</a:t>
            </a:r>
            <a:r>
              <a:rPr lang="en-US" altLang="zh-CN" dirty="0" smtClean="0"/>
              <a:t> c=a()</a:t>
            </a:r>
            <a:r>
              <a:rPr lang="zh-CN" altLang="en-US" dirty="0" smtClean="0"/>
              <a:t>后，变量</a:t>
            </a:r>
            <a:r>
              <a:rPr lang="en-US" altLang="zh-CN" dirty="0" smtClean="0"/>
              <a:t>c</a:t>
            </a:r>
            <a:r>
              <a:rPr lang="zh-CN" altLang="en-US" dirty="0" smtClean="0"/>
              <a:t>实际上是指向了函数</a:t>
            </a:r>
            <a:r>
              <a:rPr lang="en-US" altLang="zh-CN" dirty="0" smtClean="0"/>
              <a:t>b</a:t>
            </a:r>
            <a:r>
              <a:rPr lang="zh-CN" altLang="en-US" dirty="0" smtClean="0"/>
              <a:t>，再执行</a:t>
            </a:r>
            <a:r>
              <a:rPr lang="en-US" altLang="zh-CN" dirty="0" smtClean="0"/>
              <a:t>c()</a:t>
            </a:r>
            <a:r>
              <a:rPr lang="zh-CN" altLang="en-US" dirty="0" smtClean="0"/>
              <a:t>后就会弹出一个窗口显示</a:t>
            </a:r>
            <a:r>
              <a:rPr lang="en-US" altLang="zh-CN" dirty="0" err="1" smtClean="0"/>
              <a:t>i</a:t>
            </a:r>
            <a:r>
              <a:rPr lang="zh-CN" altLang="en-US" dirty="0" smtClean="0"/>
              <a:t>的值</a:t>
            </a:r>
            <a:r>
              <a:rPr lang="en-US" altLang="zh-CN" dirty="0" smtClean="0"/>
              <a:t>(</a:t>
            </a:r>
            <a:r>
              <a:rPr lang="zh-CN" altLang="en-US" dirty="0" smtClean="0"/>
              <a:t>第一次为</a:t>
            </a:r>
            <a:r>
              <a:rPr lang="en-US" altLang="zh-CN" dirty="0" smtClean="0"/>
              <a:t>1)</a:t>
            </a:r>
            <a:r>
              <a:rPr lang="zh-CN" altLang="en-US" dirty="0" smtClean="0"/>
              <a:t>。这段代码其实就创建了一个闭包，因为函数</a:t>
            </a:r>
            <a:r>
              <a:rPr lang="en-US" altLang="zh-CN" dirty="0" smtClean="0"/>
              <a:t>a</a:t>
            </a:r>
            <a:r>
              <a:rPr lang="zh-CN" altLang="en-US" dirty="0" smtClean="0"/>
              <a:t>外的变量</a:t>
            </a:r>
            <a:r>
              <a:rPr lang="en-US" altLang="zh-CN" dirty="0" smtClean="0"/>
              <a:t>c</a:t>
            </a:r>
            <a:r>
              <a:rPr lang="zh-CN" altLang="en-US" dirty="0" smtClean="0"/>
              <a:t>引用了函数</a:t>
            </a:r>
            <a:r>
              <a:rPr lang="en-US" altLang="zh-CN" dirty="0" smtClean="0"/>
              <a:t>a</a:t>
            </a:r>
            <a:r>
              <a:rPr lang="zh-CN" altLang="en-US" dirty="0" smtClean="0"/>
              <a:t>内的函数</a:t>
            </a:r>
            <a:r>
              <a:rPr lang="en-US" altLang="zh-CN" dirty="0" smtClean="0"/>
              <a:t>b</a:t>
            </a:r>
            <a:r>
              <a:rPr lang="zh-CN" altLang="en-US" dirty="0" smtClean="0"/>
              <a:t>，就是说：</a:t>
            </a:r>
          </a:p>
          <a:p>
            <a:r>
              <a:rPr lang="zh-CN" altLang="en-US" dirty="0" smtClean="0"/>
              <a:t>　　</a:t>
            </a:r>
            <a:r>
              <a:rPr lang="zh-CN" altLang="en-US" b="1" dirty="0" smtClean="0"/>
              <a:t>当函数</a:t>
            </a:r>
            <a:r>
              <a:rPr lang="en-US" altLang="zh-CN" b="1" dirty="0" smtClean="0"/>
              <a:t>a</a:t>
            </a:r>
            <a:r>
              <a:rPr lang="zh-CN" altLang="en-US" b="1" dirty="0" smtClean="0"/>
              <a:t>的内部函数</a:t>
            </a:r>
            <a:r>
              <a:rPr lang="en-US" altLang="zh-CN" b="1" dirty="0" smtClean="0"/>
              <a:t>b</a:t>
            </a:r>
            <a:r>
              <a:rPr lang="zh-CN" altLang="en-US" b="1" dirty="0" smtClean="0"/>
              <a:t>被函数</a:t>
            </a:r>
            <a:r>
              <a:rPr lang="en-US" altLang="zh-CN" b="1" dirty="0" smtClean="0"/>
              <a:t>a</a:t>
            </a:r>
            <a:r>
              <a:rPr lang="zh-CN" altLang="en-US" b="1" dirty="0" smtClean="0"/>
              <a:t>外的一个变量引用的时候，就创建了一个闭包。</a:t>
            </a:r>
            <a:br>
              <a:rPr lang="zh-CN" altLang="en-US" b="1" dirty="0" smtClean="0"/>
            </a:br>
            <a:endParaRPr lang="zh-CN" altLang="en-US" dirty="0" smtClean="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sz="2400" dirty="0" smtClean="0"/>
              <a:t>所谓“闭包”，就是在构造函数体内定义另外的函数作为目标对象的方法函数，而这个对象的方法函数反过来引用外层函数体中的临时变量。这使得只要目标 对象在生存期内始终能保持其方法，就能间接保持原构造函数体当时用到的临时变量值。尽管最开始的构造函数调用已经结束，临时变量的名称也都消失了，但在目 标对象的方法内却始终能引用到该变量的值，而且该值只能通这种方法来访问。即使再次调用相同的构造函数，但只会生成新对象和方法，新的临时变量只是对应新 的值，和上次那次调用的是各自独立的。</a:t>
            </a:r>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sz="2800" dirty="0" smtClean="0"/>
              <a:t>函数的执行环境</a:t>
            </a:r>
            <a:r>
              <a:rPr lang="en-US" altLang="zh-CN" sz="2800" dirty="0" smtClean="0"/>
              <a:t>(</a:t>
            </a:r>
            <a:r>
              <a:rPr lang="en-US" altLang="zh-CN" sz="2800" dirty="0" err="1" smtClean="0"/>
              <a:t>excution</a:t>
            </a:r>
            <a:r>
              <a:rPr lang="en-US" altLang="zh-CN" sz="2800" dirty="0" smtClean="0"/>
              <a:t> context)</a:t>
            </a:r>
            <a:r>
              <a:rPr lang="zh-CN" altLang="en-US" sz="2800" dirty="0" smtClean="0"/>
              <a:t>、活动对象</a:t>
            </a:r>
            <a:r>
              <a:rPr lang="en-US" altLang="zh-CN" sz="2800" dirty="0" smtClean="0"/>
              <a:t>(call object)</a:t>
            </a:r>
            <a:r>
              <a:rPr lang="zh-CN" altLang="en-US" sz="2800" dirty="0" smtClean="0"/>
              <a:t>、作用域</a:t>
            </a:r>
            <a:r>
              <a:rPr lang="en-US" altLang="zh-CN" sz="2800" dirty="0" smtClean="0"/>
              <a:t>(scope)</a:t>
            </a:r>
            <a:r>
              <a:rPr lang="zh-CN" altLang="en-US" sz="2800" dirty="0" smtClean="0"/>
              <a:t>、作用域链</a:t>
            </a:r>
            <a:r>
              <a:rPr lang="en-US" altLang="zh-CN" sz="2800" dirty="0" smtClean="0"/>
              <a:t>(scope chain)</a:t>
            </a:r>
          </a:p>
          <a:p>
            <a:r>
              <a:rPr lang="zh-CN" altLang="en-US" sz="2800" dirty="0" smtClean="0"/>
              <a:t>当</a:t>
            </a:r>
            <a:r>
              <a:rPr lang="zh-CN" altLang="en-US" sz="2800" b="1" dirty="0" smtClean="0"/>
              <a:t>定义</a:t>
            </a:r>
            <a:r>
              <a:rPr lang="zh-CN" altLang="en-US" sz="2800" dirty="0" smtClean="0"/>
              <a:t>函数</a:t>
            </a:r>
            <a:r>
              <a:rPr lang="en-US" altLang="zh-CN" sz="2800" dirty="0" smtClean="0"/>
              <a:t>a</a:t>
            </a:r>
            <a:r>
              <a:rPr lang="zh-CN" altLang="en-US" sz="2800" dirty="0" smtClean="0"/>
              <a:t>的时候，</a:t>
            </a:r>
            <a:r>
              <a:rPr lang="en-US" altLang="zh-CN" sz="2800" dirty="0" err="1" smtClean="0"/>
              <a:t>js</a:t>
            </a:r>
            <a:r>
              <a:rPr lang="zh-CN" altLang="en-US" sz="2800" dirty="0" smtClean="0"/>
              <a:t>解释器会将函数</a:t>
            </a:r>
            <a:r>
              <a:rPr lang="en-US" altLang="zh-CN" sz="2800" dirty="0" smtClean="0"/>
              <a:t>a</a:t>
            </a:r>
            <a:r>
              <a:rPr lang="zh-CN" altLang="en-US" sz="2800" dirty="0" smtClean="0"/>
              <a:t>的</a:t>
            </a:r>
            <a:r>
              <a:rPr lang="zh-CN" altLang="en-US" sz="2800" b="1" dirty="0" smtClean="0"/>
              <a:t>作用域链</a:t>
            </a:r>
            <a:r>
              <a:rPr lang="en-US" altLang="zh-CN" sz="2800" b="1" dirty="0" smtClean="0"/>
              <a:t>(scope chain)</a:t>
            </a:r>
            <a:r>
              <a:rPr lang="zh-CN" altLang="en-US" sz="2800" dirty="0" smtClean="0"/>
              <a:t>设置为</a:t>
            </a:r>
            <a:r>
              <a:rPr lang="zh-CN" altLang="en-US" sz="2800" b="1" dirty="0" smtClean="0"/>
              <a:t>定义</a:t>
            </a:r>
            <a:r>
              <a:rPr lang="en-US" altLang="zh-CN" sz="2800" b="1" dirty="0" smtClean="0"/>
              <a:t>a</a:t>
            </a:r>
            <a:r>
              <a:rPr lang="zh-CN" altLang="en-US" sz="2800" b="1" dirty="0" smtClean="0"/>
              <a:t>时</a:t>
            </a:r>
            <a:r>
              <a:rPr lang="en-US" altLang="zh-CN" sz="2800" b="1" dirty="0" smtClean="0"/>
              <a:t>a</a:t>
            </a:r>
            <a:r>
              <a:rPr lang="zh-CN" altLang="en-US" sz="2800" b="1" dirty="0" smtClean="0"/>
              <a:t>所在的“环境”</a:t>
            </a:r>
            <a:r>
              <a:rPr lang="zh-CN" altLang="en-US" sz="2800" dirty="0" smtClean="0"/>
              <a:t>，如果</a:t>
            </a:r>
            <a:r>
              <a:rPr lang="en-US" altLang="zh-CN" sz="2800" dirty="0" smtClean="0"/>
              <a:t>a</a:t>
            </a:r>
            <a:r>
              <a:rPr lang="zh-CN" altLang="en-US" sz="2800" dirty="0" smtClean="0"/>
              <a:t>是一个全局函数，则</a:t>
            </a:r>
            <a:r>
              <a:rPr lang="en-US" altLang="zh-CN" sz="2800" dirty="0" smtClean="0"/>
              <a:t>scope chain</a:t>
            </a:r>
            <a:r>
              <a:rPr lang="zh-CN" altLang="en-US" sz="2800" dirty="0" smtClean="0"/>
              <a:t>中只有</a:t>
            </a:r>
            <a:r>
              <a:rPr lang="en-US" altLang="zh-CN" sz="2800" dirty="0" smtClean="0"/>
              <a:t>window</a:t>
            </a:r>
            <a:r>
              <a:rPr lang="zh-CN" altLang="en-US" sz="2800" dirty="0" smtClean="0"/>
              <a:t>对象。 </a:t>
            </a:r>
          </a:p>
          <a:p>
            <a:r>
              <a:rPr lang="zh-CN" altLang="en-US" sz="2800" dirty="0" smtClean="0"/>
              <a:t>当</a:t>
            </a:r>
            <a:r>
              <a:rPr lang="zh-CN" altLang="en-US" sz="2800" b="1" dirty="0" smtClean="0"/>
              <a:t>执行</a:t>
            </a:r>
            <a:r>
              <a:rPr lang="zh-CN" altLang="en-US" sz="2800" dirty="0" smtClean="0"/>
              <a:t>函数</a:t>
            </a:r>
            <a:r>
              <a:rPr lang="en-US" altLang="zh-CN" sz="2800" dirty="0" smtClean="0"/>
              <a:t>a</a:t>
            </a:r>
            <a:r>
              <a:rPr lang="zh-CN" altLang="en-US" sz="2800" dirty="0" smtClean="0"/>
              <a:t>的时候，</a:t>
            </a:r>
            <a:r>
              <a:rPr lang="en-US" altLang="zh-CN" sz="2800" dirty="0" smtClean="0"/>
              <a:t>a</a:t>
            </a:r>
            <a:r>
              <a:rPr lang="zh-CN" altLang="en-US" sz="2800" dirty="0" smtClean="0"/>
              <a:t>会进入相应的</a:t>
            </a:r>
            <a:r>
              <a:rPr lang="zh-CN" altLang="en-US" sz="2800" b="1" dirty="0" smtClean="0"/>
              <a:t>执行环境</a:t>
            </a:r>
            <a:r>
              <a:rPr lang="en-US" altLang="zh-CN" sz="2800" b="1" dirty="0" smtClean="0"/>
              <a:t>(</a:t>
            </a:r>
            <a:r>
              <a:rPr lang="en-US" altLang="zh-CN" sz="2800" b="1" dirty="0" err="1" smtClean="0"/>
              <a:t>excution</a:t>
            </a:r>
            <a:r>
              <a:rPr lang="en-US" altLang="zh-CN" sz="2800" b="1" dirty="0" smtClean="0"/>
              <a:t> context)</a:t>
            </a:r>
            <a:r>
              <a:rPr lang="zh-CN" altLang="en-US" sz="2800" dirty="0" smtClean="0"/>
              <a:t>。 </a:t>
            </a:r>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sz="2800" dirty="0" smtClean="0"/>
              <a:t>在创建执行环境的过程中，首先会为</a:t>
            </a:r>
            <a:r>
              <a:rPr lang="en-US" altLang="zh-CN" sz="2800" dirty="0" smtClean="0"/>
              <a:t>a</a:t>
            </a:r>
            <a:r>
              <a:rPr lang="zh-CN" altLang="en-US" sz="2800" dirty="0" smtClean="0"/>
              <a:t>添加一个</a:t>
            </a:r>
            <a:r>
              <a:rPr lang="en-US" altLang="zh-CN" sz="2800" dirty="0" smtClean="0"/>
              <a:t>scope</a:t>
            </a:r>
            <a:r>
              <a:rPr lang="zh-CN" altLang="en-US" sz="2800" dirty="0" smtClean="0"/>
              <a:t>属性，即</a:t>
            </a:r>
            <a:r>
              <a:rPr lang="en-US" altLang="zh-CN" sz="2800" dirty="0" smtClean="0"/>
              <a:t>a</a:t>
            </a:r>
            <a:r>
              <a:rPr lang="zh-CN" altLang="en-US" sz="2800" dirty="0" smtClean="0"/>
              <a:t>的</a:t>
            </a:r>
            <a:r>
              <a:rPr lang="zh-CN" altLang="en-US" sz="2800" b="1" dirty="0" smtClean="0"/>
              <a:t>作用域</a:t>
            </a:r>
            <a:r>
              <a:rPr lang="zh-CN" altLang="en-US" sz="2800" dirty="0" smtClean="0"/>
              <a:t>，其值就为第</a:t>
            </a:r>
            <a:r>
              <a:rPr lang="en-US" altLang="zh-CN" sz="2800" dirty="0" smtClean="0"/>
              <a:t>1</a:t>
            </a:r>
            <a:r>
              <a:rPr lang="zh-CN" altLang="en-US" sz="2800" dirty="0" smtClean="0"/>
              <a:t>步中的</a:t>
            </a:r>
            <a:r>
              <a:rPr lang="en-US" altLang="zh-CN" sz="2800" dirty="0" smtClean="0"/>
              <a:t>scope chain</a:t>
            </a:r>
            <a:r>
              <a:rPr lang="zh-CN" altLang="en-US" sz="2800" dirty="0" smtClean="0"/>
              <a:t>。即</a:t>
            </a:r>
            <a:r>
              <a:rPr lang="en-US" altLang="zh-CN" sz="2800" dirty="0" err="1" smtClean="0"/>
              <a:t>a.scope</a:t>
            </a:r>
            <a:r>
              <a:rPr lang="en-US" altLang="zh-CN" sz="2800" dirty="0" smtClean="0"/>
              <a:t>=a</a:t>
            </a:r>
            <a:r>
              <a:rPr lang="zh-CN" altLang="en-US" sz="2800" dirty="0" smtClean="0"/>
              <a:t>的作用域链。 </a:t>
            </a:r>
          </a:p>
          <a:p>
            <a:r>
              <a:rPr lang="zh-CN" altLang="en-US" sz="2800" dirty="0" smtClean="0"/>
              <a:t>然后执行环境会创建一个</a:t>
            </a:r>
            <a:r>
              <a:rPr lang="zh-CN" altLang="en-US" sz="2800" b="1" dirty="0" smtClean="0"/>
              <a:t>活动对象</a:t>
            </a:r>
            <a:r>
              <a:rPr lang="en-US" altLang="zh-CN" sz="2800" b="1" dirty="0" smtClean="0"/>
              <a:t>(call object)</a:t>
            </a:r>
            <a:r>
              <a:rPr lang="zh-CN" altLang="en-US" sz="2800" dirty="0" smtClean="0"/>
              <a:t>。活动对象也是一个拥有属性的对象，但它不具有原型而且不能通过</a:t>
            </a:r>
            <a:r>
              <a:rPr lang="en-US" altLang="zh-CN" sz="2800" dirty="0" smtClean="0"/>
              <a:t>JavaScript</a:t>
            </a:r>
            <a:r>
              <a:rPr lang="zh-CN" altLang="en-US" sz="2800" dirty="0" smtClean="0"/>
              <a:t>代码直接访问。创建完活动对象后，把活动对象添加到</a:t>
            </a:r>
            <a:r>
              <a:rPr lang="en-US" altLang="zh-CN" sz="2800" dirty="0" smtClean="0"/>
              <a:t>a</a:t>
            </a:r>
            <a:r>
              <a:rPr lang="zh-CN" altLang="en-US" sz="2800" dirty="0" smtClean="0"/>
              <a:t>的作用域链的最顶端。此时</a:t>
            </a:r>
            <a:r>
              <a:rPr lang="en-US" altLang="zh-CN" sz="2800" dirty="0" smtClean="0"/>
              <a:t>a</a:t>
            </a:r>
            <a:r>
              <a:rPr lang="zh-CN" altLang="en-US" sz="2800" dirty="0" smtClean="0"/>
              <a:t>的作用域链包含了两个对象：</a:t>
            </a:r>
            <a:r>
              <a:rPr lang="en-US" altLang="zh-CN" sz="2800" dirty="0" smtClean="0"/>
              <a:t>a</a:t>
            </a:r>
            <a:r>
              <a:rPr lang="zh-CN" altLang="en-US" sz="2800" dirty="0" smtClean="0"/>
              <a:t>的活动对象和</a:t>
            </a:r>
            <a:r>
              <a:rPr lang="en-US" altLang="zh-CN" sz="2800" dirty="0" smtClean="0"/>
              <a:t>window</a:t>
            </a:r>
            <a:r>
              <a:rPr lang="zh-CN" altLang="en-US" sz="2800" dirty="0" smtClean="0"/>
              <a:t>对象。 </a:t>
            </a:r>
          </a:p>
          <a:p>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dirty="0" smtClean="0"/>
              <a:t>下一步是在活动对象上添加一个</a:t>
            </a:r>
            <a:r>
              <a:rPr lang="en-US" altLang="zh-CN" dirty="0" smtClean="0"/>
              <a:t>arguments</a:t>
            </a:r>
            <a:r>
              <a:rPr lang="zh-CN" altLang="en-US" dirty="0" smtClean="0"/>
              <a:t>属性，它保存着调用函数</a:t>
            </a:r>
            <a:r>
              <a:rPr lang="en-US" altLang="zh-CN" dirty="0" smtClean="0"/>
              <a:t>a</a:t>
            </a:r>
            <a:r>
              <a:rPr lang="zh-CN" altLang="en-US" dirty="0" smtClean="0"/>
              <a:t>时所传递的参数。 </a:t>
            </a:r>
          </a:p>
          <a:p>
            <a:r>
              <a:rPr lang="zh-CN" altLang="en-US" dirty="0" smtClean="0"/>
              <a:t>最后把所有函数</a:t>
            </a:r>
            <a:r>
              <a:rPr lang="en-US" altLang="zh-CN" dirty="0" smtClean="0"/>
              <a:t>a</a:t>
            </a:r>
            <a:r>
              <a:rPr lang="zh-CN" altLang="en-US" dirty="0" smtClean="0"/>
              <a:t>的形参和内部的函数</a:t>
            </a:r>
            <a:r>
              <a:rPr lang="en-US" altLang="zh-CN" dirty="0" smtClean="0"/>
              <a:t>b</a:t>
            </a:r>
            <a:r>
              <a:rPr lang="zh-CN" altLang="en-US" dirty="0" smtClean="0"/>
              <a:t>的引用也添加到</a:t>
            </a:r>
            <a:r>
              <a:rPr lang="en-US" altLang="zh-CN" dirty="0" smtClean="0"/>
              <a:t>a</a:t>
            </a:r>
            <a:r>
              <a:rPr lang="zh-CN" altLang="en-US" dirty="0" smtClean="0"/>
              <a:t>的活动对象上。在这一步中，完成了函数</a:t>
            </a:r>
            <a:r>
              <a:rPr lang="en-US" altLang="zh-CN" dirty="0" smtClean="0"/>
              <a:t>b</a:t>
            </a:r>
            <a:r>
              <a:rPr lang="zh-CN" altLang="en-US" dirty="0" smtClean="0"/>
              <a:t>的的定义，因此如同第</a:t>
            </a:r>
            <a:r>
              <a:rPr lang="en-US" altLang="zh-CN" dirty="0" smtClean="0"/>
              <a:t>3</a:t>
            </a:r>
            <a:r>
              <a:rPr lang="zh-CN" altLang="en-US" dirty="0" smtClean="0"/>
              <a:t>步，函数</a:t>
            </a:r>
            <a:r>
              <a:rPr lang="en-US" altLang="zh-CN" dirty="0" smtClean="0"/>
              <a:t>b</a:t>
            </a:r>
            <a:r>
              <a:rPr lang="zh-CN" altLang="en-US" dirty="0" smtClean="0"/>
              <a:t>的作用域链被设置为</a:t>
            </a:r>
            <a:r>
              <a:rPr lang="en-US" altLang="zh-CN" dirty="0" smtClean="0"/>
              <a:t>b</a:t>
            </a:r>
            <a:r>
              <a:rPr lang="zh-CN" altLang="en-US" dirty="0" smtClean="0"/>
              <a:t>所被定义的环境，即</a:t>
            </a:r>
            <a:r>
              <a:rPr lang="en-US" altLang="zh-CN" dirty="0" smtClean="0"/>
              <a:t>a</a:t>
            </a:r>
            <a:r>
              <a:rPr lang="zh-CN" altLang="en-US" dirty="0" smtClean="0"/>
              <a:t>的作用域。 </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p:txBody>
          <a:bodyPr/>
          <a:lstStyle/>
          <a:p>
            <a:r>
              <a:rPr lang="zh-CN" altLang="en-US"/>
              <a:t>二</a:t>
            </a:r>
            <a:r>
              <a:rPr lang="en-US" altLang="zh-CN"/>
              <a:t>.JavaScript</a:t>
            </a:r>
            <a:r>
              <a:rPr lang="zh-CN" altLang="en-US"/>
              <a:t>编程基础知识</a:t>
            </a:r>
          </a:p>
        </p:txBody>
      </p:sp>
      <p:sp>
        <p:nvSpPr>
          <p:cNvPr id="59395" name="Rectangle 1027"/>
          <p:cNvSpPr>
            <a:spLocks noGrp="1" noChangeArrowheads="1"/>
          </p:cNvSpPr>
          <p:nvPr>
            <p:ph type="body" idx="1"/>
          </p:nvPr>
        </p:nvSpPr>
        <p:spPr>
          <a:xfrm>
            <a:off x="682625" y="1981200"/>
            <a:ext cx="7772400" cy="3505200"/>
          </a:xfrm>
        </p:spPr>
        <p:txBody>
          <a:bodyPr/>
          <a:lstStyle/>
          <a:p>
            <a:r>
              <a:rPr lang="en-US" altLang="zh-CN"/>
              <a:t>JavaScript</a:t>
            </a:r>
            <a:r>
              <a:rPr lang="zh-CN" altLang="en-US"/>
              <a:t>中的基本数据类型</a:t>
            </a:r>
          </a:p>
          <a:p>
            <a:r>
              <a:rPr lang="en-US" altLang="zh-CN"/>
              <a:t>JavaScript</a:t>
            </a:r>
            <a:r>
              <a:rPr lang="zh-CN" altLang="en-US"/>
              <a:t>中的数组</a:t>
            </a:r>
          </a:p>
          <a:p>
            <a:r>
              <a:rPr lang="en-US" altLang="zh-CN"/>
              <a:t>JavaScript</a:t>
            </a:r>
            <a:r>
              <a:rPr lang="zh-CN" altLang="en-US"/>
              <a:t>中的表达式和运算符</a:t>
            </a:r>
          </a:p>
          <a:p>
            <a:r>
              <a:rPr lang="en-US" altLang="zh-CN"/>
              <a:t>JavaScript</a:t>
            </a:r>
            <a:r>
              <a:rPr lang="zh-CN" altLang="en-US"/>
              <a:t>中的基本语句和函数</a:t>
            </a:r>
          </a:p>
          <a:p>
            <a:r>
              <a:rPr lang="en-US" altLang="zh-CN"/>
              <a:t>JavaScript</a:t>
            </a:r>
            <a:r>
              <a:rPr lang="zh-CN" altLang="en-US"/>
              <a:t>中的基本对象</a:t>
            </a:r>
          </a:p>
          <a:p>
            <a:endParaRPr lang="zh-CN" altLang="en-US"/>
          </a:p>
          <a:p>
            <a:endParaRPr lang="zh-CN" altLang="en-US"/>
          </a:p>
          <a:p>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sz="2800" dirty="0" smtClean="0"/>
              <a:t>到此，整个函数</a:t>
            </a:r>
            <a:r>
              <a:rPr lang="en-US" altLang="zh-CN" sz="2800" dirty="0" smtClean="0"/>
              <a:t>a</a:t>
            </a:r>
            <a:r>
              <a:rPr lang="zh-CN" altLang="en-US" sz="2800" dirty="0" smtClean="0"/>
              <a:t>从定义到执行的步骤就完成了。此时</a:t>
            </a:r>
            <a:r>
              <a:rPr lang="en-US" altLang="zh-CN" sz="2800" dirty="0" smtClean="0"/>
              <a:t>a</a:t>
            </a:r>
            <a:r>
              <a:rPr lang="zh-CN" altLang="en-US" sz="2800" dirty="0" smtClean="0"/>
              <a:t>返回函数</a:t>
            </a:r>
            <a:r>
              <a:rPr lang="en-US" altLang="zh-CN" sz="2800" dirty="0" smtClean="0"/>
              <a:t>b</a:t>
            </a:r>
            <a:r>
              <a:rPr lang="zh-CN" altLang="en-US" sz="2800" dirty="0" smtClean="0"/>
              <a:t>的引用给</a:t>
            </a:r>
            <a:r>
              <a:rPr lang="en-US" altLang="zh-CN" sz="2800" dirty="0" smtClean="0"/>
              <a:t>c</a:t>
            </a:r>
            <a:r>
              <a:rPr lang="zh-CN" altLang="en-US" sz="2800" dirty="0" smtClean="0"/>
              <a:t>，又函数</a:t>
            </a:r>
            <a:r>
              <a:rPr lang="en-US" altLang="zh-CN" sz="2800" dirty="0" smtClean="0"/>
              <a:t>b</a:t>
            </a:r>
            <a:r>
              <a:rPr lang="zh-CN" altLang="en-US" sz="2800" dirty="0" smtClean="0"/>
              <a:t>的作用域链包含了对函数</a:t>
            </a:r>
            <a:r>
              <a:rPr lang="en-US" altLang="zh-CN" sz="2800" dirty="0" smtClean="0"/>
              <a:t>a</a:t>
            </a:r>
            <a:r>
              <a:rPr lang="zh-CN" altLang="en-US" sz="2800" dirty="0" smtClean="0"/>
              <a:t>的活动对象的引用，也就是说</a:t>
            </a:r>
            <a:r>
              <a:rPr lang="en-US" altLang="zh-CN" sz="2800" dirty="0" smtClean="0"/>
              <a:t>b</a:t>
            </a:r>
            <a:r>
              <a:rPr lang="zh-CN" altLang="en-US" sz="2800" dirty="0" smtClean="0"/>
              <a:t>可以访问到</a:t>
            </a:r>
            <a:r>
              <a:rPr lang="en-US" altLang="zh-CN" sz="2800" dirty="0" smtClean="0"/>
              <a:t>a</a:t>
            </a:r>
            <a:r>
              <a:rPr lang="zh-CN" altLang="en-US" sz="2800" dirty="0" smtClean="0"/>
              <a:t>中定义的所有变量和函数。函数</a:t>
            </a:r>
            <a:r>
              <a:rPr lang="en-US" altLang="zh-CN" sz="2800" dirty="0" smtClean="0"/>
              <a:t>b</a:t>
            </a:r>
            <a:r>
              <a:rPr lang="zh-CN" altLang="en-US" sz="2800" dirty="0" smtClean="0"/>
              <a:t>被</a:t>
            </a:r>
            <a:r>
              <a:rPr lang="en-US" altLang="zh-CN" sz="2800" dirty="0" smtClean="0"/>
              <a:t>c</a:t>
            </a:r>
            <a:r>
              <a:rPr lang="zh-CN" altLang="en-US" sz="2800" dirty="0" smtClean="0"/>
              <a:t>引用，函数</a:t>
            </a:r>
            <a:r>
              <a:rPr lang="en-US" altLang="zh-CN" sz="2800" dirty="0" smtClean="0"/>
              <a:t>b</a:t>
            </a:r>
            <a:r>
              <a:rPr lang="zh-CN" altLang="en-US" sz="2800" dirty="0" smtClean="0"/>
              <a:t>又依赖函数</a:t>
            </a:r>
            <a:r>
              <a:rPr lang="en-US" altLang="zh-CN" sz="2800" dirty="0" smtClean="0"/>
              <a:t>a</a:t>
            </a:r>
            <a:r>
              <a:rPr lang="zh-CN" altLang="en-US" sz="2800" dirty="0" smtClean="0"/>
              <a:t>，因此函数</a:t>
            </a:r>
            <a:r>
              <a:rPr lang="en-US" altLang="zh-CN" sz="2800" dirty="0" smtClean="0"/>
              <a:t>a</a:t>
            </a:r>
            <a:r>
              <a:rPr lang="zh-CN" altLang="en-US" sz="2800" dirty="0" smtClean="0"/>
              <a:t>在返回后不会被</a:t>
            </a:r>
            <a:r>
              <a:rPr lang="en-US" altLang="zh-CN" sz="2800" dirty="0" smtClean="0"/>
              <a:t>GC</a:t>
            </a:r>
            <a:r>
              <a:rPr lang="zh-CN" altLang="en-US" sz="2800" dirty="0" smtClean="0"/>
              <a:t>回收。</a:t>
            </a:r>
          </a:p>
          <a:p>
            <a:r>
              <a:rPr lang="zh-CN" altLang="en-US" sz="2800" dirty="0" smtClean="0"/>
              <a:t>当函数</a:t>
            </a:r>
            <a:r>
              <a:rPr lang="en-US" altLang="zh-CN" sz="2800" dirty="0" smtClean="0"/>
              <a:t>b</a:t>
            </a:r>
            <a:r>
              <a:rPr lang="zh-CN" altLang="en-US" sz="2800" dirty="0" smtClean="0"/>
              <a:t>执行的时候亦会像以上步骤一样。因此，执行时</a:t>
            </a:r>
            <a:r>
              <a:rPr lang="en-US" altLang="zh-CN" sz="2800" dirty="0" smtClean="0"/>
              <a:t>b</a:t>
            </a:r>
            <a:r>
              <a:rPr lang="zh-CN" altLang="en-US" sz="2800" dirty="0" smtClean="0"/>
              <a:t>的作用域链包含了</a:t>
            </a:r>
            <a:r>
              <a:rPr lang="en-US" altLang="zh-CN" sz="2800" dirty="0" smtClean="0"/>
              <a:t>3</a:t>
            </a:r>
            <a:r>
              <a:rPr lang="zh-CN" altLang="en-US" sz="2800" dirty="0" smtClean="0"/>
              <a:t>个对象：</a:t>
            </a:r>
            <a:r>
              <a:rPr lang="en-US" altLang="zh-CN" sz="2800" dirty="0" smtClean="0"/>
              <a:t>b</a:t>
            </a:r>
            <a:r>
              <a:rPr lang="zh-CN" altLang="en-US" sz="2800" dirty="0" smtClean="0"/>
              <a:t>的活动对象、</a:t>
            </a:r>
            <a:r>
              <a:rPr lang="en-US" altLang="zh-CN" sz="2800" dirty="0" smtClean="0"/>
              <a:t>a</a:t>
            </a:r>
            <a:r>
              <a:rPr lang="zh-CN" altLang="en-US" sz="2800" dirty="0" smtClean="0"/>
              <a:t>的活动对象和</a:t>
            </a:r>
            <a:r>
              <a:rPr lang="en-US" altLang="zh-CN" sz="2800" dirty="0" smtClean="0"/>
              <a:t>window</a:t>
            </a:r>
            <a:r>
              <a:rPr lang="zh-CN" altLang="en-US" sz="2800" dirty="0" smtClean="0"/>
              <a:t>对象，如下图所示：</a:t>
            </a:r>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pic>
        <p:nvPicPr>
          <p:cNvPr id="171010" name="Picture 2" descr="http://pic002.cnblogs.com/img/bishuiqingzhou/201007/2010070220313633.jpg"/>
          <p:cNvPicPr>
            <a:picLocks noChangeAspect="1" noChangeArrowheads="1"/>
          </p:cNvPicPr>
          <p:nvPr/>
        </p:nvPicPr>
        <p:blipFill>
          <a:blip r:embed="rId2" cstate="print"/>
          <a:srcRect/>
          <a:stretch>
            <a:fillRect/>
          </a:stretch>
        </p:blipFill>
        <p:spPr bwMode="auto">
          <a:xfrm>
            <a:off x="827584" y="1772816"/>
            <a:ext cx="6696744" cy="4104456"/>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sz="2800" dirty="0" smtClean="0"/>
              <a:t>当在函数</a:t>
            </a:r>
            <a:r>
              <a:rPr lang="en-US" altLang="zh-CN" sz="2800" dirty="0" smtClean="0"/>
              <a:t>b</a:t>
            </a:r>
            <a:r>
              <a:rPr lang="zh-CN" altLang="en-US" sz="2800" dirty="0" smtClean="0"/>
              <a:t>中访问一个变量的时候，搜索顺序是：</a:t>
            </a:r>
          </a:p>
          <a:p>
            <a:r>
              <a:rPr lang="zh-CN" altLang="en-US" sz="2800" dirty="0" smtClean="0"/>
              <a:t>先搜索自身的活动对象，如果存在则返回，如果不存在将继续搜索函数</a:t>
            </a:r>
            <a:r>
              <a:rPr lang="en-US" altLang="zh-CN" sz="2800" dirty="0" smtClean="0"/>
              <a:t>a</a:t>
            </a:r>
            <a:r>
              <a:rPr lang="zh-CN" altLang="en-US" sz="2800" dirty="0" smtClean="0"/>
              <a:t>的活动对象，依次查找，直到找到为止。 </a:t>
            </a:r>
          </a:p>
          <a:p>
            <a:r>
              <a:rPr lang="zh-CN" altLang="en-US" sz="2800" dirty="0" smtClean="0"/>
              <a:t>如果函数</a:t>
            </a:r>
            <a:r>
              <a:rPr lang="en-US" altLang="zh-CN" sz="2800" dirty="0" smtClean="0"/>
              <a:t>b</a:t>
            </a:r>
            <a:r>
              <a:rPr lang="zh-CN" altLang="en-US" sz="2800" dirty="0" smtClean="0"/>
              <a:t>存在</a:t>
            </a:r>
            <a:r>
              <a:rPr lang="en-US" altLang="zh-CN" sz="2800" dirty="0" smtClean="0"/>
              <a:t>prototype</a:t>
            </a:r>
            <a:r>
              <a:rPr lang="zh-CN" altLang="en-US" sz="2800" dirty="0" smtClean="0"/>
              <a:t>原型对象，则在查找完自身的活动对象后先查找自身的原型对象，再继续查找。这就是</a:t>
            </a:r>
            <a:r>
              <a:rPr lang="en-US" altLang="zh-CN" sz="2800" dirty="0" err="1" smtClean="0"/>
              <a:t>Javascript</a:t>
            </a:r>
            <a:r>
              <a:rPr lang="zh-CN" altLang="en-US" sz="2800" dirty="0" smtClean="0"/>
              <a:t>中的变量查找机制。 </a:t>
            </a:r>
          </a:p>
          <a:p>
            <a:r>
              <a:rPr lang="zh-CN" altLang="en-US" sz="2800" dirty="0" smtClean="0"/>
              <a:t>如果整个作用域链上都无法找到，则返回</a:t>
            </a:r>
            <a:r>
              <a:rPr lang="en-US" altLang="zh-CN" sz="2800" dirty="0" smtClean="0"/>
              <a:t>undefined</a:t>
            </a:r>
            <a:r>
              <a:rPr lang="zh-CN" altLang="en-US" sz="2800" dirty="0" smtClean="0"/>
              <a:t>。 </a:t>
            </a:r>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函数的</a:t>
            </a:r>
            <a:r>
              <a:rPr lang="zh-CN" altLang="en-US" b="1" dirty="0" smtClean="0"/>
              <a:t>定义</a:t>
            </a:r>
            <a:r>
              <a:rPr lang="zh-CN" altLang="en-US" dirty="0" smtClean="0"/>
              <a:t>与</a:t>
            </a:r>
            <a:r>
              <a:rPr lang="zh-CN" altLang="en-US" b="1" dirty="0" smtClean="0"/>
              <a:t>执行</a:t>
            </a:r>
            <a:r>
              <a:rPr lang="zh-CN" altLang="en-US" dirty="0" smtClean="0"/>
              <a:t>。函数的作用域是在定义函数时候就已经确定，而不是在执行的时候确定。用一段代码来说明这个问题：</a:t>
            </a:r>
          </a:p>
          <a:p>
            <a:r>
              <a:rPr lang="en-US" altLang="zh-CN" b="1" dirty="0" smtClean="0"/>
              <a:t>function</a:t>
            </a:r>
            <a:r>
              <a:rPr lang="en-US" altLang="zh-CN" dirty="0" smtClean="0"/>
              <a:t> f(x) { </a:t>
            </a:r>
            <a:br>
              <a:rPr lang="en-US" altLang="zh-CN" dirty="0" smtClean="0"/>
            </a:br>
            <a:r>
              <a:rPr lang="en-US" altLang="zh-CN" b="1" dirty="0" err="1" smtClean="0"/>
              <a:t>var</a:t>
            </a:r>
            <a:r>
              <a:rPr lang="en-US" altLang="zh-CN" dirty="0" smtClean="0"/>
              <a:t> g = </a:t>
            </a:r>
            <a:r>
              <a:rPr lang="en-US" altLang="zh-CN" b="1" dirty="0" smtClean="0"/>
              <a:t>function</a:t>
            </a:r>
            <a:r>
              <a:rPr lang="en-US" altLang="zh-CN" dirty="0" smtClean="0"/>
              <a:t> () { </a:t>
            </a:r>
            <a:r>
              <a:rPr lang="en-US" altLang="zh-CN" b="1" dirty="0" smtClean="0"/>
              <a:t>return</a:t>
            </a:r>
            <a:r>
              <a:rPr lang="en-US" altLang="zh-CN" dirty="0" smtClean="0"/>
              <a:t> x; }</a:t>
            </a:r>
            <a:br>
              <a:rPr lang="en-US" altLang="zh-CN" dirty="0" smtClean="0"/>
            </a:br>
            <a:r>
              <a:rPr lang="en-US" altLang="zh-CN" b="1" dirty="0" smtClean="0"/>
              <a:t>return</a:t>
            </a:r>
            <a:r>
              <a:rPr lang="en-US" altLang="zh-CN" dirty="0" smtClean="0"/>
              <a:t> g;</a:t>
            </a:r>
            <a:br>
              <a:rPr lang="en-US" altLang="zh-CN" dirty="0" smtClean="0"/>
            </a:br>
            <a:r>
              <a:rPr lang="en-US" altLang="zh-CN" dirty="0" smtClean="0"/>
              <a:t>}</a:t>
            </a:r>
            <a:br>
              <a:rPr lang="en-US" altLang="zh-CN" dirty="0" smtClean="0"/>
            </a:br>
            <a:r>
              <a:rPr lang="en-US" altLang="zh-CN" b="1" dirty="0" err="1" smtClean="0"/>
              <a:t>var</a:t>
            </a:r>
            <a:r>
              <a:rPr lang="en-US" altLang="zh-CN" dirty="0" smtClean="0"/>
              <a:t> h = f(1);</a:t>
            </a:r>
            <a:br>
              <a:rPr lang="en-US" altLang="zh-CN" dirty="0" smtClean="0"/>
            </a:br>
            <a:r>
              <a:rPr lang="en-US" altLang="zh-CN" dirty="0" smtClean="0"/>
              <a:t>alert(h()); </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zh-CN" altLang="en-US" sz="2000" dirty="0" smtClean="0"/>
              <a:t>这段代码中变量</a:t>
            </a:r>
            <a:r>
              <a:rPr lang="en-US" altLang="zh-CN" sz="2000" dirty="0" smtClean="0"/>
              <a:t>h</a:t>
            </a:r>
            <a:r>
              <a:rPr lang="zh-CN" altLang="en-US" sz="2000" dirty="0" smtClean="0"/>
              <a:t>指向了</a:t>
            </a:r>
            <a:r>
              <a:rPr lang="en-US" altLang="zh-CN" sz="2000" dirty="0" smtClean="0"/>
              <a:t>f</a:t>
            </a:r>
            <a:r>
              <a:rPr lang="zh-CN" altLang="en-US" sz="2000" dirty="0" smtClean="0"/>
              <a:t>中的那个匿名函数</a:t>
            </a:r>
            <a:r>
              <a:rPr lang="en-US" altLang="zh-CN" sz="2000" dirty="0" smtClean="0"/>
              <a:t>(</a:t>
            </a:r>
            <a:r>
              <a:rPr lang="zh-CN" altLang="en-US" sz="2000" dirty="0" smtClean="0"/>
              <a:t>由</a:t>
            </a:r>
            <a:r>
              <a:rPr lang="en-US" altLang="zh-CN" sz="2000" dirty="0" smtClean="0"/>
              <a:t>g</a:t>
            </a:r>
            <a:r>
              <a:rPr lang="zh-CN" altLang="en-US" sz="2000" dirty="0" smtClean="0"/>
              <a:t>返回</a:t>
            </a:r>
            <a:r>
              <a:rPr lang="en-US" altLang="zh-CN" sz="2000" dirty="0" smtClean="0"/>
              <a:t>)</a:t>
            </a:r>
            <a:r>
              <a:rPr lang="zh-CN" altLang="en-US" sz="2000" dirty="0" smtClean="0"/>
              <a:t>。</a:t>
            </a:r>
          </a:p>
          <a:p>
            <a:r>
              <a:rPr lang="zh-CN" altLang="en-US" sz="2000" dirty="0" smtClean="0"/>
              <a:t>假设函数</a:t>
            </a:r>
            <a:r>
              <a:rPr lang="en-US" altLang="zh-CN" sz="2000" dirty="0" smtClean="0"/>
              <a:t>h</a:t>
            </a:r>
            <a:r>
              <a:rPr lang="zh-CN" altLang="en-US" sz="2000" dirty="0" smtClean="0"/>
              <a:t>的作用域是在执行</a:t>
            </a:r>
            <a:r>
              <a:rPr lang="en-US" altLang="zh-CN" sz="2000" dirty="0" smtClean="0"/>
              <a:t>alert(h())</a:t>
            </a:r>
            <a:r>
              <a:rPr lang="zh-CN" altLang="en-US" sz="2000" dirty="0" smtClean="0"/>
              <a:t>确定的，那么此时</a:t>
            </a:r>
            <a:r>
              <a:rPr lang="en-US" altLang="zh-CN" sz="2000" dirty="0" smtClean="0"/>
              <a:t>h</a:t>
            </a:r>
            <a:r>
              <a:rPr lang="zh-CN" altLang="en-US" sz="2000" dirty="0" smtClean="0"/>
              <a:t>的作用域链是：</a:t>
            </a:r>
            <a:r>
              <a:rPr lang="en-US" altLang="zh-CN" sz="2000" dirty="0" smtClean="0"/>
              <a:t>h</a:t>
            </a:r>
            <a:r>
              <a:rPr lang="zh-CN" altLang="en-US" sz="2000" dirty="0" smtClean="0"/>
              <a:t>的活动对象</a:t>
            </a:r>
            <a:r>
              <a:rPr lang="en-US" altLang="zh-CN" sz="2000" dirty="0" smtClean="0"/>
              <a:t>-&gt;alert</a:t>
            </a:r>
            <a:r>
              <a:rPr lang="zh-CN" altLang="en-US" sz="2000" dirty="0" smtClean="0"/>
              <a:t>的活动对象</a:t>
            </a:r>
            <a:r>
              <a:rPr lang="en-US" altLang="zh-CN" sz="2000" dirty="0" smtClean="0"/>
              <a:t>-&gt;window</a:t>
            </a:r>
            <a:r>
              <a:rPr lang="zh-CN" altLang="en-US" sz="2000" dirty="0" smtClean="0"/>
              <a:t>对象。 </a:t>
            </a:r>
          </a:p>
          <a:p>
            <a:r>
              <a:rPr lang="zh-CN" altLang="en-US" sz="2000" dirty="0" smtClean="0"/>
              <a:t>假设函数</a:t>
            </a:r>
            <a:r>
              <a:rPr lang="en-US" altLang="zh-CN" sz="2000" dirty="0" smtClean="0"/>
              <a:t>h</a:t>
            </a:r>
            <a:r>
              <a:rPr lang="zh-CN" altLang="en-US" sz="2000" dirty="0" smtClean="0"/>
              <a:t>的作用域是在定义时确定的，就是说</a:t>
            </a:r>
            <a:r>
              <a:rPr lang="en-US" altLang="zh-CN" sz="2000" dirty="0" smtClean="0"/>
              <a:t>h</a:t>
            </a:r>
            <a:r>
              <a:rPr lang="zh-CN" altLang="en-US" sz="2000" dirty="0" smtClean="0"/>
              <a:t>指向的那个匿名函数在定义的时候就已经确定了作用域。那么在执行的时候，</a:t>
            </a:r>
            <a:r>
              <a:rPr lang="en-US" altLang="zh-CN" sz="2000" dirty="0" smtClean="0"/>
              <a:t>h</a:t>
            </a:r>
            <a:r>
              <a:rPr lang="zh-CN" altLang="en-US" sz="2000" dirty="0" smtClean="0"/>
              <a:t>的作用域链为：</a:t>
            </a:r>
            <a:r>
              <a:rPr lang="en-US" altLang="zh-CN" sz="2000" dirty="0" smtClean="0"/>
              <a:t>h</a:t>
            </a:r>
            <a:r>
              <a:rPr lang="zh-CN" altLang="en-US" sz="2000" dirty="0" smtClean="0"/>
              <a:t>的活动对象</a:t>
            </a:r>
            <a:r>
              <a:rPr lang="en-US" altLang="zh-CN" sz="2000" dirty="0" smtClean="0"/>
              <a:t>-&gt;f</a:t>
            </a:r>
            <a:r>
              <a:rPr lang="zh-CN" altLang="en-US" sz="2000" dirty="0" smtClean="0"/>
              <a:t>的活动对象</a:t>
            </a:r>
            <a:r>
              <a:rPr lang="en-US" altLang="zh-CN" sz="2000" dirty="0" smtClean="0"/>
              <a:t>-&gt;window</a:t>
            </a:r>
            <a:r>
              <a:rPr lang="zh-CN" altLang="en-US" sz="2000" dirty="0" smtClean="0"/>
              <a:t>对象。 </a:t>
            </a:r>
          </a:p>
          <a:p>
            <a:r>
              <a:rPr lang="zh-CN" altLang="en-US" sz="2000" dirty="0" smtClean="0"/>
              <a:t>如果第一种假设成立，那输出值就是</a:t>
            </a:r>
            <a:r>
              <a:rPr lang="en-US" altLang="zh-CN" sz="2000" dirty="0" smtClean="0"/>
              <a:t>undefined</a:t>
            </a:r>
            <a:r>
              <a:rPr lang="zh-CN" altLang="en-US" sz="2000" dirty="0" smtClean="0"/>
              <a:t>；如果第二种假设成立，输出值则为</a:t>
            </a:r>
            <a:r>
              <a:rPr lang="en-US" altLang="zh-CN" sz="2000" dirty="0" smtClean="0"/>
              <a:t>1</a:t>
            </a:r>
            <a:r>
              <a:rPr lang="zh-CN" altLang="en-US" sz="2000" dirty="0" smtClean="0"/>
              <a:t>。</a:t>
            </a:r>
          </a:p>
          <a:p>
            <a:r>
              <a:rPr lang="zh-CN" altLang="en-US" sz="2000" dirty="0" smtClean="0"/>
              <a:t>运行结果证明了第</a:t>
            </a:r>
            <a:r>
              <a:rPr lang="en-US" altLang="zh-CN" sz="2000" dirty="0" smtClean="0"/>
              <a:t>2</a:t>
            </a:r>
            <a:r>
              <a:rPr lang="zh-CN" altLang="en-US" sz="2000" dirty="0" smtClean="0"/>
              <a:t>个假设是正确的，说明函数的作用域确实是在定义这个函数的时候就已经确定了。</a:t>
            </a:r>
            <a:r>
              <a:rPr lang="zh-CN" altLang="en-US" dirty="0" smtClean="0"/>
              <a:t/>
            </a:r>
            <a:br>
              <a:rPr lang="zh-CN" altLang="en-US" dirty="0" smtClean="0"/>
            </a:br>
            <a:r>
              <a:rPr lang="zh-CN" altLang="en-US" dirty="0" smtClean="0"/>
              <a:t/>
            </a:r>
            <a:br>
              <a:rPr lang="zh-CN" altLang="en-US" dirty="0" smtClean="0"/>
            </a:br>
            <a:endParaRPr lang="zh-CN" altLang="en-US" dirty="0" smtClean="0"/>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b="1" dirty="0" smtClean="0"/>
              <a:t>闭包的应用场景</a:t>
            </a:r>
            <a:br>
              <a:rPr lang="zh-CN" altLang="en-US" sz="2800" b="1" dirty="0" smtClean="0"/>
            </a:br>
            <a:r>
              <a:rPr lang="zh-CN" altLang="en-US" sz="2800" dirty="0" smtClean="0"/>
              <a:t>保护函数内的变量安全。以最开始的例子为例，函数</a:t>
            </a:r>
            <a:r>
              <a:rPr lang="en-US" altLang="zh-CN" sz="2800" dirty="0" smtClean="0"/>
              <a:t>a</a:t>
            </a:r>
            <a:r>
              <a:rPr lang="zh-CN" altLang="en-US" sz="2800" dirty="0" smtClean="0"/>
              <a:t>中</a:t>
            </a:r>
            <a:r>
              <a:rPr lang="en-US" altLang="zh-CN" sz="2800" dirty="0" err="1" smtClean="0"/>
              <a:t>i</a:t>
            </a:r>
            <a:r>
              <a:rPr lang="zh-CN" altLang="en-US" sz="2800" dirty="0" smtClean="0"/>
              <a:t>只有函数</a:t>
            </a:r>
            <a:r>
              <a:rPr lang="en-US" altLang="zh-CN" sz="2800" dirty="0" smtClean="0"/>
              <a:t>b</a:t>
            </a:r>
            <a:r>
              <a:rPr lang="zh-CN" altLang="en-US" sz="2800" dirty="0" smtClean="0"/>
              <a:t>才能访问，而无法通过其他途径访问到，因此保护了</a:t>
            </a:r>
            <a:r>
              <a:rPr lang="en-US" altLang="zh-CN" sz="2800" dirty="0" err="1" smtClean="0"/>
              <a:t>i</a:t>
            </a:r>
            <a:r>
              <a:rPr lang="zh-CN" altLang="en-US" sz="2800" dirty="0" smtClean="0"/>
              <a:t>的安全性。</a:t>
            </a:r>
          </a:p>
          <a:p>
            <a:r>
              <a:rPr lang="zh-CN" altLang="en-US" sz="2800" dirty="0" smtClean="0"/>
              <a:t>在内存中维持一个变量。依然如前例，由于闭包，函数</a:t>
            </a:r>
            <a:r>
              <a:rPr lang="en-US" altLang="zh-CN" sz="2800" dirty="0" smtClean="0"/>
              <a:t>a</a:t>
            </a:r>
            <a:r>
              <a:rPr lang="zh-CN" altLang="en-US" sz="2800" dirty="0" smtClean="0"/>
              <a:t>中</a:t>
            </a:r>
            <a:r>
              <a:rPr lang="en-US" altLang="zh-CN" sz="2800" dirty="0" err="1" smtClean="0"/>
              <a:t>i</a:t>
            </a:r>
            <a:r>
              <a:rPr lang="zh-CN" altLang="en-US" sz="2800" dirty="0" smtClean="0"/>
              <a:t>的一直存在于内存中，因此每次执行</a:t>
            </a:r>
            <a:r>
              <a:rPr lang="en-US" altLang="zh-CN" sz="2800" dirty="0" smtClean="0"/>
              <a:t>c()</a:t>
            </a:r>
            <a:r>
              <a:rPr lang="zh-CN" altLang="en-US" sz="2800" dirty="0" smtClean="0"/>
              <a:t>，都会给</a:t>
            </a:r>
            <a:r>
              <a:rPr lang="en-US" altLang="zh-CN" sz="2800" dirty="0" err="1" smtClean="0"/>
              <a:t>i</a:t>
            </a:r>
            <a:r>
              <a:rPr lang="zh-CN" altLang="en-US" sz="2800" dirty="0" smtClean="0"/>
              <a:t>自加</a:t>
            </a:r>
            <a:r>
              <a:rPr lang="en-US" altLang="zh-CN" sz="2800" dirty="0" smtClean="0"/>
              <a:t>1</a:t>
            </a:r>
            <a:r>
              <a:rPr lang="zh-CN" altLang="en-US" sz="2800" dirty="0" smtClean="0"/>
              <a:t>。 </a:t>
            </a:r>
          </a:p>
          <a:p>
            <a:r>
              <a:rPr lang="zh-CN" altLang="en-US" sz="2800" dirty="0" smtClean="0"/>
              <a:t>通过保护变量的安全实现</a:t>
            </a:r>
            <a:r>
              <a:rPr lang="en-US" altLang="zh-CN" sz="2800" dirty="0" smtClean="0"/>
              <a:t>JS</a:t>
            </a:r>
            <a:r>
              <a:rPr lang="zh-CN" altLang="en-US" sz="2800" dirty="0" smtClean="0"/>
              <a:t>私有属性和私有方法（不能被外部访问）</a:t>
            </a:r>
            <a:br>
              <a:rPr lang="zh-CN" altLang="en-US" sz="2800" dirty="0" smtClean="0"/>
            </a:br>
            <a:r>
              <a:rPr lang="zh-CN" altLang="en-US" sz="2800" dirty="0" smtClean="0"/>
              <a:t>私有属性和方法在</a:t>
            </a:r>
            <a:r>
              <a:rPr lang="en-US" altLang="zh-CN" sz="2800" dirty="0" smtClean="0"/>
              <a:t>Constructor</a:t>
            </a:r>
            <a:r>
              <a:rPr lang="zh-CN" altLang="en-US" sz="2800" dirty="0" smtClean="0"/>
              <a:t>外是无法被访问的 </a:t>
            </a:r>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函数应用</a:t>
            </a:r>
            <a:endParaRPr lang="zh-CN" altLang="en-US" dirty="0"/>
          </a:p>
        </p:txBody>
      </p:sp>
      <p:sp>
        <p:nvSpPr>
          <p:cNvPr id="3" name="内容占位符 2"/>
          <p:cNvSpPr>
            <a:spLocks noGrp="1"/>
          </p:cNvSpPr>
          <p:nvPr>
            <p:ph idx="1"/>
          </p:nvPr>
        </p:nvSpPr>
        <p:spPr/>
        <p:txBody>
          <a:bodyPr/>
          <a:lstStyle/>
          <a:p>
            <a:r>
              <a:rPr lang="en-US" altLang="zh-CN" b="1" dirty="0" err="1" smtClean="0"/>
              <a:t>Javascript</a:t>
            </a:r>
            <a:r>
              <a:rPr lang="zh-CN" altLang="en-US" b="1" dirty="0" smtClean="0"/>
              <a:t>的垃圾回收机制</a:t>
            </a:r>
            <a:br>
              <a:rPr lang="zh-CN" altLang="en-US" b="1" dirty="0" smtClean="0"/>
            </a:br>
            <a:endParaRPr lang="zh-CN" altLang="en-US" dirty="0" smtClean="0"/>
          </a:p>
          <a:p>
            <a:r>
              <a:rPr lang="zh-CN" altLang="en-US" dirty="0" smtClean="0"/>
              <a:t>在</a:t>
            </a:r>
            <a:r>
              <a:rPr lang="en-US" altLang="zh-CN" dirty="0" err="1" smtClean="0"/>
              <a:t>Javascript</a:t>
            </a:r>
            <a:r>
              <a:rPr lang="zh-CN" altLang="en-US" dirty="0" smtClean="0"/>
              <a:t>中，如果一个对象不再被引用，那么这个对象就会被</a:t>
            </a:r>
            <a:r>
              <a:rPr lang="en-US" altLang="zh-CN" dirty="0" smtClean="0"/>
              <a:t>GC</a:t>
            </a:r>
            <a:r>
              <a:rPr lang="zh-CN" altLang="en-US" dirty="0" smtClean="0"/>
              <a:t>回收。如果两个对象互相引用，而不再被第</a:t>
            </a:r>
            <a:r>
              <a:rPr lang="en-US" altLang="zh-CN" dirty="0" smtClean="0"/>
              <a:t>3</a:t>
            </a:r>
            <a:r>
              <a:rPr lang="zh-CN" altLang="en-US" dirty="0" smtClean="0"/>
              <a:t>者所引用，那么这两个互相引用的对象也会被回收。因为函数</a:t>
            </a:r>
            <a:r>
              <a:rPr lang="en-US" altLang="zh-CN" dirty="0" smtClean="0"/>
              <a:t>a</a:t>
            </a:r>
            <a:r>
              <a:rPr lang="zh-CN" altLang="en-US" dirty="0" smtClean="0"/>
              <a:t>被</a:t>
            </a:r>
            <a:r>
              <a:rPr lang="en-US" altLang="zh-CN" dirty="0" smtClean="0"/>
              <a:t>b</a:t>
            </a:r>
            <a:r>
              <a:rPr lang="zh-CN" altLang="en-US" dirty="0" smtClean="0"/>
              <a:t>引用，</a:t>
            </a:r>
            <a:r>
              <a:rPr lang="en-US" altLang="zh-CN" dirty="0" smtClean="0"/>
              <a:t>b</a:t>
            </a:r>
            <a:r>
              <a:rPr lang="zh-CN" altLang="en-US" dirty="0" smtClean="0"/>
              <a:t>又被</a:t>
            </a:r>
            <a:r>
              <a:rPr lang="en-US" altLang="zh-CN" dirty="0" smtClean="0"/>
              <a:t>a</a:t>
            </a:r>
            <a:r>
              <a:rPr lang="zh-CN" altLang="en-US" dirty="0" smtClean="0"/>
              <a:t>外的</a:t>
            </a:r>
            <a:r>
              <a:rPr lang="en-US" altLang="zh-CN" dirty="0" smtClean="0"/>
              <a:t>c</a:t>
            </a:r>
            <a:r>
              <a:rPr lang="zh-CN" altLang="en-US" dirty="0" smtClean="0"/>
              <a:t>引用，这就是为什么函数</a:t>
            </a:r>
            <a:r>
              <a:rPr lang="en-US" altLang="zh-CN" dirty="0" smtClean="0"/>
              <a:t>a</a:t>
            </a:r>
            <a:r>
              <a:rPr lang="zh-CN" altLang="en-US" dirty="0" smtClean="0"/>
              <a:t>执行后不会被回收的原因。</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javacript</a:t>
            </a:r>
            <a:r>
              <a:rPr lang="zh-CN" altLang="en-US" dirty="0" smtClean="0"/>
              <a:t>中的原型</a:t>
            </a:r>
            <a:r>
              <a:rPr lang="en-US" altLang="zh-CN" dirty="0" smtClean="0"/>
              <a:t>(prototype)</a:t>
            </a:r>
            <a:r>
              <a:rPr lang="zh-CN" altLang="en-US" dirty="0" smtClean="0"/>
              <a:t>是</a:t>
            </a:r>
            <a:r>
              <a:rPr lang="en-US" altLang="zh-CN" dirty="0" err="1" smtClean="0"/>
              <a:t>javascript</a:t>
            </a:r>
            <a:r>
              <a:rPr lang="zh-CN" altLang="en-US" dirty="0" smtClean="0"/>
              <a:t>中比较特别的一个功能。</a:t>
            </a:r>
            <a:r>
              <a:rPr lang="en-US" altLang="zh-CN" dirty="0" err="1" smtClean="0"/>
              <a:t>javascript</a:t>
            </a:r>
            <a:r>
              <a:rPr lang="zh-CN" altLang="en-US" dirty="0" smtClean="0"/>
              <a:t>中的面向对象和继承，都需要使用</a:t>
            </a:r>
            <a:r>
              <a:rPr lang="en-US" altLang="zh-CN" dirty="0" smtClean="0"/>
              <a:t>prototype</a:t>
            </a:r>
            <a:r>
              <a:rPr lang="zh-CN" altLang="en-US" dirty="0" smtClean="0"/>
              <a:t>。</a:t>
            </a:r>
            <a:endParaRPr lang="en-US" altLang="zh-CN" dirty="0" smtClean="0"/>
          </a:p>
          <a:p>
            <a:endParaRPr lang="en-US" altLang="zh-CN" dirty="0" smtClean="0"/>
          </a:p>
          <a:p>
            <a:r>
              <a:rPr lang="zh-CN" altLang="en-US" dirty="0" smtClean="0"/>
              <a:t>原型表示对象的原始状态，</a:t>
            </a:r>
            <a:r>
              <a:rPr lang="en-US" altLang="zh-CN" dirty="0" err="1" smtClean="0"/>
              <a:t>javascript</a:t>
            </a:r>
            <a:r>
              <a:rPr lang="zh-CN" altLang="en-US" dirty="0" smtClean="0"/>
              <a:t>中每个对象都有一个</a:t>
            </a:r>
            <a:r>
              <a:rPr lang="en-US" altLang="zh-CN" dirty="0" smtClean="0"/>
              <a:t>prototype</a:t>
            </a:r>
            <a:r>
              <a:rPr lang="zh-CN" altLang="en-US" dirty="0" smtClean="0"/>
              <a:t>属性，但是只有</a:t>
            </a:r>
            <a:r>
              <a:rPr lang="en-US" altLang="zh-CN" dirty="0" smtClean="0"/>
              <a:t>function</a:t>
            </a:r>
            <a:r>
              <a:rPr lang="zh-CN" altLang="en-US" dirty="0" smtClean="0"/>
              <a:t>类型的</a:t>
            </a:r>
            <a:r>
              <a:rPr lang="en-US" altLang="zh-CN" dirty="0" smtClean="0"/>
              <a:t>prototype</a:t>
            </a:r>
            <a:r>
              <a:rPr lang="zh-CN" altLang="en-US" dirty="0" smtClean="0"/>
              <a:t>可以使用脚本直接操作。</a:t>
            </a:r>
            <a:r>
              <a:rPr lang="en-US" altLang="zh-CN" dirty="0" smtClean="0"/>
              <a:t>object</a:t>
            </a:r>
            <a:r>
              <a:rPr lang="zh-CN" altLang="en-US" dirty="0" smtClean="0"/>
              <a:t>的</a:t>
            </a:r>
            <a:r>
              <a:rPr lang="en-US" altLang="zh-CN" dirty="0" smtClean="0"/>
              <a:t>prototype</a:t>
            </a:r>
            <a:r>
              <a:rPr lang="zh-CN" altLang="en-US" dirty="0" smtClean="0"/>
              <a:t>属于内部属性，无法直接操作。</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en-US" altLang="zh-CN" dirty="0" smtClean="0"/>
              <a:t>prototype</a:t>
            </a:r>
            <a:r>
              <a:rPr lang="zh-CN" altLang="en-US" dirty="0" smtClean="0"/>
              <a:t>属性本身是一个</a:t>
            </a:r>
            <a:r>
              <a:rPr lang="en-US" altLang="zh-CN" dirty="0" smtClean="0"/>
              <a:t>object</a:t>
            </a:r>
            <a:r>
              <a:rPr lang="zh-CN" altLang="en-US" dirty="0" smtClean="0"/>
              <a:t>类型。一个函数的</a:t>
            </a:r>
            <a:r>
              <a:rPr lang="en-US" altLang="zh-CN" dirty="0" smtClean="0"/>
              <a:t>prototype</a:t>
            </a:r>
            <a:r>
              <a:rPr lang="zh-CN" altLang="en-US" dirty="0" smtClean="0"/>
              <a:t>上所有定义的属性和方法，都会在其实例对象上存在。即</a:t>
            </a:r>
            <a:r>
              <a:rPr lang="en-US" altLang="zh-CN" dirty="0" smtClean="0"/>
              <a:t>prototype</a:t>
            </a:r>
            <a:r>
              <a:rPr lang="zh-CN" altLang="en-US" dirty="0" smtClean="0"/>
              <a:t>类似于</a:t>
            </a:r>
            <a:r>
              <a:rPr lang="en-US" altLang="zh-CN" dirty="0" smtClean="0"/>
              <a:t>JAVA</a:t>
            </a:r>
            <a:r>
              <a:rPr lang="zh-CN" altLang="en-US" dirty="0" smtClean="0"/>
              <a:t>类中的实例方法和实例属性。实例方法和静态方法是不同的，静态方法是指不需要声明类的实例就可以使用的方法，实例方法是指必须要先使用</a:t>
            </a:r>
            <a:r>
              <a:rPr lang="en-US" altLang="zh-CN" dirty="0" smtClean="0"/>
              <a:t>new</a:t>
            </a:r>
            <a:r>
              <a:rPr lang="zh-CN" altLang="en-US" dirty="0" smtClean="0"/>
              <a:t>关键字声明一个类的实例，然后才可以通过此实例访问的方法。</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en-US" altLang="zh-CN" dirty="0" smtClean="0"/>
              <a:t>Function  </a:t>
            </a:r>
            <a:r>
              <a:rPr lang="en-US" altLang="zh-CN" dirty="0" err="1" smtClean="0"/>
              <a:t>MyClass</a:t>
            </a:r>
            <a:r>
              <a:rPr lang="en-US" altLang="zh-CN" dirty="0" smtClean="0"/>
              <a:t>() {}; //</a:t>
            </a:r>
            <a:r>
              <a:rPr lang="zh-CN" altLang="en-US" dirty="0" smtClean="0"/>
              <a:t>声明一个类</a:t>
            </a:r>
            <a:endParaRPr lang="en-US" altLang="zh-CN" dirty="0" smtClean="0"/>
          </a:p>
          <a:p>
            <a:r>
              <a:rPr lang="en-US" altLang="zh-CN" dirty="0" smtClean="0"/>
              <a:t>MyClass.m1 = function() {</a:t>
            </a:r>
            <a:r>
              <a:rPr lang="zh-CN" altLang="en-US" dirty="0" smtClean="0"/>
              <a:t> </a:t>
            </a:r>
            <a:r>
              <a:rPr lang="en-US" altLang="zh-CN" dirty="0" smtClean="0"/>
              <a:t>//</a:t>
            </a:r>
            <a:r>
              <a:rPr lang="zh-CN" altLang="en-US" dirty="0" smtClean="0"/>
              <a:t>创建一个静态方法</a:t>
            </a:r>
            <a:endParaRPr lang="en-US" altLang="zh-CN" dirty="0" smtClean="0"/>
          </a:p>
          <a:p>
            <a:pPr lvl="1"/>
            <a:r>
              <a:rPr lang="en-US" altLang="zh-CN" dirty="0" smtClean="0"/>
              <a:t>Alert(“static method”);</a:t>
            </a:r>
          </a:p>
          <a:p>
            <a:r>
              <a:rPr lang="en-US" altLang="zh-CN" dirty="0" smtClean="0"/>
              <a:t>}</a:t>
            </a:r>
          </a:p>
          <a:p>
            <a:r>
              <a:rPr lang="en-US" altLang="zh-CN" dirty="0" smtClean="0"/>
              <a:t>MyClass.prototype.m2 = function() {</a:t>
            </a:r>
          </a:p>
          <a:p>
            <a:pPr lvl="1"/>
            <a:r>
              <a:rPr lang="en-US" altLang="zh-CN" dirty="0" smtClean="0"/>
              <a:t>Alert(“instance  method”);</a:t>
            </a:r>
          </a:p>
          <a:p>
            <a:r>
              <a:rPr lang="en-US" altLang="zh-CN" dirty="0" smtClean="0"/>
              <a:t>}//</a:t>
            </a:r>
            <a:r>
              <a:rPr lang="zh-CN" altLang="en-US" dirty="0" smtClean="0"/>
              <a:t>创建一个实例方法</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2625" y="609600"/>
            <a:ext cx="8461375" cy="1143000"/>
          </a:xfrm>
        </p:spPr>
        <p:txBody>
          <a:bodyPr/>
          <a:lstStyle/>
          <a:p>
            <a:r>
              <a:rPr lang="en-US" altLang="zh-CN"/>
              <a:t>2.1 JavaScript</a:t>
            </a:r>
            <a:r>
              <a:rPr lang="zh-CN" altLang="en-US"/>
              <a:t>中的基本数据类型</a:t>
            </a:r>
          </a:p>
        </p:txBody>
      </p:sp>
      <p:sp>
        <p:nvSpPr>
          <p:cNvPr id="60419" name="Rectangle 3"/>
          <p:cNvSpPr>
            <a:spLocks noGrp="1" noChangeArrowheads="1"/>
          </p:cNvSpPr>
          <p:nvPr>
            <p:ph type="body" idx="1"/>
          </p:nvPr>
        </p:nvSpPr>
        <p:spPr>
          <a:xfrm>
            <a:off x="682625" y="1981200"/>
            <a:ext cx="7772400" cy="3200400"/>
          </a:xfrm>
        </p:spPr>
        <p:txBody>
          <a:bodyPr>
            <a:normAutofit lnSpcReduction="10000"/>
          </a:bodyPr>
          <a:lstStyle/>
          <a:p>
            <a:r>
              <a:rPr lang="zh-CN" altLang="en-US"/>
              <a:t>基本数据类型</a:t>
            </a:r>
          </a:p>
          <a:p>
            <a:pPr lvl="1"/>
            <a:r>
              <a:rPr lang="zh-CN" altLang="en-US"/>
              <a:t>数值</a:t>
            </a:r>
            <a:r>
              <a:rPr lang="en-US" altLang="zh-CN"/>
              <a:t>(</a:t>
            </a:r>
            <a:r>
              <a:rPr lang="zh-CN" altLang="en-US"/>
              <a:t>整数和实数</a:t>
            </a:r>
            <a:r>
              <a:rPr lang="en-US" altLang="zh-CN"/>
              <a:t>)</a:t>
            </a:r>
          </a:p>
          <a:p>
            <a:pPr lvl="1"/>
            <a:r>
              <a:rPr lang="zh-CN" altLang="en-US"/>
              <a:t>字符串型</a:t>
            </a:r>
          </a:p>
          <a:p>
            <a:pPr lvl="1"/>
            <a:r>
              <a:rPr lang="zh-CN" altLang="en-US"/>
              <a:t>布尔性</a:t>
            </a:r>
          </a:p>
          <a:p>
            <a:r>
              <a:rPr lang="zh-CN" altLang="en-US"/>
              <a:t>变量</a:t>
            </a:r>
          </a:p>
          <a:p>
            <a:pPr>
              <a:buFont typeface="Wingdings" pitchFamily="2" charset="2"/>
              <a:buNone/>
            </a:pPr>
            <a:r>
              <a:rPr lang="zh-CN" altLang="en-US"/>
              <a:t>		</a:t>
            </a:r>
            <a:r>
              <a:rPr lang="en-US" altLang="zh-CN"/>
              <a:t>var test=“abc”;</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864096"/>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1268761"/>
            <a:ext cx="8229600" cy="5055840"/>
          </a:xfrm>
        </p:spPr>
        <p:txBody>
          <a:bodyPr/>
          <a:lstStyle/>
          <a:p>
            <a:r>
              <a:rPr lang="zh-CN" altLang="en-US" sz="2400" dirty="0" smtClean="0"/>
              <a:t>上面首先声明了一个类</a:t>
            </a:r>
            <a:r>
              <a:rPr lang="en-US" altLang="zh-CN" sz="2400" dirty="0" err="1" smtClean="0"/>
              <a:t>MyClass</a:t>
            </a:r>
            <a:r>
              <a:rPr lang="zh-CN" altLang="en-US" sz="2400" dirty="0" smtClean="0"/>
              <a:t>，接着为其添加了一个静态方法和一个动态方法，区别就在于添加动态方法要使用</a:t>
            </a:r>
            <a:r>
              <a:rPr lang="en-US" altLang="zh-CN" sz="2400" dirty="0" smtClean="0"/>
              <a:t>prototype</a:t>
            </a:r>
            <a:r>
              <a:rPr lang="zh-CN" altLang="en-US" sz="2400" dirty="0" smtClean="0"/>
              <a:t>原型属性。</a:t>
            </a:r>
            <a:endParaRPr lang="en-US" altLang="zh-CN" sz="2400" dirty="0" smtClean="0"/>
          </a:p>
          <a:p>
            <a:r>
              <a:rPr lang="zh-CN" altLang="en-US" sz="2400" dirty="0" smtClean="0"/>
              <a:t>对于静态方法可以直接调用 ：</a:t>
            </a:r>
            <a:endParaRPr lang="en-US" altLang="zh-CN" sz="2400" dirty="0" smtClean="0"/>
          </a:p>
          <a:p>
            <a:r>
              <a:rPr lang="en-US" altLang="zh-CN" sz="2400" dirty="0" smtClean="0"/>
              <a:t>MyClass.m1();</a:t>
            </a:r>
          </a:p>
          <a:p>
            <a:r>
              <a:rPr lang="zh-CN" altLang="en-US" sz="2400" dirty="0" smtClean="0"/>
              <a:t>实例方法不能直接调用</a:t>
            </a:r>
            <a:endParaRPr lang="en-US" altLang="zh-CN" sz="2400" dirty="0" smtClean="0"/>
          </a:p>
          <a:p>
            <a:r>
              <a:rPr lang="en-US" altLang="zh-CN" sz="2400" dirty="0" smtClean="0"/>
              <a:t>MyClass.m2();</a:t>
            </a:r>
          </a:p>
          <a:p>
            <a:r>
              <a:rPr lang="zh-CN" altLang="en-US" sz="2400" dirty="0" smtClean="0"/>
              <a:t>实例方法需要首先实例化后再调用 </a:t>
            </a:r>
            <a:endParaRPr lang="en-US" altLang="zh-CN" sz="2400" dirty="0" smtClean="0"/>
          </a:p>
          <a:p>
            <a:r>
              <a:rPr lang="en-US" altLang="zh-CN" sz="2400" dirty="0" err="1" smtClean="0"/>
              <a:t>Var</a:t>
            </a:r>
            <a:r>
              <a:rPr lang="en-US" altLang="zh-CN" sz="2400" dirty="0" smtClean="0"/>
              <a:t> instance = new </a:t>
            </a:r>
            <a:r>
              <a:rPr lang="en-US" altLang="zh-CN" sz="2400" dirty="0" err="1" smtClean="0"/>
              <a:t>MyClass</a:t>
            </a:r>
            <a:r>
              <a:rPr lang="en-US" altLang="zh-CN" sz="2400" dirty="0" smtClean="0"/>
              <a:t>();</a:t>
            </a:r>
          </a:p>
          <a:p>
            <a:r>
              <a:rPr lang="en-US" altLang="zh-CN" sz="2400" dirty="0" smtClean="0"/>
              <a:t>Instance.m2();</a:t>
            </a:r>
          </a:p>
          <a:p>
            <a:r>
              <a:rPr lang="zh-CN" altLang="en-US" sz="2400" dirty="0" smtClean="0"/>
              <a:t>代码：</a:t>
            </a:r>
            <a:r>
              <a:rPr lang="en-US" altLang="zh-CN" sz="2400" dirty="0" smtClean="0"/>
              <a:t>10.html</a:t>
            </a:r>
            <a:endParaRPr lang="zh-CN" alt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prototype</a:t>
            </a:r>
            <a:r>
              <a:rPr lang="zh-CN" altLang="en-US" dirty="0" smtClean="0"/>
              <a:t>除了可以声明实例方法，也可以声明实例属性。可以使用原型来实现</a:t>
            </a:r>
            <a:r>
              <a:rPr lang="en-US" altLang="zh-CN" dirty="0" err="1" smtClean="0"/>
              <a:t>javascript</a:t>
            </a:r>
            <a:r>
              <a:rPr lang="zh-CN" altLang="en-US" dirty="0" smtClean="0"/>
              <a:t>的面向对象。有很多种方式可以创建</a:t>
            </a:r>
            <a:r>
              <a:rPr lang="en-US" altLang="zh-CN" dirty="0" err="1" smtClean="0"/>
              <a:t>javascript</a:t>
            </a:r>
            <a:r>
              <a:rPr lang="zh-CN" altLang="en-US" dirty="0" smtClean="0"/>
              <a:t>的面向对象的编程。其中动态原型方法是一个最常用、最容易理解和使用的一种方法。</a:t>
            </a:r>
          </a:p>
          <a:p>
            <a:endParaRPr lang="zh-CN" altLang="en-US" dirty="0" smtClean="0"/>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zh-CN" altLang="en-US" dirty="0" smtClean="0"/>
              <a:t>动态原型方法的核心在于使用</a:t>
            </a:r>
            <a:r>
              <a:rPr lang="en-US" altLang="zh-CN" dirty="0" smtClean="0"/>
              <a:t>prototype</a:t>
            </a:r>
            <a:r>
              <a:rPr lang="zh-CN" altLang="en-US" dirty="0" smtClean="0"/>
              <a:t>声明实例方法，使用</a:t>
            </a:r>
            <a:r>
              <a:rPr lang="en-US" altLang="zh-CN" dirty="0" smtClean="0"/>
              <a:t>this</a:t>
            </a:r>
            <a:r>
              <a:rPr lang="zh-CN" altLang="en-US" dirty="0" smtClean="0"/>
              <a:t>声明实例属性。更加接近面向对象的编程方式，注意充当类定义的</a:t>
            </a:r>
            <a:r>
              <a:rPr lang="en-US" altLang="zh-CN" dirty="0" smtClean="0"/>
              <a:t>function</a:t>
            </a:r>
            <a:r>
              <a:rPr lang="zh-CN" altLang="en-US" dirty="0" smtClean="0"/>
              <a:t>没有带有任何的参数，虽然可以传递参数，但一般不这样做，方便使用原型链实例继承机制。可以在创建了对象以后再为其属性赋值。</a:t>
            </a:r>
            <a:endParaRPr lang="en-US" altLang="zh-CN" dirty="0" smtClean="0"/>
          </a:p>
          <a:p>
            <a:r>
              <a:rPr lang="zh-CN" altLang="en-US" dirty="0" smtClean="0"/>
              <a:t>代码：</a:t>
            </a:r>
            <a:r>
              <a:rPr lang="en-US" altLang="zh-CN" dirty="0" smtClean="0"/>
              <a:t>11.html</a:t>
            </a:r>
          </a:p>
          <a:p>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08720"/>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980728"/>
            <a:ext cx="8229600" cy="5145435"/>
          </a:xfrm>
        </p:spPr>
        <p:txBody>
          <a:bodyPr/>
          <a:lstStyle/>
          <a:p>
            <a:r>
              <a:rPr lang="zh-CN" altLang="en-US" dirty="0" smtClean="0"/>
              <a:t>在</a:t>
            </a:r>
            <a:r>
              <a:rPr lang="en-US" altLang="zh-CN" dirty="0" err="1" smtClean="0"/>
              <a:t>Javascript</a:t>
            </a:r>
            <a:r>
              <a:rPr lang="zh-CN" altLang="en-US" dirty="0" smtClean="0"/>
              <a:t>中，</a:t>
            </a:r>
            <a:r>
              <a:rPr lang="en-US" altLang="zh-CN" dirty="0" smtClean="0"/>
              <a:t>object</a:t>
            </a:r>
            <a:r>
              <a:rPr lang="zh-CN" altLang="en-US" dirty="0" smtClean="0"/>
              <a:t>就是个</a:t>
            </a:r>
            <a:r>
              <a:rPr lang="en-US" altLang="zh-CN" dirty="0" smtClean="0"/>
              <a:t>associative array</a:t>
            </a:r>
            <a:r>
              <a:rPr lang="zh-CN" altLang="en-US" dirty="0" smtClean="0"/>
              <a:t>。一个</a:t>
            </a:r>
            <a:r>
              <a:rPr lang="en-US" altLang="zh-CN" dirty="0" smtClean="0"/>
              <a:t>function</a:t>
            </a:r>
            <a:r>
              <a:rPr lang="zh-CN" altLang="en-US" dirty="0" smtClean="0"/>
              <a:t>就是个类。当你编写如下</a:t>
            </a:r>
            <a:r>
              <a:rPr lang="en-US" altLang="zh-CN" dirty="0" smtClean="0"/>
              <a:t>function</a:t>
            </a:r>
            <a:r>
              <a:rPr lang="zh-CN" altLang="en-US" dirty="0" smtClean="0"/>
              <a:t>时，其实就是定义了一个类，该</a:t>
            </a:r>
            <a:r>
              <a:rPr lang="en-US" altLang="zh-CN" dirty="0" smtClean="0"/>
              <a:t>function</a:t>
            </a:r>
            <a:r>
              <a:rPr lang="zh-CN" altLang="en-US" dirty="0" smtClean="0"/>
              <a:t>就是他的构造函数。</a:t>
            </a:r>
          </a:p>
          <a:p>
            <a:r>
              <a:rPr lang="en-US" altLang="zh-CN" dirty="0" smtClean="0"/>
              <a:t>function </a:t>
            </a:r>
            <a:r>
              <a:rPr lang="en-US" altLang="zh-CN" dirty="0" err="1" smtClean="0"/>
              <a:t>MyObject</a:t>
            </a:r>
            <a:r>
              <a:rPr lang="en-US" altLang="zh-CN" dirty="0" smtClean="0"/>
              <a:t>(name, size)</a:t>
            </a:r>
          </a:p>
          <a:p>
            <a:r>
              <a:rPr lang="en-US" altLang="zh-CN" dirty="0" smtClean="0"/>
              <a:t>       {</a:t>
            </a:r>
          </a:p>
          <a:p>
            <a:r>
              <a:rPr lang="en-US" altLang="zh-CN" dirty="0" smtClean="0"/>
              <a:t>              this.name = name;</a:t>
            </a:r>
          </a:p>
          <a:p>
            <a:r>
              <a:rPr lang="en-US" altLang="zh-CN" dirty="0" smtClean="0"/>
              <a:t>              </a:t>
            </a:r>
            <a:r>
              <a:rPr lang="en-US" altLang="zh-CN" dirty="0" err="1" smtClean="0"/>
              <a:t>this.size</a:t>
            </a:r>
            <a:r>
              <a:rPr lang="en-US" altLang="zh-CN" dirty="0" smtClean="0"/>
              <a:t> = size;</a:t>
            </a:r>
          </a:p>
          <a:p>
            <a:r>
              <a:rPr lang="en-US" altLang="zh-CN" dirty="0" smtClean="0"/>
              <a:t>       }</a:t>
            </a:r>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64704"/>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692696"/>
            <a:ext cx="8229600" cy="5433467"/>
          </a:xfrm>
        </p:spPr>
        <p:txBody>
          <a:bodyPr/>
          <a:lstStyle/>
          <a:p>
            <a:r>
              <a:rPr lang="zh-CN" altLang="en-US" sz="2000" dirty="0" smtClean="0"/>
              <a:t>通过</a:t>
            </a:r>
            <a:r>
              <a:rPr lang="en-US" altLang="zh-CN" sz="2000" dirty="0" err="1" smtClean="0"/>
              <a:t>MyObject</a:t>
            </a:r>
            <a:r>
              <a:rPr lang="zh-CN" altLang="en-US" sz="2000" dirty="0" smtClean="0"/>
              <a:t>类的</a:t>
            </a:r>
            <a:r>
              <a:rPr lang="en-US" altLang="zh-CN" sz="2000" dirty="0" smtClean="0"/>
              <a:t>prototype</a:t>
            </a:r>
            <a:r>
              <a:rPr lang="zh-CN" altLang="en-US" sz="2000" dirty="0" smtClean="0"/>
              <a:t>属性来方便的扩充他。比如，能添加其他的属性和方法。</a:t>
            </a:r>
          </a:p>
          <a:p>
            <a:r>
              <a:rPr lang="zh-CN" altLang="en-US" sz="2000" dirty="0" smtClean="0"/>
              <a:t>       </a:t>
            </a:r>
            <a:r>
              <a:rPr lang="en-US" altLang="zh-CN" sz="2000" dirty="0" err="1" smtClean="0"/>
              <a:t>MyObject.prototype.tellSize</a:t>
            </a:r>
            <a:r>
              <a:rPr lang="en-US" altLang="zh-CN" sz="2000" dirty="0" smtClean="0"/>
              <a:t> = function()</a:t>
            </a:r>
          </a:p>
          <a:p>
            <a:r>
              <a:rPr lang="en-US" altLang="zh-CN" sz="2000" dirty="0" smtClean="0"/>
              <a:t>       {</a:t>
            </a:r>
          </a:p>
          <a:p>
            <a:r>
              <a:rPr lang="en-US" altLang="zh-CN" sz="2000" dirty="0" smtClean="0"/>
              <a:t>              return "size of "+this.name+" is "+</a:t>
            </a:r>
            <a:r>
              <a:rPr lang="en-US" altLang="zh-CN" sz="2000" dirty="0" err="1" smtClean="0"/>
              <a:t>this.size</a:t>
            </a:r>
            <a:r>
              <a:rPr lang="en-US" altLang="zh-CN" sz="2000" dirty="0" smtClean="0"/>
              <a:t>;</a:t>
            </a:r>
          </a:p>
          <a:p>
            <a:r>
              <a:rPr lang="en-US" altLang="zh-CN" sz="2000" dirty="0" smtClean="0"/>
              <a:t>       } </a:t>
            </a:r>
          </a:p>
          <a:p>
            <a:r>
              <a:rPr lang="en-US" altLang="zh-CN" sz="2000" dirty="0" smtClean="0"/>
              <a:t>       </a:t>
            </a:r>
            <a:r>
              <a:rPr lang="en-US" altLang="zh-CN" sz="2000" dirty="0" err="1" smtClean="0"/>
              <a:t>MyObject.prototype.color</a:t>
            </a:r>
            <a:r>
              <a:rPr lang="en-US" altLang="zh-CN" sz="2000" dirty="0" smtClean="0"/>
              <a:t> = "red";</a:t>
            </a:r>
          </a:p>
          <a:p>
            <a:r>
              <a:rPr lang="en-US" altLang="zh-CN" sz="2000" dirty="0" smtClean="0"/>
              <a:t>       </a:t>
            </a:r>
            <a:r>
              <a:rPr lang="en-US" altLang="zh-CN" sz="2000" dirty="0" err="1" smtClean="0"/>
              <a:t>MyObject.prototype.tellColor</a:t>
            </a:r>
            <a:r>
              <a:rPr lang="en-US" altLang="zh-CN" sz="2000" dirty="0" smtClean="0"/>
              <a:t> = function()</a:t>
            </a:r>
          </a:p>
          <a:p>
            <a:r>
              <a:rPr lang="en-US" altLang="zh-CN" sz="2000" dirty="0" smtClean="0"/>
              <a:t>       {</a:t>
            </a:r>
          </a:p>
          <a:p>
            <a:r>
              <a:rPr lang="en-US" altLang="zh-CN" sz="2000" dirty="0" smtClean="0"/>
              <a:t>              return "color of "+this.name+" is "+</a:t>
            </a:r>
            <a:r>
              <a:rPr lang="en-US" altLang="zh-CN" sz="2000" dirty="0" err="1" smtClean="0"/>
              <a:t>this.color</a:t>
            </a:r>
            <a:r>
              <a:rPr lang="en-US" altLang="zh-CN" sz="2000" dirty="0" smtClean="0"/>
              <a:t>;</a:t>
            </a:r>
          </a:p>
          <a:p>
            <a:r>
              <a:rPr lang="en-US" altLang="zh-CN" sz="2000" dirty="0" smtClean="0"/>
              <a:t>       }</a:t>
            </a:r>
          </a:p>
          <a:p>
            <a:r>
              <a:rPr lang="en-US" altLang="zh-CN" sz="2000" dirty="0" smtClean="0"/>
              <a:t>       </a:t>
            </a:r>
            <a:r>
              <a:rPr lang="en-US" altLang="zh-CN" sz="2000" dirty="0" err="1" smtClean="0"/>
              <a:t>var</a:t>
            </a:r>
            <a:r>
              <a:rPr lang="en-US" altLang="zh-CN" sz="2000" dirty="0" smtClean="0"/>
              <a:t> myobj1 = new </a:t>
            </a:r>
            <a:r>
              <a:rPr lang="en-US" altLang="zh-CN" sz="2000" dirty="0" err="1" smtClean="0"/>
              <a:t>MyObject</a:t>
            </a:r>
            <a:r>
              <a:rPr lang="en-US" altLang="zh-CN" sz="2000" dirty="0" smtClean="0"/>
              <a:t>("</a:t>
            </a:r>
            <a:r>
              <a:rPr lang="en-US" altLang="zh-CN" sz="2000" dirty="0" err="1" smtClean="0"/>
              <a:t>tiddles</a:t>
            </a:r>
            <a:r>
              <a:rPr lang="en-US" altLang="zh-CN" sz="2000" dirty="0" smtClean="0"/>
              <a:t>", "7.5 meters");</a:t>
            </a:r>
          </a:p>
          <a:p>
            <a:r>
              <a:rPr lang="en-US" altLang="zh-CN" sz="2000" dirty="0" smtClean="0"/>
              <a:t>       </a:t>
            </a:r>
            <a:r>
              <a:rPr lang="en-US" altLang="zh-CN" sz="2000" dirty="0" err="1" smtClean="0"/>
              <a:t>domDiv.innerHTML</a:t>
            </a:r>
            <a:r>
              <a:rPr lang="en-US" altLang="zh-CN" sz="2000" dirty="0" smtClean="0"/>
              <a:t> += myobj1.tellColor()+"&lt;</a:t>
            </a:r>
            <a:r>
              <a:rPr lang="en-US" altLang="zh-CN" sz="2000" dirty="0" err="1" smtClean="0"/>
              <a:t>br</a:t>
            </a:r>
            <a:r>
              <a:rPr lang="en-US" altLang="zh-CN" sz="2000" dirty="0" smtClean="0"/>
              <a:t> /&gt;&lt;</a:t>
            </a:r>
            <a:r>
              <a:rPr lang="en-US" altLang="zh-CN" sz="2000" dirty="0" err="1" smtClean="0"/>
              <a:t>br</a:t>
            </a:r>
            <a:r>
              <a:rPr lang="en-US" altLang="zh-CN" sz="2000" dirty="0" smtClean="0"/>
              <a:t> /&gt;";</a:t>
            </a:r>
          </a:p>
          <a:p>
            <a:endParaRPr lang="zh-CN" altLang="en-US"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7424"/>
            <a:ext cx="8229600" cy="1224136"/>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908720"/>
            <a:ext cx="8229600" cy="5217443"/>
          </a:xfrm>
        </p:spPr>
        <p:txBody>
          <a:bodyPr/>
          <a:lstStyle/>
          <a:p>
            <a:r>
              <a:rPr lang="en-US" altLang="zh-CN" sz="2800" dirty="0" smtClean="0"/>
              <a:t>prototype</a:t>
            </a:r>
            <a:r>
              <a:rPr lang="zh-CN" altLang="en-US" sz="2800" dirty="0" smtClean="0"/>
              <a:t>属性能动态添加。比如，你需要往</a:t>
            </a:r>
            <a:r>
              <a:rPr lang="en-US" altLang="zh-CN" sz="2800" dirty="0" err="1" smtClean="0"/>
              <a:t>MyObject</a:t>
            </a:r>
            <a:r>
              <a:rPr lang="zh-CN" altLang="en-US" sz="2800" dirty="0" smtClean="0"/>
              <a:t>中加入一个</a:t>
            </a:r>
            <a:r>
              <a:rPr lang="en-US" altLang="zh-CN" sz="2800" dirty="0" smtClean="0"/>
              <a:t>height</a:t>
            </a:r>
            <a:r>
              <a:rPr lang="zh-CN" altLang="en-US" sz="2800" dirty="0" smtClean="0"/>
              <a:t>属性，并希望其提供一个</a:t>
            </a:r>
            <a:r>
              <a:rPr lang="en-US" altLang="zh-CN" sz="2800" dirty="0" err="1" smtClean="0"/>
              <a:t>tellHeight</a:t>
            </a:r>
            <a:r>
              <a:rPr lang="en-US" altLang="zh-CN" sz="2800" dirty="0" smtClean="0"/>
              <a:t>()</a:t>
            </a:r>
            <a:r>
              <a:rPr lang="zh-CN" altLang="en-US" sz="2800" dirty="0" smtClean="0"/>
              <a:t>方法来获得</a:t>
            </a:r>
            <a:r>
              <a:rPr lang="en-US" altLang="zh-CN" sz="2800" dirty="0" smtClean="0"/>
              <a:t>height</a:t>
            </a:r>
            <a:r>
              <a:rPr lang="zh-CN" altLang="en-US" sz="2800" dirty="0" smtClean="0"/>
              <a:t>属性的值。你能在上面的代码后，继续添加如下的代码：</a:t>
            </a:r>
          </a:p>
          <a:p>
            <a:r>
              <a:rPr lang="zh-CN" altLang="en-US" sz="2800" dirty="0" smtClean="0"/>
              <a:t>       </a:t>
            </a:r>
            <a:r>
              <a:rPr lang="en-US" altLang="zh-CN" sz="2800" dirty="0" err="1" smtClean="0"/>
              <a:t>MyObject.prototype.height</a:t>
            </a:r>
            <a:r>
              <a:rPr lang="en-US" altLang="zh-CN" sz="2800" dirty="0" smtClean="0"/>
              <a:t> = "2.26 meters";</a:t>
            </a:r>
          </a:p>
          <a:p>
            <a:r>
              <a:rPr lang="en-US" altLang="zh-CN" sz="2800" dirty="0" smtClean="0"/>
              <a:t>       </a:t>
            </a:r>
            <a:r>
              <a:rPr lang="en-US" altLang="zh-CN" sz="2800" dirty="0" err="1" smtClean="0"/>
              <a:t>MyObject.prototype.tellHeight</a:t>
            </a:r>
            <a:r>
              <a:rPr lang="en-US" altLang="zh-CN" sz="2800" dirty="0" smtClean="0"/>
              <a:t> = function()</a:t>
            </a:r>
          </a:p>
          <a:p>
            <a:r>
              <a:rPr lang="en-US" altLang="zh-CN" sz="2800" dirty="0" smtClean="0"/>
              <a:t>       {</a:t>
            </a:r>
          </a:p>
          <a:p>
            <a:r>
              <a:rPr lang="en-US" altLang="zh-CN" sz="2800" dirty="0" smtClean="0"/>
              <a:t>              return "height of "+this.name+" is "+</a:t>
            </a:r>
            <a:r>
              <a:rPr lang="en-US" altLang="zh-CN" sz="2800" dirty="0" err="1" smtClean="0"/>
              <a:t>this.height</a:t>
            </a:r>
            <a:r>
              <a:rPr lang="en-US" altLang="zh-CN" sz="2800" dirty="0" smtClean="0"/>
              <a:t>;</a:t>
            </a:r>
          </a:p>
          <a:p>
            <a:r>
              <a:rPr lang="en-US" altLang="zh-CN" sz="2800" dirty="0" smtClean="0"/>
              <a:t>       }</a:t>
            </a:r>
          </a:p>
          <a:p>
            <a:endParaRPr lang="zh-CN" altLang="en-US"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20688"/>
          </a:xfrm>
        </p:spPr>
        <p:txBody>
          <a:bodyPr>
            <a:normAutofit fontScale="90000"/>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692696"/>
            <a:ext cx="8229600" cy="5433467"/>
          </a:xfrm>
        </p:spPr>
        <p:txBody>
          <a:bodyPr/>
          <a:lstStyle/>
          <a:p>
            <a:r>
              <a:rPr lang="zh-CN" altLang="en-US" sz="2400" dirty="0" smtClean="0"/>
              <a:t>如果当我们调用时根本没有该属性或方法，将可能导致我们的脚本</a:t>
            </a:r>
            <a:r>
              <a:rPr lang="en-US" altLang="zh-CN" sz="2400" dirty="0" smtClean="0"/>
              <a:t>down</a:t>
            </a:r>
            <a:r>
              <a:rPr lang="zh-CN" altLang="en-US" sz="2400" dirty="0" smtClean="0"/>
              <a:t>掉。</a:t>
            </a:r>
          </a:p>
          <a:p>
            <a:r>
              <a:rPr lang="zh-CN" altLang="en-US" sz="2400" dirty="0" smtClean="0"/>
              <a:t>不过也有解决办法。比如，在上面的代码中，当还没有</a:t>
            </a:r>
            <a:r>
              <a:rPr lang="en-US" altLang="zh-CN" sz="2400" dirty="0" err="1" smtClean="0"/>
              <a:t>tellHeight</a:t>
            </a:r>
            <a:r>
              <a:rPr lang="en-US" altLang="zh-CN" sz="2400" dirty="0" smtClean="0"/>
              <a:t>()</a:t>
            </a:r>
            <a:r>
              <a:rPr lang="zh-CN" altLang="en-US" sz="2400" dirty="0" smtClean="0"/>
              <a:t>方法时，我们能如下编写代码避免发生错误：</a:t>
            </a:r>
          </a:p>
          <a:p>
            <a:r>
              <a:rPr lang="zh-CN" altLang="en-US" sz="2400" dirty="0" smtClean="0"/>
              <a:t>       </a:t>
            </a:r>
            <a:r>
              <a:rPr lang="en-US" altLang="zh-CN" sz="2400" dirty="0" smtClean="0"/>
              <a:t>if (myobj1.tellHeight)</a:t>
            </a:r>
            <a:endParaRPr lang="zh-CN" altLang="en-US" sz="2400" dirty="0" smtClean="0"/>
          </a:p>
          <a:p>
            <a:r>
              <a:rPr lang="zh-CN" altLang="en-US" sz="2400" dirty="0" smtClean="0"/>
              <a:t>       </a:t>
            </a:r>
            <a:r>
              <a:rPr lang="en-US" altLang="zh-CN" sz="2400" dirty="0" smtClean="0"/>
              <a:t>{</a:t>
            </a:r>
            <a:endParaRPr lang="zh-CN" altLang="en-US" sz="2400" dirty="0" smtClean="0"/>
          </a:p>
          <a:p>
            <a:r>
              <a:rPr lang="zh-CN" altLang="en-US" sz="2400" dirty="0" smtClean="0"/>
              <a:t>              </a:t>
            </a:r>
            <a:r>
              <a:rPr lang="en-US" altLang="zh-CN" sz="2400" dirty="0" err="1" smtClean="0"/>
              <a:t>domDiv.innerHTML</a:t>
            </a:r>
            <a:r>
              <a:rPr lang="en-US" altLang="zh-CN" sz="2400" dirty="0" smtClean="0"/>
              <a:t> += myobj1.tellHeight()+"&lt;</a:t>
            </a:r>
            <a:r>
              <a:rPr lang="en-US" altLang="zh-CN" sz="2400" dirty="0" err="1" smtClean="0"/>
              <a:t>br</a:t>
            </a:r>
            <a:r>
              <a:rPr lang="en-US" altLang="zh-CN" sz="2400" dirty="0" smtClean="0"/>
              <a:t> /&gt;&lt;</a:t>
            </a:r>
            <a:r>
              <a:rPr lang="en-US" altLang="zh-CN" sz="2400" dirty="0" err="1" smtClean="0"/>
              <a:t>br</a:t>
            </a:r>
            <a:r>
              <a:rPr lang="en-US" altLang="zh-CN" sz="2400" dirty="0" smtClean="0"/>
              <a:t> /&gt;";</a:t>
            </a:r>
            <a:endParaRPr lang="zh-CN" altLang="en-US" sz="2400" dirty="0" smtClean="0"/>
          </a:p>
          <a:p>
            <a:r>
              <a:rPr lang="zh-CN" altLang="en-US" sz="2400" dirty="0" smtClean="0"/>
              <a:t>       </a:t>
            </a:r>
            <a:r>
              <a:rPr lang="en-US" altLang="zh-CN" sz="2400" dirty="0" smtClean="0"/>
              <a:t>}</a:t>
            </a:r>
          </a:p>
          <a:p>
            <a:endParaRPr lang="en-US" altLang="zh-CN" sz="2400" dirty="0" smtClean="0"/>
          </a:p>
          <a:p>
            <a:r>
              <a:rPr lang="zh-CN" altLang="en-US" sz="2400" dirty="0" smtClean="0"/>
              <a:t>注意： 联合开发时不要擅自修改类定义 </a:t>
            </a:r>
          </a:p>
          <a:p>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lstStyle/>
          <a:p>
            <a:r>
              <a:rPr lang="zh-CN" altLang="en-US" dirty="0" smtClean="0"/>
              <a:t>使用原型链实现继承。除了面向对象的声明方式，在面向对象中最常用的就是对象的继承。在</a:t>
            </a:r>
            <a:r>
              <a:rPr lang="en-US" altLang="zh-CN" dirty="0" err="1" smtClean="0"/>
              <a:t>javascript</a:t>
            </a:r>
            <a:r>
              <a:rPr lang="zh-CN" altLang="en-US" dirty="0" smtClean="0"/>
              <a:t>中可以通过</a:t>
            </a:r>
            <a:r>
              <a:rPr lang="en-US" altLang="zh-CN" dirty="0" smtClean="0"/>
              <a:t>prototype</a:t>
            </a:r>
            <a:r>
              <a:rPr lang="zh-CN" altLang="en-US" dirty="0" smtClean="0"/>
              <a:t>实现对象的继承。如</a:t>
            </a:r>
            <a:r>
              <a:rPr lang="en-US" altLang="zh-CN" dirty="0" err="1" smtClean="0"/>
              <a:t>MyCar</a:t>
            </a:r>
            <a:r>
              <a:rPr lang="zh-CN" altLang="en-US" dirty="0" smtClean="0"/>
              <a:t>继承</a:t>
            </a:r>
            <a:r>
              <a:rPr lang="en-US" altLang="zh-CN" dirty="0" smtClean="0"/>
              <a:t>Car</a:t>
            </a:r>
            <a:r>
              <a:rPr lang="zh-CN" altLang="en-US" dirty="0" smtClean="0"/>
              <a:t>类，只要让</a:t>
            </a:r>
            <a:r>
              <a:rPr lang="en-US" altLang="zh-CN" dirty="0" err="1" smtClean="0"/>
              <a:t>MyCar</a:t>
            </a:r>
            <a:r>
              <a:rPr lang="zh-CN" altLang="en-US" dirty="0" smtClean="0"/>
              <a:t>的</a:t>
            </a:r>
            <a:r>
              <a:rPr lang="en-US" altLang="zh-CN" dirty="0" smtClean="0"/>
              <a:t>prototype</a:t>
            </a:r>
            <a:r>
              <a:rPr lang="zh-CN" altLang="en-US" dirty="0" smtClean="0"/>
              <a:t>属性为</a:t>
            </a:r>
            <a:r>
              <a:rPr lang="en-US" altLang="zh-CN" dirty="0" smtClean="0"/>
              <a:t>Car</a:t>
            </a:r>
            <a:r>
              <a:rPr lang="zh-CN" altLang="en-US" dirty="0" smtClean="0"/>
              <a:t>类的一个实例，即可实现类型继承</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08720"/>
          </a:xfrm>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a:xfrm>
            <a:off x="457200" y="908720"/>
            <a:ext cx="8229600" cy="5217443"/>
          </a:xfrm>
        </p:spPr>
        <p:txBody>
          <a:bodyPr>
            <a:normAutofit lnSpcReduction="10000"/>
          </a:bodyPr>
          <a:lstStyle/>
          <a:p>
            <a:pPr>
              <a:buNone/>
            </a:pPr>
            <a:r>
              <a:rPr lang="en-US" altLang="zh-CN" dirty="0" err="1" smtClean="0"/>
              <a:t>MyCar.prototype</a:t>
            </a:r>
            <a:r>
              <a:rPr lang="en-US" altLang="zh-CN" dirty="0" smtClean="0"/>
              <a:t> = new Car();</a:t>
            </a:r>
            <a:r>
              <a:rPr lang="zh-CN" altLang="en-US" dirty="0" smtClean="0"/>
              <a:t>现在</a:t>
            </a:r>
            <a:r>
              <a:rPr lang="en-US" altLang="zh-CN" dirty="0" err="1" smtClean="0"/>
              <a:t>MyCar</a:t>
            </a:r>
            <a:r>
              <a:rPr lang="zh-CN" altLang="en-US" dirty="0" smtClean="0"/>
              <a:t>类已有了</a:t>
            </a:r>
            <a:r>
              <a:rPr lang="en-US" altLang="zh-CN" dirty="0" smtClean="0"/>
              <a:t>Car</a:t>
            </a:r>
            <a:r>
              <a:rPr lang="zh-CN" altLang="en-US" dirty="0" smtClean="0"/>
              <a:t>的所有属性和方法 </a:t>
            </a:r>
            <a:r>
              <a:rPr lang="en-US" altLang="zh-CN" dirty="0" err="1" smtClean="0"/>
              <a:t>var</a:t>
            </a:r>
            <a:r>
              <a:rPr lang="en-US" altLang="zh-CN" dirty="0" smtClean="0"/>
              <a:t> car1 = new </a:t>
            </a:r>
            <a:r>
              <a:rPr lang="en-US" altLang="zh-CN" dirty="0" err="1" smtClean="0"/>
              <a:t>MyCar</a:t>
            </a:r>
            <a:r>
              <a:rPr lang="en-US" altLang="zh-CN" dirty="0" smtClean="0"/>
              <a:t>(); </a:t>
            </a:r>
          </a:p>
          <a:p>
            <a:r>
              <a:rPr lang="en-US" altLang="zh-CN" dirty="0" smtClean="0"/>
              <a:t>car1.shwoColor();</a:t>
            </a:r>
            <a:r>
              <a:rPr lang="zh-CN" altLang="en-US" dirty="0" smtClean="0"/>
              <a:t>实现了继承后，</a:t>
            </a:r>
            <a:r>
              <a:rPr lang="en-US" altLang="zh-CN" dirty="0" err="1" smtClean="0"/>
              <a:t>MyCar</a:t>
            </a:r>
            <a:r>
              <a:rPr lang="zh-CN" altLang="en-US" dirty="0" smtClean="0"/>
              <a:t>还要实现自己的方法。同样使用</a:t>
            </a:r>
            <a:r>
              <a:rPr lang="en-US" altLang="zh-CN" dirty="0" smtClean="0"/>
              <a:t>prototype</a:t>
            </a:r>
            <a:r>
              <a:rPr lang="zh-CN" altLang="en-US" dirty="0" smtClean="0"/>
              <a:t>实现。</a:t>
            </a:r>
            <a:endParaRPr lang="en-US" altLang="zh-CN" dirty="0" smtClean="0"/>
          </a:p>
          <a:p>
            <a:r>
              <a:rPr lang="en-US" altLang="zh-CN" dirty="0" err="1" smtClean="0"/>
              <a:t>MyCar</a:t>
            </a:r>
            <a:r>
              <a:rPr lang="zh-CN" altLang="en-US" dirty="0" smtClean="0"/>
              <a:t>的原型是</a:t>
            </a:r>
            <a:r>
              <a:rPr lang="en-US" altLang="zh-CN" dirty="0" smtClean="0"/>
              <a:t>Car</a:t>
            </a:r>
            <a:r>
              <a:rPr lang="zh-CN" altLang="en-US" dirty="0" smtClean="0"/>
              <a:t>，</a:t>
            </a:r>
            <a:r>
              <a:rPr lang="en-US" altLang="zh-CN" dirty="0" smtClean="0"/>
              <a:t>Car</a:t>
            </a:r>
            <a:r>
              <a:rPr lang="zh-CN" altLang="en-US" dirty="0" smtClean="0"/>
              <a:t>的</a:t>
            </a:r>
            <a:r>
              <a:rPr lang="en-US" altLang="zh-CN" dirty="0" smtClean="0"/>
              <a:t>prototype</a:t>
            </a:r>
            <a:r>
              <a:rPr lang="zh-CN" altLang="en-US" dirty="0" smtClean="0"/>
              <a:t>是</a:t>
            </a:r>
            <a:r>
              <a:rPr lang="en-US" altLang="zh-CN" dirty="0" smtClean="0"/>
              <a:t>object</a:t>
            </a:r>
            <a:r>
              <a:rPr lang="zh-CN" altLang="en-US" dirty="0" smtClean="0"/>
              <a:t>，也就是说</a:t>
            </a:r>
            <a:r>
              <a:rPr lang="en-US" altLang="zh-CN" dirty="0" err="1" smtClean="0"/>
              <a:t>MyCar</a:t>
            </a:r>
            <a:r>
              <a:rPr lang="zh-CN" altLang="en-US" dirty="0" smtClean="0"/>
              <a:t>也具有</a:t>
            </a:r>
            <a:r>
              <a:rPr lang="en-US" altLang="zh-CN" dirty="0" smtClean="0"/>
              <a:t>object</a:t>
            </a:r>
            <a:r>
              <a:rPr lang="zh-CN" altLang="en-US" dirty="0" smtClean="0"/>
              <a:t>对象所有的属性和方法，这是一个链结构</a:t>
            </a:r>
            <a:r>
              <a:rPr lang="en-US" altLang="zh-CN" dirty="0" smtClean="0"/>
              <a:t>.</a:t>
            </a:r>
          </a:p>
          <a:p>
            <a:r>
              <a:rPr lang="zh-CN" altLang="en-US" dirty="0" smtClean="0"/>
              <a:t>代码：</a:t>
            </a:r>
            <a:r>
              <a:rPr lang="en-US" altLang="zh-CN" dirty="0" smtClean="0"/>
              <a:t>12.html</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Javascript</a:t>
            </a:r>
            <a:r>
              <a:rPr lang="zh-CN" altLang="en-US" dirty="0" smtClean="0"/>
              <a:t>中的原型</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smtClean="0"/>
              <a:t>function A() { </a:t>
            </a:r>
            <a:br>
              <a:rPr lang="en-US" altLang="zh-CN" sz="2400" dirty="0" smtClean="0"/>
            </a:br>
            <a:r>
              <a:rPr lang="en-US" altLang="zh-CN" sz="2400" dirty="0" smtClean="0"/>
              <a:t>2     this.t1 = "</a:t>
            </a:r>
            <a:r>
              <a:rPr lang="en-US" altLang="zh-CN" sz="2400" dirty="0" err="1" smtClean="0"/>
              <a:t>ffffff</a:t>
            </a:r>
            <a:r>
              <a:rPr lang="en-US" altLang="zh-CN" sz="2400" dirty="0" smtClean="0"/>
              <a:t>"; </a:t>
            </a:r>
            <a:br>
              <a:rPr lang="en-US" altLang="zh-CN" sz="2400" dirty="0" smtClean="0"/>
            </a:br>
            <a:r>
              <a:rPr lang="en-US" altLang="zh-CN" sz="2400" dirty="0" smtClean="0"/>
              <a:t>3     this.t2 = function (</a:t>
            </a:r>
            <a:r>
              <a:rPr lang="en-US" altLang="zh-CN" sz="2400" dirty="0" err="1" smtClean="0"/>
              <a:t>msg</a:t>
            </a:r>
            <a:r>
              <a:rPr lang="en-US" altLang="zh-CN" sz="2400" dirty="0" smtClean="0"/>
              <a:t>) { </a:t>
            </a:r>
            <a:br>
              <a:rPr lang="en-US" altLang="zh-CN" sz="2400" dirty="0" smtClean="0"/>
            </a:br>
            <a:r>
              <a:rPr lang="en-US" altLang="zh-CN" sz="2400" dirty="0" smtClean="0"/>
              <a:t>4         alert(</a:t>
            </a:r>
            <a:r>
              <a:rPr lang="en-US" altLang="zh-CN" sz="2400" dirty="0" err="1" smtClean="0"/>
              <a:t>msg</a:t>
            </a:r>
            <a:r>
              <a:rPr lang="en-US" altLang="zh-CN" sz="2400" dirty="0" smtClean="0"/>
              <a:t>); </a:t>
            </a:r>
            <a:br>
              <a:rPr lang="en-US" altLang="zh-CN" sz="2400" dirty="0" smtClean="0"/>
            </a:br>
            <a:r>
              <a:rPr lang="en-US" altLang="zh-CN" sz="2400" dirty="0" smtClean="0"/>
              <a:t>5     }; </a:t>
            </a:r>
            <a:br>
              <a:rPr lang="en-US" altLang="zh-CN" sz="2400" dirty="0" smtClean="0"/>
            </a:br>
            <a:r>
              <a:rPr lang="en-US" altLang="zh-CN" sz="2400" dirty="0" smtClean="0"/>
              <a:t>6 }; </a:t>
            </a:r>
            <a:br>
              <a:rPr lang="en-US" altLang="zh-CN" sz="2400" dirty="0" smtClean="0"/>
            </a:br>
            <a:r>
              <a:rPr lang="en-US" altLang="zh-CN" sz="2400" dirty="0" smtClean="0"/>
              <a:t>7 </a:t>
            </a:r>
            <a:br>
              <a:rPr lang="en-US" altLang="zh-CN" sz="2400" dirty="0" smtClean="0"/>
            </a:br>
            <a:r>
              <a:rPr lang="en-US" altLang="zh-CN" sz="2400" dirty="0" smtClean="0"/>
              <a:t>8 A.prototype.p1 = "</a:t>
            </a:r>
            <a:r>
              <a:rPr lang="en-US" altLang="zh-CN" sz="2400" dirty="0" err="1" smtClean="0"/>
              <a:t>xxxx</a:t>
            </a:r>
            <a:r>
              <a:rPr lang="en-US" altLang="zh-CN" sz="2400" dirty="0" smtClean="0"/>
              <a:t>"; </a:t>
            </a:r>
            <a:br>
              <a:rPr lang="en-US" altLang="zh-CN" sz="2400" dirty="0" smtClean="0"/>
            </a:br>
            <a:r>
              <a:rPr lang="en-US" altLang="zh-CN" sz="2400" dirty="0" smtClean="0"/>
              <a:t>9 </a:t>
            </a:r>
            <a:br>
              <a:rPr lang="en-US" altLang="zh-CN" sz="2400" dirty="0" smtClean="0"/>
            </a:br>
            <a:r>
              <a:rPr lang="en-US" altLang="zh-CN" sz="2400" dirty="0" smtClean="0"/>
              <a:t>10 A.prototype.f1 = function () { </a:t>
            </a:r>
            <a:br>
              <a:rPr lang="en-US" altLang="zh-CN" sz="2400" dirty="0" smtClean="0"/>
            </a:br>
            <a:r>
              <a:rPr lang="en-US" altLang="zh-CN" sz="2400" dirty="0" smtClean="0"/>
              <a:t>11      do something. </a:t>
            </a:r>
            <a:br>
              <a:rPr lang="en-US" altLang="zh-CN" sz="2400" dirty="0" smtClean="0"/>
            </a:br>
            <a:r>
              <a:rPr lang="en-US" altLang="zh-CN" sz="2400" dirty="0" smtClean="0"/>
              <a:t>12 }; </a:t>
            </a:r>
            <a:r>
              <a:rPr lang="en-US" altLang="zh-CN" dirty="0" smtClean="0"/>
              <a:t/>
            </a:r>
            <a:br>
              <a:rPr lang="en-US" altLang="zh-CN" dirty="0" smtClean="0"/>
            </a:b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2625</TotalTime>
  <Words>7676</Words>
  <Application>Microsoft Office PowerPoint</Application>
  <PresentationFormat>全屏显示(4:3)</PresentationFormat>
  <Paragraphs>748</Paragraphs>
  <Slides>160</Slides>
  <Notes>1</Notes>
  <HiddenSlides>0</HiddenSlides>
  <MMClips>0</MMClips>
  <ScaleCrop>false</ScaleCrop>
  <HeadingPairs>
    <vt:vector size="4" baseType="variant">
      <vt:variant>
        <vt:lpstr>主题</vt:lpstr>
      </vt:variant>
      <vt:variant>
        <vt:i4>1</vt:i4>
      </vt:variant>
      <vt:variant>
        <vt:lpstr>幻灯片标题</vt:lpstr>
      </vt:variant>
      <vt:variant>
        <vt:i4>160</vt:i4>
      </vt:variant>
    </vt:vector>
  </HeadingPairs>
  <TitlesOfParts>
    <vt:vector size="161" baseType="lpstr">
      <vt:lpstr>龙腾四海</vt:lpstr>
      <vt:lpstr>幻灯片 1</vt:lpstr>
      <vt:lpstr>Javascript应用</vt:lpstr>
      <vt:lpstr>一.JavaScript概述</vt:lpstr>
      <vt:lpstr>1.1 什么是JavaScript?</vt:lpstr>
      <vt:lpstr>1.2 JavaScript的基本特征</vt:lpstr>
      <vt:lpstr>1.3 JavaScript与Java的区别</vt:lpstr>
      <vt:lpstr>幻灯片 7</vt:lpstr>
      <vt:lpstr>二.JavaScript编程基础知识</vt:lpstr>
      <vt:lpstr>2.1 JavaScript中的基本数据类型</vt:lpstr>
      <vt:lpstr>幻灯片 10</vt:lpstr>
      <vt:lpstr>幻灯片 11</vt:lpstr>
      <vt:lpstr>幻灯片 12</vt:lpstr>
      <vt:lpstr>2.3 JavaScript中的表达式和运算符</vt:lpstr>
      <vt:lpstr>2.4 JavaScript中的基本语句和函数</vt:lpstr>
      <vt:lpstr>JavaScript中的主要对象</vt:lpstr>
      <vt:lpstr>幻灯片 16</vt:lpstr>
      <vt:lpstr>幻灯片 17</vt:lpstr>
      <vt:lpstr>三.事件处理</vt:lpstr>
      <vt:lpstr>3.1什么是事件</vt:lpstr>
      <vt:lpstr>3.2JavaScript如何处理事件</vt:lpstr>
      <vt:lpstr>3.3事件类型</vt:lpstr>
      <vt:lpstr>DHTML</vt:lpstr>
      <vt:lpstr>Javascript组成</vt:lpstr>
      <vt:lpstr>Javascript组成</vt:lpstr>
      <vt:lpstr>网页的组成部分</vt:lpstr>
      <vt:lpstr>开发工具</vt:lpstr>
      <vt:lpstr>变量类型</vt:lpstr>
      <vt:lpstr>变量类型</vt:lpstr>
      <vt:lpstr>变量声明</vt:lpstr>
      <vt:lpstr>变量声明</vt:lpstr>
      <vt:lpstr>命名规范</vt:lpstr>
      <vt:lpstr>命名规范</vt:lpstr>
      <vt:lpstr>变量比较</vt:lpstr>
      <vt:lpstr>变量比较</vt:lpstr>
      <vt:lpstr>变量比较</vt:lpstr>
      <vt:lpstr>变量比较</vt:lpstr>
      <vt:lpstr>变量比较</vt:lpstr>
      <vt:lpstr>变量的作用域 </vt:lpstr>
      <vt:lpstr>变量的作用域</vt:lpstr>
      <vt:lpstr>Function的本质</vt:lpstr>
      <vt:lpstr>Function的本质</vt:lpstr>
      <vt:lpstr>Function的本质</vt:lpstr>
      <vt:lpstr>Function的本质</vt:lpstr>
      <vt:lpstr>New运算符</vt:lpstr>
      <vt:lpstr>New运算符</vt:lpstr>
      <vt:lpstr>function的argument参数对象</vt:lpstr>
      <vt:lpstr>function的argument参数对象</vt:lpstr>
      <vt:lpstr>This指针</vt:lpstr>
      <vt:lpstr>This指针</vt:lpstr>
      <vt:lpstr>This指针</vt:lpstr>
      <vt:lpstr>This指针</vt:lpstr>
      <vt:lpstr>闭包</vt:lpstr>
      <vt:lpstr>闭包</vt:lpstr>
      <vt:lpstr>闭包</vt:lpstr>
      <vt:lpstr>闭包</vt:lpstr>
      <vt:lpstr>闭包</vt:lpstr>
      <vt:lpstr>闭包</vt:lpstr>
      <vt:lpstr>闭包</vt:lpstr>
      <vt:lpstr>闭包</vt:lpstr>
      <vt:lpstr>闭包</vt:lpstr>
      <vt:lpstr>闭包</vt:lpstr>
      <vt:lpstr>闭包</vt:lpstr>
      <vt:lpstr>闭包</vt:lpstr>
      <vt:lpstr>闭包</vt:lpstr>
      <vt:lpstr>闭包</vt:lpstr>
      <vt:lpstr>闭包</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函数应用</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Javascript中的原型</vt:lpstr>
      <vt:lpstr>数据通信格式JSON</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数据通信格式JSON</vt:lpstr>
      <vt:lpstr>动态语言---eval</vt:lpstr>
      <vt:lpstr>动态语言---eval</vt:lpstr>
      <vt:lpstr>Javascript优化</vt:lpstr>
      <vt:lpstr>Javascript优化</vt:lpstr>
      <vt:lpstr>Javascript优化</vt:lpstr>
      <vt:lpstr>Javascript优化</vt:lpstr>
      <vt:lpstr>Javascript优化</vt:lpstr>
      <vt:lpstr>Javascript优化</vt:lpstr>
      <vt:lpstr>Javascript优化</vt:lpstr>
      <vt:lpstr>Javascript优化</vt:lpstr>
      <vt:lpstr>Javascript优化</vt:lpstr>
      <vt:lpstr>Javascript优化</vt:lpstr>
      <vt:lpstr>Javascript优化</vt:lpstr>
      <vt:lpstr>Javascript优化</vt:lpstr>
      <vt:lpstr>Javascript优化</vt:lpstr>
      <vt:lpstr>AJAX</vt:lpstr>
      <vt:lpstr>AJAX</vt:lpstr>
      <vt:lpstr>幻灯片 145</vt:lpstr>
      <vt:lpstr>幻灯片 146</vt:lpstr>
      <vt:lpstr>幻灯片 147</vt:lpstr>
      <vt:lpstr>幻灯片 148</vt:lpstr>
      <vt:lpstr>幻灯片 149</vt:lpstr>
      <vt:lpstr>AJAX</vt:lpstr>
      <vt:lpstr>AJAX</vt:lpstr>
      <vt:lpstr>AJAX</vt:lpstr>
      <vt:lpstr>AJAX</vt:lpstr>
      <vt:lpstr>AJAX</vt:lpstr>
      <vt:lpstr>AJAX</vt:lpstr>
      <vt:lpstr>AJAX</vt:lpstr>
      <vt:lpstr>AJAX</vt:lpstr>
      <vt:lpstr>AJAX</vt:lpstr>
      <vt:lpstr>AJAX</vt:lpstr>
      <vt:lpstr>幻灯片 160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Javascript应用</dc:title>
  <dc:creator>zhangyunhe</dc:creator>
  <cp:lastModifiedBy>zhangyunhe</cp:lastModifiedBy>
  <cp:revision>40</cp:revision>
  <dcterms:created xsi:type="dcterms:W3CDTF">2011-11-13T15:15:42Z</dcterms:created>
  <dcterms:modified xsi:type="dcterms:W3CDTF">2012-06-06T14:40:03Z</dcterms:modified>
</cp:coreProperties>
</file>