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indhu\lingeshwara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cuments\indhu\lingeshwar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layout/>
    </c:title>
    <c:view3D>
      <c:rotX val="30"/>
      <c:perspective val="30"/>
    </c:view3D>
    <c:plotArea>
      <c:layout>
        <c:manualLayout>
          <c:layoutTarget val="inner"/>
          <c:xMode val="edge"/>
          <c:yMode val="edge"/>
          <c:x val="0.15312357830271217"/>
          <c:y val="0.2452548118985127"/>
          <c:w val="0.84687642169728783"/>
          <c:h val="0.75474518810148727"/>
        </c:manualLayout>
      </c:layout>
      <c:pie3DChart>
        <c:varyColors val="1"/>
        <c:ser>
          <c:idx val="0"/>
          <c:order val="0"/>
          <c:tx>
            <c:strRef>
              <c:f>Sheet1!$B$3</c:f>
              <c:strCache>
                <c:ptCount val="1"/>
                <c:pt idx="0">
                  <c:v>Beginning Employee</c:v>
                </c:pt>
              </c:strCache>
            </c:strRef>
          </c:tx>
          <c:val>
            <c:numRef>
              <c:f>Sheet1!$B$4:$B$15</c:f>
              <c:numCache>
                <c:formatCode>General</c:formatCode>
                <c:ptCount val="12"/>
                <c:pt idx="0">
                  <c:v>320</c:v>
                </c:pt>
                <c:pt idx="1">
                  <c:v>324</c:v>
                </c:pt>
                <c:pt idx="2">
                  <c:v>339</c:v>
                </c:pt>
                <c:pt idx="3">
                  <c:v>342</c:v>
                </c:pt>
                <c:pt idx="4">
                  <c:v>339</c:v>
                </c:pt>
                <c:pt idx="5">
                  <c:v>343</c:v>
                </c:pt>
                <c:pt idx="6">
                  <c:v>349</c:v>
                </c:pt>
                <c:pt idx="7">
                  <c:v>347</c:v>
                </c:pt>
                <c:pt idx="8">
                  <c:v>358</c:v>
                </c:pt>
                <c:pt idx="9">
                  <c:v>362</c:v>
                </c:pt>
                <c:pt idx="10">
                  <c:v>358</c:v>
                </c:pt>
                <c:pt idx="11">
                  <c:v>354</c:v>
                </c:pt>
              </c:numCache>
            </c:numRef>
          </c:val>
        </c:ser>
      </c:pie3DChart>
    </c:plotArea>
    <c:legend>
      <c:legendPos val="r"/>
      <c:layout/>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layout/>
    </c:title>
    <c:plotArea>
      <c:layout>
        <c:manualLayout>
          <c:layoutTarget val="inner"/>
          <c:xMode val="edge"/>
          <c:yMode val="edge"/>
          <c:x val="0.41800240594925636"/>
          <c:y val="0.21795166229221347"/>
          <c:w val="0.55125459317585301"/>
          <c:h val="0.65482210557013709"/>
        </c:manualLayout>
      </c:layout>
      <c:scatterChart>
        <c:scatterStyle val="smoothMarker"/>
        <c:ser>
          <c:idx val="0"/>
          <c:order val="0"/>
          <c:tx>
            <c:strRef>
              <c:f>Sheet1!$E$3</c:f>
              <c:strCache>
                <c:ptCount val="1"/>
                <c:pt idx="0">
                  <c:v>Ending Employees</c:v>
                </c:pt>
              </c:strCache>
            </c:strRef>
          </c:tx>
          <c:marker>
            <c:symbol val="none"/>
          </c:marker>
          <c:yVal>
            <c:numRef>
              <c:f>Sheet1!$E$4:$E$15</c:f>
              <c:numCache>
                <c:formatCode>General</c:formatCode>
                <c:ptCount val="12"/>
                <c:pt idx="0">
                  <c:v>324</c:v>
                </c:pt>
                <c:pt idx="1">
                  <c:v>339</c:v>
                </c:pt>
                <c:pt idx="2">
                  <c:v>342</c:v>
                </c:pt>
                <c:pt idx="3">
                  <c:v>339</c:v>
                </c:pt>
                <c:pt idx="4">
                  <c:v>348</c:v>
                </c:pt>
                <c:pt idx="5">
                  <c:v>349</c:v>
                </c:pt>
                <c:pt idx="6">
                  <c:v>347</c:v>
                </c:pt>
                <c:pt idx="7">
                  <c:v>358</c:v>
                </c:pt>
                <c:pt idx="8">
                  <c:v>362</c:v>
                </c:pt>
                <c:pt idx="9">
                  <c:v>358</c:v>
                </c:pt>
                <c:pt idx="10">
                  <c:v>354</c:v>
                </c:pt>
                <c:pt idx="11">
                  <c:v>357</c:v>
                </c:pt>
              </c:numCache>
            </c:numRef>
          </c:yVal>
          <c:smooth val="1"/>
        </c:ser>
        <c:axId val="88733952"/>
        <c:axId val="89178112"/>
      </c:scatterChart>
      <c:valAx>
        <c:axId val="88733952"/>
        <c:scaling>
          <c:orientation val="minMax"/>
        </c:scaling>
        <c:axPos val="b"/>
        <c:tickLblPos val="nextTo"/>
        <c:crossAx val="89178112"/>
        <c:crosses val="autoZero"/>
        <c:crossBetween val="midCat"/>
      </c:valAx>
      <c:valAx>
        <c:axId val="89178112"/>
        <c:scaling>
          <c:orientation val="minMax"/>
        </c:scaling>
        <c:axPos val="l"/>
        <c:majorGridlines/>
        <c:numFmt formatCode="General" sourceLinked="1"/>
        <c:tickLblPos val="nextTo"/>
        <c:crossAx val="88733952"/>
        <c:crosses val="autoZero"/>
        <c:crossBetween val="midCat"/>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175681B-95E9-4E88-A24A-A6A35BE3FD0D}" type="datetimeFigureOut">
              <a:rPr lang="en-US" smtClean="0"/>
              <a:t>8/23/2024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9E929B9-2112-4F9F-9C0A-24BF0164F725}"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75681B-95E9-4E88-A24A-A6A35BE3FD0D}"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E929B9-2112-4F9F-9C0A-24BF0164F72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09E929B9-2112-4F9F-9C0A-24BF0164F725}"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75681B-95E9-4E88-A24A-A6A35BE3FD0D}"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175681B-95E9-4E88-A24A-A6A35BE3FD0D}"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09E929B9-2112-4F9F-9C0A-24BF0164F725}"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175681B-95E9-4E88-A24A-A6A35BE3FD0D}" type="datetimeFigureOut">
              <a:rPr lang="en-US" smtClean="0"/>
              <a:t>8/23/2024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9E929B9-2112-4F9F-9C0A-24BF0164F725}"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4175681B-95E9-4E88-A24A-A6A35BE3FD0D}" type="datetimeFigureOut">
              <a:rPr lang="en-US" smtClean="0"/>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E929B9-2112-4F9F-9C0A-24BF0164F725}"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175681B-95E9-4E88-A24A-A6A35BE3FD0D}" type="datetimeFigureOut">
              <a:rPr lang="en-US" smtClean="0"/>
              <a:t>8/23/2024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09E929B9-2112-4F9F-9C0A-24BF0164F725}"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175681B-95E9-4E88-A24A-A6A35BE3FD0D}" type="datetimeFigureOut">
              <a:rPr lang="en-US" smtClean="0"/>
              <a:t>8/23/2024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09E929B9-2112-4F9F-9C0A-24BF0164F72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175681B-95E9-4E88-A24A-A6A35BE3FD0D}" type="datetimeFigureOut">
              <a:rPr lang="en-US" smtClean="0"/>
              <a:t>8/23/2024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9E929B9-2112-4F9F-9C0A-24BF0164F72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9E929B9-2112-4F9F-9C0A-24BF0164F725}"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175681B-95E9-4E88-A24A-A6A35BE3FD0D}" type="datetimeFigureOut">
              <a:rPr lang="en-US" smtClean="0"/>
              <a:t>8/23/2024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09E929B9-2112-4F9F-9C0A-24BF0164F725}"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4175681B-95E9-4E88-A24A-A6A35BE3FD0D}" type="datetimeFigureOut">
              <a:rPr lang="en-US" smtClean="0"/>
              <a:t>8/23/2024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175681B-95E9-4E88-A24A-A6A35BE3FD0D}" type="datetimeFigureOut">
              <a:rPr lang="en-US" smtClean="0"/>
              <a:t>8/23/2024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9E929B9-2112-4F9F-9C0A-24BF0164F725}"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etsuite.com/portal/business-benchmark-brainyard/industries/articles/retail/the-key-to-reducing-turnover-in-your-restaurant-is-a-well-defined-people-plan.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zapposinsights.com/culture-boo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allup.com/workplace/247391/fixable-problem-costs-businesses-trillion.asp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bls.gov/jl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netsuite.com/portal/resource/articles/human-resources/human-capital-management-hcm.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solidFill>
                  <a:schemeClr val="tx1"/>
                </a:solidFill>
              </a:rPr>
              <a:t>By </a:t>
            </a:r>
          </a:p>
          <a:p>
            <a:r>
              <a:rPr lang="en-US" dirty="0" smtClean="0">
                <a:solidFill>
                  <a:schemeClr val="tx1"/>
                </a:solidFill>
              </a:rPr>
              <a:t>LINGESWARAN</a:t>
            </a:r>
            <a:endParaRPr lang="en-US" dirty="0" smtClean="0">
              <a:solidFill>
                <a:schemeClr val="tx1"/>
              </a:solidFill>
            </a:endParaRPr>
          </a:p>
          <a:p>
            <a:r>
              <a:rPr lang="en-US" dirty="0" smtClean="0">
                <a:solidFill>
                  <a:schemeClr val="tx1"/>
                </a:solidFill>
              </a:rPr>
              <a:t>III B COM CS</a:t>
            </a:r>
            <a:endParaRPr lang="en-US" dirty="0">
              <a:solidFill>
                <a:schemeClr val="tx1"/>
              </a:solidFill>
            </a:endParaRPr>
          </a:p>
        </p:txBody>
      </p:sp>
      <p:sp>
        <p:nvSpPr>
          <p:cNvPr id="4" name="Title 3"/>
          <p:cNvSpPr>
            <a:spLocks noGrp="1"/>
          </p:cNvSpPr>
          <p:nvPr>
            <p:ph type="ctrTitle"/>
          </p:nvPr>
        </p:nvSpPr>
        <p:spPr/>
        <p:txBody>
          <a:bodyPr/>
          <a:lstStyle/>
          <a:p>
            <a:r>
              <a:rPr lang="en-US" dirty="0" smtClean="0"/>
              <a:t>EMPLOYEES TURNOVER</a:t>
            </a:r>
            <a:endParaRPr lang="en-US" dirty="0"/>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785794"/>
            <a:ext cx="8229600" cy="1071570"/>
          </a:xfrm>
        </p:spPr>
        <p:txBody>
          <a:bodyPr>
            <a:normAutofit fontScale="90000"/>
          </a:bodyPr>
          <a:lstStyle/>
          <a:p>
            <a:r>
              <a:rPr lang="en-US" b="1" dirty="0" smtClean="0">
                <a:solidFill>
                  <a:schemeClr val="bg2">
                    <a:lumMod val="50000"/>
                  </a:schemeClr>
                </a:solidFill>
              </a:rPr>
              <a:t>EMPLOYEES TURNOVER </a:t>
            </a:r>
            <a:br>
              <a:rPr lang="en-US" b="1" dirty="0" smtClean="0">
                <a:solidFill>
                  <a:schemeClr val="bg2">
                    <a:lumMod val="50000"/>
                  </a:schemeClr>
                </a:solidFill>
              </a:rPr>
            </a:br>
            <a:r>
              <a:rPr lang="en-US" b="1" dirty="0" smtClean="0">
                <a:solidFill>
                  <a:schemeClr val="bg2">
                    <a:lumMod val="50000"/>
                  </a:schemeClr>
                </a:solidFill>
              </a:rPr>
              <a:t>         PREVENTUON</a:t>
            </a:r>
            <a:endParaRPr lang="en-US" dirty="0">
              <a:solidFill>
                <a:schemeClr val="bg2">
                  <a:lumMod val="50000"/>
                </a:schemeClr>
              </a:solidFill>
            </a:endParaRPr>
          </a:p>
        </p:txBody>
      </p:sp>
      <p:sp>
        <p:nvSpPr>
          <p:cNvPr id="3" name="Content Placeholder 2"/>
          <p:cNvSpPr>
            <a:spLocks noGrp="1"/>
          </p:cNvSpPr>
          <p:nvPr>
            <p:ph sz="quarter" idx="1"/>
          </p:nvPr>
        </p:nvSpPr>
        <p:spPr/>
        <p:txBody>
          <a:bodyPr>
            <a:normAutofit fontScale="70000" lnSpcReduction="20000"/>
          </a:bodyPr>
          <a:lstStyle/>
          <a:p>
            <a:r>
              <a:rPr lang="en-US" dirty="0"/>
              <a:t>Here’s the good news: Excess turnover is a fixable problem. And the solution, often, starts with departmental managers.</a:t>
            </a:r>
          </a:p>
          <a:p>
            <a:r>
              <a:rPr lang="en-US" dirty="0"/>
              <a:t>Here are some best practices for HR teams.</a:t>
            </a:r>
          </a:p>
          <a:p>
            <a:r>
              <a:rPr lang="en-US" b="1" dirty="0"/>
              <a:t>Codify requirements for people managers:</a:t>
            </a:r>
            <a:r>
              <a:rPr lang="en-US" dirty="0"/>
              <a:t> Don’t leave it to chance that front-line supervisors are checking in with their reports regularly or that they are discussing the factors that cause people to leave—including compensation, career path and better work-life balance. Remember: What’s important to one high performer may not matter to another. It is absolutely crucial that managers uncover individual motivations and understand what will cause a person to not only continue to perform, but become deeply engaged with executing the company’s vision.</a:t>
            </a:r>
          </a:p>
          <a:p>
            <a:r>
              <a:rPr lang="en-US" b="1" dirty="0"/>
              <a:t>Be proactive about communicating openings within the company:</a:t>
            </a:r>
            <a:r>
              <a:rPr lang="en-US" dirty="0"/>
              <a:t> When it comes to career development, people who leave are often looking for paths to grow and develop new skills that they believe are unavailable within the company. By publicizing opportunities to move to new roles—and making sure there are no adverse effects for applying—HR can both minimize recruitment costs and aid with retention.</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8992" y="857232"/>
            <a:ext cx="8229600" cy="1143000"/>
          </a:xfrm>
        </p:spPr>
        <p:txBody>
          <a:bodyPr/>
          <a:lstStyle/>
          <a:p>
            <a:r>
              <a:rPr lang="en-US" b="1" dirty="0" smtClean="0">
                <a:solidFill>
                  <a:schemeClr val="bg2">
                    <a:lumMod val="50000"/>
                  </a:schemeClr>
                </a:solidFill>
              </a:rPr>
              <a:t>TABLE</a:t>
            </a:r>
            <a:endParaRPr lang="en-US" b="1" dirty="0">
              <a:solidFill>
                <a:schemeClr val="bg2">
                  <a:lumMod val="50000"/>
                </a:schemeClr>
              </a:solidFill>
            </a:endParaRPr>
          </a:p>
        </p:txBody>
      </p:sp>
      <p:graphicFrame>
        <p:nvGraphicFramePr>
          <p:cNvPr id="6" name="Content Placeholder 5"/>
          <p:cNvGraphicFramePr>
            <a:graphicFrameLocks noGrp="1"/>
          </p:cNvGraphicFramePr>
          <p:nvPr>
            <p:ph sz="quarter" idx="1"/>
          </p:nvPr>
        </p:nvGraphicFramePr>
        <p:xfrm>
          <a:off x="571471" y="2071678"/>
          <a:ext cx="8286807" cy="2857517"/>
        </p:xfrm>
        <a:graphic>
          <a:graphicData uri="http://schemas.openxmlformats.org/drawingml/2006/table">
            <a:tbl>
              <a:tblPr/>
              <a:tblGrid>
                <a:gridCol w="1300496"/>
                <a:gridCol w="1342710"/>
                <a:gridCol w="1971039"/>
                <a:gridCol w="1561894"/>
                <a:gridCol w="2110668"/>
              </a:tblGrid>
              <a:tr h="219809">
                <a:tc>
                  <a:txBody>
                    <a:bodyPr/>
                    <a:lstStyle/>
                    <a:p>
                      <a:pPr algn="ctr" fontAlgn="b"/>
                      <a:r>
                        <a:rPr lang="en-US" sz="1100" b="1" i="0" u="none" strike="noStrike" dirty="0">
                          <a:solidFill>
                            <a:srgbClr val="000000"/>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Beginning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New Hires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Separations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Ending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dirty="0">
                          <a:solidFill>
                            <a:srgbClr val="000000"/>
                          </a:solidFill>
                          <a:latin typeface="Calibri"/>
                        </a:rPr>
                        <a:t>Jan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Feb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Mar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Apr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May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Jun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Jul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Aug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Sep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Oct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Nov</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Dec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nvGraphicFramePr>
        <p:xfrm>
          <a:off x="1285852" y="5000636"/>
          <a:ext cx="3073400" cy="571500"/>
        </p:xfrm>
        <a:graphic>
          <a:graphicData uri="http://schemas.openxmlformats.org/drawingml/2006/table">
            <a:tbl>
              <a:tblPr/>
              <a:tblGrid>
                <a:gridCol w="1866900"/>
                <a:gridCol w="1206500"/>
              </a:tblGrid>
              <a:tr h="190500">
                <a:tc>
                  <a:txBody>
                    <a:bodyPr/>
                    <a:lstStyle/>
                    <a:p>
                      <a:pPr algn="l" fontAlgn="b"/>
                      <a:r>
                        <a:rPr lang="en-US" sz="1100" b="0" i="0" u="none" strike="noStrike">
                          <a:solidFill>
                            <a:srgbClr val="000000"/>
                          </a:solidFill>
                          <a:latin typeface="Calibri"/>
                        </a:rPr>
                        <a:t>Average Monthly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348.0833333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Total Seperation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Employee Turnover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15.5135%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3643306" y="378619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285720" y="285728"/>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8794" y="714356"/>
            <a:ext cx="8229600" cy="1143000"/>
          </a:xfrm>
          <a:noFill/>
        </p:spPr>
        <p:txBody>
          <a:bodyPr/>
          <a:lstStyle/>
          <a:p>
            <a:r>
              <a:rPr lang="en-US" i="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INTRODUCTION</a:t>
            </a:r>
            <a:endParaRPr lang="en-US" i="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sz="quarter" idx="1"/>
          </p:nvPr>
        </p:nvSpPr>
        <p:spPr/>
        <p:txBody>
          <a:bodyPr/>
          <a:lstStyle/>
          <a:p>
            <a:r>
              <a:rPr lang="en-US" dirty="0"/>
              <a:t>Employee turnover refers to the total number of workers who leave a company over a certain time period. It includes those who exit voluntarily as well as employees who are fired or laid off—that is, involuntary turnover.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714356"/>
            <a:ext cx="8229600" cy="1143000"/>
          </a:xfrm>
          <a:noFill/>
        </p:spPr>
        <p:txBody>
          <a:bodyPr/>
          <a:lstStyle/>
          <a:p>
            <a:r>
              <a:rPr lang="en-US" b="1" dirty="0" smtClean="0">
                <a:solidFill>
                  <a:schemeClr val="bg2">
                    <a:lumMod val="50000"/>
                  </a:schemeClr>
                </a:solidFill>
              </a:rPr>
              <a:t>TYPES OF TURNOVER</a:t>
            </a:r>
            <a:endParaRPr lang="en-US" b="1" dirty="0">
              <a:solidFill>
                <a:schemeClr val="bg2">
                  <a:lumMod val="50000"/>
                </a:schemeClr>
              </a:solidFill>
            </a:endParaRPr>
          </a:p>
        </p:txBody>
      </p:sp>
      <p:sp>
        <p:nvSpPr>
          <p:cNvPr id="3" name="Content Placeholder 2"/>
          <p:cNvSpPr>
            <a:spLocks noGrp="1"/>
          </p:cNvSpPr>
          <p:nvPr>
            <p:ph sz="quarter" idx="1"/>
          </p:nvPr>
        </p:nvSpPr>
        <p:spPr/>
        <p:txBody>
          <a:bodyPr>
            <a:normAutofit/>
          </a:bodyPr>
          <a:lstStyle/>
          <a:p>
            <a:r>
              <a:rPr lang="en-US" dirty="0" smtClean="0"/>
              <a:t>Turnover </a:t>
            </a:r>
            <a:r>
              <a:rPr lang="en-US" dirty="0"/>
              <a:t>accounts for all separations, both people who leave the company on their own accord and those who are terminated or part of a reduction in force or round of layoffs. It also includes separations due to retirement, death and disability. Turnover is different from attrition in that it accounts for all departures from the company, where attrition considers only voluntary </a:t>
            </a:r>
            <a:r>
              <a:rPr lang="en-US" dirty="0" smtClean="0"/>
              <a:t>turnover.</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642918"/>
            <a:ext cx="8229600" cy="1143000"/>
          </a:xfrm>
        </p:spPr>
        <p:txBody>
          <a:bodyPr/>
          <a:lstStyle/>
          <a:p>
            <a:r>
              <a:rPr lang="en-US" b="1" dirty="0" smtClean="0">
                <a:solidFill>
                  <a:schemeClr val="bg2">
                    <a:lumMod val="50000"/>
                  </a:schemeClr>
                </a:solidFill>
              </a:rPr>
              <a:t>TURNOVER RATES</a:t>
            </a:r>
            <a:endParaRPr lang="en-US" b="1" dirty="0">
              <a:solidFill>
                <a:schemeClr val="bg2">
                  <a:lumMod val="50000"/>
                </a:schemeClr>
              </a:solidFill>
            </a:endParaRPr>
          </a:p>
        </p:txBody>
      </p:sp>
      <p:sp>
        <p:nvSpPr>
          <p:cNvPr id="3" name="Content Placeholder 2"/>
          <p:cNvSpPr>
            <a:spLocks noGrp="1"/>
          </p:cNvSpPr>
          <p:nvPr>
            <p:ph sz="quarter" idx="1"/>
          </p:nvPr>
        </p:nvSpPr>
        <p:spPr/>
        <p:txBody>
          <a:bodyPr>
            <a:normAutofit fontScale="85000" lnSpcReduction="10000"/>
          </a:bodyPr>
          <a:lstStyle/>
          <a:p>
            <a:r>
              <a:rPr lang="en-US" dirty="0"/>
              <a:t>Turnover rates must be viewed in context, as certain industries, such as hospitality and retail, traditionally have higher than average employee churn. A company can and should benchmark its turnover rate across similar businesses in its industry to get a sense of how well it’s retaining talent.</a:t>
            </a:r>
          </a:p>
          <a:p>
            <a:r>
              <a:rPr lang="en-US" dirty="0"/>
              <a:t>Let’s consider a restaurant. Personnel managers face challenges including employing many first-time, part-time, seasonal and student workers. Additionally, upward mobility for restaurant employees often occurs by taking positions at a new location. Yet even </a:t>
            </a:r>
            <a:r>
              <a:rPr lang="en-US" dirty="0">
                <a:hlinkClick r:id="rId2"/>
              </a:rPr>
              <a:t>restaurants can develop solid “people plans”</a:t>
            </a:r>
            <a:r>
              <a:rPr lang="en-US" dirty="0"/>
              <a:t> to lower turnover rates and improve team morale and cohesion, all of which lead to a better experience for guests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50000"/>
                  </a:schemeClr>
                </a:solidFill>
              </a:rPr>
              <a:t>TURNOVER KEYS</a:t>
            </a:r>
            <a:endParaRPr lang="en-US" b="1" dirty="0">
              <a:solidFill>
                <a:schemeClr val="bg2">
                  <a:lumMod val="50000"/>
                </a:schemeClr>
              </a:solidFill>
            </a:endParaRPr>
          </a:p>
        </p:txBody>
      </p:sp>
      <p:sp>
        <p:nvSpPr>
          <p:cNvPr id="3" name="Content Placeholder 2"/>
          <p:cNvSpPr>
            <a:spLocks noGrp="1"/>
          </p:cNvSpPr>
          <p:nvPr>
            <p:ph sz="quarter" idx="1"/>
          </p:nvPr>
        </p:nvSpPr>
        <p:spPr/>
        <p:txBody>
          <a:bodyPr>
            <a:normAutofit fontScale="85000" lnSpcReduction="20000"/>
          </a:bodyPr>
          <a:lstStyle/>
          <a:p>
            <a:r>
              <a:rPr lang="en-US" dirty="0" smtClean="0"/>
              <a:t>Turnover </a:t>
            </a:r>
            <a:r>
              <a:rPr lang="en-US" dirty="0"/>
              <a:t>measures separations—employees who leave a company—within a certain time period. Separations include everyone who is no longer with the company, regardless of the reason.</a:t>
            </a:r>
          </a:p>
          <a:p>
            <a:r>
              <a:rPr lang="en-US" dirty="0"/>
              <a:t>Turnover is broken down into two types: voluntary, where people leave of their own volition, and involuntary, where people have been terminated or were part of a seasonal layoff or reduction in force.</a:t>
            </a:r>
          </a:p>
          <a:p>
            <a:r>
              <a:rPr lang="en-US" dirty="0"/>
              <a:t>Employees who voluntarily leave their jobs are often seeking more money and better benefits, career progress, a more optimal work/life balance, or to escape an ineffective or toxic manager.</a:t>
            </a:r>
          </a:p>
          <a:p>
            <a:r>
              <a:rPr lang="en-US" dirty="0"/>
              <a:t>Turnover is expensive: Gallup pegs the cost at between one-half to two times the salary of the employee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50000"/>
                  </a:schemeClr>
                </a:solidFill>
              </a:rPr>
              <a:t>TOP REASON OF TURNOVER</a:t>
            </a:r>
            <a:endParaRPr lang="en-US" b="1" dirty="0">
              <a:solidFill>
                <a:schemeClr val="bg2">
                  <a:lumMod val="50000"/>
                </a:schemeClr>
              </a:solidFill>
            </a:endParaRPr>
          </a:p>
        </p:txBody>
      </p:sp>
      <p:sp>
        <p:nvSpPr>
          <p:cNvPr id="3" name="Content Placeholder 2"/>
          <p:cNvSpPr>
            <a:spLocks noGrp="1"/>
          </p:cNvSpPr>
          <p:nvPr>
            <p:ph sz="quarter" idx="1"/>
          </p:nvPr>
        </p:nvSpPr>
        <p:spPr/>
        <p:txBody>
          <a:bodyPr>
            <a:normAutofit fontScale="70000" lnSpcReduction="20000"/>
          </a:bodyPr>
          <a:lstStyle/>
          <a:p>
            <a:r>
              <a:rPr lang="en-US" dirty="0"/>
              <a:t>Most studies of the causes of high voluntary turnover agree that more money and time off, better benefits, a promotion and the prospect of a more supportive boss are the Top 5 reasons good employees decamp to new positions.</a:t>
            </a:r>
          </a:p>
          <a:p>
            <a:r>
              <a:rPr lang="en-US" dirty="0"/>
              <a:t>That reality shows that most turnover is preventable if a company is willing to spend on overall compensation, open up career paths, focus on flexibility and be on the lookout for ineffective managers—and take decisive action when they see higher than average attrition from one department.</a:t>
            </a:r>
          </a:p>
          <a:p>
            <a:r>
              <a:rPr lang="en-US" dirty="0"/>
              <a:t>What drives intense employee loyalty? Online retailer </a:t>
            </a:r>
            <a:r>
              <a:rPr lang="en-US" dirty="0" err="1"/>
              <a:t>Zappos</a:t>
            </a:r>
            <a:r>
              <a:rPr lang="en-US" dirty="0"/>
              <a:t> is often cited as a case study of how to retain workers. The company issues a “</a:t>
            </a:r>
            <a:r>
              <a:rPr lang="en-US" dirty="0" err="1"/>
              <a:t>Zappos</a:t>
            </a:r>
            <a:r>
              <a:rPr lang="en-US" dirty="0"/>
              <a:t> Culture Book” that illustrates how it regularly achieves an </a:t>
            </a:r>
            <a:r>
              <a:rPr lang="en-US" dirty="0">
                <a:hlinkClick r:id="rId2"/>
              </a:rPr>
              <a:t>85% or better retention rate</a:t>
            </a:r>
            <a:r>
              <a:rPr lang="en-US" dirty="0"/>
              <a:t>. It boils down to a culture that embraces creativity and cares about its employees’ happiness.</a:t>
            </a:r>
          </a:p>
          <a:p>
            <a:r>
              <a:rPr lang="en-US" dirty="0"/>
              <a:t>Closing the loop, items that make employees happy: Good compensation and benefits and a positive culture, which is largely driven by direct managers.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dirty="0" smtClean="0">
                <a:solidFill>
                  <a:schemeClr val="bg2">
                    <a:lumMod val="50000"/>
                  </a:schemeClr>
                </a:solidFill>
              </a:rPr>
              <a:t>COST OF TURNOVER</a:t>
            </a:r>
            <a:endParaRPr lang="en-US" sz="4800" b="1" dirty="0">
              <a:solidFill>
                <a:schemeClr val="bg2">
                  <a:lumMod val="50000"/>
                </a:schemeClr>
              </a:solidFill>
            </a:endParaRPr>
          </a:p>
        </p:txBody>
      </p:sp>
      <p:sp>
        <p:nvSpPr>
          <p:cNvPr id="3" name="Content Placeholder 2"/>
          <p:cNvSpPr>
            <a:spLocks noGrp="1"/>
          </p:cNvSpPr>
          <p:nvPr>
            <p:ph sz="quarter" idx="1"/>
          </p:nvPr>
        </p:nvSpPr>
        <p:spPr/>
        <p:txBody>
          <a:bodyPr>
            <a:normAutofit fontScale="85000" lnSpcReduction="20000"/>
          </a:bodyPr>
          <a:lstStyle/>
          <a:p>
            <a:r>
              <a:rPr lang="en-US" dirty="0"/>
              <a:t>The cost of replacing employees is a significant driver in business’s initiatives to reduce both involuntary and voluntary turnover. Gallup estimates that the cost of replacing an employee is somewhere between </a:t>
            </a:r>
            <a:r>
              <a:rPr lang="en-US" dirty="0">
                <a:hlinkClick r:id="rId2"/>
              </a:rPr>
              <a:t>one-half and two times the worker’s salary</a:t>
            </a:r>
            <a:r>
              <a:rPr lang="en-US" dirty="0"/>
              <a:t>.</a:t>
            </a:r>
          </a:p>
          <a:p>
            <a:r>
              <a:rPr lang="en-US" dirty="0"/>
              <a:t>Doing the math, losing an employee with a salary of $80,000 a year can cost the organization as much as $160,000. A 100-person company that pays an average salary of $50,000 and experiences 20% turnover could spend $2 million per year replacing 20 workers at the cost of $100,000 each.</a:t>
            </a:r>
          </a:p>
          <a:p>
            <a:r>
              <a:rPr lang="en-US" dirty="0"/>
              <a:t>Turnover that is a result of hiring the wrong person and then being forced to quickly find a replacement is costly both financially and in lost productivity, morale and compromised quality of work.</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571480"/>
            <a:ext cx="8229600" cy="1143000"/>
          </a:xfrm>
        </p:spPr>
        <p:txBody>
          <a:bodyPr>
            <a:normAutofit/>
          </a:bodyPr>
          <a:lstStyle/>
          <a:p>
            <a:r>
              <a:rPr lang="en-US" b="1" dirty="0"/>
              <a:t/>
            </a:r>
            <a:br>
              <a:rPr lang="en-US" b="1" dirty="0"/>
            </a:br>
            <a:r>
              <a:rPr lang="en-US" b="1" dirty="0" smtClean="0">
                <a:solidFill>
                  <a:schemeClr val="bg2">
                    <a:lumMod val="50000"/>
                  </a:schemeClr>
                </a:solidFill>
              </a:rPr>
              <a:t>TURNOVER BY INDUSTRY</a:t>
            </a:r>
            <a:endParaRPr lang="en-US" dirty="0">
              <a:solidFill>
                <a:schemeClr val="bg2">
                  <a:lumMod val="50000"/>
                </a:schemeClr>
              </a:solidFill>
            </a:endParaRPr>
          </a:p>
        </p:txBody>
      </p:sp>
      <p:sp>
        <p:nvSpPr>
          <p:cNvPr id="3" name="Content Placeholder 2"/>
          <p:cNvSpPr>
            <a:spLocks noGrp="1"/>
          </p:cNvSpPr>
          <p:nvPr>
            <p:ph sz="quarter" idx="1"/>
          </p:nvPr>
        </p:nvSpPr>
        <p:spPr/>
        <p:txBody>
          <a:bodyPr>
            <a:normAutofit fontScale="85000" lnSpcReduction="20000"/>
          </a:bodyPr>
          <a:lstStyle/>
          <a:p>
            <a:r>
              <a:rPr lang="en-US" dirty="0"/>
              <a:t>All this begs the question: What is a reasonable level of attrition?</a:t>
            </a:r>
          </a:p>
          <a:p>
            <a:r>
              <a:rPr lang="en-US" dirty="0"/>
              <a:t>Turnover, like most benchmarks, must be viewed in terms of industry. What’s high for one vertical industry may be completely typical for another. Retail and wholesale have the highest annual voluntary turnover rates at 37%, per the Mercer study, where the national average is 20%. Mercer says the job functions with the highest annual voluntary turnover are contact center/customer service (17%), manufacturing and operations (15%), and sales (14%).</a:t>
            </a:r>
          </a:p>
          <a:p>
            <a:r>
              <a:rPr lang="en-US" dirty="0"/>
              <a:t>Industries often calculate their turnover monthly; HR teams should look to industry sources and analysts for trends in their verticals. The U.S. Department of Labor also tracks </a:t>
            </a:r>
            <a:r>
              <a:rPr lang="en-US" dirty="0">
                <a:hlinkClick r:id="rId2"/>
              </a:rPr>
              <a:t>job opening and turnover data</a:t>
            </a:r>
            <a:r>
              <a:rPr lang="en-US" dirty="0"/>
              <a:t> on an ongoing basis.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smtClean="0">
                <a:solidFill>
                  <a:schemeClr val="bg2">
                    <a:lumMod val="50000"/>
                  </a:schemeClr>
                </a:solidFill>
              </a:rPr>
              <a:t>CALCULATE EMPLOYEE TURNOVER</a:t>
            </a:r>
            <a:endParaRPr lang="en-US" dirty="0">
              <a:solidFill>
                <a:schemeClr val="bg2">
                  <a:lumMod val="50000"/>
                </a:schemeClr>
              </a:solidFill>
            </a:endParaRPr>
          </a:p>
        </p:txBody>
      </p:sp>
      <p:sp>
        <p:nvSpPr>
          <p:cNvPr id="3" name="Content Placeholder 2"/>
          <p:cNvSpPr>
            <a:spLocks noGrp="1"/>
          </p:cNvSpPr>
          <p:nvPr>
            <p:ph sz="quarter" idx="1"/>
          </p:nvPr>
        </p:nvSpPr>
        <p:spPr/>
        <p:txBody>
          <a:bodyPr>
            <a:normAutofit fontScale="92500" lnSpcReduction="10000"/>
          </a:bodyPr>
          <a:lstStyle/>
          <a:p>
            <a:r>
              <a:rPr lang="en-US" dirty="0"/>
              <a:t>Calculating your turnover rate may seem straightforward, but there are a number of components that can skew results. Companies with </a:t>
            </a:r>
            <a:r>
              <a:rPr lang="en-US" dirty="0">
                <a:hlinkClick r:id="rId2"/>
              </a:rPr>
              <a:t>human capital management (HCM) specialists</a:t>
            </a:r>
            <a:r>
              <a:rPr lang="en-US" dirty="0"/>
              <a:t> should get those experts involved in analyzing attrition rates and causes. Others can access insights from analysts, including the Society for Human Resources Management (SHRM).</a:t>
            </a:r>
          </a:p>
          <a:p>
            <a:r>
              <a:rPr lang="en-US" dirty="0"/>
              <a:t>SHRM advises calculating employee turnover rate by dividing the number of separations during a month by the average number of employees on the payroll, multiplied by 100. Thus, to figure your employee turnover rate, you need to calculate:</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TotalTime>
  <Words>773</Words>
  <Application>Microsoft Office PowerPoint</Application>
  <PresentationFormat>On-screen Show (4:3)</PresentationFormat>
  <Paragraphs>111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Civic</vt:lpstr>
      <vt:lpstr>EMPLOYEES TURNOVER</vt:lpstr>
      <vt:lpstr>INTRODUCTION</vt:lpstr>
      <vt:lpstr>TYPES OF TURNOVER</vt:lpstr>
      <vt:lpstr>TURNOVER RATES</vt:lpstr>
      <vt:lpstr>TURNOVER KEYS</vt:lpstr>
      <vt:lpstr>TOP REASON OF TURNOVER</vt:lpstr>
      <vt:lpstr>COST OF TURNOVER</vt:lpstr>
      <vt:lpstr> TURNOVER BY INDUSTRY</vt:lpstr>
      <vt:lpstr> CALCULATE EMPLOYEE TURNOVER</vt:lpstr>
      <vt:lpstr>EMPLOYEES TURNOVER           PREVENTUON</vt:lpstr>
      <vt:lpstr>TABLE</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TURNOVER</dc:title>
  <dc:creator>P.T.LEE CNASC</dc:creator>
  <cp:lastModifiedBy>P.T.LEE CNASC</cp:lastModifiedBy>
  <cp:revision>1</cp:revision>
  <dcterms:created xsi:type="dcterms:W3CDTF">2024-08-23T08:26:49Z</dcterms:created>
  <dcterms:modified xsi:type="dcterms:W3CDTF">2024-08-23T08:30:50Z</dcterms:modified>
</cp:coreProperties>
</file>