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  <p:sldMasterId id="2147483670" r:id="rId2"/>
    <p:sldMasterId id="2147483673" r:id="rId3"/>
    <p:sldMasterId id="2147483687" r:id="rId4"/>
  </p:sldMasterIdLst>
  <p:notesMasterIdLst>
    <p:notesMasterId r:id="rId17"/>
  </p:notesMasterIdLst>
  <p:sldIdLst>
    <p:sldId id="277" r:id="rId5"/>
    <p:sldId id="286" r:id="rId6"/>
    <p:sldId id="287" r:id="rId7"/>
    <p:sldId id="288" r:id="rId8"/>
    <p:sldId id="291" r:id="rId9"/>
    <p:sldId id="335" r:id="rId10"/>
    <p:sldId id="336" r:id="rId11"/>
    <p:sldId id="337" r:id="rId12"/>
    <p:sldId id="289" r:id="rId13"/>
    <p:sldId id="303" r:id="rId14"/>
    <p:sldId id="319" r:id="rId15"/>
    <p:sldId id="264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BDD7EE"/>
    <a:srgbClr val="EF8D4B"/>
    <a:srgbClr val="2F528F"/>
    <a:srgbClr val="20BA66"/>
    <a:srgbClr val="F29E65"/>
    <a:srgbClr val="F5B88F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yscale.com/research/PH/Industry=Business_Process_Outsourcing/Salary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558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Retailers -&gt; Modern and Traditional Channels</a:t>
            </a:r>
          </a:p>
          <a:p>
            <a:r>
              <a:rPr lang="en-PH" dirty="0"/>
              <a:t>Modern = hypermarkets, department stores, drug stores</a:t>
            </a:r>
          </a:p>
          <a:p>
            <a:r>
              <a:rPr lang="en-PH" dirty="0"/>
              <a:t>Traditional = sari-sari stores, market stalls</a:t>
            </a:r>
          </a:p>
        </p:txBody>
      </p:sp>
    </p:spTree>
    <p:extLst>
      <p:ext uri="{BB962C8B-B14F-4D97-AF65-F5344CB8AC3E}">
        <p14:creationId xmlns:p14="http://schemas.microsoft.com/office/powerpoint/2010/main" val="3113077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http://www.payscale.com/research/PH/Industry=Business_Process_Outsourcing/Salary</a:t>
            </a:r>
            <a:endParaRPr lang="en-PH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6395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3505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460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Source: Kantar </a:t>
            </a:r>
            <a:r>
              <a:rPr lang="en-PH" sz="11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Worldpanel</a:t>
            </a:r>
            <a:r>
              <a:rPr lang="en-PH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Household Panel – National Philippines – Total FMCG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05101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529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Source: Kantar </a:t>
            </a:r>
            <a:r>
              <a:rPr lang="en-PH" sz="11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Worldpanel</a:t>
            </a:r>
            <a:r>
              <a:rPr lang="en-PH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Household Panel – National Philippines – Total FMCG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3600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Source: Kantar </a:t>
            </a:r>
            <a:r>
              <a:rPr lang="en-PH" sz="11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Worldpanel</a:t>
            </a:r>
            <a:r>
              <a:rPr lang="en-PH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Household Panel – National Philippines – Total FMCG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48805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574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F9E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818062" y="805650"/>
            <a:ext cx="7507875" cy="3532200"/>
          </a:xfrm>
          <a:custGeom>
            <a:avLst/>
            <a:gdLst/>
            <a:ahLst/>
            <a:cxnLst/>
            <a:rect l="0" t="0" r="0" b="0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152400" cap="flat" cmpd="sng">
            <a:solidFill>
              <a:srgbClr val="FFFFFF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434343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818062" y="805650"/>
            <a:ext cx="7507875" cy="3532200"/>
          </a:xfrm>
          <a:custGeom>
            <a:avLst/>
            <a:gdLst/>
            <a:ahLst/>
            <a:cxnLst/>
            <a:rect l="0" t="0" r="0" b="0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1800" i="1">
                <a:solidFill>
                  <a:srgbClr val="CCCCCC"/>
                </a:solidFill>
              </a:defRPr>
            </a:lvl1pPr>
            <a:lvl2pPr lvl="1" algn="ctr" rtl="0">
              <a:spcBef>
                <a:spcPts val="0"/>
              </a:spcBef>
              <a:defRPr sz="1800" i="1">
                <a:solidFill>
                  <a:srgbClr val="CCCCCC"/>
                </a:solidFill>
              </a:defRPr>
            </a:lvl2pPr>
            <a:lvl3pPr lvl="2" algn="ctr" rtl="0">
              <a:spcBef>
                <a:spcPts val="0"/>
              </a:spcBef>
              <a:buSzPct val="100000"/>
              <a:defRPr sz="1800" i="1">
                <a:solidFill>
                  <a:srgbClr val="CCCCCC"/>
                </a:solidFill>
              </a:defRPr>
            </a:lvl3pPr>
            <a:lvl4pPr lvl="3" algn="ctr" rtl="0">
              <a:spcBef>
                <a:spcPts val="0"/>
              </a:spcBef>
              <a:defRPr i="1">
                <a:solidFill>
                  <a:srgbClr val="CCCCCC"/>
                </a:solidFill>
              </a:defRPr>
            </a:lvl4pPr>
            <a:lvl5pPr lvl="4" algn="ctr" rtl="0">
              <a:spcBef>
                <a:spcPts val="0"/>
              </a:spcBef>
              <a:defRPr i="1">
                <a:solidFill>
                  <a:srgbClr val="CCCCCC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CCCCCC"/>
              </a:buClr>
              <a:defRPr i="1">
                <a:solidFill>
                  <a:srgbClr val="CCCCCC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CCCCCC"/>
              </a:buClr>
              <a:defRPr i="1">
                <a:solidFill>
                  <a:srgbClr val="CCCCCC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CCCCCC"/>
              </a:buClr>
              <a:defRPr i="1">
                <a:solidFill>
                  <a:srgbClr val="CCCCCC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CCCCCC"/>
              </a:buClr>
              <a:defRPr i="1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3853200" y="293593"/>
            <a:ext cx="14376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753900" y="971550"/>
            <a:ext cx="2440500" cy="324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3319596" y="971550"/>
            <a:ext cx="2440500" cy="324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3"/>
          </p:nvPr>
        </p:nvSpPr>
        <p:spPr>
          <a:xfrm>
            <a:off x="5885291" y="971550"/>
            <a:ext cx="2440499" cy="324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 rot="10800000" flipH="1">
            <a:off x="259950" y="274275"/>
            <a:ext cx="8624125" cy="4594950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04100" y="4513082"/>
            <a:ext cx="2935800" cy="51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360"/>
              </a:spcBef>
              <a:buClr>
                <a:srgbClr val="999999"/>
              </a:buClr>
              <a:buSzPct val="100000"/>
              <a:buNone/>
              <a:defRPr sz="1200" i="1">
                <a:solidFill>
                  <a:srgbClr val="999999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558124" y="550425"/>
            <a:ext cx="8028197" cy="4042637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</p:spTree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inverse">
    <p:bg>
      <p:bgPr>
        <a:solidFill>
          <a:srgbClr val="43434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558124" y="550425"/>
            <a:ext cx="8028197" cy="4042637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/>
            <a:headEnd type="none" w="lg" len="lg"/>
            <a:tailEnd type="none" w="lg" len="lg"/>
          </a:ln>
        </p:spPr>
      </p:sp>
    </p:spTree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C156-D9EB-4A0E-9677-ED8F9CFB3495}" type="datetimeFigureOut">
              <a:rPr lang="en-PH" smtClean="0"/>
              <a:t>20/06/2017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8D73-A7D2-49F7-B573-D075D645C0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429214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C156-D9EB-4A0E-9677-ED8F9CFB3495}" type="datetimeFigureOut">
              <a:rPr lang="en-PH" smtClean="0"/>
              <a:t>20/06/2017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8D73-A7D2-49F7-B573-D075D645C0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2418265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C156-D9EB-4A0E-9677-ED8F9CFB3495}" type="datetimeFigureOut">
              <a:rPr lang="en-PH" smtClean="0"/>
              <a:t>20/06/2017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8D73-A7D2-49F7-B573-D075D645C0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5709578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C156-D9EB-4A0E-9677-ED8F9CFB3495}" type="datetimeFigureOut">
              <a:rPr lang="en-PH" smtClean="0"/>
              <a:t>20/06/2017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8D73-A7D2-49F7-B573-D075D645C0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96670630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C156-D9EB-4A0E-9677-ED8F9CFB3495}" type="datetimeFigureOut">
              <a:rPr lang="en-PH" smtClean="0"/>
              <a:t>20/06/2017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8D73-A7D2-49F7-B573-D075D645C0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42002235"/>
      </p:ext>
    </p:extLst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C156-D9EB-4A0E-9677-ED8F9CFB3495}" type="datetimeFigureOut">
              <a:rPr lang="en-PH" smtClean="0"/>
              <a:t>20/06/2017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8D73-A7D2-49F7-B573-D075D645C0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7328484"/>
      </p:ext>
    </p:extLst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C156-D9EB-4A0E-9677-ED8F9CFB3495}" type="datetimeFigureOut">
              <a:rPr lang="en-PH" smtClean="0"/>
              <a:t>20/06/2017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8D73-A7D2-49F7-B573-D075D645C0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9088431"/>
      </p:ext>
    </p:extLst>
  </p:cSld>
  <p:clrMapOvr>
    <a:masterClrMapping/>
  </p:clrMapOvr>
  <p:transition spd="slow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C156-D9EB-4A0E-9677-ED8F9CFB3495}" type="datetimeFigureOut">
              <a:rPr lang="en-PH" smtClean="0"/>
              <a:t>20/06/2017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8D73-A7D2-49F7-B573-D075D645C0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9468851"/>
      </p:ext>
    </p:extLst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C156-D9EB-4A0E-9677-ED8F9CFB3495}" type="datetimeFigureOut">
              <a:rPr lang="en-PH" smtClean="0"/>
              <a:t>20/06/2017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8D73-A7D2-49F7-B573-D075D645C0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5580983"/>
      </p:ext>
    </p:extLst>
  </p:cSld>
  <p:clrMapOvr>
    <a:masterClrMapping/>
  </p:clrMapOvr>
  <p:transition spd="slow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C156-D9EB-4A0E-9677-ED8F9CFB3495}" type="datetimeFigureOut">
              <a:rPr lang="en-PH" smtClean="0"/>
              <a:t>20/06/2017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8D73-A7D2-49F7-B573-D075D645C0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54374320"/>
      </p:ext>
    </p:extLst>
  </p:cSld>
  <p:clrMapOvr>
    <a:masterClrMapping/>
  </p:clrMapOvr>
  <p:transition spd="slow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C156-D9EB-4A0E-9677-ED8F9CFB3495}" type="datetimeFigureOut">
              <a:rPr lang="en-PH" smtClean="0"/>
              <a:t>20/06/2017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8D73-A7D2-49F7-B573-D075D645C0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3650568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 spd="slow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753900" y="971550"/>
            <a:ext cx="2440500" cy="324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3319596" y="971550"/>
            <a:ext cx="2440500" cy="324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3"/>
          </p:nvPr>
        </p:nvSpPr>
        <p:spPr>
          <a:xfrm>
            <a:off x="5885291" y="971550"/>
            <a:ext cx="2440499" cy="324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6213275"/>
      </p:ext>
    </p:extLst>
  </p:cSld>
  <p:clrMapOvr>
    <a:masterClrMapping/>
  </p:clrMapOvr>
  <p:transition spd="slow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F9E00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818062" y="805650"/>
            <a:ext cx="7507875" cy="3532200"/>
          </a:xfrm>
          <a:custGeom>
            <a:avLst/>
            <a:gdLst/>
            <a:ahLst/>
            <a:cxnLst/>
            <a:rect l="0" t="0" r="0" b="0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152400" cap="flat" cmpd="sng">
            <a:solidFill>
              <a:srgbClr val="FFFFFF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296350" y="1991850"/>
            <a:ext cx="45512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2pPr>
            <a:lvl3pPr lvl="2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3pPr>
            <a:lvl4pPr lvl="3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4pPr>
            <a:lvl5pPr lvl="4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5pPr>
            <a:lvl6pPr lvl="5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6pPr>
            <a:lvl7pPr lvl="6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7pPr>
            <a:lvl8pPr lvl="7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8pPr>
            <a:lvl9pPr lvl="8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65870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9E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818062" y="805650"/>
            <a:ext cx="7507875" cy="3532200"/>
          </a:xfrm>
          <a:custGeom>
            <a:avLst/>
            <a:gdLst/>
            <a:ahLst/>
            <a:cxnLst/>
            <a:rect l="0" t="0" r="0" b="0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599" cy="44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685800" y="2505900"/>
            <a:ext cx="7772400" cy="447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98195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699" cy="324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1269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840975" y="956004"/>
            <a:ext cx="3621899" cy="2965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81052" y="956004"/>
            <a:ext cx="3621899" cy="2965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76007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753900" y="971550"/>
            <a:ext cx="2440499" cy="324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3319596" y="971550"/>
            <a:ext cx="2440499" cy="324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3"/>
          </p:nvPr>
        </p:nvSpPr>
        <p:spPr>
          <a:xfrm>
            <a:off x="5885291" y="971550"/>
            <a:ext cx="2440499" cy="324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37908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</p:spTree>
    <p:extLst>
      <p:ext uri="{BB962C8B-B14F-4D97-AF65-F5344CB8AC3E}">
        <p14:creationId xmlns:p14="http://schemas.microsoft.com/office/powerpoint/2010/main" val="38712816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558124" y="550425"/>
            <a:ext cx="8028197" cy="4042637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</p:spTree>
    <p:extLst>
      <p:ext uri="{BB962C8B-B14F-4D97-AF65-F5344CB8AC3E}">
        <p14:creationId xmlns:p14="http://schemas.microsoft.com/office/powerpoint/2010/main" val="16346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CCCCCC"/>
              </a:buClr>
              <a:buSzPct val="800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lvl="1" rtl="0">
              <a:spcBef>
                <a:spcPts val="480"/>
              </a:spcBef>
              <a:buClr>
                <a:srgbClr val="CCCCCC"/>
              </a:buClr>
              <a:buSzPct val="750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lvl="2" rtl="0">
              <a:spcBef>
                <a:spcPts val="480"/>
              </a:spcBef>
              <a:buClr>
                <a:srgbClr val="CCCCCC"/>
              </a:buClr>
              <a:buSzPct val="100000"/>
              <a:buFont typeface="Droid Serif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lvl="3" rtl="0">
              <a:spcBef>
                <a:spcPts val="360"/>
              </a:spcBef>
              <a:buClr>
                <a:srgbClr val="CCCCCC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lvl="4" rtl="0">
              <a:spcBef>
                <a:spcPts val="360"/>
              </a:spcBef>
              <a:buClr>
                <a:srgbClr val="CCCCCC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lvl="5" rtl="0">
              <a:spcBef>
                <a:spcPts val="360"/>
              </a:spcBef>
              <a:buClr>
                <a:srgbClr val="434343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lvl="6" rtl="0">
              <a:spcBef>
                <a:spcPts val="360"/>
              </a:spcBef>
              <a:buClr>
                <a:srgbClr val="434343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lvl="7" rtl="0">
              <a:spcBef>
                <a:spcPts val="360"/>
              </a:spcBef>
              <a:buClr>
                <a:srgbClr val="434343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lvl="8" rtl="0">
              <a:spcBef>
                <a:spcPts val="360"/>
              </a:spcBef>
              <a:buClr>
                <a:srgbClr val="434343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6" r:id="rId5"/>
    <p:sldLayoutId id="2147483667" r:id="rId6"/>
    <p:sldLayoutId id="2147483668" r:id="rId7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9C156-D9EB-4A0E-9677-ED8F9CFB3495}" type="datetimeFigureOut">
              <a:rPr lang="en-PH" smtClean="0"/>
              <a:t>20/06/2017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F8D73-A7D2-49F7-B573-D075D645C0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8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 spd="slow">
    <p:push dir="u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699" cy="32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CCCCC"/>
              </a:buClr>
              <a:buSzPct val="800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spcBef>
                <a:spcPts val="480"/>
              </a:spcBef>
              <a:buClr>
                <a:srgbClr val="CCCCCC"/>
              </a:buClr>
              <a:buSzPct val="750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lvl="2">
              <a:spcBef>
                <a:spcPts val="480"/>
              </a:spcBef>
              <a:buClr>
                <a:srgbClr val="CCCCCC"/>
              </a:buClr>
              <a:buSzPct val="100000"/>
              <a:buFont typeface="Droid Serif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lvl="3">
              <a:spcBef>
                <a:spcPts val="360"/>
              </a:spcBef>
              <a:buClr>
                <a:srgbClr val="CCCCCC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lvl="4">
              <a:spcBef>
                <a:spcPts val="360"/>
              </a:spcBef>
              <a:buClr>
                <a:srgbClr val="CCCCCC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lvl="5">
              <a:spcBef>
                <a:spcPts val="360"/>
              </a:spcBef>
              <a:buClr>
                <a:srgbClr val="434343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lvl="6">
              <a:spcBef>
                <a:spcPts val="360"/>
              </a:spcBef>
              <a:buClr>
                <a:srgbClr val="434343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lvl="7">
              <a:spcBef>
                <a:spcPts val="360"/>
              </a:spcBef>
              <a:buClr>
                <a:srgbClr val="434343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lvl="8">
              <a:spcBef>
                <a:spcPts val="360"/>
              </a:spcBef>
              <a:buClr>
                <a:srgbClr val="434343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87634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2302806" y="1708939"/>
            <a:ext cx="4551300" cy="1449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 sz="4000" dirty="0"/>
              <a:t>FMCG DISTRIBUTION</a:t>
            </a:r>
            <a:endParaRPr lang="en" sz="4000" dirty="0"/>
          </a:p>
        </p:txBody>
      </p:sp>
      <p:grpSp>
        <p:nvGrpSpPr>
          <p:cNvPr id="94" name="Shape 94"/>
          <p:cNvGrpSpPr/>
          <p:nvPr/>
        </p:nvGrpSpPr>
        <p:grpSpPr>
          <a:xfrm>
            <a:off x="4151781" y="708060"/>
            <a:ext cx="853350" cy="551353"/>
            <a:chOff x="1241275" y="3718400"/>
            <a:chExt cx="450650" cy="302875"/>
          </a:xfrm>
        </p:grpSpPr>
        <p:sp>
          <p:nvSpPr>
            <p:cNvPr id="95" name="Shape 95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99" name="Shape 99" descr="unionbank whi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850" y="322824"/>
            <a:ext cx="2073350" cy="274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177590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6148" y="811535"/>
            <a:ext cx="1447236" cy="4439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PH" sz="1200" kern="12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998" y="231077"/>
            <a:ext cx="1448151" cy="463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PH" sz="1200" kern="12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3284" y="1334679"/>
            <a:ext cx="1392865" cy="4955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PH" sz="1200" kern="1200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12886" y="115448"/>
            <a:ext cx="1518915" cy="4482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PH" sz="1200" kern="1200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13836" y="1480691"/>
            <a:ext cx="1763936" cy="7611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PH" sz="1200" kern="12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13836" y="796563"/>
            <a:ext cx="1763936" cy="5858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PH" sz="1200" kern="1200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89915" y="3438526"/>
            <a:ext cx="1789721" cy="4473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PH" sz="1200" kern="120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83007" y="4008619"/>
            <a:ext cx="1796629" cy="4535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PH" sz="1200" kern="120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81708" y="3582245"/>
            <a:ext cx="1278503" cy="516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PH" sz="1200" kern="1200" dirty="0">
              <a:solidFill>
                <a:prstClr val="white"/>
              </a:solidFill>
            </a:endParaRP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897" t="6465" r="8450" b="27397"/>
          <a:stretch/>
        </p:blipFill>
        <p:spPr>
          <a:xfrm>
            <a:off x="1998599" y="829938"/>
            <a:ext cx="499228" cy="404364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6464" b="19983"/>
          <a:stretch/>
        </p:blipFill>
        <p:spPr>
          <a:xfrm>
            <a:off x="4644943" y="4008620"/>
            <a:ext cx="630583" cy="463801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6733" r="22802" b="12558"/>
          <a:stretch/>
        </p:blipFill>
        <p:spPr>
          <a:xfrm>
            <a:off x="7296278" y="3628031"/>
            <a:ext cx="271688" cy="470763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522" t="4341" r="4522" b="16818"/>
          <a:stretch/>
        </p:blipFill>
        <p:spPr>
          <a:xfrm>
            <a:off x="179832" y="268049"/>
            <a:ext cx="452743" cy="392443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 rotWithShape="1"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14971" b="31485"/>
          <a:stretch/>
        </p:blipFill>
        <p:spPr>
          <a:xfrm>
            <a:off x="4616278" y="893230"/>
            <a:ext cx="649719" cy="347879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7914" r="19273" b="14517"/>
          <a:stretch/>
        </p:blipFill>
        <p:spPr>
          <a:xfrm>
            <a:off x="4713031" y="1530459"/>
            <a:ext cx="492216" cy="669851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642" t="15814" r="13204" b="28422"/>
          <a:stretch/>
        </p:blipFill>
        <p:spPr>
          <a:xfrm>
            <a:off x="4770378" y="158830"/>
            <a:ext cx="503069" cy="394256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3449" t="12611" r="22505" b="36770"/>
          <a:stretch/>
        </p:blipFill>
        <p:spPr>
          <a:xfrm>
            <a:off x="301207" y="1402519"/>
            <a:ext cx="421807" cy="395061"/>
          </a:xfrm>
          <a:prstGeom prst="rect">
            <a:avLst/>
          </a:prstGeom>
        </p:spPr>
      </p:pic>
      <p:sp>
        <p:nvSpPr>
          <p:cNvPr id="67" name="Rectangle: Rounded Corners 66"/>
          <p:cNvSpPr/>
          <p:nvPr/>
        </p:nvSpPr>
        <p:spPr>
          <a:xfrm>
            <a:off x="4477440" y="3339023"/>
            <a:ext cx="1987530" cy="123499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PH" sz="1200" kern="1200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824586" y="4232815"/>
            <a:ext cx="1986366" cy="6458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PH" sz="1200" kern="1200" dirty="0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9626" y="233311"/>
            <a:ext cx="124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PH" sz="1200" b="1" kern="1200" dirty="0">
                <a:solidFill>
                  <a:srgbClr val="4472C4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Raw Materials                      Suppliers</a:t>
            </a:r>
            <a:endParaRPr lang="en-PH" sz="1200" kern="1200" dirty="0">
              <a:solidFill>
                <a:prstClr val="black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36495" y="921530"/>
            <a:ext cx="1207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PH" sz="1200" b="1" kern="1200" dirty="0">
                <a:solidFill>
                  <a:srgbClr val="4472C4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Manufacturer</a:t>
            </a:r>
            <a:endParaRPr lang="en-PH" sz="1200" kern="1200" dirty="0">
              <a:solidFill>
                <a:prstClr val="black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20459" y="3466684"/>
            <a:ext cx="1346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PH" sz="1200" b="1" kern="1200" dirty="0">
                <a:solidFill>
                  <a:srgbClr val="4472C4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Wholesalers / Distributors</a:t>
            </a:r>
            <a:endParaRPr lang="en-PH" sz="1200" kern="1200" dirty="0">
              <a:solidFill>
                <a:prstClr val="black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66559" y="4091958"/>
            <a:ext cx="820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PH" sz="1200" b="1" kern="1200" dirty="0">
                <a:solidFill>
                  <a:srgbClr val="4472C4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Retailers</a:t>
            </a:r>
            <a:endParaRPr lang="en-PH" sz="1200" kern="1200" dirty="0">
              <a:solidFill>
                <a:prstClr val="black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61597" y="4246040"/>
            <a:ext cx="153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PH" sz="1200" b="1" kern="1200" dirty="0">
                <a:solidFill>
                  <a:srgbClr val="4472C4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Key accounts / Organizational end-users</a:t>
            </a:r>
            <a:endParaRPr lang="en-PH" sz="1200" kern="1200" dirty="0">
              <a:solidFill>
                <a:prstClr val="black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32611" y="3709924"/>
            <a:ext cx="885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PH" sz="1200" b="1" kern="1200" dirty="0">
                <a:solidFill>
                  <a:srgbClr val="4472C4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Consumers</a:t>
            </a:r>
            <a:endParaRPr lang="en-PH" sz="1200" kern="1200" dirty="0">
              <a:solidFill>
                <a:prstClr val="black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6106" y="1368593"/>
            <a:ext cx="985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PH" sz="1200" b="1" kern="1200" dirty="0">
                <a:solidFill>
                  <a:srgbClr val="4472C4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Manpower Agencies</a:t>
            </a:r>
            <a:endParaRPr lang="en-PH" sz="1200" kern="1200" dirty="0">
              <a:solidFill>
                <a:prstClr val="black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53084" y="856254"/>
            <a:ext cx="1263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PH" sz="1200" b="1" kern="1200" dirty="0">
                <a:solidFill>
                  <a:srgbClr val="4472C4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Logistics Service Provider</a:t>
            </a:r>
            <a:endParaRPr lang="en-PH" sz="1200" kern="1200" dirty="0">
              <a:solidFill>
                <a:prstClr val="black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49906" y="1547451"/>
            <a:ext cx="1249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PH" sz="1200" b="1" kern="1200" dirty="0">
                <a:solidFill>
                  <a:srgbClr val="4472C4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Freight Forwarding </a:t>
            </a:r>
          </a:p>
          <a:p>
            <a:pPr algn="ctr" defTabSz="685800"/>
            <a:r>
              <a:rPr lang="en-PH" sz="1200" b="1" kern="1200" dirty="0">
                <a:solidFill>
                  <a:srgbClr val="4472C4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(Shipping / Air)</a:t>
            </a:r>
            <a:endParaRPr lang="en-PH" sz="1200" kern="1200" dirty="0">
              <a:solidFill>
                <a:prstClr val="black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16543" y="211906"/>
            <a:ext cx="102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PH" sz="1200" b="1" kern="1200" dirty="0">
                <a:solidFill>
                  <a:srgbClr val="4472C4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Warehousing</a:t>
            </a:r>
            <a:endParaRPr lang="en-PH" sz="1200" kern="1200" dirty="0">
              <a:solidFill>
                <a:prstClr val="black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https://d30y9cdsu7xlg0.cloudfront.net/png/632887-200.png"/>
          <p:cNvPicPr>
            <a:picLocks noChangeAspect="1" noChangeArrowheads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237" y="3438525"/>
            <a:ext cx="431462" cy="43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684818-200.png"/>
          <p:cNvPicPr>
            <a:picLocks noChangeAspect="1" noChangeArrowheads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938" y="4249378"/>
            <a:ext cx="559373" cy="55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53987" y="2517374"/>
            <a:ext cx="1278503" cy="516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PH" sz="1200" kern="1200" dirty="0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70810" y="2555721"/>
            <a:ext cx="885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PH" sz="1200" b="1" kern="1200" dirty="0">
                <a:solidFill>
                  <a:srgbClr val="4472C4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Global Retailers</a:t>
            </a:r>
            <a:endParaRPr lang="en-PH" sz="1200" kern="1200" dirty="0">
              <a:solidFill>
                <a:prstClr val="black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164620" y="1837154"/>
            <a:ext cx="1278503" cy="516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PH" sz="1200" kern="1200" dirty="0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43118" y="1964833"/>
            <a:ext cx="885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PH" sz="1200" b="1" kern="1200" dirty="0">
                <a:solidFill>
                  <a:srgbClr val="4472C4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Exporters</a:t>
            </a:r>
            <a:endParaRPr lang="en-PH" sz="1200" kern="1200" dirty="0">
              <a:solidFill>
                <a:prstClr val="black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6" name="Connector: Elbow 55"/>
          <p:cNvCxnSpPr>
            <a:cxnSpLocks/>
            <a:endCxn id="32" idx="3"/>
          </p:cNvCxnSpPr>
          <p:nvPr/>
        </p:nvCxnSpPr>
        <p:spPr>
          <a:xfrm rot="10800000">
            <a:off x="1710890" y="464145"/>
            <a:ext cx="1004775" cy="248341"/>
          </a:xfrm>
          <a:prstGeom prst="bentConnector3">
            <a:avLst>
              <a:gd name="adj1" fmla="val -79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/>
          <p:cNvCxnSpPr>
            <a:cxnSpLocks/>
          </p:cNvCxnSpPr>
          <p:nvPr/>
        </p:nvCxnSpPr>
        <p:spPr>
          <a:xfrm>
            <a:off x="1767784" y="327591"/>
            <a:ext cx="1058640" cy="409002"/>
          </a:xfrm>
          <a:prstGeom prst="bentConnector3">
            <a:avLst>
              <a:gd name="adj1" fmla="val 10021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/>
          <p:cNvCxnSpPr>
            <a:cxnSpLocks/>
          </p:cNvCxnSpPr>
          <p:nvPr/>
        </p:nvCxnSpPr>
        <p:spPr>
          <a:xfrm rot="10800000" flipV="1">
            <a:off x="1725768" y="1367894"/>
            <a:ext cx="956387" cy="178357"/>
          </a:xfrm>
          <a:prstGeom prst="bentConnector3">
            <a:avLst>
              <a:gd name="adj1" fmla="val -2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/>
          <p:cNvCxnSpPr>
            <a:cxnSpLocks/>
          </p:cNvCxnSpPr>
          <p:nvPr/>
        </p:nvCxnSpPr>
        <p:spPr>
          <a:xfrm flipV="1">
            <a:off x="1745029" y="1367896"/>
            <a:ext cx="1038966" cy="311948"/>
          </a:xfrm>
          <a:prstGeom prst="bentConnector3">
            <a:avLst>
              <a:gd name="adj1" fmla="val 100146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cxnSpLocks/>
          </p:cNvCxnSpPr>
          <p:nvPr/>
        </p:nvCxnSpPr>
        <p:spPr>
          <a:xfrm>
            <a:off x="5475069" y="2434233"/>
            <a:ext cx="0" cy="831179"/>
          </a:xfrm>
          <a:prstGeom prst="straightConnector1">
            <a:avLst/>
          </a:prstGeom>
          <a:ln>
            <a:solidFill>
              <a:srgbClr val="EF8D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cxnSpLocks/>
          </p:cNvCxnSpPr>
          <p:nvPr/>
        </p:nvCxnSpPr>
        <p:spPr>
          <a:xfrm flipV="1">
            <a:off x="5586390" y="2434233"/>
            <a:ext cx="0" cy="808006"/>
          </a:xfrm>
          <a:prstGeom prst="straightConnector1">
            <a:avLst/>
          </a:prstGeom>
          <a:ln>
            <a:solidFill>
              <a:srgbClr val="20BA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cxnSpLocks/>
          </p:cNvCxnSpPr>
          <p:nvPr/>
        </p:nvCxnSpPr>
        <p:spPr>
          <a:xfrm flipH="1">
            <a:off x="3546411" y="1125890"/>
            <a:ext cx="920396" cy="0"/>
          </a:xfrm>
          <a:prstGeom prst="straightConnector1">
            <a:avLst/>
          </a:prstGeom>
          <a:ln>
            <a:solidFill>
              <a:srgbClr val="EF8D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4532576" y="720566"/>
            <a:ext cx="1932394" cy="1633137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PH" sz="1200" kern="1200">
              <a:solidFill>
                <a:prstClr val="white"/>
              </a:solidFill>
            </a:endParaRPr>
          </a:p>
        </p:txBody>
      </p:sp>
      <p:cxnSp>
        <p:nvCxnSpPr>
          <p:cNvPr id="133" name="Straight Arrow Connector 132"/>
          <p:cNvCxnSpPr>
            <a:cxnSpLocks/>
          </p:cNvCxnSpPr>
          <p:nvPr/>
        </p:nvCxnSpPr>
        <p:spPr>
          <a:xfrm>
            <a:off x="3557042" y="1022134"/>
            <a:ext cx="909765" cy="0"/>
          </a:xfrm>
          <a:prstGeom prst="straightConnector1">
            <a:avLst/>
          </a:prstGeom>
          <a:ln>
            <a:solidFill>
              <a:srgbClr val="20BA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2716805" y="4028674"/>
            <a:ext cx="1615077" cy="396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dirty="0">
                <a:solidFill>
                  <a:schemeClr val="bg1">
                    <a:lumMod val="50000"/>
                  </a:schemeClr>
                </a:solidFill>
                <a:latin typeface="Droid Serif" panose="020B0604020202020204"/>
              </a:rPr>
              <a:t>Services / Employment / Leasing</a:t>
            </a:r>
          </a:p>
        </p:txBody>
      </p:sp>
      <p:cxnSp>
        <p:nvCxnSpPr>
          <p:cNvPr id="151" name="Connector: Elbow 150"/>
          <p:cNvCxnSpPr>
            <a:cxnSpLocks/>
          </p:cNvCxnSpPr>
          <p:nvPr/>
        </p:nvCxnSpPr>
        <p:spPr>
          <a:xfrm flipV="1">
            <a:off x="3098975" y="245194"/>
            <a:ext cx="1519171" cy="485942"/>
          </a:xfrm>
          <a:prstGeom prst="bentConnector3">
            <a:avLst>
              <a:gd name="adj1" fmla="val 30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/>
          <p:cNvCxnSpPr>
            <a:cxnSpLocks/>
          </p:cNvCxnSpPr>
          <p:nvPr/>
        </p:nvCxnSpPr>
        <p:spPr>
          <a:xfrm rot="10800000" flipV="1">
            <a:off x="3199703" y="327590"/>
            <a:ext cx="1390213" cy="433577"/>
          </a:xfrm>
          <a:prstGeom prst="bentConnector3">
            <a:avLst>
              <a:gd name="adj1" fmla="val 9971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/>
          <p:cNvCxnSpPr>
            <a:cxnSpLocks/>
          </p:cNvCxnSpPr>
          <p:nvPr/>
        </p:nvCxnSpPr>
        <p:spPr>
          <a:xfrm rot="16200000" flipV="1">
            <a:off x="2503119" y="1930630"/>
            <a:ext cx="2450970" cy="1275034"/>
          </a:xfrm>
          <a:prstGeom prst="bentConnector3">
            <a:avLst>
              <a:gd name="adj1" fmla="val -32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/>
          <p:cNvCxnSpPr>
            <a:cxnSpLocks/>
          </p:cNvCxnSpPr>
          <p:nvPr/>
        </p:nvCxnSpPr>
        <p:spPr>
          <a:xfrm rot="16200000" flipH="1">
            <a:off x="2366035" y="1970798"/>
            <a:ext cx="2598770" cy="1401399"/>
          </a:xfrm>
          <a:prstGeom prst="bentConnector3">
            <a:avLst>
              <a:gd name="adj1" fmla="val 99506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7074829" y="1701110"/>
            <a:ext cx="1467293" cy="1448946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PH" sz="1200" kern="1200">
              <a:solidFill>
                <a:prstClr val="white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6725046" y="3518273"/>
            <a:ext cx="2185446" cy="1468395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PH" sz="1200" kern="1200">
              <a:solidFill>
                <a:prstClr val="white"/>
              </a:solidFill>
            </a:endParaRPr>
          </a:p>
        </p:txBody>
      </p:sp>
      <p:cxnSp>
        <p:nvCxnSpPr>
          <p:cNvPr id="169" name="Connector: Elbow 168"/>
          <p:cNvCxnSpPr>
            <a:cxnSpLocks/>
          </p:cNvCxnSpPr>
          <p:nvPr/>
        </p:nvCxnSpPr>
        <p:spPr>
          <a:xfrm rot="10800000" flipV="1">
            <a:off x="6003214" y="2587108"/>
            <a:ext cx="960294" cy="684621"/>
          </a:xfrm>
          <a:prstGeom prst="bentConnector3">
            <a:avLst>
              <a:gd name="adj1" fmla="val 99825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/>
          <p:cNvCxnSpPr>
            <a:cxnSpLocks/>
          </p:cNvCxnSpPr>
          <p:nvPr/>
        </p:nvCxnSpPr>
        <p:spPr>
          <a:xfrm flipV="1">
            <a:off x="6114535" y="2687268"/>
            <a:ext cx="874050" cy="556245"/>
          </a:xfrm>
          <a:prstGeom prst="bentConnector3">
            <a:avLst>
              <a:gd name="adj1" fmla="val -109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: Elbow 178"/>
          <p:cNvCxnSpPr>
            <a:cxnSpLocks/>
          </p:cNvCxnSpPr>
          <p:nvPr/>
        </p:nvCxnSpPr>
        <p:spPr>
          <a:xfrm rot="10800000">
            <a:off x="5366560" y="4681298"/>
            <a:ext cx="1258951" cy="98059"/>
          </a:xfrm>
          <a:prstGeom prst="bentConnector3">
            <a:avLst>
              <a:gd name="adj1" fmla="val 9982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/>
          <p:cNvCxnSpPr>
            <a:cxnSpLocks/>
          </p:cNvCxnSpPr>
          <p:nvPr/>
        </p:nvCxnSpPr>
        <p:spPr>
          <a:xfrm>
            <a:off x="5273447" y="4734355"/>
            <a:ext cx="1392112" cy="152289"/>
          </a:xfrm>
          <a:prstGeom prst="bentConnector3">
            <a:avLst>
              <a:gd name="adj1" fmla="val 355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1184469" y="4272696"/>
            <a:ext cx="1305070" cy="5388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PH" sz="1200" kern="1200" dirty="0">
              <a:solidFill>
                <a:prstClr val="white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1185863" y="3064885"/>
            <a:ext cx="1303676" cy="519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PH" sz="1200" kern="1200" dirty="0">
              <a:solidFill>
                <a:prstClr val="white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189416" y="3699231"/>
            <a:ext cx="1300123" cy="4741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PH" sz="1200" kern="1200" dirty="0">
              <a:solidFill>
                <a:prstClr val="white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1185863" y="2378498"/>
            <a:ext cx="1303676" cy="5719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PH" sz="1200" kern="1200" dirty="0">
              <a:solidFill>
                <a:prstClr val="white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1107583" y="2297367"/>
            <a:ext cx="1469497" cy="2626524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PH" sz="1200" kern="1200">
              <a:solidFill>
                <a:prstClr val="white"/>
              </a:solidFill>
            </a:endParaRPr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6518" r="16718" b="13442"/>
          <a:stretch/>
        </p:blipFill>
        <p:spPr>
          <a:xfrm>
            <a:off x="1215324" y="2394212"/>
            <a:ext cx="404782" cy="524793"/>
          </a:xfrm>
          <a:prstGeom prst="rect">
            <a:avLst/>
          </a:prstGeom>
        </p:spPr>
      </p:pic>
      <p:pic>
        <p:nvPicPr>
          <p:cNvPr id="199" name="Picture 198"/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4542" b="22998"/>
          <a:stretch/>
        </p:blipFill>
        <p:spPr>
          <a:xfrm>
            <a:off x="1245557" y="3793632"/>
            <a:ext cx="635363" cy="347951"/>
          </a:xfrm>
          <a:prstGeom prst="rect">
            <a:avLst/>
          </a:prstGeom>
        </p:spPr>
      </p:pic>
      <p:pic>
        <p:nvPicPr>
          <p:cNvPr id="200" name="Picture 199"/>
          <p:cNvPicPr>
            <a:picLocks noChangeAspect="1"/>
          </p:cNvPicPr>
          <p:nvPr/>
        </p:nvPicPr>
        <p:blipFill rotWithShape="1"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13442"/>
          <a:stretch/>
        </p:blipFill>
        <p:spPr>
          <a:xfrm>
            <a:off x="1245917" y="4331176"/>
            <a:ext cx="433804" cy="375492"/>
          </a:xfrm>
          <a:prstGeom prst="rect">
            <a:avLst/>
          </a:prstGeom>
        </p:spPr>
      </p:pic>
      <p:sp>
        <p:nvSpPr>
          <p:cNvPr id="201" name="TextBox 200"/>
          <p:cNvSpPr txBox="1"/>
          <p:nvPr/>
        </p:nvSpPr>
        <p:spPr>
          <a:xfrm>
            <a:off x="1512652" y="2455499"/>
            <a:ext cx="1025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PH" sz="1200" b="1" kern="1200" dirty="0">
                <a:solidFill>
                  <a:srgbClr val="4472C4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Government</a:t>
            </a:r>
          </a:p>
          <a:p>
            <a:pPr algn="ctr" defTabSz="685800"/>
            <a:r>
              <a:rPr lang="en-PH" sz="1200" b="1" kern="1200" dirty="0">
                <a:solidFill>
                  <a:srgbClr val="4472C4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Payments</a:t>
            </a:r>
            <a:endParaRPr lang="en-PH" sz="1200" kern="1200" dirty="0">
              <a:solidFill>
                <a:prstClr val="black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1815381" y="3805087"/>
            <a:ext cx="706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PH" sz="1200" b="1" kern="1200" dirty="0">
                <a:solidFill>
                  <a:srgbClr val="4472C4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Utilities</a:t>
            </a:r>
            <a:endParaRPr lang="en-PH" sz="1200" kern="1200" dirty="0">
              <a:solidFill>
                <a:prstClr val="black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1662693" y="3202631"/>
            <a:ext cx="914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PH" sz="1200" b="1" kern="1200" dirty="0">
                <a:solidFill>
                  <a:srgbClr val="4472C4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Employees</a:t>
            </a:r>
            <a:endParaRPr lang="en-PH" sz="1200" kern="1200" dirty="0">
              <a:solidFill>
                <a:prstClr val="black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603972" y="4391588"/>
            <a:ext cx="928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PH" sz="1200" b="1" kern="1200" dirty="0">
                <a:solidFill>
                  <a:srgbClr val="4472C4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Equipment</a:t>
            </a:r>
            <a:endParaRPr lang="en-PH" sz="1200" kern="1200" dirty="0">
              <a:solidFill>
                <a:prstClr val="black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5" name="Picture 4" descr="https://d30y9cdsu7xlg0.cloudfront.net/png/860837-200.png"/>
          <p:cNvPicPr>
            <a:picLocks noChangeAspect="1" noChangeArrowheads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566" y="3036308"/>
            <a:ext cx="609646" cy="6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4" name="Straight Arrow Connector 213"/>
          <p:cNvCxnSpPr>
            <a:cxnSpLocks/>
          </p:cNvCxnSpPr>
          <p:nvPr/>
        </p:nvCxnSpPr>
        <p:spPr>
          <a:xfrm flipH="1">
            <a:off x="2705032" y="4526652"/>
            <a:ext cx="1637484" cy="0"/>
          </a:xfrm>
          <a:prstGeom prst="straightConnector1">
            <a:avLst/>
          </a:prstGeom>
          <a:ln>
            <a:solidFill>
              <a:srgbClr val="20BA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cxnSpLocks/>
          </p:cNvCxnSpPr>
          <p:nvPr/>
        </p:nvCxnSpPr>
        <p:spPr>
          <a:xfrm>
            <a:off x="2715665" y="4390997"/>
            <a:ext cx="1637484" cy="0"/>
          </a:xfrm>
          <a:prstGeom prst="straightConnector1">
            <a:avLst/>
          </a:prstGeom>
          <a:ln>
            <a:solidFill>
              <a:srgbClr val="EF8D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2747877" y="4532079"/>
            <a:ext cx="1534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dirty="0">
                <a:solidFill>
                  <a:schemeClr val="bg1">
                    <a:lumMod val="50000"/>
                  </a:schemeClr>
                </a:solidFill>
                <a:latin typeface="Droid Serif" panose="020B0604020202020204"/>
              </a:rPr>
              <a:t>Bills Payments / Salaries</a:t>
            </a:r>
          </a:p>
        </p:txBody>
      </p:sp>
      <p:sp>
        <p:nvSpPr>
          <p:cNvPr id="221" name="TextBox 220"/>
          <p:cNvSpPr txBox="1"/>
          <p:nvPr/>
        </p:nvSpPr>
        <p:spPr>
          <a:xfrm rot="5400000">
            <a:off x="2467802" y="2567993"/>
            <a:ext cx="1534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dirty="0">
                <a:solidFill>
                  <a:schemeClr val="bg1">
                    <a:lumMod val="50000"/>
                  </a:schemeClr>
                </a:solidFill>
                <a:latin typeface="Droid Serif" panose="020B0604020202020204"/>
              </a:rPr>
              <a:t>Procurement Payment</a:t>
            </a:r>
          </a:p>
        </p:txBody>
      </p:sp>
      <p:sp>
        <p:nvSpPr>
          <p:cNvPr id="222" name="TextBox 221"/>
          <p:cNvSpPr txBox="1"/>
          <p:nvPr/>
        </p:nvSpPr>
        <p:spPr>
          <a:xfrm rot="16200000">
            <a:off x="2107782" y="2562555"/>
            <a:ext cx="1534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dirty="0">
                <a:solidFill>
                  <a:schemeClr val="bg1">
                    <a:lumMod val="50000"/>
                  </a:schemeClr>
                </a:solidFill>
                <a:latin typeface="Droid Serif" panose="020B0604020202020204"/>
              </a:rPr>
              <a:t>Procurement of Goods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3550550" y="1121824"/>
            <a:ext cx="971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dirty="0">
                <a:solidFill>
                  <a:schemeClr val="bg1">
                    <a:lumMod val="50000"/>
                  </a:schemeClr>
                </a:solidFill>
                <a:latin typeface="Droid Serif" panose="020B0604020202020204"/>
              </a:rPr>
              <a:t>Bills Payment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3488235" y="763370"/>
            <a:ext cx="1114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dirty="0">
                <a:solidFill>
                  <a:schemeClr val="bg1">
                    <a:lumMod val="50000"/>
                  </a:schemeClr>
                </a:solidFill>
                <a:latin typeface="Droid Serif" panose="020B0604020202020204"/>
              </a:rPr>
              <a:t>Freight Services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5685668" y="2363357"/>
            <a:ext cx="1485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dirty="0">
                <a:solidFill>
                  <a:schemeClr val="bg1">
                    <a:lumMod val="50000"/>
                  </a:schemeClr>
                </a:solidFill>
                <a:latin typeface="Droid Serif" panose="020B0604020202020204"/>
              </a:rPr>
              <a:t>Procurement Payment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6122266" y="2674479"/>
            <a:ext cx="908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dirty="0">
                <a:solidFill>
                  <a:schemeClr val="bg1">
                    <a:lumMod val="50000"/>
                  </a:schemeClr>
                </a:solidFill>
                <a:latin typeface="Droid Serif" panose="020B0604020202020204"/>
              </a:rPr>
              <a:t>Procurement of Goods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1884220" y="1325362"/>
            <a:ext cx="603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dirty="0">
                <a:solidFill>
                  <a:schemeClr val="bg1">
                    <a:lumMod val="50000"/>
                  </a:schemeClr>
                </a:solidFill>
                <a:latin typeface="Droid Serif" panose="020B0604020202020204"/>
              </a:rPr>
              <a:t>Wages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1877305" y="1690475"/>
            <a:ext cx="603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dirty="0">
                <a:solidFill>
                  <a:schemeClr val="bg1">
                    <a:lumMod val="50000"/>
                  </a:schemeClr>
                </a:solidFill>
                <a:latin typeface="Droid Serif" panose="020B0604020202020204"/>
              </a:rPr>
              <a:t>Labor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1922915" y="482770"/>
            <a:ext cx="759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dirty="0">
                <a:solidFill>
                  <a:schemeClr val="bg1">
                    <a:lumMod val="50000"/>
                  </a:schemeClr>
                </a:solidFill>
                <a:latin typeface="Droid Serif" panose="020B0604020202020204"/>
              </a:rPr>
              <a:t>Payments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1967491" y="103474"/>
            <a:ext cx="714664" cy="244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dirty="0">
                <a:solidFill>
                  <a:schemeClr val="bg1">
                    <a:lumMod val="50000"/>
                  </a:schemeClr>
                </a:solidFill>
                <a:latin typeface="Droid Serif" panose="020B0604020202020204"/>
              </a:rPr>
              <a:t>Supplies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3289849" y="31566"/>
            <a:ext cx="1355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dirty="0">
                <a:solidFill>
                  <a:schemeClr val="bg1">
                    <a:lumMod val="50000"/>
                  </a:schemeClr>
                </a:solidFill>
                <a:latin typeface="Droid Serif" panose="020B0604020202020204"/>
              </a:rPr>
              <a:t>Warehousing Fees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3486752" y="299675"/>
            <a:ext cx="923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dirty="0">
                <a:solidFill>
                  <a:schemeClr val="bg1">
                    <a:lumMod val="50000"/>
                  </a:schemeClr>
                </a:solidFill>
                <a:latin typeface="Droid Serif" panose="020B0604020202020204"/>
              </a:rPr>
              <a:t>Inventory Safekeeping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5587298" y="4555114"/>
            <a:ext cx="758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dirty="0">
                <a:solidFill>
                  <a:schemeClr val="bg1">
                    <a:lumMod val="50000"/>
                  </a:schemeClr>
                </a:solidFill>
                <a:latin typeface="Droid Serif" panose="020B0604020202020204"/>
              </a:rPr>
              <a:t>Payments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5656908" y="4883435"/>
            <a:ext cx="603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dirty="0">
                <a:solidFill>
                  <a:schemeClr val="bg1">
                    <a:lumMod val="50000"/>
                  </a:schemeClr>
                </a:solidFill>
                <a:latin typeface="Droid Serif" panose="020B0604020202020204"/>
              </a:rPr>
              <a:t>Sales</a:t>
            </a:r>
          </a:p>
        </p:txBody>
      </p:sp>
      <p:sp>
        <p:nvSpPr>
          <p:cNvPr id="244" name="TextBox 243"/>
          <p:cNvSpPr txBox="1"/>
          <p:nvPr/>
        </p:nvSpPr>
        <p:spPr>
          <a:xfrm rot="5400000">
            <a:off x="5233107" y="2745067"/>
            <a:ext cx="991284" cy="246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dirty="0">
                <a:solidFill>
                  <a:schemeClr val="bg1">
                    <a:lumMod val="50000"/>
                  </a:schemeClr>
                </a:solidFill>
                <a:latin typeface="Droid Serif" panose="020B0604020202020204"/>
              </a:rPr>
              <a:t>Bills Payment</a:t>
            </a:r>
          </a:p>
        </p:txBody>
      </p:sp>
      <p:sp>
        <p:nvSpPr>
          <p:cNvPr id="245" name="TextBox 244"/>
          <p:cNvSpPr txBox="1"/>
          <p:nvPr/>
        </p:nvSpPr>
        <p:spPr>
          <a:xfrm rot="16200000">
            <a:off x="4711659" y="2721871"/>
            <a:ext cx="1031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dirty="0">
                <a:solidFill>
                  <a:schemeClr val="bg1">
                    <a:lumMod val="50000"/>
                  </a:schemeClr>
                </a:solidFill>
                <a:latin typeface="Droid Serif" panose="020B0604020202020204"/>
              </a:rPr>
              <a:t>Freight Services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7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6357" r="5989" b="13047"/>
          <a:stretch/>
        </p:blipFill>
        <p:spPr>
          <a:xfrm>
            <a:off x="7257319" y="2582475"/>
            <a:ext cx="435641" cy="432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8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421" t="23996" r="16610" b="37874"/>
          <a:stretch/>
        </p:blipFill>
        <p:spPr>
          <a:xfrm>
            <a:off x="7216942" y="1957882"/>
            <a:ext cx="550934" cy="309068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3432002" y="2408078"/>
            <a:ext cx="1087893" cy="5205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PH" sz="12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19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20643"/>
          <a:stretch/>
        </p:blipFill>
        <p:spPr>
          <a:xfrm>
            <a:off x="3408991" y="2447242"/>
            <a:ext cx="615394" cy="450168"/>
          </a:xfrm>
          <a:prstGeom prst="rect">
            <a:avLst/>
          </a:prstGeom>
        </p:spPr>
      </p:pic>
      <p:sp>
        <p:nvSpPr>
          <p:cNvPr id="96" name="Rectangle 95"/>
          <p:cNvSpPr/>
          <p:nvPr/>
        </p:nvSpPr>
        <p:spPr>
          <a:xfrm>
            <a:off x="3925725" y="2569052"/>
            <a:ext cx="5632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/>
            <a:r>
              <a:rPr lang="en-PH" sz="1200" b="1" kern="1200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Banks</a:t>
            </a:r>
            <a:endParaRPr lang="en-PH" sz="1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Connector: Elbow 18"/>
          <p:cNvCxnSpPr/>
          <p:nvPr/>
        </p:nvCxnSpPr>
        <p:spPr>
          <a:xfrm rot="16200000" flipH="1">
            <a:off x="3101129" y="1571834"/>
            <a:ext cx="929473" cy="500325"/>
          </a:xfrm>
          <a:prstGeom prst="bentConnector3">
            <a:avLst/>
          </a:prstGeom>
          <a:ln>
            <a:solidFill>
              <a:srgbClr val="20BA6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/>
          <p:cNvCxnSpPr>
            <a:cxnSpLocks/>
          </p:cNvCxnSpPr>
          <p:nvPr/>
        </p:nvCxnSpPr>
        <p:spPr>
          <a:xfrm rot="16200000" flipH="1">
            <a:off x="3952808" y="3150391"/>
            <a:ext cx="642000" cy="273169"/>
          </a:xfrm>
          <a:prstGeom prst="bentConnector3">
            <a:avLst>
              <a:gd name="adj1" fmla="val 101341"/>
            </a:avLst>
          </a:prstGeom>
          <a:ln>
            <a:solidFill>
              <a:srgbClr val="20BA6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 rot="16200000">
            <a:off x="3652488" y="3229401"/>
            <a:ext cx="758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dirty="0">
                <a:solidFill>
                  <a:schemeClr val="bg1">
                    <a:lumMod val="50000"/>
                  </a:schemeClr>
                </a:solidFill>
                <a:latin typeface="Droid Serif" panose="020B0604020202020204"/>
              </a:rPr>
              <a:t>Loan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213941" y="1808651"/>
            <a:ext cx="758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dirty="0">
                <a:solidFill>
                  <a:schemeClr val="bg1">
                    <a:lumMod val="50000"/>
                  </a:schemeClr>
                </a:solidFill>
                <a:latin typeface="Droid Serif" panose="020B0604020202020204"/>
              </a:rPr>
              <a:t>Loan</a:t>
            </a:r>
          </a:p>
        </p:txBody>
      </p:sp>
      <p:sp>
        <p:nvSpPr>
          <p:cNvPr id="113" name="TextBox 112"/>
          <p:cNvSpPr txBox="1"/>
          <p:nvPr/>
        </p:nvSpPr>
        <p:spPr>
          <a:xfrm rot="5400000">
            <a:off x="3903612" y="3069482"/>
            <a:ext cx="880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dirty="0">
                <a:solidFill>
                  <a:schemeClr val="bg1">
                    <a:lumMod val="50000"/>
                  </a:schemeClr>
                </a:solidFill>
                <a:latin typeface="Droid Serif" panose="020B0604020202020204"/>
              </a:rPr>
              <a:t>Loan Repayment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728603" y="1779018"/>
            <a:ext cx="901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dirty="0">
                <a:solidFill>
                  <a:schemeClr val="bg1">
                    <a:lumMod val="50000"/>
                  </a:schemeClr>
                </a:solidFill>
                <a:latin typeface="Droid Serif" panose="020B0604020202020204"/>
              </a:rPr>
              <a:t>Loan Repayment</a:t>
            </a:r>
          </a:p>
        </p:txBody>
      </p:sp>
    </p:spTree>
    <p:extLst>
      <p:ext uri="{BB962C8B-B14F-4D97-AF65-F5344CB8AC3E}">
        <p14:creationId xmlns:p14="http://schemas.microsoft.com/office/powerpoint/2010/main" val="139289231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4501" y="134093"/>
            <a:ext cx="2174998" cy="408165"/>
          </a:xfrm>
        </p:spPr>
        <p:txBody>
          <a:bodyPr>
            <a:noAutofit/>
          </a:bodyPr>
          <a:lstStyle/>
          <a:p>
            <a:r>
              <a:rPr lang="en-PH" sz="1400" b="1" dirty="0">
                <a:solidFill>
                  <a:schemeClr val="bg2">
                    <a:lumMod val="90000"/>
                  </a:schemeClr>
                </a:solidFill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</a:rPr>
              <a:t>PERSONS TO TARGET</a:t>
            </a:r>
          </a:p>
        </p:txBody>
      </p:sp>
      <p:sp>
        <p:nvSpPr>
          <p:cNvPr id="6" name="Content Placeholder 2"/>
          <p:cNvSpPr txBox="1">
            <a:spLocks noGrp="1"/>
          </p:cNvSpPr>
          <p:nvPr>
            <p:ph type="body" idx="1"/>
          </p:nvPr>
        </p:nvSpPr>
        <p:spPr bwMode="auto">
          <a:xfrm>
            <a:off x="759722" y="1186873"/>
            <a:ext cx="7624556" cy="1683919"/>
          </a:xfrm>
          <a:prstGeom prst="rect">
            <a:avLst/>
          </a:prstGeom>
          <a:noFill/>
          <a:ln>
            <a:noFill/>
          </a:ln>
          <a:extLst/>
        </p:spPr>
        <p:txBody>
          <a:bodyPr lIns="73152" tIns="36576" rIns="73152" bIns="36576">
            <a:noAutofit/>
          </a:bodyPr>
          <a:lstStyle>
            <a:lvl1pPr marL="273050" indent="-273050" algn="l" defTabSz="365125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593725" indent="-228600" algn="l" defTabSz="365125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914400" indent="-182563" algn="l" defTabSz="365125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279525" indent="-182563" algn="l" defTabSz="365125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644650" indent="-182563" algn="l" defTabSz="365125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011680" indent="-182880" algn="l" defTabSz="36576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182880" algn="l" defTabSz="36576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182880" algn="l" defTabSz="36576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182880" algn="l" defTabSz="36576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fontAlgn="auto" hangingPunct="1">
              <a:spcAft>
                <a:spcPts val="0"/>
              </a:spcAft>
              <a:defRPr/>
            </a:pPr>
            <a:r>
              <a:rPr lang="en-PH" sz="1600" b="1" dirty="0">
                <a:solidFill>
                  <a:srgbClr val="FF9E00"/>
                </a:solidFill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</a:rPr>
              <a:t>Human Resources</a:t>
            </a:r>
            <a:r>
              <a:rPr lang="en-PH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</a:rPr>
              <a:t> - </a:t>
            </a:r>
            <a:r>
              <a:rPr lang="en-PH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</a:rPr>
              <a:t>Will focus the discussions on Payroll and Employee related services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PH" sz="1600" b="1" dirty="0">
                <a:solidFill>
                  <a:srgbClr val="FF9E00"/>
                </a:solidFill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</a:rPr>
              <a:t>Finance and Treasury</a:t>
            </a:r>
            <a:r>
              <a:rPr lang="en-PH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</a:rPr>
              <a:t> - </a:t>
            </a:r>
            <a:r>
              <a:rPr lang="en-PH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</a:rPr>
              <a:t>Will focus the discussions on ADB requirements, FX Conversions</a:t>
            </a:r>
            <a:endParaRPr lang="en-PH" sz="1600" b="1" dirty="0">
              <a:solidFill>
                <a:schemeClr val="tx1">
                  <a:lumMod val="50000"/>
                  <a:lumOff val="50000"/>
                </a:schemeClr>
              </a:solidFill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PH" sz="1600" b="1" dirty="0">
                <a:solidFill>
                  <a:srgbClr val="FF9E00"/>
                </a:solidFill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</a:rPr>
              <a:t>Key Accounts</a:t>
            </a:r>
            <a:r>
              <a:rPr lang="en-PH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</a:rPr>
              <a:t> – </a:t>
            </a:r>
            <a:r>
              <a:rPr lang="en-PH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</a:rPr>
              <a:t>May be able to refer you to their suppliers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PH" sz="1600" b="1" dirty="0">
                <a:solidFill>
                  <a:srgbClr val="FF9E00"/>
                </a:solidFill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</a:rPr>
              <a:t>Suppliers</a:t>
            </a:r>
            <a:r>
              <a:rPr lang="en-PH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</a:rPr>
              <a:t> – </a:t>
            </a:r>
            <a:r>
              <a:rPr lang="en-PH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</a:rPr>
              <a:t>May have a need for Manufacturer-Supplier Financing</a:t>
            </a:r>
          </a:p>
        </p:txBody>
      </p:sp>
    </p:spTree>
    <p:extLst>
      <p:ext uri="{BB962C8B-B14F-4D97-AF65-F5344CB8AC3E}">
        <p14:creationId xmlns:p14="http://schemas.microsoft.com/office/powerpoint/2010/main" val="41985685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ctrTitle"/>
          </p:nvPr>
        </p:nvSpPr>
        <p:spPr>
          <a:xfrm>
            <a:off x="2031846" y="2006650"/>
            <a:ext cx="5017358" cy="1449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dirty="0"/>
              <a:t>Thank you!</a:t>
            </a:r>
            <a:br>
              <a:rPr lang="en" sz="4000" dirty="0"/>
            </a:br>
            <a:r>
              <a:rPr lang="en" sz="2400" b="0" dirty="0"/>
              <a:t>Cu</a:t>
            </a:r>
            <a:r>
              <a:rPr lang="en-PH" sz="2400" b="0" dirty="0" err="1"/>
              <a:t>stomer</a:t>
            </a:r>
            <a:r>
              <a:rPr lang="en-PH" sz="2400" b="0" dirty="0"/>
              <a:t> Segments Management</a:t>
            </a:r>
            <a:br>
              <a:rPr lang="en-PH" sz="2400" b="0" dirty="0"/>
            </a:br>
            <a:r>
              <a:rPr lang="en-PH" sz="2400" b="0" dirty="0"/>
              <a:t>21</a:t>
            </a:r>
            <a:r>
              <a:rPr lang="en-PH" sz="2400" b="0" baseline="30000" dirty="0"/>
              <a:t>st</a:t>
            </a:r>
            <a:r>
              <a:rPr lang="en-PH" sz="2400" b="0" dirty="0"/>
              <a:t> </a:t>
            </a:r>
            <a:r>
              <a:rPr lang="en-PH" sz="2400" b="0" dirty="0" err="1"/>
              <a:t>Flr</a:t>
            </a:r>
            <a:r>
              <a:rPr lang="en-PH" sz="2400" b="0" dirty="0"/>
              <a:t>, </a:t>
            </a:r>
            <a:r>
              <a:rPr lang="en-PH" sz="2400" b="0" dirty="0" err="1"/>
              <a:t>UnionBank</a:t>
            </a:r>
            <a:r>
              <a:rPr lang="en-PH" sz="2400" b="0" dirty="0"/>
              <a:t> Plaza</a:t>
            </a:r>
            <a:endParaRPr lang="en" sz="4000" dirty="0"/>
          </a:p>
        </p:txBody>
      </p:sp>
      <p:grpSp>
        <p:nvGrpSpPr>
          <p:cNvPr id="179" name="Shape 179"/>
          <p:cNvGrpSpPr/>
          <p:nvPr/>
        </p:nvGrpSpPr>
        <p:grpSpPr>
          <a:xfrm>
            <a:off x="4151781" y="708060"/>
            <a:ext cx="853350" cy="551353"/>
            <a:chOff x="1241275" y="3718400"/>
            <a:chExt cx="450650" cy="302875"/>
          </a:xfrm>
        </p:grpSpPr>
        <p:sp>
          <p:nvSpPr>
            <p:cNvPr id="180" name="Shape 180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184" name="Shape 184" descr="unionbank whi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850" y="322824"/>
            <a:ext cx="2073350" cy="2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FMCG DISTRIBUTION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4600" y="2311207"/>
            <a:ext cx="3537400" cy="2234330"/>
          </a:xfrm>
        </p:spPr>
        <p:txBody>
          <a:bodyPr/>
          <a:lstStyle/>
          <a:p>
            <a:pPr>
              <a:buNone/>
            </a:pPr>
            <a:r>
              <a:rPr lang="en-PH" dirty="0"/>
              <a:t>Involves the sale of items with generally </a:t>
            </a:r>
            <a:r>
              <a:rPr lang="en-PH" b="1" dirty="0">
                <a:solidFill>
                  <a:srgbClr val="FFC000"/>
                </a:solidFill>
              </a:rPr>
              <a:t>low costs</a:t>
            </a:r>
            <a:r>
              <a:rPr lang="en-PH" dirty="0"/>
              <a:t> and </a:t>
            </a:r>
            <a:r>
              <a:rPr lang="en-PH" b="1" dirty="0">
                <a:solidFill>
                  <a:srgbClr val="FFC000"/>
                </a:solidFill>
              </a:rPr>
              <a:t>quick inventory turnover</a:t>
            </a:r>
            <a:r>
              <a:rPr lang="en-PH" dirty="0"/>
              <a:t>, usually falling under the categories </a:t>
            </a:r>
            <a:r>
              <a:rPr lang="en-PH" b="1" dirty="0">
                <a:solidFill>
                  <a:srgbClr val="FFC000"/>
                </a:solidFill>
              </a:rPr>
              <a:t>Food and Beverage</a:t>
            </a:r>
            <a:r>
              <a:rPr lang="en-PH" dirty="0"/>
              <a:t>, </a:t>
            </a:r>
            <a:r>
              <a:rPr lang="en-PH" b="1" dirty="0">
                <a:solidFill>
                  <a:srgbClr val="FFC000"/>
                </a:solidFill>
              </a:rPr>
              <a:t>Personal and Household Care</a:t>
            </a:r>
            <a:r>
              <a:rPr lang="en-PH" dirty="0"/>
              <a:t>, and </a:t>
            </a:r>
            <a:r>
              <a:rPr lang="en-PH" b="1" dirty="0">
                <a:solidFill>
                  <a:srgbClr val="FFC000"/>
                </a:solidFill>
              </a:rPr>
              <a:t>Non-Food Products </a:t>
            </a:r>
            <a:r>
              <a:rPr lang="en-PH" dirty="0"/>
              <a:t>(Furniture, Appliances, etc.)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8243" t="10543" r="8243" b="27442"/>
          <a:stretch/>
        </p:blipFill>
        <p:spPr>
          <a:xfrm>
            <a:off x="1215180" y="342211"/>
            <a:ext cx="2777793" cy="2062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2997" t="22119" r="9277" b="43566"/>
          <a:stretch/>
        </p:blipFill>
        <p:spPr>
          <a:xfrm>
            <a:off x="4559827" y="2588400"/>
            <a:ext cx="3805176" cy="1679944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990635" y="830053"/>
            <a:ext cx="3494147" cy="1758347"/>
          </a:xfrm>
        </p:spPr>
        <p:txBody>
          <a:bodyPr/>
          <a:lstStyle/>
          <a:p>
            <a:pPr>
              <a:buNone/>
            </a:pPr>
            <a:r>
              <a:rPr lang="en-PH" dirty="0"/>
              <a:t>The distribution process includes the entire </a:t>
            </a:r>
            <a:r>
              <a:rPr lang="en-PH" b="1" dirty="0">
                <a:solidFill>
                  <a:srgbClr val="FFC000"/>
                </a:solidFill>
              </a:rPr>
              <a:t>Supply Chain Management </a:t>
            </a:r>
            <a:r>
              <a:rPr lang="en-PH" dirty="0"/>
              <a:t>process, which begins from Raw Materials Suppliers, down to End-users</a:t>
            </a:r>
          </a:p>
        </p:txBody>
      </p:sp>
    </p:spTree>
    <p:extLst>
      <p:ext uri="{BB962C8B-B14F-4D97-AF65-F5344CB8AC3E}">
        <p14:creationId xmlns:p14="http://schemas.microsoft.com/office/powerpoint/2010/main" val="300482722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ctrTitle" idx="4294967295"/>
          </p:nvPr>
        </p:nvSpPr>
        <p:spPr>
          <a:xfrm>
            <a:off x="6499392" y="1544499"/>
            <a:ext cx="972879" cy="6684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>
                <a:solidFill>
                  <a:srgbClr val="FF9E00"/>
                </a:solidFill>
              </a:rPr>
              <a:t>36%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subTitle" idx="4294967295"/>
          </p:nvPr>
        </p:nvSpPr>
        <p:spPr>
          <a:xfrm>
            <a:off x="5287281" y="1985518"/>
            <a:ext cx="3265505" cy="984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/>
              <a:t>Modern Trade Channels</a:t>
            </a:r>
            <a:br>
              <a:rPr lang="en" sz="1800" dirty="0"/>
            </a:br>
            <a:r>
              <a:rPr lang="en" sz="1600" dirty="0"/>
              <a:t>(supermarkets, drug stores, dept stores)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ctrTitle" idx="4294967295"/>
          </p:nvPr>
        </p:nvSpPr>
        <p:spPr>
          <a:xfrm>
            <a:off x="5160425" y="3608525"/>
            <a:ext cx="866553" cy="5937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>
                <a:solidFill>
                  <a:srgbClr val="FF9E00"/>
                </a:solidFill>
              </a:rPr>
              <a:t>1%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subTitle" idx="4294967295"/>
          </p:nvPr>
        </p:nvSpPr>
        <p:spPr>
          <a:xfrm>
            <a:off x="4827502" y="4081914"/>
            <a:ext cx="1532398" cy="3906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/>
              <a:t>Direct Sales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ctrTitle" idx="4294967295"/>
          </p:nvPr>
        </p:nvSpPr>
        <p:spPr>
          <a:xfrm>
            <a:off x="1727378" y="1615945"/>
            <a:ext cx="972879" cy="6186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>
                <a:solidFill>
                  <a:srgbClr val="FF9E00"/>
                </a:solidFill>
              </a:rPr>
              <a:t>57%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subTitle" idx="4294967295"/>
          </p:nvPr>
        </p:nvSpPr>
        <p:spPr>
          <a:xfrm>
            <a:off x="575092" y="2085891"/>
            <a:ext cx="3339933" cy="63523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/>
              <a:t>Traditional Channels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(sari-sari, groceries, market stalls)</a:t>
            </a:r>
          </a:p>
        </p:txBody>
      </p:sp>
      <p:sp>
        <p:nvSpPr>
          <p:cNvPr id="14" name="Shape 167"/>
          <p:cNvSpPr txBox="1">
            <a:spLocks/>
          </p:cNvSpPr>
          <p:nvPr/>
        </p:nvSpPr>
        <p:spPr>
          <a:xfrm>
            <a:off x="3001713" y="3671164"/>
            <a:ext cx="823872" cy="54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3000" dirty="0">
                <a:solidFill>
                  <a:srgbClr val="FF9E00"/>
                </a:solidFill>
              </a:rPr>
              <a:t>6%</a:t>
            </a:r>
          </a:p>
        </p:txBody>
      </p:sp>
      <p:sp>
        <p:nvSpPr>
          <p:cNvPr id="15" name="Shape 168"/>
          <p:cNvSpPr txBox="1">
            <a:spLocks/>
          </p:cNvSpPr>
          <p:nvPr/>
        </p:nvSpPr>
        <p:spPr>
          <a:xfrm>
            <a:off x="2256217" y="4097643"/>
            <a:ext cx="2314863" cy="406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ct val="80000"/>
              <a:buFont typeface="Droid Serif"/>
              <a:buChar char="⊡"/>
              <a:defRPr sz="30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ct val="75000"/>
              <a:buFont typeface="Droid Serif"/>
              <a:buChar char="□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Droid Serif"/>
              <a:buNone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Droid Serif"/>
              <a:buNone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Droid Serif"/>
              <a:buNone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Droid Serif"/>
              <a:buNone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Droid Serif"/>
              <a:buNone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Droid Serif"/>
              <a:buNone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Droid Serif"/>
              <a:buNone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algn="ctr">
              <a:spcBef>
                <a:spcPts val="0"/>
              </a:spcBef>
              <a:buFont typeface="Droid Serif"/>
              <a:buNone/>
            </a:pPr>
            <a:r>
              <a:rPr lang="en-PH" sz="1800" dirty="0"/>
              <a:t>Promotional </a:t>
            </a:r>
            <a:r>
              <a:rPr lang="en" sz="1800" dirty="0"/>
              <a:t>Gifting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44678" y="393403"/>
            <a:ext cx="1244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/>
              </a:rPr>
              <a:t>FMCGs</a:t>
            </a:r>
          </a:p>
        </p:txBody>
      </p:sp>
      <p:pic>
        <p:nvPicPr>
          <p:cNvPr id="2050" name="Picture 2" descr="https://d30y9cdsu7xlg0.cloudfront.net/png/1075635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153" y="785118"/>
            <a:ext cx="934117" cy="93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d30y9cdsu7xlg0.cloudfront.net/png/10338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518" y="552047"/>
            <a:ext cx="1402497" cy="140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d30y9cdsu7xlg0.cloudfront.net/png/949942-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338" y="2734976"/>
            <a:ext cx="1128041" cy="112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d30y9cdsu7xlg0.cloudfront.net/png/699245-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746" y="2675333"/>
            <a:ext cx="1038363" cy="103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47846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subTitle" idx="4294967295"/>
          </p:nvPr>
        </p:nvSpPr>
        <p:spPr>
          <a:xfrm>
            <a:off x="6178336" y="2239043"/>
            <a:ext cx="1600200" cy="435700"/>
          </a:xfrm>
          <a:prstGeom prst="rect">
            <a:avLst/>
          </a:prstGeom>
          <a:ln w="19050">
            <a:noFill/>
            <a:prstDash val="dash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/>
              <a:t>Personal Care</a:t>
            </a:r>
            <a:endParaRPr lang="en" sz="1600" dirty="0"/>
          </a:p>
        </p:txBody>
      </p:sp>
      <p:sp>
        <p:nvSpPr>
          <p:cNvPr id="167" name="Shape 167"/>
          <p:cNvSpPr txBox="1">
            <a:spLocks noGrp="1"/>
          </p:cNvSpPr>
          <p:nvPr>
            <p:ph type="ctrTitle" idx="4294967295"/>
          </p:nvPr>
        </p:nvSpPr>
        <p:spPr>
          <a:xfrm>
            <a:off x="1456680" y="1887303"/>
            <a:ext cx="1323156" cy="6153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>
                <a:solidFill>
                  <a:srgbClr val="FF9E00"/>
                </a:solidFill>
              </a:rPr>
              <a:t>59.5%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subTitle" idx="4294967295"/>
          </p:nvPr>
        </p:nvSpPr>
        <p:spPr>
          <a:xfrm>
            <a:off x="1661509" y="2279381"/>
            <a:ext cx="919716" cy="4293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/>
              <a:t>Food</a:t>
            </a:r>
            <a:endParaRPr lang="en" sz="1600" dirty="0"/>
          </a:p>
        </p:txBody>
      </p:sp>
      <p:sp>
        <p:nvSpPr>
          <p:cNvPr id="169" name="Shape 169"/>
          <p:cNvSpPr txBox="1">
            <a:spLocks noGrp="1"/>
          </p:cNvSpPr>
          <p:nvPr>
            <p:ph type="ctrTitle" idx="4294967295"/>
          </p:nvPr>
        </p:nvSpPr>
        <p:spPr>
          <a:xfrm>
            <a:off x="2886157" y="3254174"/>
            <a:ext cx="1300875" cy="5416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>
                <a:solidFill>
                  <a:srgbClr val="FF9E00"/>
                </a:solidFill>
              </a:rPr>
              <a:t>11.6%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subTitle" idx="4294967295"/>
          </p:nvPr>
        </p:nvSpPr>
        <p:spPr>
          <a:xfrm>
            <a:off x="2864900" y="3693612"/>
            <a:ext cx="1355651" cy="45962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/>
              <a:t>Beverages</a:t>
            </a:r>
          </a:p>
        </p:txBody>
      </p:sp>
      <p:sp>
        <p:nvSpPr>
          <p:cNvPr id="14" name="Shape 167"/>
          <p:cNvSpPr txBox="1">
            <a:spLocks/>
          </p:cNvSpPr>
          <p:nvPr/>
        </p:nvSpPr>
        <p:spPr>
          <a:xfrm>
            <a:off x="4958083" y="3291383"/>
            <a:ext cx="1217277" cy="63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3000" dirty="0">
                <a:solidFill>
                  <a:srgbClr val="FF9E00"/>
                </a:solidFill>
              </a:rPr>
              <a:t>8.5%</a:t>
            </a:r>
          </a:p>
        </p:txBody>
      </p:sp>
      <p:sp>
        <p:nvSpPr>
          <p:cNvPr id="15" name="Shape 168"/>
          <p:cNvSpPr txBox="1">
            <a:spLocks/>
          </p:cNvSpPr>
          <p:nvPr/>
        </p:nvSpPr>
        <p:spPr>
          <a:xfrm>
            <a:off x="4673098" y="3693491"/>
            <a:ext cx="1787245" cy="5044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ct val="80000"/>
              <a:buFont typeface="Droid Serif"/>
              <a:buChar char="⊡"/>
              <a:defRPr sz="30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ct val="75000"/>
              <a:buFont typeface="Droid Serif"/>
              <a:buChar char="□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Droid Serif"/>
              <a:buNone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Droid Serif"/>
              <a:buNone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Droid Serif"/>
              <a:buNone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Droid Serif"/>
              <a:buNone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Droid Serif"/>
              <a:buNone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Droid Serif"/>
              <a:buNone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Droid Serif"/>
              <a:buNone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algn="ctr">
              <a:spcBef>
                <a:spcPts val="0"/>
              </a:spcBef>
              <a:buFont typeface="Droid Serif"/>
              <a:buNone/>
            </a:pPr>
            <a:r>
              <a:rPr lang="en" sz="1800" dirty="0"/>
              <a:t>Household Care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ctrTitle" idx="4294967295"/>
          </p:nvPr>
        </p:nvSpPr>
        <p:spPr>
          <a:xfrm>
            <a:off x="6390101" y="1846995"/>
            <a:ext cx="1286606" cy="56497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>
                <a:solidFill>
                  <a:srgbClr val="FF9E00"/>
                </a:solidFill>
              </a:rPr>
              <a:t>20.4%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2093" r="20646" b="14144"/>
          <a:stretch/>
        </p:blipFill>
        <p:spPr>
          <a:xfrm>
            <a:off x="6703876" y="1030851"/>
            <a:ext cx="645852" cy="968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1886" r="17754" b="15039"/>
          <a:stretch/>
        </p:blipFill>
        <p:spPr>
          <a:xfrm>
            <a:off x="5095404" y="2153241"/>
            <a:ext cx="908746" cy="1279120"/>
          </a:xfrm>
          <a:prstGeom prst="rect">
            <a:avLst/>
          </a:prstGeom>
        </p:spPr>
      </p:pic>
      <p:pic>
        <p:nvPicPr>
          <p:cNvPr id="1026" name="Picture 2" descr="https://d30y9cdsu7xlg0.cloudfront.net/png/943838-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107" y="1051608"/>
            <a:ext cx="1100756" cy="110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631937-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489" y="2690608"/>
            <a:ext cx="652704" cy="65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30y9cdsu7xlg0.cloudfront.net/png/338142-2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567" y="2129322"/>
            <a:ext cx="1485457" cy="148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44678" y="393403"/>
            <a:ext cx="1244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/>
              </a:rPr>
              <a:t>FMCGs</a:t>
            </a:r>
          </a:p>
        </p:txBody>
      </p:sp>
    </p:spTree>
    <p:extLst>
      <p:ext uri="{BB962C8B-B14F-4D97-AF65-F5344CB8AC3E}">
        <p14:creationId xmlns:p14="http://schemas.microsoft.com/office/powerpoint/2010/main" val="276864665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FMCG PERFORMANCE</a:t>
            </a:r>
            <a:br>
              <a:rPr lang="en-PH" dirty="0"/>
            </a:br>
            <a:r>
              <a:rPr lang="en-PH" dirty="0"/>
              <a:t>BY CHANNEL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86" y="922269"/>
            <a:ext cx="2781300" cy="3333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345" y="631324"/>
            <a:ext cx="3605646" cy="374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6514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TOP 10 RETAILERS IN THE PHILIPPINES</a:t>
            </a:r>
          </a:p>
        </p:txBody>
      </p:sp>
      <p:graphicFrame>
        <p:nvGraphicFramePr>
          <p:cNvPr id="137" name="Shape 137"/>
          <p:cNvGraphicFramePr/>
          <p:nvPr>
            <p:extLst/>
          </p:nvPr>
        </p:nvGraphicFramePr>
        <p:xfrm>
          <a:off x="858979" y="648942"/>
          <a:ext cx="3557156" cy="2960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78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4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Ranking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Establishment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4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Puregold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4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SM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Gaisano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4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Mercury Drug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028396"/>
                  </a:ext>
                </a:extLst>
              </a:tr>
              <a:tr h="4934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Robinsons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9591"/>
                  </a:ext>
                </a:extLst>
              </a:tr>
            </a:tbl>
          </a:graphicData>
        </a:graphic>
      </p:graphicFrame>
      <p:graphicFrame>
        <p:nvGraphicFramePr>
          <p:cNvPr id="4" name="Shape 137"/>
          <p:cNvGraphicFramePr/>
          <p:nvPr>
            <p:extLst/>
          </p:nvPr>
        </p:nvGraphicFramePr>
        <p:xfrm>
          <a:off x="4762498" y="648942"/>
          <a:ext cx="3557156" cy="2960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78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4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Ranking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Establishment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4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CSI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4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Waltermart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LCC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4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Super 8 Grocery Warehouse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028396"/>
                  </a:ext>
                </a:extLst>
              </a:tr>
              <a:tr h="4934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Ever Supermarket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959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58979" y="3705054"/>
            <a:ext cx="7460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  <a:sym typeface="Arial"/>
              </a:rPr>
              <a:t>Of the Big 10 retailers in the Modern Trade channel, the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  <a:sym typeface="Arial"/>
              </a:rPr>
              <a:t>top five (5)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  <a:sym typeface="Arial"/>
              </a:rPr>
              <a:t> retailers enjoy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  <a:sym typeface="Arial"/>
              </a:rPr>
              <a:t>13%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  <a:sym typeface="Arial"/>
              </a:rPr>
              <a:t> of total FMCG sales in the market, with 61% penetration and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  <a:sym typeface="Arial"/>
              </a:rPr>
              <a:t>P6,000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  <a:sym typeface="Arial"/>
              </a:rPr>
              <a:t> spent on average.</a:t>
            </a:r>
            <a:endParaRPr kumimoji="0" lang="en-PH" sz="1800" b="0" i="0" u="none" strike="noStrike" kern="0" cap="none" spc="0" normalizeH="0" baseline="0" noProof="0" dirty="0">
              <a:ln>
                <a:noFill/>
              </a:ln>
              <a:solidFill>
                <a:srgbClr val="666666">
                  <a:lumMod val="75000"/>
                </a:srgbClr>
              </a:solidFill>
              <a:effectLst/>
              <a:uLnTx/>
              <a:uFillTx/>
              <a:latin typeface="Droid Serif" panose="020B0604020202020204" charset="0"/>
              <a:ea typeface="Droid Serif" panose="020B0604020202020204" charset="0"/>
              <a:cs typeface="Droid Serif" panose="020B060402020202020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216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Retail Sales Growth, </a:t>
            </a:r>
            <a:br>
              <a:rPr lang="en-PH" dirty="0"/>
            </a:br>
            <a:r>
              <a:rPr lang="en-PH" dirty="0"/>
              <a:t>(% Change in Value)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148" t="2043" b="-1"/>
          <a:stretch/>
        </p:blipFill>
        <p:spPr>
          <a:xfrm>
            <a:off x="3034459" y="1090803"/>
            <a:ext cx="2796453" cy="33216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06159" y="1028700"/>
            <a:ext cx="737755" cy="9559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089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FMCG PERFORMANCE</a:t>
            </a:r>
            <a:br>
              <a:rPr lang="en-PH" dirty="0"/>
            </a:br>
            <a:r>
              <a:rPr lang="en-PH" dirty="0"/>
              <a:t>BY CHANNEL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837" y="628650"/>
            <a:ext cx="5648325" cy="3886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62545" y="581891"/>
            <a:ext cx="800100" cy="509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0138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GROWTH TRENDS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153" y="859744"/>
            <a:ext cx="7773412" cy="3302738"/>
          </a:xfrm>
        </p:spPr>
        <p:txBody>
          <a:bodyPr/>
          <a:lstStyle/>
          <a:p>
            <a:r>
              <a:rPr lang="en-PH" dirty="0"/>
              <a:t>Towards </a:t>
            </a:r>
            <a:r>
              <a:rPr lang="en-PH" b="1" dirty="0">
                <a:solidFill>
                  <a:srgbClr val="FF9E00"/>
                </a:solidFill>
              </a:rPr>
              <a:t>outsourcing warehouse and logistics service providers</a:t>
            </a:r>
          </a:p>
          <a:p>
            <a:endParaRPr lang="en-PH" dirty="0"/>
          </a:p>
          <a:p>
            <a:r>
              <a:rPr lang="en-PH" b="1" dirty="0">
                <a:solidFill>
                  <a:srgbClr val="FF9E00"/>
                </a:solidFill>
              </a:rPr>
              <a:t>Internet</a:t>
            </a:r>
            <a:r>
              <a:rPr lang="en-PH" dirty="0"/>
              <a:t> as a distribution channel</a:t>
            </a:r>
          </a:p>
          <a:p>
            <a:endParaRPr lang="en-PH" dirty="0"/>
          </a:p>
          <a:p>
            <a:r>
              <a:rPr lang="en-PH" dirty="0"/>
              <a:t>Challenges:</a:t>
            </a:r>
          </a:p>
          <a:p>
            <a:pPr lvl="1">
              <a:buNone/>
            </a:pPr>
            <a:r>
              <a:rPr lang="en-PH" dirty="0"/>
              <a:t>	Poor infrastructure, heavy traffic</a:t>
            </a:r>
          </a:p>
          <a:p>
            <a:pPr lvl="1">
              <a:buNone/>
            </a:pPr>
            <a:r>
              <a:rPr lang="en-PH" dirty="0"/>
              <a:t>	Port congestion</a:t>
            </a:r>
          </a:p>
          <a:p>
            <a:pPr lvl="1">
              <a:buNone/>
            </a:pPr>
            <a:r>
              <a:rPr lang="en-PH" dirty="0"/>
              <a:t>	Lack of government support	</a:t>
            </a:r>
          </a:p>
          <a:p>
            <a:pPr lvl="1">
              <a:buNone/>
            </a:pPr>
            <a:r>
              <a:rPr lang="en-PH" dirty="0"/>
              <a:t>	Inventory management - finding the right quantities to order</a:t>
            </a:r>
          </a:p>
          <a:p>
            <a:pPr lvl="1">
              <a:buNone/>
            </a:pPr>
            <a:r>
              <a:rPr lang="en-PH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5236473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8627</TotalTime>
  <Words>417</Words>
  <Application>Microsoft Office PowerPoint</Application>
  <PresentationFormat>On-screen Show (16:9)</PresentationFormat>
  <Paragraphs>117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Droid Serif</vt:lpstr>
      <vt:lpstr>Arial</vt:lpstr>
      <vt:lpstr>Calibri</vt:lpstr>
      <vt:lpstr>Calibri Light</vt:lpstr>
      <vt:lpstr>Montserrat</vt:lpstr>
      <vt:lpstr>simple-light-2</vt:lpstr>
      <vt:lpstr>Perdita template</vt:lpstr>
      <vt:lpstr>Office Theme</vt:lpstr>
      <vt:lpstr>1_Perdita template</vt:lpstr>
      <vt:lpstr>FMCG DISTRIBUTION</vt:lpstr>
      <vt:lpstr>FMCG DISTRIBUTION</vt:lpstr>
      <vt:lpstr>36%</vt:lpstr>
      <vt:lpstr>59.5%</vt:lpstr>
      <vt:lpstr>FMCG PERFORMANCE BY CHANNEL</vt:lpstr>
      <vt:lpstr>TOP 10 RETAILERS IN THE PHILIPPINES</vt:lpstr>
      <vt:lpstr>Retail Sales Growth,  (% Change in Value)</vt:lpstr>
      <vt:lpstr>FMCG PERFORMANCE BY CHANNEL</vt:lpstr>
      <vt:lpstr>GROWTH TRENDS</vt:lpstr>
      <vt:lpstr>PowerPoint Presentation</vt:lpstr>
      <vt:lpstr>PERSONS TO TARGET</vt:lpstr>
      <vt:lpstr>Thank you! Customer Segments Management 21st Flr, UnionBank Plaza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BPO TOWN HALL</dc:title>
  <dc:creator>Christine Anne M. Barchini</dc:creator>
  <cp:lastModifiedBy>Marian Sophia S. Sena</cp:lastModifiedBy>
  <cp:revision>198</cp:revision>
  <dcterms:modified xsi:type="dcterms:W3CDTF">2017-06-20T09:40:54Z</dcterms:modified>
</cp:coreProperties>
</file>