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0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05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1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0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84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1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4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4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0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3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071D-0A11-4EE0-ACB0-E91DBCA7FE1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E621AE-9DEF-44B5-A469-EEC423A29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5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A86F-F493-8123-9576-AA2B5D0A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1250818"/>
            <a:ext cx="8694822" cy="2177717"/>
          </a:xfrm>
        </p:spPr>
        <p:txBody>
          <a:bodyPr/>
          <a:lstStyle/>
          <a:p>
            <a:r>
              <a:rPr lang="en-US" sz="6600" dirty="0"/>
              <a:t>Online Retail </a:t>
            </a:r>
            <a:br>
              <a:rPr lang="en-US" sz="6600" dirty="0"/>
            </a:br>
            <a:r>
              <a:rPr lang="en-US" sz="6600" dirty="0"/>
              <a:t>Analysis and Insights</a:t>
            </a:r>
            <a:endParaRPr lang="en-IN" sz="6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C54E6B-05B5-3119-2E2B-372915327634}"/>
              </a:ext>
            </a:extLst>
          </p:cNvPr>
          <p:cNvSpPr txBox="1">
            <a:spLocks/>
          </p:cNvSpPr>
          <p:nvPr/>
        </p:nvSpPr>
        <p:spPr>
          <a:xfrm>
            <a:off x="4363452" y="4043845"/>
            <a:ext cx="5775157" cy="7515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Presented by: Lingam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372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"/>
    </mc:Choice>
    <mc:Fallback xmlns="">
      <p:transition spd="slow" advTm="25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572C7B-7A69-16A8-B304-139117AE2902}"/>
              </a:ext>
            </a:extLst>
          </p:cNvPr>
          <p:cNvSpPr/>
          <p:nvPr/>
        </p:nvSpPr>
        <p:spPr>
          <a:xfrm>
            <a:off x="242235" y="210793"/>
            <a:ext cx="3515949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Top 10 Customers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ED859-A89D-7B00-F19D-4A621E373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5" y="1027910"/>
            <a:ext cx="8723377" cy="48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8"/>
    </mc:Choice>
    <mc:Fallback xmlns="">
      <p:transition spd="slow" advTm="20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ED4B6-C01B-EE33-3CBE-3D04C7A463CD}"/>
              </a:ext>
            </a:extLst>
          </p:cNvPr>
          <p:cNvSpPr/>
          <p:nvPr/>
        </p:nvSpPr>
        <p:spPr>
          <a:xfrm>
            <a:off x="413725" y="201649"/>
            <a:ext cx="4624619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Top 10 Countries Insights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57A6-29FD-CD3E-F169-BB4D0D082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5" y="1065519"/>
            <a:ext cx="8830859" cy="48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"/>
    </mc:Choice>
    <mc:Fallback xmlns="">
      <p:transition spd="slow" advTm="17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1">
            <a:extLst>
              <a:ext uri="{FF2B5EF4-FFF2-40B4-BE49-F238E27FC236}">
                <a16:creationId xmlns:a16="http://schemas.microsoft.com/office/drawing/2014/main" id="{FAEFFF17-427D-4740-C08D-755DF5A608DE}"/>
              </a:ext>
            </a:extLst>
          </p:cNvPr>
          <p:cNvSpPr/>
          <p:nvPr/>
        </p:nvSpPr>
        <p:spPr>
          <a:xfrm>
            <a:off x="3930316" y="1654466"/>
            <a:ext cx="5533724" cy="317420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1" dirty="0"/>
              <a:t>Summary and Recommendations:</a:t>
            </a:r>
          </a:p>
          <a:p>
            <a:r>
              <a:rPr lang="en-US" b="1" dirty="0"/>
              <a:t>Summary:</a:t>
            </a:r>
          </a:p>
          <a:p>
            <a:r>
              <a:rPr lang="en-US" dirty="0"/>
              <a:t>1.Seasonal revenue trends and top performing  regions identified.</a:t>
            </a:r>
          </a:p>
          <a:p>
            <a:r>
              <a:rPr lang="en-US" dirty="0"/>
              <a:t>2. High-value customers are key revenue drivers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/>
              <a:t>Recommendations:</a:t>
            </a:r>
          </a:p>
          <a:p>
            <a:pPr marL="342900" indent="-342900">
              <a:buAutoNum type="arabicPeriod"/>
            </a:pPr>
            <a:r>
              <a:rPr lang="en-US" dirty="0"/>
              <a:t>Optimize Seasonal Strategies.</a:t>
            </a:r>
          </a:p>
          <a:p>
            <a:pPr marL="342900" indent="-342900">
              <a:buAutoNum type="arabicPeriod"/>
            </a:pPr>
            <a:r>
              <a:rPr lang="en-US" dirty="0"/>
              <a:t>Focus on Repeat Customers.</a:t>
            </a:r>
          </a:p>
          <a:p>
            <a:pPr marL="342900" indent="-342900">
              <a:buAutoNum type="arabicPeriod"/>
            </a:pPr>
            <a:r>
              <a:rPr lang="en-US" dirty="0"/>
              <a:t>Regional Expansion.</a:t>
            </a:r>
          </a:p>
          <a:p>
            <a:pPr marL="342900" indent="-342900">
              <a:buAutoNum type="arabicPeriod"/>
            </a:pPr>
            <a:r>
              <a:rPr lang="en-US" dirty="0"/>
              <a:t>Diversify Customer Base.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E826BA3-E647-8026-8EA9-81C847E19E62}"/>
              </a:ext>
            </a:extLst>
          </p:cNvPr>
          <p:cNvSpPr/>
          <p:nvPr/>
        </p:nvSpPr>
        <p:spPr>
          <a:xfrm>
            <a:off x="121978" y="1470337"/>
            <a:ext cx="3808338" cy="354246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Summary and</a:t>
            </a:r>
          </a:p>
          <a:p>
            <a:pPr algn="ctr"/>
            <a:r>
              <a:rPr lang="en-US" sz="32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411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"/>
    </mc:Choice>
    <mc:Fallback xmlns="">
      <p:transition spd="slow" advTm="17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A9879-6962-9B30-6766-FA0995E157D6}"/>
              </a:ext>
            </a:extLst>
          </p:cNvPr>
          <p:cNvSpPr/>
          <p:nvPr/>
        </p:nvSpPr>
        <p:spPr>
          <a:xfrm>
            <a:off x="2432959" y="1861458"/>
            <a:ext cx="5894614" cy="1110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 you!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34DA1-BD34-7BBE-CBEC-DCAD2F2C214C}"/>
              </a:ext>
            </a:extLst>
          </p:cNvPr>
          <p:cNvSpPr/>
          <p:nvPr/>
        </p:nvSpPr>
        <p:spPr>
          <a:xfrm>
            <a:off x="3804558" y="3429000"/>
            <a:ext cx="3630386" cy="555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Questions and next step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68D3-8695-B9A7-3A2A-18865D4E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8888"/>
            <a:ext cx="4584477" cy="978568"/>
          </a:xfrm>
        </p:spPr>
        <p:txBody>
          <a:bodyPr>
            <a:normAutofit/>
          </a:bodyPr>
          <a:lstStyle/>
          <a:p>
            <a:r>
              <a:rPr lang="en-US" sz="4800" dirty="0"/>
              <a:t>Today’s agenda</a:t>
            </a:r>
            <a:endParaRPr lang="en-IN" sz="4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6228FE-7448-C0A2-A08A-33C8F79D9602}"/>
              </a:ext>
            </a:extLst>
          </p:cNvPr>
          <p:cNvSpPr/>
          <p:nvPr/>
        </p:nvSpPr>
        <p:spPr>
          <a:xfrm>
            <a:off x="805670" y="1391642"/>
            <a:ext cx="4103214" cy="626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Project Recap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B77B6-D6F9-87B3-FBA0-5E852C004C47}"/>
              </a:ext>
            </a:extLst>
          </p:cNvPr>
          <p:cNvSpPr/>
          <p:nvPr/>
        </p:nvSpPr>
        <p:spPr>
          <a:xfrm>
            <a:off x="825274" y="2220643"/>
            <a:ext cx="4103214" cy="626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Problem Statement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7047A9-DA04-25C1-AC35-E3F98F3A9A6D}"/>
              </a:ext>
            </a:extLst>
          </p:cNvPr>
          <p:cNvSpPr/>
          <p:nvPr/>
        </p:nvSpPr>
        <p:spPr>
          <a:xfrm>
            <a:off x="815472" y="3959107"/>
            <a:ext cx="4083610" cy="597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Analysis Process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69DE95-9B4E-989E-C76C-9A9AA7AF0610}"/>
              </a:ext>
            </a:extLst>
          </p:cNvPr>
          <p:cNvSpPr/>
          <p:nvPr/>
        </p:nvSpPr>
        <p:spPr>
          <a:xfrm>
            <a:off x="805670" y="5724005"/>
            <a:ext cx="4103214" cy="626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Insights and Summary</a:t>
            </a:r>
            <a:endParaRPr lang="en-IN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1451BD-0DC9-8072-BE2E-4C6D4EDB62E6}"/>
              </a:ext>
            </a:extLst>
          </p:cNvPr>
          <p:cNvSpPr/>
          <p:nvPr/>
        </p:nvSpPr>
        <p:spPr>
          <a:xfrm>
            <a:off x="825274" y="3083455"/>
            <a:ext cx="4083610" cy="597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 Performed</a:t>
            </a:r>
            <a:endParaRPr lang="en-IN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23932B-D96B-8F7C-5F2F-BAF45BE00653}"/>
              </a:ext>
            </a:extLst>
          </p:cNvPr>
          <p:cNvSpPr/>
          <p:nvPr/>
        </p:nvSpPr>
        <p:spPr>
          <a:xfrm>
            <a:off x="825274" y="4848352"/>
            <a:ext cx="4083610" cy="537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 Insights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1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6"/>
    </mc:Choice>
    <mc:Fallback xmlns="">
      <p:transition spd="slow" advTm="28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F44C-FA53-6E48-3B3F-044C3C57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727" y="1628983"/>
            <a:ext cx="6356004" cy="360003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Objective: Analyze the store’s data to identify revenue drivers and strategic opportunities for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Stakeholders: CEO and CMO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Tools Used: Excel,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Focus Areas: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Revenue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Top-performing regions and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Opportunities for repeat business and product demand</a:t>
            </a:r>
          </a:p>
          <a:p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2C560B5-B508-794C-108F-6742FFC8C17A}"/>
              </a:ext>
            </a:extLst>
          </p:cNvPr>
          <p:cNvSpPr/>
          <p:nvPr/>
        </p:nvSpPr>
        <p:spPr>
          <a:xfrm>
            <a:off x="271054" y="1488613"/>
            <a:ext cx="4066673" cy="388077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Project Recap</a:t>
            </a:r>
            <a:endParaRPr lang="en-IN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EE9168-6A11-3290-BCAB-FDE52A5189D3}"/>
              </a:ext>
            </a:extLst>
          </p:cNvPr>
          <p:cNvSpPr txBox="1">
            <a:spLocks/>
          </p:cNvSpPr>
          <p:nvPr/>
        </p:nvSpPr>
        <p:spPr>
          <a:xfrm>
            <a:off x="3671977" y="3994484"/>
            <a:ext cx="5775157" cy="929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096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6"/>
    </mc:Choice>
    <mc:Fallback xmlns="">
      <p:transition spd="slow" advTm="29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1401AB7-EA9F-433B-0EBD-288642EDA4FC}"/>
              </a:ext>
            </a:extLst>
          </p:cNvPr>
          <p:cNvSpPr/>
          <p:nvPr/>
        </p:nvSpPr>
        <p:spPr>
          <a:xfrm>
            <a:off x="250314" y="1540042"/>
            <a:ext cx="3808338" cy="364746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10" name="AutoShape 31">
            <a:extLst>
              <a:ext uri="{FF2B5EF4-FFF2-40B4-BE49-F238E27FC236}">
                <a16:creationId xmlns:a16="http://schemas.microsoft.com/office/drawing/2014/main" id="{90D97405-807E-12E7-DC83-08158DD439EB}"/>
              </a:ext>
            </a:extLst>
          </p:cNvPr>
          <p:cNvSpPr/>
          <p:nvPr/>
        </p:nvSpPr>
        <p:spPr>
          <a:xfrm>
            <a:off x="4058652" y="1909011"/>
            <a:ext cx="5454316" cy="2801591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000" b="1" dirty="0"/>
              <a:t>Problem Statements:</a:t>
            </a:r>
          </a:p>
          <a:p>
            <a:r>
              <a:rPr lang="en-US" sz="2000" b="1" dirty="0"/>
              <a:t>The Leadership team seeks insight on:</a:t>
            </a:r>
          </a:p>
          <a:p>
            <a:pPr marL="342900" indent="-342900">
              <a:buAutoNum type="arabicPeriod"/>
            </a:pPr>
            <a:r>
              <a:rPr lang="en-US" sz="2000" dirty="0"/>
              <a:t>Factors driving revenue.</a:t>
            </a:r>
          </a:p>
          <a:p>
            <a:r>
              <a:rPr lang="en-US" sz="2000" dirty="0"/>
              <a:t>2. Seasonal and geographical trends.</a:t>
            </a:r>
          </a:p>
          <a:p>
            <a:r>
              <a:rPr lang="en-US" sz="2000" dirty="0"/>
              <a:t>3. Key customers segments and their               	contribution.</a:t>
            </a:r>
          </a:p>
          <a:p>
            <a:r>
              <a:rPr lang="en-US" sz="2000" dirty="0"/>
              <a:t>4. Opportunities for expansion and improved   	marketing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0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1"/>
    </mc:Choice>
    <mc:Fallback xmlns="">
      <p:transition spd="slow" advTm="37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31C1A54-CEA8-F302-977E-4DF8276C5DA4}"/>
              </a:ext>
            </a:extLst>
          </p:cNvPr>
          <p:cNvSpPr/>
          <p:nvPr/>
        </p:nvSpPr>
        <p:spPr>
          <a:xfrm>
            <a:off x="121978" y="1429167"/>
            <a:ext cx="3808338" cy="373781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Task Performed</a:t>
            </a:r>
            <a:endParaRPr lang="en-IN" sz="4000" dirty="0"/>
          </a:p>
        </p:txBody>
      </p:sp>
      <p:sp>
        <p:nvSpPr>
          <p:cNvPr id="5" name="AutoShape 31">
            <a:extLst>
              <a:ext uri="{FF2B5EF4-FFF2-40B4-BE49-F238E27FC236}">
                <a16:creationId xmlns:a16="http://schemas.microsoft.com/office/drawing/2014/main" id="{DCF4A14B-7C52-086B-F2A0-A31048573CEE}"/>
              </a:ext>
            </a:extLst>
          </p:cNvPr>
          <p:cNvSpPr/>
          <p:nvPr/>
        </p:nvSpPr>
        <p:spPr>
          <a:xfrm>
            <a:off x="3930316" y="1429168"/>
            <a:ext cx="5533724" cy="40206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1" dirty="0"/>
              <a:t>Task Performed involved: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negative quantities and incorrect unit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Filtered data for valid transactions.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Revenue Calculation: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Formula: Quantity x Unit Price.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Visualizations Created: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2011 Monthly Revenue - Line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10 Countries – Cluster Column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10 Customers – Cluster Column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Sales - Map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2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6"/>
    </mc:Choice>
    <mc:Fallback xmlns="">
      <p:transition spd="slow" advTm="398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1">
            <a:extLst>
              <a:ext uri="{FF2B5EF4-FFF2-40B4-BE49-F238E27FC236}">
                <a16:creationId xmlns:a16="http://schemas.microsoft.com/office/drawing/2014/main" id="{0FCAE0E8-9996-9011-4692-4437C9D61A05}"/>
              </a:ext>
            </a:extLst>
          </p:cNvPr>
          <p:cNvSpPr/>
          <p:nvPr/>
        </p:nvSpPr>
        <p:spPr>
          <a:xfrm>
            <a:off x="3930316" y="1638424"/>
            <a:ext cx="5533724" cy="28380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1" dirty="0"/>
              <a:t>Analysis Process Involved: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Loaded Data.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Identified and resolved data quality issues.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Applied data transformation to ensure analysis  </a:t>
            </a:r>
          </a:p>
          <a:p>
            <a:r>
              <a:rPr lang="en-US" b="1" dirty="0"/>
              <a:t>   accuracy.</a:t>
            </a:r>
          </a:p>
          <a:p>
            <a:r>
              <a:rPr lang="en-US" b="1" dirty="0"/>
              <a:t>4. Developed visuals tailored to stakeholder</a:t>
            </a:r>
          </a:p>
          <a:p>
            <a:r>
              <a:rPr lang="en-US" b="1" dirty="0"/>
              <a:t>    questions:</a:t>
            </a:r>
          </a:p>
          <a:p>
            <a:r>
              <a:rPr lang="en-US" dirty="0"/>
              <a:t>     Time Series Analysis</a:t>
            </a:r>
          </a:p>
          <a:p>
            <a:r>
              <a:rPr lang="en-US" dirty="0"/>
              <a:t>     Bar, Map and Distribution Charts.</a:t>
            </a:r>
          </a:p>
          <a:p>
            <a:r>
              <a:rPr lang="en-US" b="1" dirty="0"/>
              <a:t>5. Derived actionable from visualization Patterns.</a:t>
            </a:r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A6B2EE-EA78-CAFE-5253-30371D78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90838B7-AB3E-0D9A-3A4F-8039E928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9149A68-5051-7BD1-61E6-51E5B102B05A}"/>
              </a:ext>
            </a:extLst>
          </p:cNvPr>
          <p:cNvSpPr/>
          <p:nvPr/>
        </p:nvSpPr>
        <p:spPr>
          <a:xfrm>
            <a:off x="121978" y="1286209"/>
            <a:ext cx="3808338" cy="354246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Analysis</a:t>
            </a:r>
            <a:r>
              <a:rPr lang="en-US" sz="4000" dirty="0"/>
              <a:t> </a:t>
            </a:r>
            <a:r>
              <a:rPr lang="en-US" sz="3600" dirty="0"/>
              <a:t>Process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090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"/>
    </mc:Choice>
    <mc:Fallback xmlns="">
      <p:transition spd="slow" advTm="36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1">
            <a:extLst>
              <a:ext uri="{FF2B5EF4-FFF2-40B4-BE49-F238E27FC236}">
                <a16:creationId xmlns:a16="http://schemas.microsoft.com/office/drawing/2014/main" id="{E4EF9FEE-FC67-F58C-2B87-8C3BE3A5360B}"/>
              </a:ext>
            </a:extLst>
          </p:cNvPr>
          <p:cNvSpPr/>
          <p:nvPr/>
        </p:nvSpPr>
        <p:spPr>
          <a:xfrm>
            <a:off x="3962400" y="1766760"/>
            <a:ext cx="5533724" cy="283803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1" dirty="0"/>
              <a:t>Key Insights For CEO: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Monthly Revenue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Geographical Demand.</a:t>
            </a:r>
          </a:p>
          <a:p>
            <a:endParaRPr lang="en-US" b="1" dirty="0"/>
          </a:p>
          <a:p>
            <a:r>
              <a:rPr lang="en-US" b="1" dirty="0"/>
              <a:t>Key Insights For CMO:</a:t>
            </a:r>
          </a:p>
          <a:p>
            <a:r>
              <a:rPr lang="en-US" b="1" dirty="0"/>
              <a:t>1.Top 10 Customers.</a:t>
            </a:r>
          </a:p>
          <a:p>
            <a:r>
              <a:rPr lang="en-US" b="1" dirty="0"/>
              <a:t>2.Top 10 Countries.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3A31841-6DEA-0A4F-02E0-AB890EA219CE}"/>
              </a:ext>
            </a:extLst>
          </p:cNvPr>
          <p:cNvSpPr/>
          <p:nvPr/>
        </p:nvSpPr>
        <p:spPr>
          <a:xfrm>
            <a:off x="121978" y="1286209"/>
            <a:ext cx="3808338" cy="354246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Key Insights for </a:t>
            </a:r>
          </a:p>
          <a:p>
            <a:pPr algn="ctr"/>
            <a:r>
              <a:rPr lang="en-US" sz="3600" dirty="0"/>
              <a:t>CEO &amp; CMO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372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7"/>
    </mc:Choice>
    <mc:Fallback xmlns="">
      <p:transition spd="slow" advTm="23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850FD4-B5B9-81ED-F6AE-8F4288C5F909}"/>
              </a:ext>
            </a:extLst>
          </p:cNvPr>
          <p:cNvSpPr/>
          <p:nvPr/>
        </p:nvSpPr>
        <p:spPr>
          <a:xfrm>
            <a:off x="361107" y="192505"/>
            <a:ext cx="4412061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Monthly Revenue Trends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81123-6C7F-26CA-2B3C-FA15709C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7" y="995252"/>
            <a:ext cx="8892621" cy="49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7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"/>
    </mc:Choice>
    <mc:Fallback xmlns="">
      <p:transition spd="slow" advTm="195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0DEA3D-6380-A37A-5748-C782FB438976}"/>
              </a:ext>
            </a:extLst>
          </p:cNvPr>
          <p:cNvSpPr/>
          <p:nvPr/>
        </p:nvSpPr>
        <p:spPr>
          <a:xfrm>
            <a:off x="361107" y="192505"/>
            <a:ext cx="4226935" cy="5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Geographical Demand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AB6A42-3D68-0D0A-3599-2B7401DEA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7" y="932687"/>
            <a:ext cx="8837758" cy="50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"/>
    </mc:Choice>
    <mc:Fallback xmlns="">
      <p:transition spd="slow" advTm="1742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336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Online Retail  Analysis and Insights</vt:lpstr>
      <vt:lpstr>Today’s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lingam reddy</dc:creator>
  <cp:lastModifiedBy>lingam reddy</cp:lastModifiedBy>
  <cp:revision>3</cp:revision>
  <dcterms:created xsi:type="dcterms:W3CDTF">2024-12-23T03:56:51Z</dcterms:created>
  <dcterms:modified xsi:type="dcterms:W3CDTF">2024-12-23T07:41:49Z</dcterms:modified>
</cp:coreProperties>
</file>