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IBM Plex Sans Bold" charset="1" panose="020B0803050203000203"/>
      <p:regular r:id="rId18"/>
    </p:embeddedFont>
    <p:embeddedFont>
      <p:font typeface="IBM Plex Sans" charset="1" panose="020B0503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07606" y="426132"/>
            <a:ext cx="3758505" cy="2127456"/>
          </a:xfrm>
          <a:custGeom>
            <a:avLst/>
            <a:gdLst/>
            <a:ahLst/>
            <a:cxnLst/>
            <a:rect r="r" b="b" t="t" l="l"/>
            <a:pathLst>
              <a:path h="2127456" w="3758505">
                <a:moveTo>
                  <a:pt x="0" y="0"/>
                </a:moveTo>
                <a:lnTo>
                  <a:pt x="3758505" y="0"/>
                </a:lnTo>
                <a:lnTo>
                  <a:pt x="3758505" y="2127455"/>
                </a:lnTo>
                <a:lnTo>
                  <a:pt x="0" y="2127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2316" y="2598656"/>
            <a:ext cx="14817153" cy="171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68"/>
              </a:lnSpc>
              <a:spcBef>
                <a:spcPct val="0"/>
              </a:spcBef>
            </a:pPr>
            <a:r>
              <a:rPr lang="en-US" b="true" sz="100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Walmart Sales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9738" y="5057775"/>
            <a:ext cx="14182309" cy="153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5"/>
              </a:lnSpc>
              <a:spcBef>
                <a:spcPct val="0"/>
              </a:spcBef>
            </a:pPr>
            <a:r>
              <a:rPr lang="en-US" b="true" sz="44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Data-Driven Analysis of Walmart’s Sales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720" y="836906"/>
            <a:ext cx="1759853" cy="996143"/>
          </a:xfrm>
          <a:custGeom>
            <a:avLst/>
            <a:gdLst/>
            <a:ahLst/>
            <a:cxnLst/>
            <a:rect r="r" b="b" t="t" l="l"/>
            <a:pathLst>
              <a:path h="996143" w="1759853">
                <a:moveTo>
                  <a:pt x="0" y="0"/>
                </a:moveTo>
                <a:lnTo>
                  <a:pt x="1759853" y="0"/>
                </a:lnTo>
                <a:lnTo>
                  <a:pt x="1759853" y="996144"/>
                </a:lnTo>
                <a:lnTo>
                  <a:pt x="0" y="99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6502" y="2673768"/>
            <a:ext cx="12317414" cy="6898460"/>
          </a:xfrm>
          <a:custGeom>
            <a:avLst/>
            <a:gdLst/>
            <a:ahLst/>
            <a:cxnLst/>
            <a:rect r="r" b="b" t="t" l="l"/>
            <a:pathLst>
              <a:path h="6898460" w="12317414">
                <a:moveTo>
                  <a:pt x="0" y="0"/>
                </a:moveTo>
                <a:lnTo>
                  <a:pt x="12317414" y="0"/>
                </a:lnTo>
                <a:lnTo>
                  <a:pt x="12317414" y="6898460"/>
                </a:lnTo>
                <a:lnTo>
                  <a:pt x="0" y="68984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6" r="0" b="-10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20124" y="1341864"/>
            <a:ext cx="6596468" cy="887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Walmart Dashboard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65389" y="1539375"/>
            <a:ext cx="5329129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45124" y="3054666"/>
            <a:ext cx="12034561" cy="101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387" indent="-333693" lvl="1">
              <a:lnSpc>
                <a:spcPts val="4327"/>
              </a:lnSpc>
              <a:buFont typeface="Arial"/>
              <a:buChar char="•"/>
            </a:pPr>
            <a:r>
              <a:rPr lang="en-US" sz="3091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Analyzed Walmart's sales data using SQL and Power BI.</a:t>
            </a:r>
          </a:p>
          <a:p>
            <a:pPr algn="l" marL="0" indent="0" lvl="0">
              <a:lnSpc>
                <a:spcPts val="3942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40509" y="4031624"/>
            <a:ext cx="13978889" cy="1172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398" indent="-362699" lvl="1">
              <a:lnSpc>
                <a:spcPts val="4703"/>
              </a:lnSpc>
              <a:buFont typeface="Arial"/>
              <a:buChar char="•"/>
            </a:pPr>
            <a:r>
              <a:rPr lang="en-US" sz="33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Examined weekly sales trends, holidays, CPI, fuel prices, and unemployment rates.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0509" y="5466543"/>
            <a:ext cx="13414859" cy="104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focus: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Uncovering insights into sales trends, seasonal effects, and external factors.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60669" y="762396"/>
            <a:ext cx="1557766" cy="881754"/>
          </a:xfrm>
          <a:custGeom>
            <a:avLst/>
            <a:gdLst/>
            <a:ahLst/>
            <a:cxnLst/>
            <a:rect r="r" b="b" t="t" l="l"/>
            <a:pathLst>
              <a:path h="881754" w="1557766">
                <a:moveTo>
                  <a:pt x="0" y="0"/>
                </a:moveTo>
                <a:lnTo>
                  <a:pt x="1557766" y="0"/>
                </a:lnTo>
                <a:lnTo>
                  <a:pt x="1557766" y="881754"/>
                </a:lnTo>
                <a:lnTo>
                  <a:pt x="0" y="881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06487" y="2494930"/>
            <a:ext cx="11836269" cy="599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7"/>
              </a:lnSpc>
            </a:pPr>
            <a:r>
              <a:rPr lang="en-US" sz="326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Columns: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Store,</a:t>
            </a: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Date, 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Weekly Sales, 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Holidays Flag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Temperature, 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Fuel Price, 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CPI, </a:t>
            </a:r>
          </a:p>
          <a:p>
            <a:pPr algn="l" marL="670601" indent="-335301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Unemployment.</a:t>
            </a:r>
          </a:p>
          <a:p>
            <a:pPr algn="l">
              <a:lnSpc>
                <a:spcPts val="4348"/>
              </a:lnSpc>
            </a:pPr>
            <a:r>
              <a:rPr lang="en-US" sz="3106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source: </a:t>
            </a:r>
            <a:r>
              <a:rPr lang="en-US" sz="310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Kaggel.com.</a:t>
            </a:r>
          </a:p>
          <a:p>
            <a:pPr algn="ctr">
              <a:lnSpc>
                <a:spcPts val="434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0669" y="762396"/>
            <a:ext cx="1557766" cy="881754"/>
          </a:xfrm>
          <a:custGeom>
            <a:avLst/>
            <a:gdLst/>
            <a:ahLst/>
            <a:cxnLst/>
            <a:rect r="r" b="b" t="t" l="l"/>
            <a:pathLst>
              <a:path h="881754" w="1557766">
                <a:moveTo>
                  <a:pt x="0" y="0"/>
                </a:moveTo>
                <a:lnTo>
                  <a:pt x="1557766" y="0"/>
                </a:lnTo>
                <a:lnTo>
                  <a:pt x="1557766" y="881754"/>
                </a:lnTo>
                <a:lnTo>
                  <a:pt x="0" y="881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59177" y="1386403"/>
            <a:ext cx="5255256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Description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720" y="836906"/>
            <a:ext cx="1759853" cy="996143"/>
          </a:xfrm>
          <a:custGeom>
            <a:avLst/>
            <a:gdLst/>
            <a:ahLst/>
            <a:cxnLst/>
            <a:rect r="r" b="b" t="t" l="l"/>
            <a:pathLst>
              <a:path h="996143" w="1759853">
                <a:moveTo>
                  <a:pt x="0" y="0"/>
                </a:moveTo>
                <a:lnTo>
                  <a:pt x="1759853" y="0"/>
                </a:lnTo>
                <a:lnTo>
                  <a:pt x="1759853" y="996144"/>
                </a:lnTo>
                <a:lnTo>
                  <a:pt x="0" y="99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37861" y="2864738"/>
            <a:ext cx="9139060" cy="450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1"/>
              </a:lnSpc>
              <a:spcBef>
                <a:spcPct val="0"/>
              </a:spcBef>
            </a:pPr>
            <a:r>
              <a:rPr lang="en-US" sz="30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015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ata cleaning is necessary for accurate data analysis</a:t>
            </a:r>
          </a:p>
          <a:p>
            <a:pPr algn="l">
              <a:lnSpc>
                <a:spcPts val="4221"/>
              </a:lnSpc>
              <a:spcBef>
                <a:spcPct val="0"/>
              </a:spcBef>
            </a:pPr>
            <a:r>
              <a:rPr lang="en-US" b="true" sz="3015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SQL queries used:</a:t>
            </a:r>
          </a:p>
          <a:p>
            <a:pPr algn="l" marL="651038" indent="-325519" lvl="1">
              <a:lnSpc>
                <a:spcPts val="4221"/>
              </a:lnSpc>
              <a:spcBef>
                <a:spcPct val="0"/>
              </a:spcBef>
              <a:buFont typeface="Arial"/>
              <a:buChar char="•"/>
            </a:pPr>
            <a:r>
              <a:rPr lang="en-US" sz="3015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 duplicates</a:t>
            </a:r>
          </a:p>
          <a:p>
            <a:pPr algn="l" marL="651038" indent="-325519" lvl="1">
              <a:lnSpc>
                <a:spcPts val="4221"/>
              </a:lnSpc>
              <a:spcBef>
                <a:spcPct val="0"/>
              </a:spcBef>
              <a:buFont typeface="Arial"/>
              <a:buChar char="•"/>
            </a:pPr>
            <a:r>
              <a:rPr lang="en-US" sz="3015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 NULL values</a:t>
            </a:r>
          </a:p>
          <a:p>
            <a:pPr algn="l" marL="651038" indent="-325519" lvl="1">
              <a:lnSpc>
                <a:spcPts val="4221"/>
              </a:lnSpc>
              <a:spcBef>
                <a:spcPct val="0"/>
              </a:spcBef>
              <a:buFont typeface="Arial"/>
              <a:buChar char="•"/>
            </a:pPr>
            <a:r>
              <a:rPr lang="en-US" sz="3015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Standardize categorical values</a:t>
            </a:r>
          </a:p>
          <a:p>
            <a:pPr algn="l" marL="651038" indent="-325519" lvl="1">
              <a:lnSpc>
                <a:spcPts val="4221"/>
              </a:lnSpc>
              <a:spcBef>
                <a:spcPct val="0"/>
              </a:spcBef>
              <a:buFont typeface="Arial"/>
              <a:buChar char="•"/>
            </a:pPr>
            <a:r>
              <a:rPr lang="en-US" sz="3015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valid dates</a:t>
            </a:r>
          </a:p>
          <a:p>
            <a:pPr algn="l" marL="0" indent="0" lvl="0">
              <a:lnSpc>
                <a:spcPts val="6191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11898" y="5835753"/>
            <a:ext cx="8076102" cy="4451247"/>
          </a:xfrm>
          <a:custGeom>
            <a:avLst/>
            <a:gdLst/>
            <a:ahLst/>
            <a:cxnLst/>
            <a:rect r="r" b="b" t="t" l="l"/>
            <a:pathLst>
              <a:path h="4451247" w="8076102">
                <a:moveTo>
                  <a:pt x="0" y="0"/>
                </a:moveTo>
                <a:lnTo>
                  <a:pt x="8076102" y="0"/>
                </a:lnTo>
                <a:lnTo>
                  <a:pt x="8076102" y="4451247"/>
                </a:lnTo>
                <a:lnTo>
                  <a:pt x="0" y="4451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37861" y="1407627"/>
            <a:ext cx="11312088" cy="80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Cleaning and Preparation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7700" y="1550502"/>
            <a:ext cx="11397678" cy="66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Seasonal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2720" y="836906"/>
            <a:ext cx="1759853" cy="996143"/>
          </a:xfrm>
          <a:custGeom>
            <a:avLst/>
            <a:gdLst/>
            <a:ahLst/>
            <a:cxnLst/>
            <a:rect r="r" b="b" t="t" l="l"/>
            <a:pathLst>
              <a:path h="996143" w="1759853">
                <a:moveTo>
                  <a:pt x="0" y="0"/>
                </a:moveTo>
                <a:lnTo>
                  <a:pt x="1759853" y="0"/>
                </a:lnTo>
                <a:lnTo>
                  <a:pt x="1759853" y="996144"/>
                </a:lnTo>
                <a:lnTo>
                  <a:pt x="0" y="99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47717" y="6290217"/>
            <a:ext cx="8040283" cy="3977465"/>
          </a:xfrm>
          <a:custGeom>
            <a:avLst/>
            <a:gdLst/>
            <a:ahLst/>
            <a:cxnLst/>
            <a:rect r="r" b="b" t="t" l="l"/>
            <a:pathLst>
              <a:path h="3977465" w="8040283">
                <a:moveTo>
                  <a:pt x="0" y="0"/>
                </a:moveTo>
                <a:lnTo>
                  <a:pt x="8040283" y="0"/>
                </a:lnTo>
                <a:lnTo>
                  <a:pt x="8040283" y="3977465"/>
                </a:lnTo>
                <a:lnTo>
                  <a:pt x="0" y="39774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07309" y="2705672"/>
            <a:ext cx="12060549" cy="3313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598" indent="-321299" lvl="1">
              <a:lnSpc>
                <a:spcPts val="4166"/>
              </a:lnSpc>
              <a:buFont typeface="Arial"/>
              <a:buChar char="•"/>
            </a:pPr>
            <a:r>
              <a:rPr lang="en-US" sz="29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seasonal analysis of sales data based on time (monthly) and compare with temperature or fuel prices.</a:t>
            </a:r>
          </a:p>
          <a:p>
            <a:pPr algn="l">
              <a:lnSpc>
                <a:spcPts val="4166"/>
              </a:lnSpc>
            </a:pPr>
            <a:r>
              <a:rPr lang="en-US" sz="29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Reason:</a:t>
            </a:r>
            <a:r>
              <a:rPr lang="en-US" sz="29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Seasonal trends can reveal key periods of high or low sales (e.g., Black Friday, Christmas) and how external factors influence them.</a:t>
            </a:r>
          </a:p>
          <a:p>
            <a:pPr algn="l">
              <a:lnSpc>
                <a:spcPts val="582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5689" y="1550502"/>
            <a:ext cx="11920887" cy="66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Sales Forcasting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2720" y="836906"/>
            <a:ext cx="1759853" cy="996143"/>
          </a:xfrm>
          <a:custGeom>
            <a:avLst/>
            <a:gdLst/>
            <a:ahLst/>
            <a:cxnLst/>
            <a:rect r="r" b="b" t="t" l="l"/>
            <a:pathLst>
              <a:path h="996143" w="1759853">
                <a:moveTo>
                  <a:pt x="0" y="0"/>
                </a:moveTo>
                <a:lnTo>
                  <a:pt x="1759853" y="0"/>
                </a:lnTo>
                <a:lnTo>
                  <a:pt x="1759853" y="996144"/>
                </a:lnTo>
                <a:lnTo>
                  <a:pt x="0" y="99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61793" y="2876510"/>
            <a:ext cx="13168679" cy="2647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historical data (weekly sales and external factors) to forecast future sales trends.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Reason: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Forecasting is essential for understanding how future conditions (fuel price hikes, unemployment) may affect sales. This will help Walmart or any retail business plan better.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986741" y="6995508"/>
            <a:ext cx="11301259" cy="3291492"/>
          </a:xfrm>
          <a:custGeom>
            <a:avLst/>
            <a:gdLst/>
            <a:ahLst/>
            <a:cxnLst/>
            <a:rect r="r" b="b" t="t" l="l"/>
            <a:pathLst>
              <a:path h="3291492" w="11301259">
                <a:moveTo>
                  <a:pt x="0" y="0"/>
                </a:moveTo>
                <a:lnTo>
                  <a:pt x="11301259" y="0"/>
                </a:lnTo>
                <a:lnTo>
                  <a:pt x="11301259" y="3291492"/>
                </a:lnTo>
                <a:lnTo>
                  <a:pt x="0" y="3291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3557" y="1550502"/>
            <a:ext cx="11920887" cy="66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External Factors Impacting Sales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2720" y="836906"/>
            <a:ext cx="1759853" cy="996143"/>
          </a:xfrm>
          <a:custGeom>
            <a:avLst/>
            <a:gdLst/>
            <a:ahLst/>
            <a:cxnLst/>
            <a:rect r="r" b="b" t="t" l="l"/>
            <a:pathLst>
              <a:path h="996143" w="1759853">
                <a:moveTo>
                  <a:pt x="0" y="0"/>
                </a:moveTo>
                <a:lnTo>
                  <a:pt x="1759853" y="0"/>
                </a:lnTo>
                <a:lnTo>
                  <a:pt x="1759853" y="996144"/>
                </a:lnTo>
                <a:lnTo>
                  <a:pt x="0" y="99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08443" y="7685399"/>
            <a:ext cx="11339509" cy="2601601"/>
          </a:xfrm>
          <a:custGeom>
            <a:avLst/>
            <a:gdLst/>
            <a:ahLst/>
            <a:cxnLst/>
            <a:rect r="r" b="b" t="t" l="l"/>
            <a:pathLst>
              <a:path h="2601601" w="11339509">
                <a:moveTo>
                  <a:pt x="0" y="0"/>
                </a:moveTo>
                <a:lnTo>
                  <a:pt x="11339509" y="0"/>
                </a:lnTo>
                <a:lnTo>
                  <a:pt x="11339509" y="2601601"/>
                </a:lnTo>
                <a:lnTo>
                  <a:pt x="0" y="26016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067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1666" y="2870133"/>
            <a:ext cx="13776524" cy="285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1030" indent="-315515" lvl="1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Analyzed how factors like CPI, unemployment, and fuel prices affect sales</a:t>
            </a:r>
          </a:p>
          <a:p>
            <a:pPr algn="l" marL="631030" indent="-315515" lvl="1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Highlight correlation with sales performance</a:t>
            </a:r>
          </a:p>
          <a:p>
            <a:pPr algn="l" marL="631030" indent="-315515" lvl="1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Here, below is sample SQL query.</a:t>
            </a:r>
          </a:p>
          <a:p>
            <a:pPr algn="l" marL="631030" indent="-315515" lvl="1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my case I used to analysis with Fuel price vs Weekly Sales.</a:t>
            </a:r>
          </a:p>
          <a:p>
            <a:pPr algn="ctr">
              <a:lnSpc>
                <a:spcPts val="654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4799" y="1550502"/>
            <a:ext cx="11920887" cy="66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Sales Trends Visualization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2720" y="836906"/>
            <a:ext cx="1759853" cy="996143"/>
          </a:xfrm>
          <a:custGeom>
            <a:avLst/>
            <a:gdLst/>
            <a:ahLst/>
            <a:cxnLst/>
            <a:rect r="r" b="b" t="t" l="l"/>
            <a:pathLst>
              <a:path h="996143" w="1759853">
                <a:moveTo>
                  <a:pt x="0" y="0"/>
                </a:moveTo>
                <a:lnTo>
                  <a:pt x="1759853" y="0"/>
                </a:lnTo>
                <a:lnTo>
                  <a:pt x="1759853" y="996144"/>
                </a:lnTo>
                <a:lnTo>
                  <a:pt x="0" y="99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741" y="6614091"/>
            <a:ext cx="11301259" cy="3672909"/>
          </a:xfrm>
          <a:custGeom>
            <a:avLst/>
            <a:gdLst/>
            <a:ahLst/>
            <a:cxnLst/>
            <a:rect r="r" b="b" t="t" l="l"/>
            <a:pathLst>
              <a:path h="3672909" w="11301259">
                <a:moveTo>
                  <a:pt x="0" y="0"/>
                </a:moveTo>
                <a:lnTo>
                  <a:pt x="11301259" y="0"/>
                </a:lnTo>
                <a:lnTo>
                  <a:pt x="11301259" y="3672909"/>
                </a:lnTo>
                <a:lnTo>
                  <a:pt x="0" y="3672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94799" y="2770063"/>
            <a:ext cx="11491964" cy="3382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115" indent="-362558" lvl="1">
              <a:lnSpc>
                <a:spcPts val="4701"/>
              </a:lnSpc>
              <a:buFont typeface="Arial"/>
              <a:buChar char="•"/>
            </a:pPr>
            <a:r>
              <a:rPr lang="en-US" sz="3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Visualized weekly sales tren</a:t>
            </a:r>
            <a:r>
              <a:rPr lang="en-US" sz="3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ds and moving averages</a:t>
            </a:r>
          </a:p>
          <a:p>
            <a:pPr algn="l" marL="725115" indent="-362558" lvl="1">
              <a:lnSpc>
                <a:spcPts val="4701"/>
              </a:lnSpc>
              <a:buFont typeface="Arial"/>
              <a:buChar char="•"/>
            </a:pPr>
            <a:r>
              <a:rPr lang="en-US" sz="3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insights from the analysis</a:t>
            </a:r>
          </a:p>
          <a:p>
            <a:pPr algn="l" marL="725115" indent="-362558" lvl="1">
              <a:lnSpc>
                <a:spcPts val="4701"/>
              </a:lnSpc>
              <a:buFont typeface="Arial"/>
              <a:buChar char="•"/>
            </a:pPr>
            <a:r>
              <a:rPr lang="en-US" sz="3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below we can see sum of moving average sales with respect to Weekly Sales.</a:t>
            </a:r>
          </a:p>
          <a:p>
            <a:pPr algn="l">
              <a:lnSpc>
                <a:spcPts val="815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4660" y="1550502"/>
            <a:ext cx="11920887" cy="66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Impact of External Factors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2720" y="836906"/>
            <a:ext cx="1759853" cy="996143"/>
          </a:xfrm>
          <a:custGeom>
            <a:avLst/>
            <a:gdLst/>
            <a:ahLst/>
            <a:cxnLst/>
            <a:rect r="r" b="b" t="t" l="l"/>
            <a:pathLst>
              <a:path h="996143" w="1759853">
                <a:moveTo>
                  <a:pt x="0" y="0"/>
                </a:moveTo>
                <a:lnTo>
                  <a:pt x="1759853" y="0"/>
                </a:lnTo>
                <a:lnTo>
                  <a:pt x="1759853" y="996144"/>
                </a:lnTo>
                <a:lnTo>
                  <a:pt x="0" y="99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05174" y="2699443"/>
            <a:ext cx="11920887" cy="483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 visualizations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that show the correlation between external factors and sales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Insights into how fuel prices, unemployment, and CPI affect sales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I used how fuel effects sales with respect to Weekly sales.</a:t>
            </a: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9213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49129" y="5967688"/>
            <a:ext cx="7738871" cy="4319312"/>
          </a:xfrm>
          <a:custGeom>
            <a:avLst/>
            <a:gdLst/>
            <a:ahLst/>
            <a:cxnLst/>
            <a:rect r="r" b="b" t="t" l="l"/>
            <a:pathLst>
              <a:path h="4319312" w="7738871">
                <a:moveTo>
                  <a:pt x="0" y="0"/>
                </a:moveTo>
                <a:lnTo>
                  <a:pt x="7738871" y="0"/>
                </a:lnTo>
                <a:lnTo>
                  <a:pt x="7738871" y="4319312"/>
                </a:lnTo>
                <a:lnTo>
                  <a:pt x="0" y="4319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17" r="0" b="-91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DAGU2GZtod4</dc:identifier>
  <dcterms:modified xsi:type="dcterms:W3CDTF">2011-08-01T06:04:30Z</dcterms:modified>
  <cp:revision>1</cp:revision>
  <dc:title>Walmart Sales Analysis</dc:title>
</cp:coreProperties>
</file>