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imes New Roman Bold" charset="1" panose="02030802070405020303"/>
      <p:regular r:id="rId16"/>
    </p:embeddedFont>
    <p:embeddedFont>
      <p:font typeface="Calibri (MS) Bold" charset="1" panose="020F070203040403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jpe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Relationship Id="rId6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4.png" Type="http://schemas.openxmlformats.org/officeDocument/2006/relationships/image"/><Relationship Id="rId6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Relationship Id="rId5" Target="../media/image4.png" Type="http://schemas.openxmlformats.org/officeDocument/2006/relationships/image"/><Relationship Id="rId6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3764" y="2427462"/>
            <a:ext cx="15742343" cy="364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24"/>
              </a:lnSpc>
              <a:spcBef>
                <a:spcPct val="0"/>
              </a:spcBef>
            </a:pPr>
            <a:r>
              <a:rPr lang="en-US" b="true" sz="98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ONLINE MEDICAL MANAGEMENT SYSTEM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0" b="-498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22179" y="7676168"/>
            <a:ext cx="11643643" cy="59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 Mediverse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2988664"/>
            <a:ext cx="11402580" cy="3566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698902"/>
            <a:chOff x="0" y="0"/>
            <a:chExt cx="4816593" cy="710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10822"/>
            </a:xfrm>
            <a:custGeom>
              <a:avLst/>
              <a:gdLst/>
              <a:ahLst/>
              <a:cxnLst/>
              <a:rect r="r" b="b" t="t" l="l"/>
              <a:pathLst>
                <a:path h="71082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10822"/>
                  </a:lnTo>
                  <a:lnTo>
                    <a:pt x="0" y="710822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4816593" cy="815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986182" y="898623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0661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984" r="0" b="-498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42638" y="2629280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3479" y="1283946"/>
            <a:ext cx="9914964" cy="1218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5817" y="3348991"/>
            <a:ext cx="10022626" cy="590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9"/>
              </a:lnSpc>
            </a:pP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Sanjaynath Reddy        22BTRCO011</a:t>
            </a:r>
          </a:p>
          <a:p>
            <a:pPr algn="ctr">
              <a:lnSpc>
                <a:spcPts val="6349"/>
              </a:lnSpc>
            </a:pP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C.Keerthi Reddy           22BTRCO014</a:t>
            </a:r>
          </a:p>
          <a:p>
            <a:pPr algn="ctr">
              <a:lnSpc>
                <a:spcPts val="6349"/>
              </a:lnSpc>
            </a:pP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D.Poojitha                       22BTRCO015</a:t>
            </a:r>
          </a:p>
          <a:p>
            <a:pPr algn="ctr">
              <a:lnSpc>
                <a:spcPts val="6349"/>
              </a:lnSpc>
            </a:pP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Lingam Sudheendhri    22BTRCO024  </a:t>
            </a:r>
          </a:p>
          <a:p>
            <a:pPr algn="l">
              <a:lnSpc>
                <a:spcPts val="6349"/>
              </a:lnSpc>
            </a:pP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</a:t>
            </a:r>
            <a:r>
              <a:rPr lang="en-US" sz="453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Winnarasi M S              22BTRCO056</a:t>
            </a:r>
          </a:p>
          <a:p>
            <a:pPr algn="ctr">
              <a:lnSpc>
                <a:spcPts val="6349"/>
              </a:lnSpc>
              <a:spcBef>
                <a:spcPct val="0"/>
              </a:spcBef>
            </a:pPr>
            <a:r>
              <a:rPr lang="en-US" b="true" sz="453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b="true" sz="453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Nanda Devi Mishra      22BTLCO001</a:t>
            </a:r>
          </a:p>
          <a:p>
            <a:pPr algn="ctr">
              <a:lnSpc>
                <a:spcPts val="84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104621" cy="2809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2135" t="0" r="22135" b="0"/>
            <a:stretch>
              <a:fillRect/>
            </a:stretch>
          </p:blipFill>
          <p:spPr>
            <a:xfrm flipH="false" flipV="false"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9447642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408699"/>
            <a:ext cx="9390243" cy="136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08646"/>
            <a:ext cx="9390243" cy="495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309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Defi</a:t>
            </a:r>
            <a:r>
              <a:rPr lang="en-US" sz="309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 the problem: Difficulty in accessing healthcare, scheduling appointments, and managing records manually.</a:t>
            </a:r>
          </a:p>
          <a:p>
            <a:pPr algn="l">
              <a:lnSpc>
                <a:spcPts val="4367"/>
              </a:lnSpc>
            </a:pPr>
          </a:p>
          <a:p>
            <a:pPr algn="l">
              <a:lnSpc>
                <a:spcPts val="4367"/>
              </a:lnSpc>
            </a:pPr>
            <a:r>
              <a:rPr lang="en-US" sz="309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Purpose: To connect patients and doctors digitally and streamline medical services.</a:t>
            </a:r>
          </a:p>
          <a:p>
            <a:pPr algn="l">
              <a:lnSpc>
                <a:spcPts val="4367"/>
              </a:lnSpc>
            </a:pPr>
          </a:p>
          <a:p>
            <a:pPr algn="l">
              <a:lnSpc>
                <a:spcPts val="4367"/>
              </a:lnSpc>
            </a:pPr>
            <a:r>
              <a:rPr lang="en-US" sz="309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Technologies: Java, JSP/HTML, JDBC, Servlets, MySQL</a:t>
            </a:r>
          </a:p>
          <a:p>
            <a:pPr algn="l" marL="0" indent="0" lvl="0">
              <a:lnSpc>
                <a:spcPts val="422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2102" y="3437448"/>
            <a:ext cx="15394917" cy="458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5783" indent="-407892" lvl="1">
              <a:lnSpc>
                <a:spcPts val="5403"/>
              </a:lnSpc>
              <a:buFont typeface="Arial"/>
              <a:buChar char="•"/>
            </a:pPr>
            <a:r>
              <a:rPr lang="en-US" b="true" sz="377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Simplify appointment booking</a:t>
            </a:r>
          </a:p>
          <a:p>
            <a:pPr algn="l">
              <a:lnSpc>
                <a:spcPts val="5403"/>
              </a:lnSpc>
            </a:pPr>
          </a:p>
          <a:p>
            <a:pPr algn="l" marL="815783" indent="-407892" lvl="1">
              <a:lnSpc>
                <a:spcPts val="5403"/>
              </a:lnSpc>
              <a:buFont typeface="Arial"/>
              <a:buChar char="•"/>
            </a:pPr>
            <a:r>
              <a:rPr lang="en-US" b="true" sz="377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Access medical history, lab reports, and e-prescriptions</a:t>
            </a:r>
          </a:p>
          <a:p>
            <a:pPr algn="l">
              <a:lnSpc>
                <a:spcPts val="5403"/>
              </a:lnSpc>
            </a:pPr>
          </a:p>
          <a:p>
            <a:pPr algn="l" marL="815783" indent="-407892" lvl="1">
              <a:lnSpc>
                <a:spcPts val="3325"/>
              </a:lnSpc>
              <a:buFont typeface="Arial"/>
              <a:buChar char="•"/>
            </a:pPr>
            <a:r>
              <a:rPr lang="en-US" b="true" sz="377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Enable doctors to manage patient data efficiently</a:t>
            </a:r>
          </a:p>
          <a:p>
            <a:pPr algn="l">
              <a:lnSpc>
                <a:spcPts val="5403"/>
              </a:lnSpc>
            </a:pPr>
          </a:p>
          <a:p>
            <a:pPr algn="l" marL="815783" indent="-407892" lvl="1">
              <a:lnSpc>
                <a:spcPts val="5403"/>
              </a:lnSpc>
              <a:buFont typeface="Arial"/>
              <a:buChar char="•"/>
            </a:pPr>
            <a:r>
              <a:rPr lang="en-US" b="true" sz="377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Provide emergency support (blood/eye donor search)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347838" y="3092221"/>
            <a:ext cx="5047018" cy="5641961"/>
          </a:xfrm>
          <a:custGeom>
            <a:avLst/>
            <a:gdLst/>
            <a:ahLst/>
            <a:cxnLst/>
            <a:rect r="r" b="b" t="t" l="l"/>
            <a:pathLst>
              <a:path h="5641961" w="5047018">
                <a:moveTo>
                  <a:pt x="0" y="0"/>
                </a:moveTo>
                <a:lnTo>
                  <a:pt x="5047018" y="0"/>
                </a:lnTo>
                <a:lnTo>
                  <a:pt x="5047018" y="5641960"/>
                </a:lnTo>
                <a:lnTo>
                  <a:pt x="0" y="56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65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9284" y="1722525"/>
            <a:ext cx="14072064" cy="136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1019"/>
            <a:ext cx="8115300" cy="132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AutoShape 3" id="3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961139" y="2117933"/>
            <a:ext cx="6392107" cy="7140367"/>
            <a:chOff x="0" y="0"/>
            <a:chExt cx="945412" cy="10560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5412" cy="1056082"/>
            </a:xfrm>
            <a:custGeom>
              <a:avLst/>
              <a:gdLst/>
              <a:ahLst/>
              <a:cxnLst/>
              <a:rect r="r" b="b" t="t" l="l"/>
              <a:pathLst>
                <a:path h="1056082" w="945412">
                  <a:moveTo>
                    <a:pt x="27857" y="0"/>
                  </a:moveTo>
                  <a:lnTo>
                    <a:pt x="917555" y="0"/>
                  </a:lnTo>
                  <a:cubicBezTo>
                    <a:pt x="932940" y="0"/>
                    <a:pt x="945412" y="12472"/>
                    <a:pt x="945412" y="27857"/>
                  </a:cubicBezTo>
                  <a:lnTo>
                    <a:pt x="945412" y="1028225"/>
                  </a:lnTo>
                  <a:cubicBezTo>
                    <a:pt x="945412" y="1035613"/>
                    <a:pt x="942477" y="1042698"/>
                    <a:pt x="937253" y="1047923"/>
                  </a:cubicBezTo>
                  <a:cubicBezTo>
                    <a:pt x="932028" y="1053147"/>
                    <a:pt x="924943" y="1056082"/>
                    <a:pt x="917555" y="1056082"/>
                  </a:cubicBezTo>
                  <a:lnTo>
                    <a:pt x="27857" y="1056082"/>
                  </a:lnTo>
                  <a:cubicBezTo>
                    <a:pt x="12472" y="1056082"/>
                    <a:pt x="0" y="1043610"/>
                    <a:pt x="0" y="1028225"/>
                  </a:cubicBezTo>
                  <a:lnTo>
                    <a:pt x="0" y="27857"/>
                  </a:lnTo>
                  <a:cubicBezTo>
                    <a:pt x="0" y="20469"/>
                    <a:pt x="2935" y="13383"/>
                    <a:pt x="8159" y="8159"/>
                  </a:cubicBezTo>
                  <a:cubicBezTo>
                    <a:pt x="13383" y="2935"/>
                    <a:pt x="20469" y="0"/>
                    <a:pt x="2785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7056" r="0" b="-17056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7750" y="3601552"/>
            <a:ext cx="7307454" cy="572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7"/>
              </a:lnSpc>
            </a:pPr>
            <a:r>
              <a:rPr lang="en-US" sz="320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</a:t>
            </a: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Requirement Analysis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System Design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Implementation (Coding)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4. Testing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5. Deployment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</a:pPr>
            <a:r>
              <a:rPr lang="en-US" b="true" sz="32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6. Future Enhancements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2591141" cy="2871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509449" y="1453329"/>
            <a:ext cx="5395743" cy="8288193"/>
          </a:xfrm>
          <a:custGeom>
            <a:avLst/>
            <a:gdLst/>
            <a:ahLst/>
            <a:cxnLst/>
            <a:rect r="r" b="b" t="t" l="l"/>
            <a:pathLst>
              <a:path h="8288193" w="5395743">
                <a:moveTo>
                  <a:pt x="0" y="0"/>
                </a:moveTo>
                <a:lnTo>
                  <a:pt x="5395742" y="0"/>
                </a:lnTo>
                <a:lnTo>
                  <a:pt x="5395742" y="8288194"/>
                </a:lnTo>
                <a:lnTo>
                  <a:pt x="0" y="828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4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2899" y="1713885"/>
            <a:ext cx="9480749" cy="12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79"/>
              </a:lnSpc>
              <a:spcBef>
                <a:spcPct val="0"/>
              </a:spcBef>
            </a:pPr>
            <a:r>
              <a:rPr lang="en-US" b="true" sz="6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2899" y="3448705"/>
            <a:ext cx="9062371" cy="420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9"/>
              </a:lnSpc>
              <a:spcBef>
                <a:spcPct val="0"/>
              </a:spcBef>
            </a:pPr>
            <a:r>
              <a:rPr lang="en-US" b="true" sz="390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Workflow:</a:t>
            </a:r>
          </a:p>
          <a:p>
            <a:pPr algn="l">
              <a:lnSpc>
                <a:spcPts val="6639"/>
              </a:lnSpc>
              <a:spcBef>
                <a:spcPct val="0"/>
              </a:spcBef>
            </a:pPr>
            <a:r>
              <a:rPr lang="en-US" b="true" sz="390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User registration/login</a:t>
            </a:r>
          </a:p>
          <a:p>
            <a:pPr algn="l">
              <a:lnSpc>
                <a:spcPts val="6639"/>
              </a:lnSpc>
              <a:spcBef>
                <a:spcPct val="0"/>
              </a:spcBef>
            </a:pPr>
            <a:r>
              <a:rPr lang="en-US" b="true" sz="390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Doctor/patient dashboard</a:t>
            </a:r>
          </a:p>
          <a:p>
            <a:pPr algn="l">
              <a:lnSpc>
                <a:spcPts val="6639"/>
              </a:lnSpc>
              <a:spcBef>
                <a:spcPct val="0"/>
              </a:spcBef>
            </a:pPr>
            <a:r>
              <a:rPr lang="en-US" b="true" sz="390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CRUD operations for appointments, reports, prescription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61925"/>
              <a:ext cx="1218726" cy="2871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408699"/>
            <a:ext cx="6768135" cy="136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ADVANTAGES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534294"/>
            <a:ext cx="10886373" cy="383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642" indent="-423821" lvl="1">
              <a:lnSpc>
                <a:spcPts val="4200"/>
              </a:lnSpc>
              <a:buFont typeface="Arial"/>
              <a:buChar char="•"/>
            </a:pPr>
            <a:r>
              <a:rPr lang="en-US" b="true" sz="392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Reduces hospital visits</a:t>
            </a:r>
          </a:p>
          <a:p>
            <a:pPr algn="l">
              <a:lnSpc>
                <a:spcPts val="4200"/>
              </a:lnSpc>
            </a:pPr>
          </a:p>
          <a:p>
            <a:pPr algn="l" marL="847642" indent="-423821" lvl="1">
              <a:lnSpc>
                <a:spcPts val="4200"/>
              </a:lnSpc>
              <a:buFont typeface="Arial"/>
              <a:buChar char="•"/>
            </a:pPr>
            <a:r>
              <a:rPr lang="en-US" b="true" sz="392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Saves time</a:t>
            </a:r>
          </a:p>
          <a:p>
            <a:pPr algn="l">
              <a:lnSpc>
                <a:spcPts val="4200"/>
              </a:lnSpc>
            </a:pPr>
          </a:p>
          <a:p>
            <a:pPr algn="l" marL="847642" indent="-423821" lvl="1">
              <a:lnSpc>
                <a:spcPts val="4200"/>
              </a:lnSpc>
              <a:buFont typeface="Arial"/>
              <a:buChar char="•"/>
            </a:pPr>
            <a:r>
              <a:rPr lang="en-US" b="true" sz="392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securely stored</a:t>
            </a:r>
          </a:p>
          <a:p>
            <a:pPr algn="l">
              <a:lnSpc>
                <a:spcPts val="4200"/>
              </a:lnSpc>
            </a:pPr>
          </a:p>
          <a:p>
            <a:pPr algn="l" marL="847642" indent="-423821" lvl="1">
              <a:lnSpc>
                <a:spcPts val="4200"/>
              </a:lnSpc>
              <a:buFont typeface="Arial"/>
              <a:buChar char="•"/>
            </a:pPr>
            <a:r>
              <a:rPr lang="en-US" b="true" sz="392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Emergency response with donor support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16640"/>
            <a:ext cx="10030359" cy="7287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Mobile application integration</a:t>
            </a:r>
          </a:p>
          <a:p>
            <a:pPr algn="l">
              <a:lnSpc>
                <a:spcPts val="4408"/>
              </a:lnSpc>
            </a:pPr>
          </a:p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AI-based health recommendations</a:t>
            </a:r>
          </a:p>
          <a:p>
            <a:pPr algn="l">
              <a:lnSpc>
                <a:spcPts val="4408"/>
              </a:lnSpc>
            </a:pPr>
          </a:p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Integration with IoT Devices</a:t>
            </a:r>
          </a:p>
          <a:p>
            <a:pPr algn="l">
              <a:lnSpc>
                <a:spcPts val="4408"/>
              </a:lnSpc>
            </a:pPr>
          </a:p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Online payment gateways</a:t>
            </a:r>
          </a:p>
          <a:p>
            <a:pPr algn="l">
              <a:lnSpc>
                <a:spcPts val="4408"/>
              </a:lnSpc>
            </a:pPr>
          </a:p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Global Reach and Multi-Language Support</a:t>
            </a:r>
          </a:p>
          <a:p>
            <a:pPr algn="l">
              <a:lnSpc>
                <a:spcPts val="4408"/>
              </a:lnSpc>
            </a:pPr>
          </a:p>
          <a:p>
            <a:pPr algn="l" marL="889601" indent="-444801" lvl="1">
              <a:lnSpc>
                <a:spcPts val="4408"/>
              </a:lnSpc>
              <a:buFont typeface="Arial"/>
              <a:buChar char="•"/>
            </a:pPr>
            <a:r>
              <a:rPr lang="en-US" b="true" sz="412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Improved Data Security</a:t>
            </a:r>
          </a:p>
          <a:p>
            <a:pPr algn="l">
              <a:lnSpc>
                <a:spcPts val="4408"/>
              </a:lnSpc>
            </a:pPr>
          </a:p>
          <a:p>
            <a:pPr algn="l">
              <a:lnSpc>
                <a:spcPts val="440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409527" y="2349350"/>
            <a:ext cx="5588346" cy="6414411"/>
          </a:xfrm>
          <a:custGeom>
            <a:avLst/>
            <a:gdLst/>
            <a:ahLst/>
            <a:cxnLst/>
            <a:rect r="r" b="b" t="t" l="l"/>
            <a:pathLst>
              <a:path h="6414411" w="5588346">
                <a:moveTo>
                  <a:pt x="0" y="0"/>
                </a:moveTo>
                <a:lnTo>
                  <a:pt x="5588346" y="0"/>
                </a:lnTo>
                <a:lnTo>
                  <a:pt x="5588346" y="6414411"/>
                </a:lnTo>
                <a:lnTo>
                  <a:pt x="0" y="6414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3" t="-17169" r="-8587" b="-117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526409"/>
            <a:ext cx="11537525" cy="136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9532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04001" y="961520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38314" y="2337430"/>
            <a:ext cx="6120986" cy="5696749"/>
          </a:xfrm>
          <a:custGeom>
            <a:avLst/>
            <a:gdLst/>
            <a:ahLst/>
            <a:cxnLst/>
            <a:rect r="r" b="b" t="t" l="l"/>
            <a:pathLst>
              <a:path h="5696749" w="6120986">
                <a:moveTo>
                  <a:pt x="0" y="0"/>
                </a:moveTo>
                <a:lnTo>
                  <a:pt x="6120986" y="0"/>
                </a:lnTo>
                <a:lnTo>
                  <a:pt x="6120986" y="5696749"/>
                </a:lnTo>
                <a:lnTo>
                  <a:pt x="0" y="5696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489" t="0" r="-2420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7774"/>
            <a:ext cx="11534821" cy="136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308855"/>
            <a:ext cx="10641166" cy="629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4894" indent="-457447" lvl="1">
              <a:lnSpc>
                <a:spcPts val="4449"/>
              </a:lnSpc>
              <a:buFont typeface="Arial"/>
              <a:buChar char="•"/>
            </a:pPr>
            <a:r>
              <a:rPr lang="en-US" b="true" sz="423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</a:t>
            </a:r>
            <a:r>
              <a:rPr lang="en-US" b="true" sz="423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mproves efficiency in appointment booking, report handling, and prescription sharing.</a:t>
            </a:r>
          </a:p>
          <a:p>
            <a:pPr algn="l">
              <a:lnSpc>
                <a:spcPts val="4449"/>
              </a:lnSpc>
            </a:pPr>
          </a:p>
          <a:p>
            <a:pPr algn="l" marL="914894" indent="-457447" lvl="1">
              <a:lnSpc>
                <a:spcPts val="4449"/>
              </a:lnSpc>
              <a:buFont typeface="Arial"/>
              <a:buChar char="•"/>
            </a:pPr>
            <a:r>
              <a:rPr lang="en-US" b="true" sz="423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Enhances accessibility and safety, reducing the need for unnecessary hospital visits.</a:t>
            </a:r>
          </a:p>
          <a:p>
            <a:pPr algn="l">
              <a:lnSpc>
                <a:spcPts val="4449"/>
              </a:lnSpc>
            </a:pPr>
          </a:p>
          <a:p>
            <a:pPr algn="l" marL="914894" indent="-457447" lvl="1">
              <a:lnSpc>
                <a:spcPts val="4449"/>
              </a:lnSpc>
              <a:buFont typeface="Arial"/>
              <a:buChar char="•"/>
            </a:pPr>
            <a:r>
              <a:rPr lang="en-US" b="true" sz="423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Life-saving feature: Integrated donor search function ensures rapid emergency response.</a:t>
            </a:r>
          </a:p>
          <a:p>
            <a:pPr algn="l">
              <a:lnSpc>
                <a:spcPts val="4534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3773928" cy="1243999"/>
          </a:xfrm>
          <a:custGeom>
            <a:avLst/>
            <a:gdLst/>
            <a:ahLst/>
            <a:cxnLst/>
            <a:rect r="r" b="b" t="t" l="l"/>
            <a:pathLst>
              <a:path h="1243999" w="3773928">
                <a:moveTo>
                  <a:pt x="0" y="0"/>
                </a:moveTo>
                <a:lnTo>
                  <a:pt x="3773928" y="0"/>
                </a:lnTo>
                <a:lnTo>
                  <a:pt x="3773928" y="1243999"/>
                </a:lnTo>
                <a:lnTo>
                  <a:pt x="0" y="124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87560" y="0"/>
            <a:ext cx="5700440" cy="1126415"/>
          </a:xfrm>
          <a:custGeom>
            <a:avLst/>
            <a:gdLst/>
            <a:ahLst/>
            <a:cxnLst/>
            <a:rect r="r" b="b" t="t" l="l"/>
            <a:pathLst>
              <a:path h="1126415" w="5700440">
                <a:moveTo>
                  <a:pt x="0" y="0"/>
                </a:moveTo>
                <a:lnTo>
                  <a:pt x="5700440" y="0"/>
                </a:lnTo>
                <a:lnTo>
                  <a:pt x="5700440" y="1126415"/>
                </a:lnTo>
                <a:lnTo>
                  <a:pt x="0" y="1126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984" r="0" b="-498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DAGqxxiMzS4</dc:identifier>
  <dcterms:modified xsi:type="dcterms:W3CDTF">2011-08-01T06:04:30Z</dcterms:modified>
  <cp:revision>1</cp:revision>
  <dc:title>ONLINE MEDICAL</dc:title>
</cp:coreProperties>
</file>