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9A7EA-9F12-2949-845D-6455E1A4BFDD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1DDF8-01DF-4D4A-8D1D-507B256BC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2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1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27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1419106"/>
            <a:ext cx="4869061" cy="53913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332309"/>
            <a:ext cx="7415927" cy="1892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452"/>
              </a:lnSpc>
              <a:buNone/>
            </a:pPr>
            <a:r>
              <a:rPr lang="en-US" sz="5962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Brain Tumor Detection </a:t>
            </a:r>
            <a:endParaRPr lang="en-US" sz="5962" dirty="0"/>
          </a:p>
        </p:txBody>
      </p:sp>
      <p:sp>
        <p:nvSpPr>
          <p:cNvPr id="7" name="Text 2"/>
          <p:cNvSpPr/>
          <p:nvPr/>
        </p:nvSpPr>
        <p:spPr>
          <a:xfrm>
            <a:off x="6350437" y="3595211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purpose of developing a web application for brain tumor detection and segmentation using LLMs and Deep Learning models is multifaceted:</a:t>
            </a:r>
            <a:endParaRPr lang="en-US" sz="1944" dirty="0"/>
          </a:p>
        </p:txBody>
      </p:sp>
      <p:sp>
        <p:nvSpPr>
          <p:cNvPr id="8" name="Text 3"/>
          <p:cNvSpPr/>
          <p:nvPr/>
        </p:nvSpPr>
        <p:spPr>
          <a:xfrm>
            <a:off x="6745367" y="5058013"/>
            <a:ext cx="70209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/>
            </a:pPr>
            <a:r>
              <a:rPr lang="en-US" sz="194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Early Diagnosis and Treatment Planning</a:t>
            </a:r>
            <a:endParaRPr lang="en-US" sz="1944" dirty="0"/>
          </a:p>
        </p:txBody>
      </p:sp>
      <p:sp>
        <p:nvSpPr>
          <p:cNvPr id="9" name="Text 4"/>
          <p:cNvSpPr/>
          <p:nvPr/>
        </p:nvSpPr>
        <p:spPr>
          <a:xfrm>
            <a:off x="6745367" y="5539383"/>
            <a:ext cx="70209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 startAt="2"/>
            </a:pPr>
            <a:r>
              <a:rPr lang="en-US" sz="194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Accuracy and Efficiency</a:t>
            </a: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6745367" y="6020753"/>
            <a:ext cx="70209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 startAt="3"/>
            </a:pPr>
            <a:r>
              <a:rPr lang="en-US" sz="194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Patient Care and Monitoring</a:t>
            </a:r>
            <a:endParaRPr lang="en-US" sz="1944" dirty="0"/>
          </a:p>
        </p:txBody>
      </p:sp>
      <p:sp>
        <p:nvSpPr>
          <p:cNvPr id="11" name="Text 6"/>
          <p:cNvSpPr/>
          <p:nvPr/>
        </p:nvSpPr>
        <p:spPr>
          <a:xfrm>
            <a:off x="6745367" y="6502122"/>
            <a:ext cx="70209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Font typeface="+mj-lt"/>
              <a:buAutoNum type="arabicPeriod" startAt="4"/>
            </a:pPr>
            <a:r>
              <a:rPr lang="en-US" sz="194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Accessible and User-Friendly Interface</a:t>
            </a:r>
            <a:endParaRPr lang="en-US" sz="1944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2F43D-6766-3D40-66E3-AE853F2D9609}"/>
              </a:ext>
            </a:extLst>
          </p:cNvPr>
          <p:cNvSpPr txBox="1"/>
          <p:nvPr/>
        </p:nvSpPr>
        <p:spPr>
          <a:xfrm>
            <a:off x="6472795" y="7116246"/>
            <a:ext cx="6159582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8D5610-F429-5F45-0DA0-D7027199E119}"/>
              </a:ext>
            </a:extLst>
          </p:cNvPr>
          <p:cNvSpPr txBox="1"/>
          <p:nvPr/>
        </p:nvSpPr>
        <p:spPr>
          <a:xfrm>
            <a:off x="6400058" y="320114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9DD9EE-7871-D473-99DB-7BBA9795EEE2}"/>
              </a:ext>
            </a:extLst>
          </p:cNvPr>
          <p:cNvSpPr txBox="1"/>
          <p:nvPr/>
        </p:nvSpPr>
        <p:spPr>
          <a:xfrm>
            <a:off x="7264095" y="2918477"/>
            <a:ext cx="6314934" cy="1006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1CAFA-F236-E1B6-E17E-7A2ADAFEDBB8}"/>
              </a:ext>
            </a:extLst>
          </p:cNvPr>
          <p:cNvSpPr txBox="1"/>
          <p:nvPr/>
        </p:nvSpPr>
        <p:spPr>
          <a:xfrm>
            <a:off x="6411191" y="2262781"/>
            <a:ext cx="7355173" cy="71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AF3A36-45C6-D97D-3B75-18CC1EC574E9}"/>
              </a:ext>
            </a:extLst>
          </p:cNvPr>
          <p:cNvSpPr txBox="1"/>
          <p:nvPr/>
        </p:nvSpPr>
        <p:spPr>
          <a:xfrm>
            <a:off x="6533136" y="6946969"/>
            <a:ext cx="68336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chemeClr val="bg1"/>
                </a:solidFill>
              </a:rPr>
              <a:t>By Generative Neurology </a:t>
            </a:r>
          </a:p>
          <a:p>
            <a:pPr algn="l"/>
            <a:r>
              <a:rPr lang="en-IN" sz="3200" b="1" dirty="0">
                <a:solidFill>
                  <a:schemeClr val="bg1"/>
                </a:solidFill>
              </a:rPr>
              <a:t>G31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56" y="813554"/>
            <a:ext cx="11987689" cy="6602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473404" y="548402"/>
            <a:ext cx="4431744" cy="5538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62"/>
              </a:lnSpc>
              <a:buNone/>
            </a:pPr>
            <a:r>
              <a:rPr lang="en-US" sz="349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 Workflow</a:t>
            </a:r>
            <a:endParaRPr lang="en-US" sz="3490" dirty="0"/>
          </a:p>
        </p:txBody>
      </p:sp>
      <p:sp>
        <p:nvSpPr>
          <p:cNvPr id="5" name="Shape 2"/>
          <p:cNvSpPr/>
          <p:nvPr/>
        </p:nvSpPr>
        <p:spPr>
          <a:xfrm>
            <a:off x="7303651" y="1501140"/>
            <a:ext cx="22860" cy="6182558"/>
          </a:xfrm>
          <a:prstGeom prst="roundRect">
            <a:avLst>
              <a:gd name="adj" fmla="val 366408"/>
            </a:avLst>
          </a:prstGeom>
          <a:solidFill>
            <a:srgbClr val="922022"/>
          </a:solidFill>
          <a:ln/>
        </p:spPr>
      </p:sp>
      <p:sp>
        <p:nvSpPr>
          <p:cNvPr id="6" name="Shape 3"/>
          <p:cNvSpPr/>
          <p:nvPr/>
        </p:nvSpPr>
        <p:spPr>
          <a:xfrm>
            <a:off x="6415683" y="1938338"/>
            <a:ext cx="697944" cy="22860"/>
          </a:xfrm>
          <a:prstGeom prst="roundRect">
            <a:avLst>
              <a:gd name="adj" fmla="val 366408"/>
            </a:avLst>
          </a:prstGeom>
          <a:solidFill>
            <a:srgbClr val="922022"/>
          </a:solidFill>
          <a:ln/>
        </p:spPr>
      </p:sp>
      <p:sp>
        <p:nvSpPr>
          <p:cNvPr id="7" name="Shape 4"/>
          <p:cNvSpPr/>
          <p:nvPr/>
        </p:nvSpPr>
        <p:spPr>
          <a:xfrm>
            <a:off x="7090767" y="1725454"/>
            <a:ext cx="448628" cy="448628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68289" y="1816775"/>
            <a:ext cx="93583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4"/>
              </a:lnSpc>
              <a:buNone/>
            </a:pPr>
            <a:r>
              <a:rPr lang="en-US" sz="209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094" dirty="0"/>
          </a:p>
        </p:txBody>
      </p:sp>
      <p:sp>
        <p:nvSpPr>
          <p:cNvPr id="9" name="Text 6"/>
          <p:cNvSpPr/>
          <p:nvPr/>
        </p:nvSpPr>
        <p:spPr>
          <a:xfrm>
            <a:off x="3973473" y="1700570"/>
            <a:ext cx="2244804" cy="276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81"/>
              </a:lnSpc>
              <a:buNone/>
            </a:pPr>
            <a:r>
              <a:rPr lang="en-US" sz="174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Requirement Gathering</a:t>
            </a:r>
            <a:endParaRPr lang="en-US" sz="1745" dirty="0"/>
          </a:p>
        </p:txBody>
      </p:sp>
      <p:sp>
        <p:nvSpPr>
          <p:cNvPr id="10" name="Text 7"/>
          <p:cNvSpPr/>
          <p:nvPr/>
        </p:nvSpPr>
        <p:spPr>
          <a:xfrm>
            <a:off x="2473404" y="2097167"/>
            <a:ext cx="3744873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513"/>
              </a:lnSpc>
              <a:buNone/>
            </a:pPr>
            <a:r>
              <a:rPr lang="en-US" sz="157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Understand project goals and user needs</a:t>
            </a:r>
            <a:endParaRPr lang="en-US" sz="1570" dirty="0"/>
          </a:p>
        </p:txBody>
      </p:sp>
      <p:sp>
        <p:nvSpPr>
          <p:cNvPr id="11" name="Shape 8"/>
          <p:cNvSpPr/>
          <p:nvPr/>
        </p:nvSpPr>
        <p:spPr>
          <a:xfrm>
            <a:off x="7516535" y="2935486"/>
            <a:ext cx="697944" cy="22860"/>
          </a:xfrm>
          <a:prstGeom prst="roundRect">
            <a:avLst>
              <a:gd name="adj" fmla="val 366408"/>
            </a:avLst>
          </a:prstGeom>
          <a:solidFill>
            <a:srgbClr val="922022"/>
          </a:solidFill>
          <a:ln/>
        </p:spPr>
      </p:sp>
      <p:sp>
        <p:nvSpPr>
          <p:cNvPr id="12" name="Shape 9"/>
          <p:cNvSpPr/>
          <p:nvPr/>
        </p:nvSpPr>
        <p:spPr>
          <a:xfrm>
            <a:off x="7090767" y="2722602"/>
            <a:ext cx="448628" cy="448628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42691" y="2813923"/>
            <a:ext cx="144661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4"/>
              </a:lnSpc>
              <a:buNone/>
            </a:pPr>
            <a:r>
              <a:rPr lang="en-US" sz="209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094" dirty="0"/>
          </a:p>
        </p:txBody>
      </p:sp>
      <p:sp>
        <p:nvSpPr>
          <p:cNvPr id="14" name="Text 11"/>
          <p:cNvSpPr/>
          <p:nvPr/>
        </p:nvSpPr>
        <p:spPr>
          <a:xfrm>
            <a:off x="8411885" y="2697718"/>
            <a:ext cx="2215872" cy="276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1"/>
              </a:lnSpc>
              <a:buNone/>
            </a:pPr>
            <a:r>
              <a:rPr lang="en-US" sz="174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Architecture Design</a:t>
            </a:r>
            <a:endParaRPr lang="en-US" sz="1745" dirty="0"/>
          </a:p>
        </p:txBody>
      </p:sp>
      <p:sp>
        <p:nvSpPr>
          <p:cNvPr id="15" name="Text 12"/>
          <p:cNvSpPr/>
          <p:nvPr/>
        </p:nvSpPr>
        <p:spPr>
          <a:xfrm>
            <a:off x="8411885" y="3094315"/>
            <a:ext cx="3744992" cy="319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Determine MERN stack components</a:t>
            </a:r>
            <a:endParaRPr lang="en-US" sz="1570" dirty="0"/>
          </a:p>
        </p:txBody>
      </p:sp>
      <p:sp>
        <p:nvSpPr>
          <p:cNvPr id="16" name="Shape 13"/>
          <p:cNvSpPr/>
          <p:nvPr/>
        </p:nvSpPr>
        <p:spPr>
          <a:xfrm>
            <a:off x="6415683" y="3832860"/>
            <a:ext cx="697944" cy="22860"/>
          </a:xfrm>
          <a:prstGeom prst="roundRect">
            <a:avLst>
              <a:gd name="adj" fmla="val 366408"/>
            </a:avLst>
          </a:prstGeom>
          <a:solidFill>
            <a:srgbClr val="922022"/>
          </a:solidFill>
          <a:ln/>
        </p:spPr>
      </p:sp>
      <p:sp>
        <p:nvSpPr>
          <p:cNvPr id="17" name="Shape 14"/>
          <p:cNvSpPr/>
          <p:nvPr/>
        </p:nvSpPr>
        <p:spPr>
          <a:xfrm>
            <a:off x="7090767" y="3619976"/>
            <a:ext cx="448628" cy="448628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45429" y="3711297"/>
            <a:ext cx="139303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4"/>
              </a:lnSpc>
              <a:buNone/>
            </a:pPr>
            <a:r>
              <a:rPr lang="en-US" sz="209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094" dirty="0"/>
          </a:p>
        </p:txBody>
      </p:sp>
      <p:sp>
        <p:nvSpPr>
          <p:cNvPr id="19" name="Text 16"/>
          <p:cNvSpPr/>
          <p:nvPr/>
        </p:nvSpPr>
        <p:spPr>
          <a:xfrm>
            <a:off x="4002405" y="3595092"/>
            <a:ext cx="2215872" cy="276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81"/>
              </a:lnSpc>
              <a:buNone/>
            </a:pPr>
            <a:r>
              <a:rPr lang="en-US" sz="174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Development</a:t>
            </a:r>
            <a:endParaRPr lang="en-US" sz="1745" dirty="0"/>
          </a:p>
        </p:txBody>
      </p:sp>
      <p:sp>
        <p:nvSpPr>
          <p:cNvPr id="20" name="Text 17"/>
          <p:cNvSpPr/>
          <p:nvPr/>
        </p:nvSpPr>
        <p:spPr>
          <a:xfrm>
            <a:off x="2473404" y="3991689"/>
            <a:ext cx="3744873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13"/>
              </a:lnSpc>
              <a:buNone/>
            </a:pPr>
            <a:r>
              <a:rPr lang="en-US" sz="157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 frontend, backend, and model APIs</a:t>
            </a:r>
            <a:endParaRPr lang="en-US" sz="1570" dirty="0"/>
          </a:p>
        </p:txBody>
      </p:sp>
      <p:sp>
        <p:nvSpPr>
          <p:cNvPr id="21" name="Shape 18"/>
          <p:cNvSpPr/>
          <p:nvPr/>
        </p:nvSpPr>
        <p:spPr>
          <a:xfrm>
            <a:off x="7516535" y="4730353"/>
            <a:ext cx="697944" cy="22860"/>
          </a:xfrm>
          <a:prstGeom prst="roundRect">
            <a:avLst>
              <a:gd name="adj" fmla="val 366408"/>
            </a:avLst>
          </a:prstGeom>
          <a:solidFill>
            <a:srgbClr val="922022"/>
          </a:solidFill>
          <a:ln/>
        </p:spPr>
      </p:sp>
      <p:sp>
        <p:nvSpPr>
          <p:cNvPr id="22" name="Shape 19"/>
          <p:cNvSpPr/>
          <p:nvPr/>
        </p:nvSpPr>
        <p:spPr>
          <a:xfrm>
            <a:off x="7090767" y="4517469"/>
            <a:ext cx="448628" cy="448628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7239238" y="4608790"/>
            <a:ext cx="151567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4"/>
              </a:lnSpc>
              <a:buNone/>
            </a:pPr>
            <a:r>
              <a:rPr lang="en-US" sz="209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094" dirty="0"/>
          </a:p>
        </p:txBody>
      </p:sp>
      <p:sp>
        <p:nvSpPr>
          <p:cNvPr id="24" name="Text 21"/>
          <p:cNvSpPr/>
          <p:nvPr/>
        </p:nvSpPr>
        <p:spPr>
          <a:xfrm>
            <a:off x="8411885" y="4492585"/>
            <a:ext cx="2215872" cy="276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1"/>
              </a:lnSpc>
              <a:buNone/>
            </a:pPr>
            <a:r>
              <a:rPr lang="en-US" sz="174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Integration</a:t>
            </a:r>
            <a:endParaRPr lang="en-US" sz="1745" dirty="0"/>
          </a:p>
        </p:txBody>
      </p:sp>
      <p:sp>
        <p:nvSpPr>
          <p:cNvPr id="25" name="Text 22"/>
          <p:cNvSpPr/>
          <p:nvPr/>
        </p:nvSpPr>
        <p:spPr>
          <a:xfrm>
            <a:off x="8411885" y="4889182"/>
            <a:ext cx="3744992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Connect all components and ensure smooth data flow</a:t>
            </a:r>
            <a:endParaRPr lang="en-US" sz="1570" dirty="0"/>
          </a:p>
        </p:txBody>
      </p:sp>
      <p:sp>
        <p:nvSpPr>
          <p:cNvPr id="26" name="Shape 23"/>
          <p:cNvSpPr/>
          <p:nvPr/>
        </p:nvSpPr>
        <p:spPr>
          <a:xfrm>
            <a:off x="6415683" y="5627846"/>
            <a:ext cx="697944" cy="22860"/>
          </a:xfrm>
          <a:prstGeom prst="roundRect">
            <a:avLst>
              <a:gd name="adj" fmla="val 366408"/>
            </a:avLst>
          </a:prstGeom>
          <a:solidFill>
            <a:srgbClr val="922022"/>
          </a:solidFill>
          <a:ln/>
        </p:spPr>
      </p:sp>
      <p:sp>
        <p:nvSpPr>
          <p:cNvPr id="27" name="Shape 24"/>
          <p:cNvSpPr/>
          <p:nvPr/>
        </p:nvSpPr>
        <p:spPr>
          <a:xfrm>
            <a:off x="7090767" y="5414963"/>
            <a:ext cx="448628" cy="448628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7245548" y="5506283"/>
            <a:ext cx="139065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4"/>
              </a:lnSpc>
              <a:buNone/>
            </a:pPr>
            <a:r>
              <a:rPr lang="en-US" sz="209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5</a:t>
            </a:r>
            <a:endParaRPr lang="en-US" sz="2094" dirty="0"/>
          </a:p>
        </p:txBody>
      </p:sp>
      <p:sp>
        <p:nvSpPr>
          <p:cNvPr id="29" name="Text 26"/>
          <p:cNvSpPr/>
          <p:nvPr/>
        </p:nvSpPr>
        <p:spPr>
          <a:xfrm>
            <a:off x="4002405" y="5390078"/>
            <a:ext cx="2215872" cy="276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81"/>
              </a:lnSpc>
              <a:buNone/>
            </a:pPr>
            <a:r>
              <a:rPr lang="en-US" sz="174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Testing</a:t>
            </a:r>
            <a:endParaRPr lang="en-US" sz="1745" dirty="0"/>
          </a:p>
        </p:txBody>
      </p:sp>
      <p:sp>
        <p:nvSpPr>
          <p:cNvPr id="30" name="Text 27"/>
          <p:cNvSpPr/>
          <p:nvPr/>
        </p:nvSpPr>
        <p:spPr>
          <a:xfrm>
            <a:off x="2473404" y="5786676"/>
            <a:ext cx="3744873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13"/>
              </a:lnSpc>
              <a:buNone/>
            </a:pPr>
            <a:r>
              <a:rPr lang="en-US" sz="157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Perform functional, integration, and user testing</a:t>
            </a:r>
            <a:endParaRPr lang="en-US" sz="1570" dirty="0"/>
          </a:p>
        </p:txBody>
      </p:sp>
      <p:sp>
        <p:nvSpPr>
          <p:cNvPr id="31" name="Shape 28"/>
          <p:cNvSpPr/>
          <p:nvPr/>
        </p:nvSpPr>
        <p:spPr>
          <a:xfrm>
            <a:off x="7516535" y="6525339"/>
            <a:ext cx="697944" cy="22860"/>
          </a:xfrm>
          <a:prstGeom prst="roundRect">
            <a:avLst>
              <a:gd name="adj" fmla="val 366408"/>
            </a:avLst>
          </a:prstGeom>
          <a:solidFill>
            <a:srgbClr val="922022"/>
          </a:solidFill>
          <a:ln/>
        </p:spPr>
      </p:sp>
      <p:sp>
        <p:nvSpPr>
          <p:cNvPr id="32" name="Shape 29"/>
          <p:cNvSpPr/>
          <p:nvPr/>
        </p:nvSpPr>
        <p:spPr>
          <a:xfrm>
            <a:off x="7090767" y="6312456"/>
            <a:ext cx="448628" cy="448628"/>
          </a:xfrm>
          <a:prstGeom prst="roundRect">
            <a:avLst>
              <a:gd name="adj" fmla="val 18670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33" name="Text 30"/>
          <p:cNvSpPr/>
          <p:nvPr/>
        </p:nvSpPr>
        <p:spPr>
          <a:xfrm>
            <a:off x="7245548" y="6403777"/>
            <a:ext cx="139065" cy="2658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94"/>
              </a:lnSpc>
              <a:buNone/>
            </a:pPr>
            <a:r>
              <a:rPr lang="en-US" sz="209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</a:t>
            </a:r>
            <a:endParaRPr lang="en-US" sz="2094" dirty="0"/>
          </a:p>
        </p:txBody>
      </p:sp>
      <p:sp>
        <p:nvSpPr>
          <p:cNvPr id="34" name="Text 31"/>
          <p:cNvSpPr/>
          <p:nvPr/>
        </p:nvSpPr>
        <p:spPr>
          <a:xfrm>
            <a:off x="8411885" y="6287572"/>
            <a:ext cx="2215872" cy="276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1"/>
              </a:lnSpc>
              <a:buNone/>
            </a:pPr>
            <a:r>
              <a:rPr lang="en-US" sz="1745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Deployment</a:t>
            </a:r>
            <a:endParaRPr lang="en-US" sz="1745" dirty="0"/>
          </a:p>
        </p:txBody>
      </p:sp>
      <p:sp>
        <p:nvSpPr>
          <p:cNvPr id="35" name="Text 32"/>
          <p:cNvSpPr/>
          <p:nvPr/>
        </p:nvSpPr>
        <p:spPr>
          <a:xfrm>
            <a:off x="8411885" y="6684169"/>
            <a:ext cx="3744992" cy="638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13"/>
              </a:lnSpc>
              <a:buNone/>
            </a:pPr>
            <a:r>
              <a:rPr lang="en-US" sz="157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Release the application to the production environment</a:t>
            </a:r>
            <a:endParaRPr lang="en-US" sz="157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21356" y="1697474"/>
            <a:ext cx="5486400" cy="685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2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Faced</a:t>
            </a:r>
            <a:endParaRPr lang="en-US" sz="4320" dirty="0"/>
          </a:p>
        </p:txBody>
      </p:sp>
      <p:sp>
        <p:nvSpPr>
          <p:cNvPr id="5" name="Shape 2"/>
          <p:cNvSpPr/>
          <p:nvPr/>
        </p:nvSpPr>
        <p:spPr>
          <a:xfrm>
            <a:off x="1321356" y="315468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541145" y="3267789"/>
            <a:ext cx="115848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92" dirty="0"/>
          </a:p>
        </p:txBody>
      </p:sp>
      <p:sp>
        <p:nvSpPr>
          <p:cNvPr id="7" name="Text 4"/>
          <p:cNvSpPr/>
          <p:nvPr/>
        </p:nvSpPr>
        <p:spPr>
          <a:xfrm>
            <a:off x="2123599" y="3154680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Preprocessing</a:t>
            </a:r>
            <a:endParaRPr lang="en-US" sz="2160" dirty="0"/>
          </a:p>
        </p:txBody>
      </p:sp>
      <p:sp>
        <p:nvSpPr>
          <p:cNvPr id="8" name="Text 5"/>
          <p:cNvSpPr/>
          <p:nvPr/>
        </p:nvSpPr>
        <p:spPr>
          <a:xfrm>
            <a:off x="2123599" y="3645694"/>
            <a:ext cx="302906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Normalizing diverse medical imaging data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5399484" y="315468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587603" y="3267789"/>
            <a:ext cx="179070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92" dirty="0"/>
          </a:p>
        </p:txBody>
      </p:sp>
      <p:sp>
        <p:nvSpPr>
          <p:cNvPr id="11" name="Text 8"/>
          <p:cNvSpPr/>
          <p:nvPr/>
        </p:nvSpPr>
        <p:spPr>
          <a:xfrm>
            <a:off x="6201728" y="3154680"/>
            <a:ext cx="3029069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Accurate Tumor Detection</a:t>
            </a:r>
            <a:endParaRPr lang="en-US" sz="2160" dirty="0"/>
          </a:p>
        </p:txBody>
      </p:sp>
      <p:sp>
        <p:nvSpPr>
          <p:cNvPr id="12" name="Text 9"/>
          <p:cNvSpPr/>
          <p:nvPr/>
        </p:nvSpPr>
        <p:spPr>
          <a:xfrm>
            <a:off x="6201728" y="3988594"/>
            <a:ext cx="302906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Leveraging deep learning models for segmentation and classification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9477613" y="315468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669066" y="3267789"/>
            <a:ext cx="172522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92" dirty="0"/>
          </a:p>
        </p:txBody>
      </p:sp>
      <p:sp>
        <p:nvSpPr>
          <p:cNvPr id="15" name="Text 12"/>
          <p:cNvSpPr/>
          <p:nvPr/>
        </p:nvSpPr>
        <p:spPr>
          <a:xfrm>
            <a:off x="10279856" y="3154680"/>
            <a:ext cx="2743200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Seamless Integration</a:t>
            </a:r>
            <a:endParaRPr lang="en-US" sz="2160" dirty="0"/>
          </a:p>
        </p:txBody>
      </p:sp>
      <p:sp>
        <p:nvSpPr>
          <p:cNvPr id="16" name="Text 13"/>
          <p:cNvSpPr/>
          <p:nvPr/>
        </p:nvSpPr>
        <p:spPr>
          <a:xfrm>
            <a:off x="10279856" y="3645694"/>
            <a:ext cx="302906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Connecting model APIs with frontend and backend components</a:t>
            </a:r>
            <a:endParaRPr lang="en-US" sz="1944" dirty="0"/>
          </a:p>
        </p:txBody>
      </p:sp>
      <p:sp>
        <p:nvSpPr>
          <p:cNvPr id="17" name="Shape 14"/>
          <p:cNvSpPr/>
          <p:nvPr/>
        </p:nvSpPr>
        <p:spPr>
          <a:xfrm>
            <a:off x="1321356" y="569821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505188" y="5811322"/>
            <a:ext cx="187643" cy="3292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92"/>
              </a:lnSpc>
              <a:buNone/>
            </a:pPr>
            <a:r>
              <a:rPr lang="en-US" sz="2592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sz="2592" dirty="0"/>
          </a:p>
        </p:txBody>
      </p:sp>
      <p:sp>
        <p:nvSpPr>
          <p:cNvPr id="19" name="Text 16"/>
          <p:cNvSpPr/>
          <p:nvPr/>
        </p:nvSpPr>
        <p:spPr>
          <a:xfrm>
            <a:off x="2123599" y="5698212"/>
            <a:ext cx="3349466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Performance and Scalability</a:t>
            </a:r>
            <a:endParaRPr lang="en-US" sz="2160" dirty="0"/>
          </a:p>
        </p:txBody>
      </p:sp>
      <p:sp>
        <p:nvSpPr>
          <p:cNvPr id="20" name="Text 17"/>
          <p:cNvSpPr/>
          <p:nvPr/>
        </p:nvSpPr>
        <p:spPr>
          <a:xfrm>
            <a:off x="2123599" y="6189226"/>
            <a:ext cx="6226254" cy="3429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6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Optimizing the application for increasing user traffic</a:t>
            </a:r>
            <a:endParaRPr lang="en-US" sz="21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CE920A5-EBD9-1712-C3C1-89CB3235C48C}"/>
              </a:ext>
            </a:extLst>
          </p:cNvPr>
          <p:cNvSpPr txBox="1">
            <a:spLocks/>
          </p:cNvSpPr>
          <p:nvPr/>
        </p:nvSpPr>
        <p:spPr>
          <a:xfrm>
            <a:off x="3555476" y="73909"/>
            <a:ext cx="5780237" cy="9763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UNETR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A856D7B-4598-69FB-8776-D6B42D6123AD}"/>
              </a:ext>
            </a:extLst>
          </p:cNvPr>
          <p:cNvSpPr txBox="1">
            <a:spLocks/>
          </p:cNvSpPr>
          <p:nvPr/>
        </p:nvSpPr>
        <p:spPr>
          <a:xfrm>
            <a:off x="914400" y="1579760"/>
            <a:ext cx="5282152" cy="42624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UNETR (</a:t>
            </a:r>
            <a:r>
              <a:rPr lang="en-US" dirty="0" err="1"/>
              <a:t>UNet</a:t>
            </a:r>
            <a:r>
              <a:rPr lang="en-US" dirty="0"/>
              <a:t> Transformer) is a novel deep learning model that combines the strengths of the U-Net architecture with Transformer-based encoders.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It is designed for 3D medical image segmentation but it</a:t>
            </a:r>
            <a:endParaRPr lang="en-IN" dirty="0"/>
          </a:p>
        </p:txBody>
      </p:sp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32B6F072-F452-0A5B-8004-AADF2263A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1" y="1124130"/>
            <a:ext cx="14415248" cy="70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8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1026" name="Picture 2" descr="Vision Transformers (ViT) in Image Recognition: Full Guide - viso.ai">
            <a:extLst>
              <a:ext uri="{FF2B5EF4-FFF2-40B4-BE49-F238E27FC236}">
                <a16:creationId xmlns:a16="http://schemas.microsoft.com/office/drawing/2014/main" id="{0CAD4854-8BAA-3599-315F-64AAF0AA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18" y="1269401"/>
            <a:ext cx="13748273" cy="656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78F82F-A7E0-BE45-B868-65B0ED31DEEA}"/>
              </a:ext>
            </a:extLst>
          </p:cNvPr>
          <p:cNvSpPr txBox="1">
            <a:spLocks/>
          </p:cNvSpPr>
          <p:nvPr/>
        </p:nvSpPr>
        <p:spPr>
          <a:xfrm>
            <a:off x="3555476" y="73909"/>
            <a:ext cx="5780237" cy="9763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ViT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2503449" y="-1430479"/>
            <a:ext cx="20038742" cy="12332358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78F82F-A7E0-BE45-B868-65B0ED31DEEA}"/>
              </a:ext>
            </a:extLst>
          </p:cNvPr>
          <p:cNvSpPr txBox="1">
            <a:spLocks/>
          </p:cNvSpPr>
          <p:nvPr/>
        </p:nvSpPr>
        <p:spPr>
          <a:xfrm>
            <a:off x="3722745" y="73909"/>
            <a:ext cx="5780237" cy="9763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VGG16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1774E14A-D57C-655F-98B7-EEFEB840D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3" y="1226634"/>
            <a:ext cx="13359161" cy="642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0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6606992" y="-3493894"/>
            <a:ext cx="28034688" cy="16257057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78F82F-A7E0-BE45-B868-65B0ED31DEEA}"/>
              </a:ext>
            </a:extLst>
          </p:cNvPr>
          <p:cNvSpPr txBox="1">
            <a:spLocks/>
          </p:cNvSpPr>
          <p:nvPr/>
        </p:nvSpPr>
        <p:spPr>
          <a:xfrm>
            <a:off x="3722745" y="73909"/>
            <a:ext cx="5780237" cy="9763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UNET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U-Net Architecture Explained - GeeksforGeeks">
            <a:extLst>
              <a:ext uri="{FF2B5EF4-FFF2-40B4-BE49-F238E27FC236}">
                <a16:creationId xmlns:a16="http://schemas.microsoft.com/office/drawing/2014/main" id="{9AEB5C46-B6F7-F7C9-EFDF-A2115AE4E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5" y="936702"/>
            <a:ext cx="13325707" cy="62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3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3061454"/>
            <a:ext cx="7415927" cy="9463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452"/>
              </a:lnSpc>
              <a:buNone/>
            </a:pPr>
            <a:r>
              <a:rPr lang="en-US" sz="5962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5962" dirty="0"/>
          </a:p>
        </p:txBody>
      </p:sp>
      <p:sp>
        <p:nvSpPr>
          <p:cNvPr id="6" name="Text 2"/>
          <p:cNvSpPr/>
          <p:nvPr/>
        </p:nvSpPr>
        <p:spPr>
          <a:xfrm>
            <a:off x="864037" y="4378047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 appreciate your time and attention. It was a pleasure presenting this project to you.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213</Words>
  <Application>Microsoft Office PowerPoint</Application>
  <PresentationFormat>Custom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Barlow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Narendra Vadnala</cp:lastModifiedBy>
  <cp:revision>4</cp:revision>
  <dcterms:created xsi:type="dcterms:W3CDTF">2024-08-27T15:59:33Z</dcterms:created>
  <dcterms:modified xsi:type="dcterms:W3CDTF">2024-08-28T03:13:25Z</dcterms:modified>
</cp:coreProperties>
</file>