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6"/>
  </p:notesMasterIdLst>
  <p:handoutMasterIdLst>
    <p:handoutMasterId r:id="rId7"/>
  </p:handoutMasterIdLst>
  <p:sldIdLst>
    <p:sldId id="393" r:id="rId2"/>
    <p:sldId id="425" r:id="rId3"/>
    <p:sldId id="416" r:id="rId4"/>
    <p:sldId id="426" r:id="rId5"/>
  </p:sldIdLst>
  <p:sldSz cx="9144000" cy="6858000" type="screen4x3"/>
  <p:notesSz cx="6805613" cy="99393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FFFF99"/>
    <a:srgbClr val="EEC45A"/>
    <a:srgbClr val="FFCC99"/>
    <a:srgbClr val="FF3737"/>
    <a:srgbClr val="66FFFF"/>
    <a:srgbClr val="FF6600"/>
    <a:srgbClr val="333333"/>
    <a:srgbClr val="FF505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115" autoAdjust="0"/>
    <p:restoredTop sz="94434" autoAdjust="0"/>
  </p:normalViewPr>
  <p:slideViewPr>
    <p:cSldViewPr>
      <p:cViewPr>
        <p:scale>
          <a:sx n="75" d="100"/>
          <a:sy n="75" d="100"/>
        </p:scale>
        <p:origin x="-1704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7A5DE-AEA7-404A-8DE1-673C87CE7D4F}" type="datetimeFigureOut">
              <a:rPr lang="zh-CN" altLang="en-US" smtClean="0"/>
              <a:pPr/>
              <a:t>2015/11/30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56A1-B887-4DB7-8753-09AF365529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92151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939" y="0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5B499E2-FEDA-D947-A7E9-A024286B762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735120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559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16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35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54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g1.gamedog.cn/2013/09/28/43-13092Q646430-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211"/>
          <a:stretch>
            <a:fillRect/>
          </a:stretch>
        </p:blipFill>
        <p:spPr bwMode="auto">
          <a:xfrm>
            <a:off x="-9525" y="0"/>
            <a:ext cx="8066088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-9525" y="0"/>
            <a:ext cx="9144000" cy="6861175"/>
          </a:xfrm>
          <a:prstGeom prst="rect">
            <a:avLst/>
          </a:prstGeom>
          <a:gradFill>
            <a:gsLst>
              <a:gs pos="0">
                <a:schemeClr val="bg1">
                  <a:alpha val="20000"/>
                </a:schemeClr>
              </a:gs>
              <a:gs pos="42000">
                <a:srgbClr val="FFFFFF">
                  <a:alpha val="85000"/>
                </a:srgbClr>
              </a:gs>
              <a:gs pos="13000">
                <a:srgbClr val="FFFFFF">
                  <a:alpha val="50000"/>
                </a:srgbClr>
              </a:gs>
              <a:gs pos="62000">
                <a:srgbClr val="FFFFFF"/>
              </a:gs>
              <a:gs pos="27000">
                <a:schemeClr val="bg1">
                  <a:alpha val="7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7380312" y="620713"/>
            <a:ext cx="1295376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dist" eaLnBrk="1" hangingPunct="1">
              <a:defRPr/>
            </a:pPr>
            <a:r>
              <a:rPr lang="en-US" altLang="zh-CN" sz="3600" b="1" dirty="0" smtClean="0">
                <a:solidFill>
                  <a:srgbClr val="C00000"/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rPr>
              <a:t>ZXQ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1801" y="2348880"/>
            <a:ext cx="6116216" cy="2016224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1921" y="4797153"/>
            <a:ext cx="5032648" cy="1512168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249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AC7E-D6FC-0C4B-B850-38883DED3B1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401661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5ECC6-E3D6-594D-807D-C87D5DD01DD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94446623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FEA1E-FFF8-454E-90D7-7E2D9837546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22855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1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B198D-B19C-8B43-926D-EF678671F25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7297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0769"/>
            <a:ext cx="4038600" cy="4785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0769"/>
            <a:ext cx="4038600" cy="4785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223CD-BBE7-8F42-B8C7-7C65E6CCD1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34711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119" indent="0">
              <a:buNone/>
              <a:defRPr sz="2000" b="1"/>
            </a:lvl2pPr>
            <a:lvl3pPr marL="914239" indent="0">
              <a:buNone/>
              <a:defRPr sz="1800" b="1"/>
            </a:lvl3pPr>
            <a:lvl4pPr marL="1371358" indent="0">
              <a:buNone/>
              <a:defRPr sz="1600" b="1"/>
            </a:lvl4pPr>
            <a:lvl5pPr marL="1828477" indent="0">
              <a:buNone/>
              <a:defRPr sz="1600" b="1"/>
            </a:lvl5pPr>
            <a:lvl6pPr marL="2285596" indent="0">
              <a:buNone/>
              <a:defRPr sz="1600" b="1"/>
            </a:lvl6pPr>
            <a:lvl7pPr marL="2742716" indent="0">
              <a:buNone/>
              <a:defRPr sz="1600" b="1"/>
            </a:lvl7pPr>
            <a:lvl8pPr marL="3199835" indent="0">
              <a:buNone/>
              <a:defRPr sz="1600" b="1"/>
            </a:lvl8pPr>
            <a:lvl9pPr marL="3656954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30859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119" indent="0">
              <a:buNone/>
              <a:defRPr sz="2000" b="1"/>
            </a:lvl2pPr>
            <a:lvl3pPr marL="914239" indent="0">
              <a:buNone/>
              <a:defRPr sz="1800" b="1"/>
            </a:lvl3pPr>
            <a:lvl4pPr marL="1371358" indent="0">
              <a:buNone/>
              <a:defRPr sz="1600" b="1"/>
            </a:lvl4pPr>
            <a:lvl5pPr marL="1828477" indent="0">
              <a:buNone/>
              <a:defRPr sz="1600" b="1"/>
            </a:lvl5pPr>
            <a:lvl6pPr marL="2285596" indent="0">
              <a:buNone/>
              <a:defRPr sz="1600" b="1"/>
            </a:lvl6pPr>
            <a:lvl7pPr marL="2742716" indent="0">
              <a:buNone/>
              <a:defRPr sz="1600" b="1"/>
            </a:lvl7pPr>
            <a:lvl8pPr marL="3199835" indent="0">
              <a:buNone/>
              <a:defRPr sz="1600" b="1"/>
            </a:lvl8pPr>
            <a:lvl9pPr marL="3656954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30859"/>
            <a:ext cx="4041775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A5E28-61EA-4B44-A276-234F7EB7371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79254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650E8-4487-3546-B57A-93EE32368E1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02920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8FF45-8B42-B64F-B8D6-E20FBB5F745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47824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556793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119" indent="0">
              <a:buNone/>
              <a:defRPr sz="1200"/>
            </a:lvl2pPr>
            <a:lvl3pPr marL="914239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6" indent="0">
              <a:buNone/>
              <a:defRPr sz="900"/>
            </a:lvl7pPr>
            <a:lvl8pPr marL="3199835" indent="0">
              <a:buNone/>
              <a:defRPr sz="900"/>
            </a:lvl8pPr>
            <a:lvl9pPr marL="365695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3E455-9B86-C144-8F32-05EDD358ACC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51859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19" indent="0">
              <a:buNone/>
              <a:defRPr sz="2800"/>
            </a:lvl2pPr>
            <a:lvl3pPr marL="914239" indent="0">
              <a:buNone/>
              <a:defRPr sz="2400"/>
            </a:lvl3pPr>
            <a:lvl4pPr marL="1371358" indent="0">
              <a:buNone/>
              <a:defRPr sz="2000"/>
            </a:lvl4pPr>
            <a:lvl5pPr marL="1828477" indent="0">
              <a:buNone/>
              <a:defRPr sz="2000"/>
            </a:lvl5pPr>
            <a:lvl6pPr marL="2285596" indent="0">
              <a:buNone/>
              <a:defRPr sz="2000"/>
            </a:lvl6pPr>
            <a:lvl7pPr marL="2742716" indent="0">
              <a:buNone/>
              <a:defRPr sz="2000"/>
            </a:lvl7pPr>
            <a:lvl8pPr marL="3199835" indent="0">
              <a:buNone/>
              <a:defRPr sz="2000"/>
            </a:lvl8pPr>
            <a:lvl9pPr marL="3656954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19" indent="0">
              <a:buNone/>
              <a:defRPr sz="1200"/>
            </a:lvl2pPr>
            <a:lvl3pPr marL="914239" indent="0">
              <a:buNone/>
              <a:defRPr sz="1000"/>
            </a:lvl3pPr>
            <a:lvl4pPr marL="1371358" indent="0">
              <a:buNone/>
              <a:defRPr sz="900"/>
            </a:lvl4pPr>
            <a:lvl5pPr marL="1828477" indent="0">
              <a:buNone/>
              <a:defRPr sz="900"/>
            </a:lvl5pPr>
            <a:lvl6pPr marL="2285596" indent="0">
              <a:buNone/>
              <a:defRPr sz="900"/>
            </a:lvl6pPr>
            <a:lvl7pPr marL="2742716" indent="0">
              <a:buNone/>
              <a:defRPr sz="900"/>
            </a:lvl7pPr>
            <a:lvl8pPr marL="3199835" indent="0">
              <a:buNone/>
              <a:defRPr sz="900"/>
            </a:lvl8pPr>
            <a:lvl9pPr marL="3656954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D9BD8-C6E2-8145-94C7-6753E11C25D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8596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1.gamedog.cn/2013/09/28/43-13092Q646430-50.jp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525" t="990" r="11014" b="19675"/>
          <a:stretch>
            <a:fillRect/>
          </a:stretch>
        </p:blipFill>
        <p:spPr bwMode="auto">
          <a:xfrm>
            <a:off x="0" y="4389438"/>
            <a:ext cx="2890838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1588" y="4389438"/>
            <a:ext cx="2892426" cy="24685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8000">
                <a:srgbClr val="FFFFFF"/>
              </a:gs>
              <a:gs pos="13000">
                <a:srgbClr val="FFFFFF">
                  <a:alpha val="70000"/>
                </a:srgbClr>
              </a:gs>
              <a:gs pos="30000">
                <a:schemeClr val="bg1">
                  <a:alpha val="65000"/>
                </a:schemeClr>
              </a:gs>
              <a:gs pos="100000">
                <a:schemeClr val="bg1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231775" y="73025"/>
            <a:ext cx="7786688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32500" y="6524625"/>
            <a:ext cx="2895600" cy="222250"/>
          </a:xfrm>
          <a:prstGeom prst="rect">
            <a:avLst/>
          </a:prstGeom>
        </p:spPr>
        <p:txBody>
          <a:bodyPr vert="horz" lIns="91424" tIns="45712" rIns="91424" bIns="45712" rtlCol="0" anchor="ctr"/>
          <a:lstStyle>
            <a:lvl1pPr algn="r" eaLnBrk="1" hangingPunct="1">
              <a:defRPr sz="1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273550" y="6448425"/>
            <a:ext cx="442913" cy="365125"/>
          </a:xfrm>
          <a:prstGeom prst="rect">
            <a:avLst/>
          </a:prstGeo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E50EC4C-B6CC-534E-A039-3F924397FEC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 rot="10800000" flipH="1" flipV="1">
            <a:off x="0" y="1041400"/>
            <a:ext cx="7826375" cy="87313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3000">
                <a:srgbClr val="FF3737"/>
              </a:gs>
              <a:gs pos="0">
                <a:srgbClr val="C00000"/>
              </a:gs>
            </a:gsLst>
            <a:lin ang="0" scaled="0"/>
            <a:tileRect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lIns="72202" tIns="36100" rIns="72202" bIns="36100" anchor="ctr"/>
          <a:lstStyle/>
          <a:p>
            <a:pPr defTabSz="7220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+mn-lt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1588" y="4208463"/>
            <a:ext cx="2892426" cy="13081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9000">
                <a:srgbClr val="FFFFFF"/>
              </a:gs>
              <a:gs pos="31000">
                <a:srgbClr val="FFFFFF">
                  <a:alpha val="70000"/>
                </a:srgbClr>
              </a:gs>
              <a:gs pos="55000">
                <a:schemeClr val="bg1">
                  <a:alpha val="65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54088" y="4389438"/>
            <a:ext cx="2322512" cy="246856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9000">
                <a:srgbClr val="FFFFFF"/>
              </a:gs>
              <a:gs pos="60000">
                <a:srgbClr val="FFFFFF">
                  <a:alpha val="70000"/>
                </a:srgbClr>
              </a:gs>
              <a:gs pos="48000">
                <a:schemeClr val="bg1">
                  <a:alpha val="65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31775" y="1247775"/>
            <a:ext cx="8682038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1024" name="直接连接符 1023"/>
          <p:cNvCxnSpPr>
            <a:cxnSpLocks noChangeShapeType="1"/>
          </p:cNvCxnSpPr>
          <p:nvPr/>
        </p:nvCxnSpPr>
        <p:spPr bwMode="auto">
          <a:xfrm>
            <a:off x="231775" y="6405563"/>
            <a:ext cx="8712200" cy="0"/>
          </a:xfrm>
          <a:prstGeom prst="line">
            <a:avLst/>
          </a:prstGeom>
          <a:noFill/>
          <a:ln w="6350">
            <a:solidFill>
              <a:srgbClr val="1A4A5D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36" name="TextBox 9"/>
          <p:cNvSpPr txBox="1">
            <a:spLocks noChangeArrowheads="1"/>
          </p:cNvSpPr>
          <p:nvPr/>
        </p:nvSpPr>
        <p:spPr bwMode="auto">
          <a:xfrm>
            <a:off x="107950" y="6399213"/>
            <a:ext cx="18383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6" rIns="99551" bIns="49776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内部资料，严格保密</a:t>
            </a:r>
          </a:p>
        </p:txBody>
      </p:sp>
      <p:sp>
        <p:nvSpPr>
          <p:cNvPr id="1037" name="文本框 24"/>
          <p:cNvSpPr txBox="1">
            <a:spLocks noChangeArrowheads="1"/>
          </p:cNvSpPr>
          <p:nvPr/>
        </p:nvSpPr>
        <p:spPr bwMode="auto">
          <a:xfrm>
            <a:off x="7308850" y="287338"/>
            <a:ext cx="171132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ZXQ</a:t>
            </a:r>
            <a:endParaRPr lang="zh-CN" altLang="en-US" sz="2400" b="1" dirty="0" smtClean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15" r:id="rId2"/>
    <p:sldLayoutId id="2147483921" r:id="rId3"/>
    <p:sldLayoutId id="2147483916" r:id="rId4"/>
    <p:sldLayoutId id="2147483917" r:id="rId5"/>
    <p:sldLayoutId id="2147483918" r:id="rId6"/>
    <p:sldLayoutId id="2147483922" r:id="rId7"/>
    <p:sldLayoutId id="2147483923" r:id="rId8"/>
    <p:sldLayoutId id="2147483924" r:id="rId9"/>
    <p:sldLayoutId id="2147483919" r:id="rId10"/>
    <p:sldLayoutId id="214748392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45711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2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358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477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2800" b="1" kern="1200">
          <a:solidFill>
            <a:srgbClr val="7F7F7F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charset="0"/>
        </a:defRPr>
      </a:lvl1pPr>
      <a:lvl2pPr marL="741363" indent="-28416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sz="2400" b="1" kern="1200">
          <a:solidFill>
            <a:srgbClr val="7F7F7F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charset="0"/>
        </a:defRPr>
      </a:lvl2pPr>
      <a:lvl3pPr marL="1141413" indent="-2270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•"/>
        <a:defRPr sz="2000" b="1" kern="1200">
          <a:solidFill>
            <a:srgbClr val="7F7F7F"/>
          </a:solidFill>
          <a:latin typeface="微软雅黑 Light" panose="020B0502040204020203" pitchFamily="34" charset="-122"/>
          <a:ea typeface="微软雅黑 Light" panose="020B0502040204020203" pitchFamily="34" charset="-122"/>
          <a:cs typeface="微软雅黑 Light" charset="0"/>
        </a:defRPr>
      </a:lvl3pPr>
      <a:lvl4pPr marL="1598613" indent="-2270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kumimoji="1" kern="1200">
          <a:solidFill>
            <a:srgbClr val="7F7F7F"/>
          </a:solidFill>
          <a:latin typeface="微软雅黑 Light" panose="020B0502040204020203" pitchFamily="34" charset="-122"/>
          <a:ea typeface="微软雅黑 Light" panose="020B0502040204020203" pitchFamily="34" charset="-122"/>
          <a:cs typeface="微软雅黑 Light" charset="0"/>
        </a:defRPr>
      </a:lvl4pPr>
      <a:lvl5pPr marL="2055813" indent="-227013" algn="l" rtl="0" eaLnBrk="0" fontAlgn="base" hangingPunct="0">
        <a:spcBef>
          <a:spcPct val="20000"/>
        </a:spcBef>
        <a:spcAft>
          <a:spcPts val="600"/>
        </a:spcAft>
        <a:buFont typeface="Arial" charset="0"/>
        <a:buChar char="»"/>
        <a:defRPr kumimoji="1" kern="1200">
          <a:solidFill>
            <a:srgbClr val="7F7F7F"/>
          </a:solidFill>
          <a:latin typeface="微软雅黑 Light" panose="020B0502040204020203" pitchFamily="34" charset="-122"/>
          <a:ea typeface="微软雅黑 Light" panose="020B0502040204020203" pitchFamily="34" charset="-122"/>
          <a:cs typeface="微软雅黑 Light" charset="0"/>
        </a:defRPr>
      </a:lvl5pPr>
      <a:lvl6pPr marL="2514156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5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5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4" indent="-228560" algn="l" defTabSz="9142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5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4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公共组件服务器监控框架设计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152" y="4797152"/>
            <a:ext cx="2973660" cy="14893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SaicMotor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	Chen, Ling</a:t>
            </a:r>
          </a:p>
          <a:p>
            <a:pPr marL="0" indent="0">
              <a:buNone/>
            </a:pPr>
            <a:r>
              <a:rPr lang="en-US" sz="1800" dirty="0" smtClean="0"/>
              <a:t>	2015.11.18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9356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815" y="432891"/>
            <a:ext cx="2107977" cy="691679"/>
          </a:xfrm>
        </p:spPr>
        <p:txBody>
          <a:bodyPr/>
          <a:lstStyle/>
          <a:p>
            <a:r>
              <a:rPr lang="zh-CN" altLang="en-US" dirty="0" smtClean="0"/>
              <a:t>监控架构</a:t>
            </a:r>
            <a:endParaRPr lang="zh-CN" altLang="en-US" dirty="0"/>
          </a:p>
        </p:txBody>
      </p:sp>
      <p:sp>
        <p:nvSpPr>
          <p:cNvPr id="5" name="灯片编号占位符 3"/>
          <p:cNvSpPr txBox="1">
            <a:spLocks/>
          </p:cNvSpPr>
          <p:nvPr/>
        </p:nvSpPr>
        <p:spPr>
          <a:xfrm>
            <a:off x="4067944" y="6492875"/>
            <a:ext cx="442913" cy="365125"/>
          </a:xfrm>
          <a:prstGeom prst="rect">
            <a:avLst/>
          </a:prstGeom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1FEA1E-FFF8-454E-90D7-7E2D9837546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宋体" charset="0"/>
                <a:cs typeface="宋体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7" name="圆角矩形 146"/>
          <p:cNvSpPr/>
          <p:nvPr/>
        </p:nvSpPr>
        <p:spPr>
          <a:xfrm>
            <a:off x="3859380" y="1268760"/>
            <a:ext cx="792088" cy="4248472"/>
          </a:xfrm>
          <a:prstGeom prst="roundRect">
            <a:avLst>
              <a:gd name="adj" fmla="val 1078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2059180" y="1268760"/>
            <a:ext cx="1152128" cy="4248472"/>
          </a:xfrm>
          <a:prstGeom prst="roundRect">
            <a:avLst>
              <a:gd name="adj" fmla="val 1078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65986" y="1916832"/>
            <a:ext cx="590498" cy="21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8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65986" y="2165633"/>
            <a:ext cx="590498" cy="21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8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74" name="直接箭头连接符 31"/>
          <p:cNvCxnSpPr/>
          <p:nvPr/>
        </p:nvCxnSpPr>
        <p:spPr>
          <a:xfrm>
            <a:off x="4842832" y="3524701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圆角矩形 84"/>
          <p:cNvSpPr/>
          <p:nvPr/>
        </p:nvSpPr>
        <p:spPr>
          <a:xfrm>
            <a:off x="2123728" y="4581128"/>
            <a:ext cx="1008112" cy="358412"/>
          </a:xfrm>
          <a:prstGeom prst="roundRect">
            <a:avLst>
              <a:gd name="adj" fmla="val 1078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告警生成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811708" y="1113987"/>
            <a:ext cx="2152780" cy="823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节点脚本清单</a:t>
            </a:r>
            <a:endParaRPr lang="en-US" altLang="zh-CN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 err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MySQL</a:t>
            </a:r>
            <a:r>
              <a:rPr lang="en-US" altLang="zh-CN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, Mongo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LVS, </a:t>
            </a:r>
            <a:r>
              <a:rPr lang="en-US" altLang="zh-CN" sz="1200" dirty="0" err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HAProxy</a:t>
            </a:r>
            <a:endParaRPr lang="en-US" altLang="zh-CN" sz="12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sz="1200" dirty="0" err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Fastdfs</a:t>
            </a:r>
            <a:endParaRPr lang="en-US" altLang="zh-CN" sz="12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1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公网，内网，专线，代理</a:t>
            </a:r>
            <a:endParaRPr lang="en-US" altLang="zh-CN" sz="1200" dirty="0" smtClean="0">
              <a:solidFill>
                <a:schemeClr val="bg1">
                  <a:lumMod val="8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备份</a:t>
            </a:r>
            <a:endParaRPr lang="en-US" altLang="zh-CN" sz="12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应用</a:t>
            </a:r>
            <a:endParaRPr lang="en-US" altLang="zh-CN" sz="12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短信</a:t>
            </a:r>
            <a:endParaRPr lang="en-US" altLang="zh-CN" sz="12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外呼</a:t>
            </a:r>
            <a:endParaRPr lang="en-US" altLang="zh-CN" sz="12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b="1" dirty="0" smtClean="0"/>
          </a:p>
          <a:p>
            <a:r>
              <a:rPr lang="zh-CN" altLang="en-US" sz="1000" b="1" dirty="0" smtClean="0"/>
              <a:t>配置模板清单</a:t>
            </a:r>
            <a:endParaRPr lang="en-US" altLang="zh-CN" sz="1000" b="1" dirty="0" smtClean="0"/>
          </a:p>
          <a:p>
            <a:r>
              <a:rPr lang="zh-CN" altLang="en-US" sz="1000" b="1" dirty="0" smtClean="0"/>
              <a:t>（监控项，模板，图形，触发器）</a:t>
            </a:r>
            <a:endParaRPr lang="en-US" altLang="zh-CN" sz="1050" b="1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en-US" altLang="zh-CN" sz="1050" dirty="0" err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MySQL</a:t>
            </a:r>
            <a:r>
              <a:rPr lang="en-US" altLang="zh-CN" sz="105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, Mongo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altLang="zh-CN" sz="105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LVS, </a:t>
            </a:r>
            <a:r>
              <a:rPr lang="en-US" altLang="zh-CN" sz="1050" dirty="0" err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HAProxy</a:t>
            </a:r>
            <a:endParaRPr lang="en-US" altLang="zh-CN" sz="105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en-US" altLang="zh-CN" sz="1050" dirty="0" err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fastDFS</a:t>
            </a:r>
            <a:endParaRPr lang="en-US" altLang="zh-CN" sz="105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zh-CN" altLang="en-US" sz="105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公网，内网，专线，代理</a:t>
            </a:r>
            <a:endParaRPr lang="en-US" altLang="zh-CN" sz="105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zh-CN" altLang="en-US" sz="105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备份</a:t>
            </a:r>
            <a:endParaRPr lang="en-US" altLang="zh-CN" sz="105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zh-CN" altLang="en-US" sz="105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应用</a:t>
            </a:r>
            <a:endParaRPr lang="en-US" altLang="zh-CN" sz="105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zh-CN" altLang="en-US" sz="105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短信</a:t>
            </a:r>
            <a:endParaRPr lang="en-US" altLang="zh-CN" sz="105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lt"/>
              <a:buAutoNum type="arabicPeriod" startAt="9"/>
            </a:pPr>
            <a:r>
              <a:rPr lang="zh-CN" altLang="en-US" sz="105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外呼</a:t>
            </a:r>
            <a:endParaRPr lang="en-US" altLang="zh-CN" sz="105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sz="1050" b="1" dirty="0" smtClean="0"/>
          </a:p>
          <a:p>
            <a:r>
              <a:rPr lang="zh-CN" altLang="en-US" sz="1100" b="1" dirty="0" smtClean="0"/>
              <a:t>展现管理配置清单</a:t>
            </a:r>
            <a:endParaRPr lang="en-US" altLang="zh-CN" sz="1100" b="1" dirty="0" smtClean="0"/>
          </a:p>
          <a:p>
            <a:pPr marL="342900" indent="-342900">
              <a:buFont typeface="+mj-ea"/>
              <a:buAutoNum type="ea1JpnChsDbPeriod"/>
            </a:pPr>
            <a:r>
              <a:rPr lang="zh-CN" altLang="en-US" sz="105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节点增删改</a:t>
            </a:r>
            <a:endParaRPr lang="en-US" altLang="zh-CN" sz="105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ea1JpnChsDbPeriod"/>
            </a:pPr>
            <a:r>
              <a:rPr lang="zh-CN" altLang="en-US" sz="105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配置项组合成面板</a:t>
            </a:r>
            <a:endParaRPr lang="en-US" altLang="zh-CN" sz="105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ea1JpnChsDbPeriod"/>
            </a:pPr>
            <a:r>
              <a:rPr lang="zh-CN" altLang="en-US" sz="105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统一拓扑图配置</a:t>
            </a:r>
            <a:endParaRPr lang="en-US" altLang="zh-CN" sz="105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ea1JpnChsDbPeriod"/>
            </a:pPr>
            <a:r>
              <a:rPr lang="zh-CN" altLang="en-US" sz="105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报表定制</a:t>
            </a:r>
            <a:endParaRPr lang="en-US" altLang="zh-CN" sz="105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ea"/>
              <a:buAutoNum type="ea1JpnChsDbPeriod"/>
            </a:pPr>
            <a:r>
              <a:rPr lang="zh-CN" altLang="en-US" sz="105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告警途径管理及分发定制</a:t>
            </a:r>
            <a:endParaRPr lang="en-US" altLang="zh-CN" sz="105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+mj-lt"/>
              <a:buAutoNum type="ea1JpnChsDbPeriod"/>
            </a:pP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/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/>
            <a:endParaRPr lang="en-US" altLang="zh-CN" sz="14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/>
            <a:endParaRPr lang="en-US" altLang="zh-CN" sz="14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/>
            <a:endParaRPr lang="en-US" altLang="zh-CN" sz="1400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342900" indent="-342900"/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5167793" y="178043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②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5167793" y="22599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③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167793" y="27487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④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5167793" y="31941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⑤</a:t>
            </a:r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5171221" y="36829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⑥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5167793" y="414374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⑦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167793" y="46190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⑧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3227858" y="22620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⑾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3227858" y="27240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⑿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5515564" y="1196752"/>
            <a:ext cx="1224136" cy="4464496"/>
          </a:xfrm>
          <a:prstGeom prst="rect">
            <a:avLst/>
          </a:prstGeom>
          <a:solidFill>
            <a:srgbClr val="FFFFCC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03596" y="526440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节点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04180" y="5235796"/>
            <a:ext cx="899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监控层</a:t>
            </a:r>
            <a:endParaRPr lang="en-US" altLang="zh-CN" sz="1600" b="1" dirty="0" smtClean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93780" y="5235796"/>
            <a:ext cx="750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采集层</a:t>
            </a:r>
            <a:endParaRPr lang="en-US" altLang="zh-CN" sz="1400" b="1" dirty="0" smtClean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42956" y="1196752"/>
            <a:ext cx="4824536" cy="4464496"/>
          </a:xfrm>
          <a:prstGeom prst="roundRect">
            <a:avLst>
              <a:gd name="adj" fmla="val 1078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8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5587574" y="1484784"/>
            <a:ext cx="1080121" cy="3600400"/>
            <a:chOff x="6001610" y="1340768"/>
            <a:chExt cx="596350" cy="2195562"/>
          </a:xfrm>
        </p:grpSpPr>
        <p:sp>
          <p:nvSpPr>
            <p:cNvPr id="128" name="圆角矩形 127"/>
            <p:cNvSpPr/>
            <p:nvPr/>
          </p:nvSpPr>
          <p:spPr>
            <a:xfrm>
              <a:off x="6001610" y="1340768"/>
              <a:ext cx="596350" cy="179338"/>
            </a:xfrm>
            <a:prstGeom prst="roundRect">
              <a:avLst>
                <a:gd name="adj" fmla="val 17332"/>
              </a:avLst>
            </a:prstGeom>
            <a:solidFill>
              <a:srgbClr val="FFFF99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数据库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6001610" y="1628800"/>
              <a:ext cx="596350" cy="179338"/>
            </a:xfrm>
            <a:prstGeom prst="roundRect">
              <a:avLst>
                <a:gd name="adj" fmla="val 17332"/>
              </a:avLst>
            </a:prstGeom>
            <a:solidFill>
              <a:srgbClr val="FFFF99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负载均衡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6001610" y="1916832"/>
              <a:ext cx="596350" cy="179338"/>
            </a:xfrm>
            <a:prstGeom prst="roundRect">
              <a:avLst>
                <a:gd name="adj" fmla="val 17332"/>
              </a:avLst>
            </a:prstGeom>
            <a:solidFill>
              <a:srgbClr val="FFFF99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存储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6001610" y="2204864"/>
              <a:ext cx="596350" cy="179338"/>
            </a:xfrm>
            <a:prstGeom prst="roundRect">
              <a:avLst>
                <a:gd name="adj" fmla="val 17332"/>
              </a:avLst>
            </a:prstGeom>
            <a:solidFill>
              <a:srgbClr val="FFFF99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网络</a:t>
              </a:r>
              <a:endParaRPr lang="zh-CN" altLang="en-US" sz="1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6001610" y="2492896"/>
              <a:ext cx="596350" cy="179338"/>
            </a:xfrm>
            <a:prstGeom prst="roundRect">
              <a:avLst>
                <a:gd name="adj" fmla="val 17332"/>
              </a:avLst>
            </a:prstGeom>
            <a:solidFill>
              <a:srgbClr val="FFFF99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备份</a:t>
              </a:r>
              <a:endParaRPr lang="zh-CN" altLang="en-US" sz="1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6001610" y="2780928"/>
              <a:ext cx="596350" cy="179338"/>
            </a:xfrm>
            <a:prstGeom prst="roundRect">
              <a:avLst>
                <a:gd name="adj" fmla="val 17332"/>
              </a:avLst>
            </a:prstGeom>
            <a:solidFill>
              <a:srgbClr val="FFFF99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应用服务</a:t>
              </a:r>
              <a:endParaRPr lang="zh-CN" altLang="en-US" sz="1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6001610" y="3068960"/>
              <a:ext cx="596350" cy="179338"/>
            </a:xfrm>
            <a:prstGeom prst="roundRect">
              <a:avLst>
                <a:gd name="adj" fmla="val 17332"/>
              </a:avLst>
            </a:prstGeom>
            <a:solidFill>
              <a:srgbClr val="FFFF99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短信</a:t>
              </a:r>
              <a:endParaRPr lang="zh-CN" altLang="en-US" sz="1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6001610" y="3356992"/>
              <a:ext cx="596350" cy="179338"/>
            </a:xfrm>
            <a:prstGeom prst="roundRect">
              <a:avLst>
                <a:gd name="adj" fmla="val 17332"/>
              </a:avLst>
            </a:prstGeom>
            <a:solidFill>
              <a:srgbClr val="FFFF99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外呼</a:t>
              </a:r>
              <a:endParaRPr lang="zh-CN" altLang="en-US" sz="1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0" name="矩形 89"/>
          <p:cNvSpPr/>
          <p:nvPr/>
        </p:nvSpPr>
        <p:spPr>
          <a:xfrm>
            <a:off x="5172074" y="131790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cxnSp>
        <p:nvCxnSpPr>
          <p:cNvPr id="77" name="直接箭头连接符 31"/>
          <p:cNvCxnSpPr/>
          <p:nvPr/>
        </p:nvCxnSpPr>
        <p:spPr>
          <a:xfrm>
            <a:off x="4867492" y="4005064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31"/>
          <p:cNvCxnSpPr/>
          <p:nvPr/>
        </p:nvCxnSpPr>
        <p:spPr>
          <a:xfrm>
            <a:off x="4867492" y="4467592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31"/>
          <p:cNvCxnSpPr/>
          <p:nvPr/>
        </p:nvCxnSpPr>
        <p:spPr>
          <a:xfrm>
            <a:off x="4867492" y="4941168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31"/>
          <p:cNvCxnSpPr/>
          <p:nvPr/>
        </p:nvCxnSpPr>
        <p:spPr>
          <a:xfrm>
            <a:off x="4867492" y="3068960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31"/>
          <p:cNvCxnSpPr/>
          <p:nvPr/>
        </p:nvCxnSpPr>
        <p:spPr>
          <a:xfrm>
            <a:off x="4867492" y="2572524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31"/>
          <p:cNvCxnSpPr/>
          <p:nvPr/>
        </p:nvCxnSpPr>
        <p:spPr>
          <a:xfrm>
            <a:off x="4867492" y="2098948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31"/>
          <p:cNvCxnSpPr/>
          <p:nvPr/>
        </p:nvCxnSpPr>
        <p:spPr>
          <a:xfrm>
            <a:off x="4867492" y="1628800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31"/>
          <p:cNvCxnSpPr/>
          <p:nvPr/>
        </p:nvCxnSpPr>
        <p:spPr>
          <a:xfrm>
            <a:off x="3211308" y="1628800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31"/>
          <p:cNvCxnSpPr/>
          <p:nvPr/>
        </p:nvCxnSpPr>
        <p:spPr>
          <a:xfrm>
            <a:off x="3211308" y="2060848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31"/>
          <p:cNvCxnSpPr/>
          <p:nvPr/>
        </p:nvCxnSpPr>
        <p:spPr>
          <a:xfrm>
            <a:off x="3211308" y="2564904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31"/>
          <p:cNvCxnSpPr/>
          <p:nvPr/>
        </p:nvCxnSpPr>
        <p:spPr>
          <a:xfrm>
            <a:off x="3211308" y="3035052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31"/>
          <p:cNvCxnSpPr/>
          <p:nvPr/>
        </p:nvCxnSpPr>
        <p:spPr>
          <a:xfrm>
            <a:off x="3211308" y="3501008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31"/>
          <p:cNvCxnSpPr/>
          <p:nvPr/>
        </p:nvCxnSpPr>
        <p:spPr>
          <a:xfrm>
            <a:off x="3211308" y="3933056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31"/>
          <p:cNvCxnSpPr/>
          <p:nvPr/>
        </p:nvCxnSpPr>
        <p:spPr>
          <a:xfrm>
            <a:off x="3211308" y="4437112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31"/>
          <p:cNvCxnSpPr/>
          <p:nvPr/>
        </p:nvCxnSpPr>
        <p:spPr>
          <a:xfrm>
            <a:off x="3211308" y="4941168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3227858" y="13124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⑼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3227858" y="174447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⑽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3227858" y="31939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⒀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3227858" y="36206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⒁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3227858" y="4130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⒂</a:t>
            </a:r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3227858" y="463408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⒃</a:t>
            </a:r>
            <a:endParaRPr lang="zh-CN" altLang="en-US" dirty="0"/>
          </a:p>
        </p:txBody>
      </p:sp>
      <p:sp>
        <p:nvSpPr>
          <p:cNvPr id="129" name="圆角矩形 128"/>
          <p:cNvSpPr/>
          <p:nvPr/>
        </p:nvSpPr>
        <p:spPr>
          <a:xfrm>
            <a:off x="267751" y="1268760"/>
            <a:ext cx="1152128" cy="4248472"/>
          </a:xfrm>
          <a:prstGeom prst="roundRect">
            <a:avLst>
              <a:gd name="adj" fmla="val 1078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75004" y="5210982"/>
            <a:ext cx="991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b="1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展现层</a:t>
            </a:r>
            <a:endParaRPr lang="en-US" altLang="zh-CN" b="1" dirty="0" smtClean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36" name="直接箭头连接符 31"/>
          <p:cNvCxnSpPr/>
          <p:nvPr/>
        </p:nvCxnSpPr>
        <p:spPr>
          <a:xfrm>
            <a:off x="1419879" y="2089423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31"/>
          <p:cNvCxnSpPr/>
          <p:nvPr/>
        </p:nvCxnSpPr>
        <p:spPr>
          <a:xfrm>
            <a:off x="1419879" y="2747020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31"/>
          <p:cNvCxnSpPr/>
          <p:nvPr/>
        </p:nvCxnSpPr>
        <p:spPr>
          <a:xfrm>
            <a:off x="1419879" y="4033639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31"/>
          <p:cNvCxnSpPr/>
          <p:nvPr/>
        </p:nvCxnSpPr>
        <p:spPr>
          <a:xfrm>
            <a:off x="1419879" y="4672186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圆角矩形 159"/>
          <p:cNvSpPr/>
          <p:nvPr/>
        </p:nvSpPr>
        <p:spPr>
          <a:xfrm>
            <a:off x="330988" y="1916832"/>
            <a:ext cx="1008112" cy="358412"/>
          </a:xfrm>
          <a:prstGeom prst="roundRect">
            <a:avLst>
              <a:gd name="adj" fmla="val 1078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节点管理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330988" y="2564904"/>
            <a:ext cx="1008112" cy="358412"/>
          </a:xfrm>
          <a:prstGeom prst="roundRect">
            <a:avLst>
              <a:gd name="adj" fmla="val 1078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面板管理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圆角矩形 161"/>
          <p:cNvSpPr/>
          <p:nvPr/>
        </p:nvSpPr>
        <p:spPr>
          <a:xfrm>
            <a:off x="330988" y="3212976"/>
            <a:ext cx="1008112" cy="358412"/>
          </a:xfrm>
          <a:prstGeom prst="roundRect">
            <a:avLst>
              <a:gd name="adj" fmla="val 1078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拓扑管理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330988" y="3861048"/>
            <a:ext cx="1008112" cy="358412"/>
          </a:xfrm>
          <a:prstGeom prst="roundRect">
            <a:avLst>
              <a:gd name="adj" fmla="val 1078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报表管理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3897480" y="4672186"/>
            <a:ext cx="720080" cy="360040"/>
          </a:xfrm>
          <a:prstGeom prst="roundRect">
            <a:avLst>
              <a:gd name="adj" fmla="val 1078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采集器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</a:t>
            </a:r>
          </a:p>
        </p:txBody>
      </p:sp>
      <p:sp>
        <p:nvSpPr>
          <p:cNvPr id="165" name="圆角矩形 164"/>
          <p:cNvSpPr/>
          <p:nvPr/>
        </p:nvSpPr>
        <p:spPr>
          <a:xfrm>
            <a:off x="3893288" y="1412776"/>
            <a:ext cx="720080" cy="360040"/>
          </a:xfrm>
          <a:prstGeom prst="roundRect">
            <a:avLst>
              <a:gd name="adj" fmla="val 1078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采集器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66" name="圆角矩形 165"/>
          <p:cNvSpPr/>
          <p:nvPr/>
        </p:nvSpPr>
        <p:spPr>
          <a:xfrm>
            <a:off x="330988" y="4509120"/>
            <a:ext cx="1008112" cy="358412"/>
          </a:xfrm>
          <a:prstGeom prst="roundRect">
            <a:avLst>
              <a:gd name="adj" fmla="val 1078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告警分发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7" name="直接箭头连接符 31"/>
          <p:cNvCxnSpPr/>
          <p:nvPr/>
        </p:nvCxnSpPr>
        <p:spPr>
          <a:xfrm>
            <a:off x="1411108" y="3385567"/>
            <a:ext cx="639301" cy="0"/>
          </a:xfrm>
          <a:prstGeom prst="straightConnector1">
            <a:avLst/>
          </a:prstGeom>
          <a:ln w="19050">
            <a:solidFill>
              <a:schemeClr val="tx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1547664" y="17728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㈠</a:t>
            </a:r>
            <a:endParaRPr lang="zh-CN" altLang="en-US" dirty="0"/>
          </a:p>
        </p:txBody>
      </p:sp>
      <p:sp>
        <p:nvSpPr>
          <p:cNvPr id="169" name="矩形 168"/>
          <p:cNvSpPr/>
          <p:nvPr/>
        </p:nvSpPr>
        <p:spPr>
          <a:xfrm>
            <a:off x="1547664" y="24208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㈡</a:t>
            </a:r>
            <a:endParaRPr lang="zh-CN" altLang="en-US" dirty="0"/>
          </a:p>
        </p:txBody>
      </p:sp>
      <p:sp>
        <p:nvSpPr>
          <p:cNvPr id="170" name="矩形 169"/>
          <p:cNvSpPr/>
          <p:nvPr/>
        </p:nvSpPr>
        <p:spPr>
          <a:xfrm>
            <a:off x="1547664" y="30689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㈢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1547664" y="37170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㈣</a:t>
            </a:r>
            <a:endParaRPr lang="zh-CN" altLang="en-US" dirty="0"/>
          </a:p>
        </p:txBody>
      </p:sp>
      <p:sp>
        <p:nvSpPr>
          <p:cNvPr id="172" name="矩形 171"/>
          <p:cNvSpPr/>
          <p:nvPr/>
        </p:nvSpPr>
        <p:spPr>
          <a:xfrm>
            <a:off x="1547664" y="43651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㈤</a:t>
            </a:r>
            <a:endParaRPr lang="zh-CN" altLang="en-US" dirty="0"/>
          </a:p>
        </p:txBody>
      </p:sp>
      <p:sp>
        <p:nvSpPr>
          <p:cNvPr id="76" name="圆角矩形 75"/>
          <p:cNvSpPr/>
          <p:nvPr/>
        </p:nvSpPr>
        <p:spPr>
          <a:xfrm>
            <a:off x="323528" y="1340768"/>
            <a:ext cx="1008112" cy="358412"/>
          </a:xfrm>
          <a:prstGeom prst="roundRect">
            <a:avLst>
              <a:gd name="adj" fmla="val 1078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日志管理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123728" y="3645024"/>
            <a:ext cx="1008112" cy="358412"/>
          </a:xfrm>
          <a:prstGeom prst="roundRect">
            <a:avLst>
              <a:gd name="adj" fmla="val 1078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事件管理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2123728" y="1774444"/>
            <a:ext cx="1008112" cy="358412"/>
          </a:xfrm>
          <a:prstGeom prst="roundRect">
            <a:avLst>
              <a:gd name="adj" fmla="val 1078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配置项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123728" y="2708920"/>
            <a:ext cx="1008112" cy="358412"/>
          </a:xfrm>
          <a:prstGeom prst="roundRect">
            <a:avLst>
              <a:gd name="adj" fmla="val 1078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触发器管理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3025"/>
            <a:ext cx="8228657" cy="849313"/>
          </a:xfrm>
        </p:spPr>
        <p:txBody>
          <a:bodyPr/>
          <a:lstStyle/>
          <a:p>
            <a:r>
              <a:rPr lang="zh-CN" altLang="en-US" sz="2800" dirty="0" smtClean="0"/>
              <a:t>场景</a:t>
            </a:r>
            <a:r>
              <a:rPr lang="en-US" altLang="zh-CN" sz="2800" dirty="0" smtClean="0"/>
              <a:t>1 </a:t>
            </a:r>
            <a:r>
              <a:rPr lang="zh-CN" altLang="en-US" sz="2800" dirty="0" smtClean="0"/>
              <a:t>主动模式监控时序图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09675"/>
            <a:ext cx="80772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19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3025"/>
            <a:ext cx="8228657" cy="849313"/>
          </a:xfrm>
        </p:spPr>
        <p:txBody>
          <a:bodyPr/>
          <a:lstStyle/>
          <a:p>
            <a:r>
              <a:rPr lang="zh-CN" altLang="en-US" dirty="0" smtClean="0"/>
              <a:t>本地部署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1FEA1E-FFF8-454E-90D7-7E2D98375467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844824"/>
            <a:ext cx="61341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582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SAICVCARD 1.potx" id="{F4245A87-19B5-4882-89AD-E8A578D64484}" vid="{5F6CFF0C-306C-4D53-BBA5-EFA3B209825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16213</TotalTime>
  <Words>172</Words>
  <Application>Microsoft Office PowerPoint</Application>
  <PresentationFormat>全屏显示(4:3)</PresentationFormat>
  <Paragraphs>94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公共组件服务器监控框架设计</vt:lpstr>
      <vt:lpstr>监控架构</vt:lpstr>
      <vt:lpstr>场景1 主动模式监控时序图</vt:lpstr>
      <vt:lpstr>本地部署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互联网汽车产品定义 项目执行计划</dc:title>
  <dc:creator>kevin</dc:creator>
  <cp:lastModifiedBy>test</cp:lastModifiedBy>
  <cp:revision>2552</cp:revision>
  <cp:lastPrinted>2015-06-10T01:56:50Z</cp:lastPrinted>
  <dcterms:created xsi:type="dcterms:W3CDTF">2006-10-24T06:38:26Z</dcterms:created>
  <dcterms:modified xsi:type="dcterms:W3CDTF">2015-11-30T09:25:53Z</dcterms:modified>
</cp:coreProperties>
</file>