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1"/>
  </p:notesMasterIdLst>
  <p:handoutMasterIdLst>
    <p:handoutMasterId r:id="rId12"/>
  </p:handoutMasterIdLst>
  <p:sldIdLst>
    <p:sldId id="393" r:id="rId2"/>
    <p:sldId id="423" r:id="rId3"/>
    <p:sldId id="416" r:id="rId4"/>
    <p:sldId id="417" r:id="rId5"/>
    <p:sldId id="382" r:id="rId6"/>
    <p:sldId id="387" r:id="rId7"/>
    <p:sldId id="384" r:id="rId8"/>
    <p:sldId id="404" r:id="rId9"/>
    <p:sldId id="385" r:id="rId10"/>
  </p:sldIdLst>
  <p:sldSz cx="9144000" cy="6858000" type="screen4x3"/>
  <p:notesSz cx="6805613" cy="99393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ert" initials="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CC"/>
    <a:srgbClr val="FFFF99"/>
    <a:srgbClr val="EEC45A"/>
    <a:srgbClr val="FFCC99"/>
    <a:srgbClr val="FF3737"/>
    <a:srgbClr val="66FFFF"/>
    <a:srgbClr val="FF6600"/>
    <a:srgbClr val="333333"/>
    <a:srgbClr val="FF5050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74" autoAdjust="0"/>
    <p:restoredTop sz="94434" autoAdjust="0"/>
  </p:normalViewPr>
  <p:slideViewPr>
    <p:cSldViewPr>
      <p:cViewPr>
        <p:scale>
          <a:sx n="125" d="100"/>
          <a:sy n="125" d="100"/>
        </p:scale>
        <p:origin x="-348" y="9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994" y="-96"/>
      </p:cViewPr>
      <p:guideLst>
        <p:guide orient="horz" pos="3131"/>
        <p:guide pos="214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7A5DE-AEA7-404A-8DE1-673C87CE7D4F}" type="datetimeFigureOut">
              <a:rPr lang="zh-CN" altLang="en-US" smtClean="0"/>
              <a:pPr/>
              <a:t>2015/11/26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56A1-B887-4DB7-8753-09AF365529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92151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099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939" y="0"/>
            <a:ext cx="2949099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646"/>
            <a:ext cx="2949099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939" y="9440646"/>
            <a:ext cx="2949099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5B499E2-FEDA-D947-A7E9-A024286B762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735120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5596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16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35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54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g1.gamedog.cn/2013/09/28/43-13092Q646430-5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211"/>
          <a:stretch>
            <a:fillRect/>
          </a:stretch>
        </p:blipFill>
        <p:spPr bwMode="auto">
          <a:xfrm>
            <a:off x="-9525" y="0"/>
            <a:ext cx="8066088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-9525" y="0"/>
            <a:ext cx="9144000" cy="6861175"/>
          </a:xfrm>
          <a:prstGeom prst="rect">
            <a:avLst/>
          </a:prstGeom>
          <a:gradFill>
            <a:gsLst>
              <a:gs pos="0">
                <a:schemeClr val="bg1">
                  <a:alpha val="20000"/>
                </a:schemeClr>
              </a:gs>
              <a:gs pos="42000">
                <a:srgbClr val="FFFFFF">
                  <a:alpha val="85000"/>
                </a:srgbClr>
              </a:gs>
              <a:gs pos="13000">
                <a:srgbClr val="FFFFFF">
                  <a:alpha val="50000"/>
                </a:srgbClr>
              </a:gs>
              <a:gs pos="62000">
                <a:srgbClr val="FFFFFF"/>
              </a:gs>
              <a:gs pos="27000">
                <a:schemeClr val="bg1">
                  <a:alpha val="7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7380312" y="620713"/>
            <a:ext cx="1295376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2" rIns="91424" bIns="45712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>
              <a:defRPr/>
            </a:pPr>
            <a:r>
              <a:rPr lang="en-US" altLang="zh-CN" sz="3600" b="1" dirty="0" smtClean="0">
                <a:solidFill>
                  <a:srgbClr val="C0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ZXQ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71801" y="2348880"/>
            <a:ext cx="6116216" cy="2016224"/>
          </a:xfrm>
        </p:spPr>
        <p:txBody>
          <a:bodyPr>
            <a:normAutofit/>
          </a:bodyPr>
          <a:lstStyle>
            <a:lvl1pPr algn="l">
              <a:defRPr sz="4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1921" y="4797153"/>
            <a:ext cx="5032648" cy="1512168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6249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0AC7E-D6FC-0C4B-B850-38883DED3B1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401661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1916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5ECC6-E3D6-594D-807D-C87D5DD01DD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94446623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FEA1E-FFF8-454E-90D7-7E2D9837546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22855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1916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1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B198D-B19C-8B43-926D-EF678671F25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72975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40769"/>
            <a:ext cx="4038600" cy="4785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0769"/>
            <a:ext cx="4038600" cy="4785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223CD-BBE7-8F42-B8C7-7C65E6CCD1E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34711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C00000"/>
                </a:solidFill>
              </a:defRPr>
            </a:lvl1pPr>
            <a:lvl2pPr marL="457119" indent="0">
              <a:buNone/>
              <a:defRPr sz="2000" b="1"/>
            </a:lvl2pPr>
            <a:lvl3pPr marL="914239" indent="0">
              <a:buNone/>
              <a:defRPr sz="1800" b="1"/>
            </a:lvl3pPr>
            <a:lvl4pPr marL="1371358" indent="0">
              <a:buNone/>
              <a:defRPr sz="1600" b="1"/>
            </a:lvl4pPr>
            <a:lvl5pPr marL="1828477" indent="0">
              <a:buNone/>
              <a:defRPr sz="1600" b="1"/>
            </a:lvl5pPr>
            <a:lvl6pPr marL="2285596" indent="0">
              <a:buNone/>
              <a:defRPr sz="1600" b="1"/>
            </a:lvl6pPr>
            <a:lvl7pPr marL="2742716" indent="0">
              <a:buNone/>
              <a:defRPr sz="1600" b="1"/>
            </a:lvl7pPr>
            <a:lvl8pPr marL="3199835" indent="0">
              <a:buNone/>
              <a:defRPr sz="1600" b="1"/>
            </a:lvl8pPr>
            <a:lvl9pPr marL="3656954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030859"/>
            <a:ext cx="4040188" cy="41344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C00000"/>
                </a:solidFill>
              </a:defRPr>
            </a:lvl1pPr>
            <a:lvl2pPr marL="457119" indent="0">
              <a:buNone/>
              <a:defRPr sz="2000" b="1"/>
            </a:lvl2pPr>
            <a:lvl3pPr marL="914239" indent="0">
              <a:buNone/>
              <a:defRPr sz="1800" b="1"/>
            </a:lvl3pPr>
            <a:lvl4pPr marL="1371358" indent="0">
              <a:buNone/>
              <a:defRPr sz="1600" b="1"/>
            </a:lvl4pPr>
            <a:lvl5pPr marL="1828477" indent="0">
              <a:buNone/>
              <a:defRPr sz="1600" b="1"/>
            </a:lvl5pPr>
            <a:lvl6pPr marL="2285596" indent="0">
              <a:buNone/>
              <a:defRPr sz="1600" b="1"/>
            </a:lvl6pPr>
            <a:lvl7pPr marL="2742716" indent="0">
              <a:buNone/>
              <a:defRPr sz="1600" b="1"/>
            </a:lvl7pPr>
            <a:lvl8pPr marL="3199835" indent="0">
              <a:buNone/>
              <a:defRPr sz="1600" b="1"/>
            </a:lvl8pPr>
            <a:lvl9pPr marL="3656954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030859"/>
            <a:ext cx="4041775" cy="41344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A5E28-61EA-4B44-A276-234F7EB7371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79254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650E8-4487-3546-B57A-93EE32368E1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02920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1916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8FF45-8B42-B64F-B8D6-E20FBB5F745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47824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1916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556793"/>
            <a:ext cx="3008313" cy="4569371"/>
          </a:xfrm>
        </p:spPr>
        <p:txBody>
          <a:bodyPr/>
          <a:lstStyle>
            <a:lvl1pPr marL="0" indent="0">
              <a:buNone/>
              <a:defRPr sz="1400"/>
            </a:lvl1pPr>
            <a:lvl2pPr marL="457119" indent="0">
              <a:buNone/>
              <a:defRPr sz="1200"/>
            </a:lvl2pPr>
            <a:lvl3pPr marL="914239" indent="0">
              <a:buNone/>
              <a:defRPr sz="1000"/>
            </a:lvl3pPr>
            <a:lvl4pPr marL="1371358" indent="0">
              <a:buNone/>
              <a:defRPr sz="900"/>
            </a:lvl4pPr>
            <a:lvl5pPr marL="1828477" indent="0">
              <a:buNone/>
              <a:defRPr sz="900"/>
            </a:lvl5pPr>
            <a:lvl6pPr marL="2285596" indent="0">
              <a:buNone/>
              <a:defRPr sz="900"/>
            </a:lvl6pPr>
            <a:lvl7pPr marL="2742716" indent="0">
              <a:buNone/>
              <a:defRPr sz="900"/>
            </a:lvl7pPr>
            <a:lvl8pPr marL="3199835" indent="0">
              <a:buNone/>
              <a:defRPr sz="900"/>
            </a:lvl8pPr>
            <a:lvl9pPr marL="3656954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3E455-9B86-C144-8F32-05EDD358ACC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51859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1916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19" indent="0">
              <a:buNone/>
              <a:defRPr sz="2800"/>
            </a:lvl2pPr>
            <a:lvl3pPr marL="914239" indent="0">
              <a:buNone/>
              <a:defRPr sz="2400"/>
            </a:lvl3pPr>
            <a:lvl4pPr marL="1371358" indent="0">
              <a:buNone/>
              <a:defRPr sz="2000"/>
            </a:lvl4pPr>
            <a:lvl5pPr marL="1828477" indent="0">
              <a:buNone/>
              <a:defRPr sz="2000"/>
            </a:lvl5pPr>
            <a:lvl6pPr marL="2285596" indent="0">
              <a:buNone/>
              <a:defRPr sz="2000"/>
            </a:lvl6pPr>
            <a:lvl7pPr marL="2742716" indent="0">
              <a:buNone/>
              <a:defRPr sz="2000"/>
            </a:lvl7pPr>
            <a:lvl8pPr marL="3199835" indent="0">
              <a:buNone/>
              <a:defRPr sz="2000"/>
            </a:lvl8pPr>
            <a:lvl9pPr marL="3656954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19" indent="0">
              <a:buNone/>
              <a:defRPr sz="1200"/>
            </a:lvl2pPr>
            <a:lvl3pPr marL="914239" indent="0">
              <a:buNone/>
              <a:defRPr sz="1000"/>
            </a:lvl3pPr>
            <a:lvl4pPr marL="1371358" indent="0">
              <a:buNone/>
              <a:defRPr sz="900"/>
            </a:lvl4pPr>
            <a:lvl5pPr marL="1828477" indent="0">
              <a:buNone/>
              <a:defRPr sz="900"/>
            </a:lvl5pPr>
            <a:lvl6pPr marL="2285596" indent="0">
              <a:buNone/>
              <a:defRPr sz="900"/>
            </a:lvl6pPr>
            <a:lvl7pPr marL="2742716" indent="0">
              <a:buNone/>
              <a:defRPr sz="900"/>
            </a:lvl7pPr>
            <a:lvl8pPr marL="3199835" indent="0">
              <a:buNone/>
              <a:defRPr sz="900"/>
            </a:lvl8pPr>
            <a:lvl9pPr marL="3656954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D9BD8-C6E2-8145-94C7-6753E11C25D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85964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1.gamedog.cn/2013/09/28/43-13092Q646430-50.jpg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525" t="990" r="11014" b="19675"/>
          <a:stretch>
            <a:fillRect/>
          </a:stretch>
        </p:blipFill>
        <p:spPr bwMode="auto">
          <a:xfrm>
            <a:off x="0" y="4389438"/>
            <a:ext cx="2890838" cy="246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-1588" y="4389438"/>
            <a:ext cx="2892426" cy="246856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78000">
                <a:srgbClr val="FFFFFF"/>
              </a:gs>
              <a:gs pos="13000">
                <a:srgbClr val="FFFFFF">
                  <a:alpha val="70000"/>
                </a:srgbClr>
              </a:gs>
              <a:gs pos="30000">
                <a:schemeClr val="bg1">
                  <a:alpha val="65000"/>
                </a:schemeClr>
              </a:gs>
              <a:gs pos="100000">
                <a:schemeClr val="bg1"/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8" name="标题占位符 1"/>
          <p:cNvSpPr>
            <a:spLocks noGrp="1"/>
          </p:cNvSpPr>
          <p:nvPr>
            <p:ph type="title"/>
          </p:nvPr>
        </p:nvSpPr>
        <p:spPr bwMode="auto">
          <a:xfrm>
            <a:off x="231775" y="73025"/>
            <a:ext cx="7786688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32500" y="6524625"/>
            <a:ext cx="2895600" cy="222250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r" eaLnBrk="1" hangingPunct="1">
              <a:defRPr sz="1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273550" y="6448425"/>
            <a:ext cx="442913" cy="365125"/>
          </a:xfrm>
          <a:prstGeom prst="rect">
            <a:avLst/>
          </a:prstGeom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E50EC4C-B6CC-534E-A039-3F924397FEC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 rot="10800000" flipH="1" flipV="1">
            <a:off x="0" y="1041400"/>
            <a:ext cx="7826375" cy="87313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3000">
                <a:srgbClr val="FF3737"/>
              </a:gs>
              <a:gs pos="0">
                <a:srgbClr val="C00000"/>
              </a:gs>
            </a:gsLst>
            <a:lin ang="0" scaled="0"/>
            <a:tileRect/>
          </a:gradFill>
          <a:ln w="28575" algn="ctr">
            <a:noFill/>
            <a:miter lim="800000"/>
            <a:headEnd/>
            <a:tailEnd/>
          </a:ln>
          <a:effectLst/>
        </p:spPr>
        <p:txBody>
          <a:bodyPr wrap="none" lIns="72202" tIns="36100" rIns="72202" bIns="36100" anchor="ctr"/>
          <a:lstStyle/>
          <a:p>
            <a:pPr defTabSz="7220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n>
                <a:solidFill>
                  <a:srgbClr val="002060"/>
                </a:solidFill>
              </a:ln>
              <a:solidFill>
                <a:srgbClr val="002060"/>
              </a:solidFill>
              <a:latin typeface="+mn-lt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1588" y="4208463"/>
            <a:ext cx="2892426" cy="13081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69000">
                <a:srgbClr val="FFFFFF"/>
              </a:gs>
              <a:gs pos="31000">
                <a:srgbClr val="FFFFFF">
                  <a:alpha val="70000"/>
                </a:srgbClr>
              </a:gs>
              <a:gs pos="55000">
                <a:schemeClr val="bg1">
                  <a:alpha val="65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954088" y="4389438"/>
            <a:ext cx="2322512" cy="246856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69000">
                <a:srgbClr val="FFFFFF"/>
              </a:gs>
              <a:gs pos="60000">
                <a:srgbClr val="FFFFFF">
                  <a:alpha val="70000"/>
                </a:srgbClr>
              </a:gs>
              <a:gs pos="48000">
                <a:schemeClr val="bg1">
                  <a:alpha val="65000"/>
                </a:schemeClr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4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231775" y="1247775"/>
            <a:ext cx="8682038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1024" name="直接连接符 1023"/>
          <p:cNvCxnSpPr>
            <a:cxnSpLocks noChangeShapeType="1"/>
          </p:cNvCxnSpPr>
          <p:nvPr/>
        </p:nvCxnSpPr>
        <p:spPr bwMode="auto">
          <a:xfrm>
            <a:off x="231775" y="6405563"/>
            <a:ext cx="8712200" cy="0"/>
          </a:xfrm>
          <a:prstGeom prst="line">
            <a:avLst/>
          </a:prstGeom>
          <a:noFill/>
          <a:ln w="6350">
            <a:solidFill>
              <a:srgbClr val="1A4A5D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36" name="TextBox 9"/>
          <p:cNvSpPr txBox="1">
            <a:spLocks noChangeArrowheads="1"/>
          </p:cNvSpPr>
          <p:nvPr/>
        </p:nvSpPr>
        <p:spPr bwMode="auto">
          <a:xfrm>
            <a:off x="107950" y="6399213"/>
            <a:ext cx="18383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51" tIns="49776" rIns="99551" bIns="49776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smtClean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内部资料，严格保密</a:t>
            </a:r>
          </a:p>
        </p:txBody>
      </p:sp>
      <p:sp>
        <p:nvSpPr>
          <p:cNvPr id="1037" name="文本框 24"/>
          <p:cNvSpPr txBox="1">
            <a:spLocks noChangeArrowheads="1"/>
          </p:cNvSpPr>
          <p:nvPr/>
        </p:nvSpPr>
        <p:spPr bwMode="auto">
          <a:xfrm>
            <a:off x="7308850" y="287338"/>
            <a:ext cx="171132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ZXQ</a:t>
            </a:r>
            <a:endParaRPr lang="zh-CN" altLang="en-US" sz="2400" b="1" dirty="0" smtClean="0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15" r:id="rId2"/>
    <p:sldLayoutId id="2147483921" r:id="rId3"/>
    <p:sldLayoutId id="2147483916" r:id="rId4"/>
    <p:sldLayoutId id="2147483917" r:id="rId5"/>
    <p:sldLayoutId id="2147483918" r:id="rId6"/>
    <p:sldLayoutId id="2147483922" r:id="rId7"/>
    <p:sldLayoutId id="2147483923" r:id="rId8"/>
    <p:sldLayoutId id="2147483924" r:id="rId9"/>
    <p:sldLayoutId id="2147483919" r:id="rId10"/>
    <p:sldLayoutId id="214748392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5pPr>
      <a:lvl6pPr marL="45711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2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358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477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ts val="600"/>
        </a:spcAft>
        <a:buFont typeface="Arial" charset="0"/>
        <a:buChar char="•"/>
        <a:defRPr sz="2800" b="1" kern="1200">
          <a:solidFill>
            <a:srgbClr val="7F7F7F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charset="0"/>
        </a:defRPr>
      </a:lvl1pPr>
      <a:lvl2pPr marL="741363" indent="-284163" algn="l" rtl="0" eaLnBrk="0" fontAlgn="base" hangingPunct="0">
        <a:spcBef>
          <a:spcPct val="20000"/>
        </a:spcBef>
        <a:spcAft>
          <a:spcPts val="600"/>
        </a:spcAft>
        <a:buFont typeface="Arial" charset="0"/>
        <a:buChar char="–"/>
        <a:defRPr sz="2400" b="1" kern="1200">
          <a:solidFill>
            <a:srgbClr val="7F7F7F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charset="0"/>
        </a:defRPr>
      </a:lvl2pPr>
      <a:lvl3pPr marL="1141413" indent="-227013" algn="l" rtl="0" eaLnBrk="0" fontAlgn="base" hangingPunct="0">
        <a:spcBef>
          <a:spcPct val="20000"/>
        </a:spcBef>
        <a:spcAft>
          <a:spcPts val="600"/>
        </a:spcAft>
        <a:buFont typeface="Arial" charset="0"/>
        <a:buChar char="•"/>
        <a:defRPr sz="2000" b="1" kern="1200">
          <a:solidFill>
            <a:srgbClr val="7F7F7F"/>
          </a:solidFill>
          <a:latin typeface="微软雅黑 Light" panose="020B0502040204020203" pitchFamily="34" charset="-122"/>
          <a:ea typeface="微软雅黑 Light" panose="020B0502040204020203" pitchFamily="34" charset="-122"/>
          <a:cs typeface="微软雅黑 Light" charset="0"/>
        </a:defRPr>
      </a:lvl3pPr>
      <a:lvl4pPr marL="1598613" indent="-227013" algn="l" rtl="0" eaLnBrk="0" fontAlgn="base" hangingPunct="0">
        <a:spcBef>
          <a:spcPct val="20000"/>
        </a:spcBef>
        <a:spcAft>
          <a:spcPts val="600"/>
        </a:spcAft>
        <a:buFont typeface="Arial" charset="0"/>
        <a:buChar char="–"/>
        <a:defRPr kumimoji="1" kern="1200">
          <a:solidFill>
            <a:srgbClr val="7F7F7F"/>
          </a:solidFill>
          <a:latin typeface="微软雅黑 Light" panose="020B0502040204020203" pitchFamily="34" charset="-122"/>
          <a:ea typeface="微软雅黑 Light" panose="020B0502040204020203" pitchFamily="34" charset="-122"/>
          <a:cs typeface="微软雅黑 Light" charset="0"/>
        </a:defRPr>
      </a:lvl4pPr>
      <a:lvl5pPr marL="2055813" indent="-227013" algn="l" rtl="0" eaLnBrk="0" fontAlgn="base" hangingPunct="0">
        <a:spcBef>
          <a:spcPct val="20000"/>
        </a:spcBef>
        <a:spcAft>
          <a:spcPts val="600"/>
        </a:spcAft>
        <a:buFont typeface="Arial" charset="0"/>
        <a:buChar char="»"/>
        <a:defRPr kumimoji="1" kern="1200">
          <a:solidFill>
            <a:srgbClr val="7F7F7F"/>
          </a:solidFill>
          <a:latin typeface="微软雅黑 Light" panose="020B0502040204020203" pitchFamily="34" charset="-122"/>
          <a:ea typeface="微软雅黑 Light" panose="020B0502040204020203" pitchFamily="34" charset="-122"/>
          <a:cs typeface="微软雅黑 Light" charset="0"/>
        </a:defRPr>
      </a:lvl5pPr>
      <a:lvl6pPr marL="2514156" indent="-228560" algn="l" defTabSz="9142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5" indent="-228560" algn="l" defTabSz="9142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95" indent="-228560" algn="l" defTabSz="9142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14" indent="-228560" algn="l" defTabSz="9142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9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8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7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6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6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5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4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公共组件开放接口</a:t>
            </a:r>
            <a:r>
              <a:rPr lang="zh-CN" altLang="en-US" dirty="0"/>
              <a:t>平台框架设计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0152" y="4797152"/>
            <a:ext cx="2973660" cy="14893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SaicMotor</a:t>
            </a: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	Chen, Ling</a:t>
            </a:r>
          </a:p>
          <a:p>
            <a:pPr marL="0" indent="0">
              <a:buNone/>
            </a:pPr>
            <a:r>
              <a:rPr lang="en-US" sz="1800" dirty="0" smtClean="0"/>
              <a:t>	2015.11.18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1FEA1E-FFF8-454E-90D7-7E2D98375467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93561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1815" y="432891"/>
            <a:ext cx="7580585" cy="691679"/>
          </a:xfrm>
        </p:spPr>
        <p:txBody>
          <a:bodyPr/>
          <a:lstStyle/>
          <a:p>
            <a:r>
              <a:rPr lang="zh-CN" altLang="en-US" dirty="0" smtClean="0"/>
              <a:t>平台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4644008" y="6492875"/>
            <a:ext cx="442913" cy="365125"/>
          </a:xfrm>
          <a:prstGeom prst="rect">
            <a:avLst/>
          </a:prstGeom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1FEA1E-FFF8-454E-90D7-7E2D9837546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宋体" charset="0"/>
                <a:cs typeface="宋体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6660233" y="2295922"/>
            <a:ext cx="1296143" cy="2016224"/>
          </a:xfrm>
          <a:prstGeom prst="rect">
            <a:avLst/>
          </a:prstGeom>
          <a:solidFill>
            <a:srgbClr val="FFFFCC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67" name="圆角矩形 66"/>
          <p:cNvSpPr/>
          <p:nvPr/>
        </p:nvSpPr>
        <p:spPr>
          <a:xfrm>
            <a:off x="611560" y="2367930"/>
            <a:ext cx="713595" cy="1565126"/>
          </a:xfrm>
          <a:prstGeom prst="roundRect">
            <a:avLst>
              <a:gd name="adj" fmla="val 17332"/>
            </a:avLst>
          </a:prstGeom>
          <a:solidFill>
            <a:schemeClr val="accent2">
              <a:lumMod val="60000"/>
              <a:lumOff val="4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6804249" y="2511946"/>
            <a:ext cx="1008111" cy="360039"/>
          </a:xfrm>
          <a:prstGeom prst="roundRect">
            <a:avLst>
              <a:gd name="adj" fmla="val 17332"/>
            </a:avLst>
          </a:prstGeom>
          <a:solidFill>
            <a:srgbClr val="FFFF99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车辆专属服务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圆角矩形 128"/>
          <p:cNvSpPr/>
          <p:nvPr/>
        </p:nvSpPr>
        <p:spPr>
          <a:xfrm>
            <a:off x="6804249" y="3520058"/>
            <a:ext cx="1008112" cy="360040"/>
          </a:xfrm>
          <a:prstGeom prst="roundRect">
            <a:avLst>
              <a:gd name="adj" fmla="val 17332"/>
            </a:avLst>
          </a:prstGeom>
          <a:solidFill>
            <a:srgbClr val="FFFF99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车联基础服务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723209" y="3021330"/>
            <a:ext cx="8185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异步服务调用</a:t>
            </a:r>
            <a:endParaRPr lang="en-US" altLang="zh-CN" sz="8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724128" y="2693675"/>
            <a:ext cx="8785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事件消息推送</a:t>
            </a:r>
            <a:endParaRPr lang="en-US" altLang="zh-CN" sz="8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80095" y="1844824"/>
            <a:ext cx="7207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应用</a:t>
            </a:r>
            <a:r>
              <a:rPr lang="zh-CN" altLang="en-US" sz="8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开发者</a:t>
            </a:r>
            <a:endParaRPr lang="en-US" altLang="zh-CN" sz="8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7" name="圆角矩形 136"/>
          <p:cNvSpPr/>
          <p:nvPr/>
        </p:nvSpPr>
        <p:spPr>
          <a:xfrm>
            <a:off x="6804249" y="3016002"/>
            <a:ext cx="1008112" cy="360040"/>
          </a:xfrm>
          <a:prstGeom prst="roundRect">
            <a:avLst>
              <a:gd name="adj" fmla="val 17332"/>
            </a:avLst>
          </a:prstGeom>
          <a:solidFill>
            <a:srgbClr val="FFFF99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公共服务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705078" y="3280023"/>
            <a:ext cx="8650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同步服务调用</a:t>
            </a:r>
            <a:endParaRPr lang="en-US" altLang="zh-CN" sz="8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600831" y="2450604"/>
            <a:ext cx="10605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事件消息推送注册</a:t>
            </a:r>
            <a:endParaRPr lang="en-US" altLang="zh-CN" sz="8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011888" y="1810916"/>
            <a:ext cx="8148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8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服务发布者</a:t>
            </a:r>
            <a:endParaRPr lang="en-US" altLang="zh-CN" sz="8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5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1848" y="1738908"/>
            <a:ext cx="35408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7504" y="1750394"/>
            <a:ext cx="360040" cy="454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70140" y="5168240"/>
            <a:ext cx="360040" cy="43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1" name="TextBox 200"/>
          <p:cNvSpPr txBox="1"/>
          <p:nvPr/>
        </p:nvSpPr>
        <p:spPr>
          <a:xfrm>
            <a:off x="5258172" y="538426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8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管理者</a:t>
            </a:r>
            <a:endParaRPr lang="en-US" altLang="zh-CN" sz="8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7" name="圆角矩形 126"/>
          <p:cNvSpPr/>
          <p:nvPr/>
        </p:nvSpPr>
        <p:spPr>
          <a:xfrm>
            <a:off x="2339752" y="1556792"/>
            <a:ext cx="3312367" cy="3456384"/>
          </a:xfrm>
          <a:prstGeom prst="roundRect">
            <a:avLst>
              <a:gd name="adj" fmla="val 10788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圆角矩形 146"/>
          <p:cNvSpPr/>
          <p:nvPr/>
        </p:nvSpPr>
        <p:spPr>
          <a:xfrm>
            <a:off x="2459385" y="1703532"/>
            <a:ext cx="1411585" cy="571210"/>
          </a:xfrm>
          <a:prstGeom prst="roundRect">
            <a:avLst>
              <a:gd name="adj" fmla="val 10788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订阅者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Portal</a:t>
            </a:r>
            <a:endParaRPr lang="zh-CN" altLang="en-US" sz="1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圆角矩形 150"/>
          <p:cNvSpPr/>
          <p:nvPr/>
        </p:nvSpPr>
        <p:spPr>
          <a:xfrm>
            <a:off x="4097682" y="1703532"/>
            <a:ext cx="1429472" cy="571210"/>
          </a:xfrm>
          <a:prstGeom prst="roundRect">
            <a:avLst>
              <a:gd name="adj" fmla="val 10788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发布者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Portal</a:t>
            </a:r>
            <a:endParaRPr lang="zh-CN" altLang="en-US" sz="1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2555776" y="4581128"/>
            <a:ext cx="2756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开放接口平台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2449860" y="2357099"/>
            <a:ext cx="3071041" cy="1607847"/>
          </a:xfrm>
          <a:prstGeom prst="roundRect">
            <a:avLst>
              <a:gd name="adj" fmla="val 10788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网关</a:t>
            </a:r>
            <a:endParaRPr lang="zh-CN" altLang="en-US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" name="圆角矩形 203"/>
          <p:cNvSpPr/>
          <p:nvPr/>
        </p:nvSpPr>
        <p:spPr>
          <a:xfrm>
            <a:off x="2460908" y="4029989"/>
            <a:ext cx="3043385" cy="479131"/>
          </a:xfrm>
          <a:prstGeom prst="roundRect">
            <a:avLst>
              <a:gd name="adj" fmla="val 10788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管理者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Portal</a:t>
            </a:r>
            <a:endParaRPr lang="zh-CN" altLang="en-US" sz="1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2" name="直接箭头连接符 31"/>
          <p:cNvCxnSpPr/>
          <p:nvPr/>
        </p:nvCxnSpPr>
        <p:spPr>
          <a:xfrm>
            <a:off x="1331640" y="2605735"/>
            <a:ext cx="1008112" cy="0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1348718" y="2392313"/>
            <a:ext cx="101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事件消息推送注册</a:t>
            </a:r>
            <a:endParaRPr lang="en-US" altLang="zh-CN" sz="8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1357552" y="2636912"/>
            <a:ext cx="838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事件消息推送</a:t>
            </a:r>
            <a:endParaRPr lang="en-US" altLang="zh-CN" sz="8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1361372" y="3007201"/>
            <a:ext cx="8042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异步服务调用</a:t>
            </a:r>
            <a:endParaRPr lang="en-US" altLang="zh-CN" sz="8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1361372" y="3286697"/>
            <a:ext cx="8042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同步服务调用</a:t>
            </a:r>
            <a:endParaRPr lang="en-US" altLang="zh-CN" sz="8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106" name="直接箭头连接符 31"/>
          <p:cNvCxnSpPr/>
          <p:nvPr/>
        </p:nvCxnSpPr>
        <p:spPr>
          <a:xfrm>
            <a:off x="1331640" y="3703657"/>
            <a:ext cx="1008112" cy="0"/>
          </a:xfrm>
          <a:prstGeom prst="straightConnector1">
            <a:avLst/>
          </a:prstGeom>
          <a:ln w="19050">
            <a:solidFill>
              <a:schemeClr val="tx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330429" y="3504431"/>
            <a:ext cx="10606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Token</a:t>
            </a:r>
            <a:r>
              <a:rPr lang="zh-CN" altLang="en-US" sz="8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获取及更新</a:t>
            </a:r>
            <a:endParaRPr lang="en-US" altLang="zh-CN" sz="8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994748" y="401458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服务</a:t>
            </a:r>
            <a:endParaRPr lang="en-US" altLang="zh-CN" sz="1600" b="1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68152" y="1701919"/>
            <a:ext cx="931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应用注册</a:t>
            </a:r>
            <a:endParaRPr lang="en-US" altLang="zh-CN" sz="8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68152" y="1951851"/>
            <a:ext cx="931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服务订阅</a:t>
            </a:r>
            <a:endParaRPr lang="en-US" altLang="zh-CN" sz="8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24128" y="179186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服务发布</a:t>
            </a:r>
            <a:endParaRPr lang="en-US" altLang="zh-CN" sz="8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62" name="直接箭头连接符 31"/>
          <p:cNvCxnSpPr/>
          <p:nvPr/>
        </p:nvCxnSpPr>
        <p:spPr>
          <a:xfrm>
            <a:off x="4994523" y="5032226"/>
            <a:ext cx="0" cy="432048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31"/>
          <p:cNvCxnSpPr/>
          <p:nvPr/>
        </p:nvCxnSpPr>
        <p:spPr>
          <a:xfrm>
            <a:off x="1331640" y="3447730"/>
            <a:ext cx="1008112" cy="0"/>
          </a:xfrm>
          <a:prstGeom prst="straightConnector1">
            <a:avLst/>
          </a:prstGeom>
          <a:ln w="19050">
            <a:solidFill>
              <a:schemeClr val="tx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31"/>
          <p:cNvCxnSpPr/>
          <p:nvPr/>
        </p:nvCxnSpPr>
        <p:spPr>
          <a:xfrm>
            <a:off x="1331640" y="3194370"/>
            <a:ext cx="1008112" cy="0"/>
          </a:xfrm>
          <a:prstGeom prst="straightConnector1">
            <a:avLst/>
          </a:prstGeom>
          <a:ln w="19050">
            <a:solidFill>
              <a:schemeClr val="tx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31"/>
          <p:cNvCxnSpPr/>
          <p:nvPr/>
        </p:nvCxnSpPr>
        <p:spPr>
          <a:xfrm>
            <a:off x="1331640" y="2806785"/>
            <a:ext cx="1008112" cy="0"/>
          </a:xfrm>
          <a:prstGeom prst="straightConnector1">
            <a:avLst/>
          </a:prstGeom>
          <a:ln w="19050">
            <a:solidFill>
              <a:schemeClr val="tx2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31"/>
          <p:cNvCxnSpPr/>
          <p:nvPr/>
        </p:nvCxnSpPr>
        <p:spPr>
          <a:xfrm>
            <a:off x="1331640" y="1879843"/>
            <a:ext cx="1008112" cy="0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31"/>
          <p:cNvCxnSpPr/>
          <p:nvPr/>
        </p:nvCxnSpPr>
        <p:spPr>
          <a:xfrm>
            <a:off x="1331640" y="2124442"/>
            <a:ext cx="1008112" cy="0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31"/>
          <p:cNvCxnSpPr/>
          <p:nvPr/>
        </p:nvCxnSpPr>
        <p:spPr>
          <a:xfrm>
            <a:off x="5623545" y="3462139"/>
            <a:ext cx="1008112" cy="0"/>
          </a:xfrm>
          <a:prstGeom prst="straightConnector1">
            <a:avLst/>
          </a:prstGeom>
          <a:ln w="19050">
            <a:solidFill>
              <a:schemeClr val="tx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31"/>
          <p:cNvCxnSpPr/>
          <p:nvPr/>
        </p:nvCxnSpPr>
        <p:spPr>
          <a:xfrm>
            <a:off x="5642595" y="3208779"/>
            <a:ext cx="1008112" cy="0"/>
          </a:xfrm>
          <a:prstGeom prst="straightConnector1">
            <a:avLst/>
          </a:prstGeom>
          <a:ln w="19050">
            <a:solidFill>
              <a:schemeClr val="tx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31"/>
          <p:cNvCxnSpPr/>
          <p:nvPr/>
        </p:nvCxnSpPr>
        <p:spPr>
          <a:xfrm>
            <a:off x="5642595" y="2871599"/>
            <a:ext cx="1008112" cy="0"/>
          </a:xfrm>
          <a:prstGeom prst="straightConnector1">
            <a:avLst/>
          </a:prstGeom>
          <a:ln w="19050">
            <a:solidFill>
              <a:schemeClr val="tx2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31"/>
          <p:cNvCxnSpPr/>
          <p:nvPr/>
        </p:nvCxnSpPr>
        <p:spPr>
          <a:xfrm>
            <a:off x="5642595" y="2666628"/>
            <a:ext cx="1008112" cy="0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31"/>
          <p:cNvCxnSpPr/>
          <p:nvPr/>
        </p:nvCxnSpPr>
        <p:spPr>
          <a:xfrm>
            <a:off x="5642595" y="1996455"/>
            <a:ext cx="1008112" cy="0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圆角矩形 155"/>
          <p:cNvSpPr/>
          <p:nvPr/>
        </p:nvSpPr>
        <p:spPr>
          <a:xfrm>
            <a:off x="2555777" y="3501008"/>
            <a:ext cx="936104" cy="360040"/>
          </a:xfrm>
          <a:prstGeom prst="roundRect">
            <a:avLst>
              <a:gd name="adj" fmla="val 1078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鉴权</a:t>
            </a: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圆角矩形 156"/>
          <p:cNvSpPr/>
          <p:nvPr/>
        </p:nvSpPr>
        <p:spPr>
          <a:xfrm>
            <a:off x="2555776" y="3019812"/>
            <a:ext cx="936104" cy="382900"/>
          </a:xfrm>
          <a:prstGeom prst="roundRect">
            <a:avLst>
              <a:gd name="adj" fmla="val 1078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流控</a:t>
            </a: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4473704" y="3501008"/>
            <a:ext cx="936104" cy="360040"/>
          </a:xfrm>
          <a:prstGeom prst="roundRect">
            <a:avLst>
              <a:gd name="adj" fmla="val 1078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告警</a:t>
            </a: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2555776" y="2420888"/>
            <a:ext cx="2880320" cy="504056"/>
          </a:xfrm>
          <a:prstGeom prst="roundRect">
            <a:avLst>
              <a:gd name="adj" fmla="val 1078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事件消息</a:t>
            </a: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4473704" y="3015620"/>
            <a:ext cx="936104" cy="360040"/>
          </a:xfrm>
          <a:prstGeom prst="roundRect">
            <a:avLst>
              <a:gd name="adj" fmla="val 1078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代理</a:t>
            </a: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73025"/>
            <a:ext cx="8228657" cy="849313"/>
          </a:xfrm>
        </p:spPr>
        <p:txBody>
          <a:bodyPr/>
          <a:lstStyle/>
          <a:p>
            <a:r>
              <a:rPr lang="zh-CN" altLang="en-US" sz="2800" dirty="0" smtClean="0"/>
              <a:t>场景</a:t>
            </a:r>
            <a:r>
              <a:rPr lang="en-US" altLang="zh-CN" sz="2800" dirty="0" smtClean="0"/>
              <a:t>1 </a:t>
            </a:r>
            <a:r>
              <a:rPr lang="en-US" altLang="zh-CN" sz="2800" dirty="0" smtClean="0">
                <a:solidFill>
                  <a:srgbClr val="FFC000"/>
                </a:solidFill>
              </a:rPr>
              <a:t>ZXQ</a:t>
            </a:r>
            <a:r>
              <a:rPr lang="zh-CN" altLang="en-US" sz="2800" dirty="0" smtClean="0">
                <a:solidFill>
                  <a:srgbClr val="FFC000"/>
                </a:solidFill>
              </a:rPr>
              <a:t>应用鉴</a:t>
            </a:r>
            <a:r>
              <a:rPr lang="zh-CN" altLang="en-US" sz="2800" dirty="0" smtClean="0">
                <a:solidFill>
                  <a:srgbClr val="FFC000"/>
                </a:solidFill>
              </a:rPr>
              <a:t>权</a:t>
            </a:r>
            <a:r>
              <a:rPr lang="zh-CN" altLang="en-US" sz="2800" dirty="0" smtClean="0"/>
              <a:t> 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1FEA1E-FFF8-454E-90D7-7E2D98375467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6" y="1196752"/>
            <a:ext cx="8892480" cy="514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198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73025"/>
            <a:ext cx="8228657" cy="849313"/>
          </a:xfrm>
        </p:spPr>
        <p:txBody>
          <a:bodyPr/>
          <a:lstStyle/>
          <a:p>
            <a:r>
              <a:rPr lang="zh-CN" altLang="en-US" sz="2800" dirty="0" smtClean="0"/>
              <a:t>场景</a:t>
            </a:r>
            <a:r>
              <a:rPr lang="en-US" altLang="zh-CN" sz="2800" dirty="0" smtClean="0"/>
              <a:t>2 </a:t>
            </a:r>
            <a:r>
              <a:rPr lang="zh-CN" altLang="en-US" sz="2800" dirty="0" smtClean="0">
                <a:solidFill>
                  <a:srgbClr val="FFC000"/>
                </a:solidFill>
              </a:rPr>
              <a:t>第三方应用鉴权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1FEA1E-FFF8-454E-90D7-7E2D98375467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96752"/>
            <a:ext cx="8892480" cy="5027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198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73025"/>
            <a:ext cx="8228657" cy="849313"/>
          </a:xfrm>
        </p:spPr>
        <p:txBody>
          <a:bodyPr/>
          <a:lstStyle/>
          <a:p>
            <a:r>
              <a:rPr lang="zh-CN" altLang="en-US" sz="2800" dirty="0" smtClean="0"/>
              <a:t>场景</a:t>
            </a:r>
            <a:r>
              <a:rPr lang="en-US" altLang="zh-CN" sz="2800" dirty="0" smtClean="0"/>
              <a:t>3 </a:t>
            </a:r>
            <a:r>
              <a:rPr lang="zh-CN" altLang="en-US" sz="2800" dirty="0" smtClean="0">
                <a:solidFill>
                  <a:srgbClr val="FFC000"/>
                </a:solidFill>
              </a:rPr>
              <a:t>同步处理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1FEA1E-FFF8-454E-90D7-7E2D98375467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745807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927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73025"/>
            <a:ext cx="8228657" cy="849313"/>
          </a:xfrm>
        </p:spPr>
        <p:txBody>
          <a:bodyPr/>
          <a:lstStyle/>
          <a:p>
            <a:r>
              <a:rPr lang="zh-CN" altLang="en-US" sz="2800" dirty="0" smtClean="0"/>
              <a:t>场景</a:t>
            </a:r>
            <a:r>
              <a:rPr lang="en-US" altLang="zh-CN" sz="2800" dirty="0" smtClean="0"/>
              <a:t>4 </a:t>
            </a:r>
            <a:r>
              <a:rPr lang="zh-CN" altLang="en-US" sz="2800" dirty="0" smtClean="0">
                <a:solidFill>
                  <a:srgbClr val="FFC000"/>
                </a:solidFill>
              </a:rPr>
              <a:t>异步</a:t>
            </a:r>
            <a:r>
              <a:rPr lang="zh-CN" altLang="en-US" sz="2800" dirty="0" smtClean="0">
                <a:solidFill>
                  <a:srgbClr val="FFC000"/>
                </a:solidFill>
              </a:rPr>
              <a:t>处理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1FEA1E-FFF8-454E-90D7-7E2D98375467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76962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0288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73025"/>
            <a:ext cx="8228657" cy="849313"/>
          </a:xfrm>
        </p:spPr>
        <p:txBody>
          <a:bodyPr/>
          <a:lstStyle/>
          <a:p>
            <a:r>
              <a:rPr lang="zh-CN" altLang="en-US" sz="2800" dirty="0" smtClean="0"/>
              <a:t>场景</a:t>
            </a:r>
            <a:r>
              <a:rPr lang="en-US" altLang="zh-CN" sz="2800" dirty="0" smtClean="0"/>
              <a:t>5 </a:t>
            </a:r>
            <a:r>
              <a:rPr lang="zh-CN" altLang="en-US" sz="2800" dirty="0" smtClean="0">
                <a:solidFill>
                  <a:srgbClr val="FFC000"/>
                </a:solidFill>
              </a:rPr>
              <a:t>事件</a:t>
            </a:r>
            <a:r>
              <a:rPr lang="zh-CN" altLang="en-US" sz="2800" dirty="0" smtClean="0">
                <a:solidFill>
                  <a:srgbClr val="FFC000"/>
                </a:solidFill>
              </a:rPr>
              <a:t>通知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1FEA1E-FFF8-454E-90D7-7E2D98375467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8164016" cy="491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7830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73025"/>
            <a:ext cx="8228657" cy="849313"/>
          </a:xfrm>
        </p:spPr>
        <p:txBody>
          <a:bodyPr/>
          <a:lstStyle/>
          <a:p>
            <a:r>
              <a:rPr lang="zh-CN" altLang="en-US" sz="2800" dirty="0" smtClean="0"/>
              <a:t>场景</a:t>
            </a:r>
            <a:r>
              <a:rPr lang="en-US" altLang="zh-CN" sz="2800" dirty="0" smtClean="0"/>
              <a:t>6 </a:t>
            </a:r>
            <a:r>
              <a:rPr lang="zh-CN" altLang="en-US" sz="2800" dirty="0" smtClean="0">
                <a:solidFill>
                  <a:srgbClr val="FFC000"/>
                </a:solidFill>
              </a:rPr>
              <a:t>异常告警 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1FEA1E-FFF8-454E-90D7-7E2D98375467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68760"/>
            <a:ext cx="7934325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198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73025"/>
            <a:ext cx="8228657" cy="849313"/>
          </a:xfrm>
        </p:spPr>
        <p:txBody>
          <a:bodyPr/>
          <a:lstStyle/>
          <a:p>
            <a:r>
              <a:rPr lang="zh-CN" altLang="en-US" sz="2800" dirty="0"/>
              <a:t>开放接口平台 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en-US" sz="2800" dirty="0" smtClean="0"/>
              <a:t>服务器</a:t>
            </a:r>
            <a:r>
              <a:rPr lang="zh-CN" altLang="en-US" sz="2800" dirty="0" smtClean="0"/>
              <a:t>架构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1FEA1E-FFF8-454E-90D7-7E2D98375467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198"/>
            <a:ext cx="820891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5820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蓝绿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SAICVCARD 1.potx" id="{F4245A87-19B5-4882-89AD-E8A578D64484}" vid="{5F6CFF0C-306C-4D53-BBA5-EFA3B2098250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15382</TotalTime>
  <Words>130</Words>
  <Application>Microsoft Office PowerPoint</Application>
  <PresentationFormat>全屏显示(4:3)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公共组件开放接口平台框架设计</vt:lpstr>
      <vt:lpstr>平台架构</vt:lpstr>
      <vt:lpstr>场景1 ZXQ应用鉴权 </vt:lpstr>
      <vt:lpstr>场景2 第三方应用鉴权</vt:lpstr>
      <vt:lpstr>场景3 同步处理</vt:lpstr>
      <vt:lpstr>场景4 异步处理</vt:lpstr>
      <vt:lpstr>场景5 事件通知</vt:lpstr>
      <vt:lpstr>场景6 异常告警 </vt:lpstr>
      <vt:lpstr>开放接口平台  服务器架构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互联网汽车产品定义 项目执行计划</dc:title>
  <dc:creator>kevin</dc:creator>
  <cp:lastModifiedBy>test</cp:lastModifiedBy>
  <cp:revision>2462</cp:revision>
  <cp:lastPrinted>2015-06-10T01:56:50Z</cp:lastPrinted>
  <dcterms:created xsi:type="dcterms:W3CDTF">2006-10-24T06:38:26Z</dcterms:created>
  <dcterms:modified xsi:type="dcterms:W3CDTF">2015-11-26T10:22:53Z</dcterms:modified>
</cp:coreProperties>
</file>