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2"/>
  </p:notesMasterIdLst>
  <p:handoutMasterIdLst>
    <p:handoutMasterId r:id="rId13"/>
  </p:handoutMasterIdLst>
  <p:sldIdLst>
    <p:sldId id="393" r:id="rId2"/>
    <p:sldId id="423" r:id="rId3"/>
    <p:sldId id="416" r:id="rId4"/>
    <p:sldId id="417" r:id="rId5"/>
    <p:sldId id="382" r:id="rId6"/>
    <p:sldId id="387" r:id="rId7"/>
    <p:sldId id="384" r:id="rId8"/>
    <p:sldId id="404" r:id="rId9"/>
    <p:sldId id="424" r:id="rId10"/>
    <p:sldId id="385" r:id="rId11"/>
  </p:sldIdLst>
  <p:sldSz cx="9144000" cy="6858000" type="screen4x3"/>
  <p:notesSz cx="6805613" cy="99393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ert" initials="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CC"/>
    <a:srgbClr val="FFFF99"/>
    <a:srgbClr val="EEC45A"/>
    <a:srgbClr val="FFCC99"/>
    <a:srgbClr val="FF3737"/>
    <a:srgbClr val="66FFFF"/>
    <a:srgbClr val="FF6600"/>
    <a:srgbClr val="333333"/>
    <a:srgbClr val="FF5050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6374" autoAdjust="0"/>
    <p:restoredTop sz="94434" autoAdjust="0"/>
  </p:normalViewPr>
  <p:slideViewPr>
    <p:cSldViewPr>
      <p:cViewPr>
        <p:scale>
          <a:sx n="125" d="100"/>
          <a:sy n="125" d="100"/>
        </p:scale>
        <p:origin x="-264" y="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994" y="-96"/>
      </p:cViewPr>
      <p:guideLst>
        <p:guide orient="horz" pos="3131"/>
        <p:guide pos="214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7A5DE-AEA7-404A-8DE1-673C87CE7D4F}" type="datetimeFigureOut">
              <a:rPr lang="zh-CN" altLang="en-US" smtClean="0"/>
              <a:pPr/>
              <a:t>2015/11/27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56A1-B887-4DB7-8753-09AF365529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92151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099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939" y="0"/>
            <a:ext cx="2949099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646"/>
            <a:ext cx="2949099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939" y="9440646"/>
            <a:ext cx="2949099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5B499E2-FEDA-D947-A7E9-A024286B762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735120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5596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16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35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54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g1.gamedog.cn/2013/09/28/43-13092Q646430-5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1211"/>
          <a:stretch>
            <a:fillRect/>
          </a:stretch>
        </p:blipFill>
        <p:spPr bwMode="auto">
          <a:xfrm>
            <a:off x="-9525" y="0"/>
            <a:ext cx="8066088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-9525" y="0"/>
            <a:ext cx="9144000" cy="6861175"/>
          </a:xfrm>
          <a:prstGeom prst="rect">
            <a:avLst/>
          </a:prstGeom>
          <a:gradFill>
            <a:gsLst>
              <a:gs pos="0">
                <a:schemeClr val="bg1">
                  <a:alpha val="20000"/>
                </a:schemeClr>
              </a:gs>
              <a:gs pos="42000">
                <a:srgbClr val="FFFFFF">
                  <a:alpha val="85000"/>
                </a:srgbClr>
              </a:gs>
              <a:gs pos="13000">
                <a:srgbClr val="FFFFFF">
                  <a:alpha val="50000"/>
                </a:srgbClr>
              </a:gs>
              <a:gs pos="62000">
                <a:srgbClr val="FFFFFF"/>
              </a:gs>
              <a:gs pos="27000">
                <a:schemeClr val="bg1">
                  <a:alpha val="7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7380312" y="620713"/>
            <a:ext cx="1295376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2" rIns="91424" bIns="45712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>
              <a:defRPr/>
            </a:pPr>
            <a:r>
              <a:rPr lang="en-US" altLang="zh-CN" sz="3600" b="1" dirty="0" smtClean="0">
                <a:solidFill>
                  <a:srgbClr val="C0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ZXQ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71801" y="2348880"/>
            <a:ext cx="6116216" cy="2016224"/>
          </a:xfrm>
        </p:spPr>
        <p:txBody>
          <a:bodyPr>
            <a:normAutofit/>
          </a:bodyPr>
          <a:lstStyle>
            <a:lvl1pPr algn="l">
              <a:defRPr sz="4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1921" y="4797153"/>
            <a:ext cx="5032648" cy="1512168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6249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0AC7E-D6FC-0C4B-B850-38883DED3B1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401661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1916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5ECC6-E3D6-594D-807D-C87D5DD01DD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94446623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FEA1E-FFF8-454E-90D7-7E2D9837546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22855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1916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1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B198D-B19C-8B43-926D-EF678671F25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72975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40769"/>
            <a:ext cx="4038600" cy="4785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0769"/>
            <a:ext cx="4038600" cy="4785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223CD-BBE7-8F42-B8C7-7C65E6CCD1E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34711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C00000"/>
                </a:solidFill>
              </a:defRPr>
            </a:lvl1pPr>
            <a:lvl2pPr marL="457119" indent="0">
              <a:buNone/>
              <a:defRPr sz="2000" b="1"/>
            </a:lvl2pPr>
            <a:lvl3pPr marL="914239" indent="0">
              <a:buNone/>
              <a:defRPr sz="1800" b="1"/>
            </a:lvl3pPr>
            <a:lvl4pPr marL="1371358" indent="0">
              <a:buNone/>
              <a:defRPr sz="1600" b="1"/>
            </a:lvl4pPr>
            <a:lvl5pPr marL="1828477" indent="0">
              <a:buNone/>
              <a:defRPr sz="1600" b="1"/>
            </a:lvl5pPr>
            <a:lvl6pPr marL="2285596" indent="0">
              <a:buNone/>
              <a:defRPr sz="1600" b="1"/>
            </a:lvl6pPr>
            <a:lvl7pPr marL="2742716" indent="0">
              <a:buNone/>
              <a:defRPr sz="1600" b="1"/>
            </a:lvl7pPr>
            <a:lvl8pPr marL="3199835" indent="0">
              <a:buNone/>
              <a:defRPr sz="1600" b="1"/>
            </a:lvl8pPr>
            <a:lvl9pPr marL="3656954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030859"/>
            <a:ext cx="4040188" cy="41344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C00000"/>
                </a:solidFill>
              </a:defRPr>
            </a:lvl1pPr>
            <a:lvl2pPr marL="457119" indent="0">
              <a:buNone/>
              <a:defRPr sz="2000" b="1"/>
            </a:lvl2pPr>
            <a:lvl3pPr marL="914239" indent="0">
              <a:buNone/>
              <a:defRPr sz="1800" b="1"/>
            </a:lvl3pPr>
            <a:lvl4pPr marL="1371358" indent="0">
              <a:buNone/>
              <a:defRPr sz="1600" b="1"/>
            </a:lvl4pPr>
            <a:lvl5pPr marL="1828477" indent="0">
              <a:buNone/>
              <a:defRPr sz="1600" b="1"/>
            </a:lvl5pPr>
            <a:lvl6pPr marL="2285596" indent="0">
              <a:buNone/>
              <a:defRPr sz="1600" b="1"/>
            </a:lvl6pPr>
            <a:lvl7pPr marL="2742716" indent="0">
              <a:buNone/>
              <a:defRPr sz="1600" b="1"/>
            </a:lvl7pPr>
            <a:lvl8pPr marL="3199835" indent="0">
              <a:buNone/>
              <a:defRPr sz="1600" b="1"/>
            </a:lvl8pPr>
            <a:lvl9pPr marL="3656954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030859"/>
            <a:ext cx="4041775" cy="41344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A5E28-61EA-4B44-A276-234F7EB7371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79254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650E8-4487-3546-B57A-93EE32368E1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02920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1916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8FF45-8B42-B64F-B8D6-E20FBB5F745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47824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1916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556793"/>
            <a:ext cx="3008313" cy="4569371"/>
          </a:xfrm>
        </p:spPr>
        <p:txBody>
          <a:bodyPr/>
          <a:lstStyle>
            <a:lvl1pPr marL="0" indent="0">
              <a:buNone/>
              <a:defRPr sz="1400"/>
            </a:lvl1pPr>
            <a:lvl2pPr marL="457119" indent="0">
              <a:buNone/>
              <a:defRPr sz="1200"/>
            </a:lvl2pPr>
            <a:lvl3pPr marL="914239" indent="0">
              <a:buNone/>
              <a:defRPr sz="1000"/>
            </a:lvl3pPr>
            <a:lvl4pPr marL="1371358" indent="0">
              <a:buNone/>
              <a:defRPr sz="900"/>
            </a:lvl4pPr>
            <a:lvl5pPr marL="1828477" indent="0">
              <a:buNone/>
              <a:defRPr sz="900"/>
            </a:lvl5pPr>
            <a:lvl6pPr marL="2285596" indent="0">
              <a:buNone/>
              <a:defRPr sz="900"/>
            </a:lvl6pPr>
            <a:lvl7pPr marL="2742716" indent="0">
              <a:buNone/>
              <a:defRPr sz="900"/>
            </a:lvl7pPr>
            <a:lvl8pPr marL="3199835" indent="0">
              <a:buNone/>
              <a:defRPr sz="900"/>
            </a:lvl8pPr>
            <a:lvl9pPr marL="3656954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3E455-9B86-C144-8F32-05EDD358ACC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51859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1916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19" indent="0">
              <a:buNone/>
              <a:defRPr sz="2800"/>
            </a:lvl2pPr>
            <a:lvl3pPr marL="914239" indent="0">
              <a:buNone/>
              <a:defRPr sz="2400"/>
            </a:lvl3pPr>
            <a:lvl4pPr marL="1371358" indent="0">
              <a:buNone/>
              <a:defRPr sz="2000"/>
            </a:lvl4pPr>
            <a:lvl5pPr marL="1828477" indent="0">
              <a:buNone/>
              <a:defRPr sz="2000"/>
            </a:lvl5pPr>
            <a:lvl6pPr marL="2285596" indent="0">
              <a:buNone/>
              <a:defRPr sz="2000"/>
            </a:lvl6pPr>
            <a:lvl7pPr marL="2742716" indent="0">
              <a:buNone/>
              <a:defRPr sz="2000"/>
            </a:lvl7pPr>
            <a:lvl8pPr marL="3199835" indent="0">
              <a:buNone/>
              <a:defRPr sz="2000"/>
            </a:lvl8pPr>
            <a:lvl9pPr marL="3656954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19" indent="0">
              <a:buNone/>
              <a:defRPr sz="1200"/>
            </a:lvl2pPr>
            <a:lvl3pPr marL="914239" indent="0">
              <a:buNone/>
              <a:defRPr sz="1000"/>
            </a:lvl3pPr>
            <a:lvl4pPr marL="1371358" indent="0">
              <a:buNone/>
              <a:defRPr sz="900"/>
            </a:lvl4pPr>
            <a:lvl5pPr marL="1828477" indent="0">
              <a:buNone/>
              <a:defRPr sz="900"/>
            </a:lvl5pPr>
            <a:lvl6pPr marL="2285596" indent="0">
              <a:buNone/>
              <a:defRPr sz="900"/>
            </a:lvl6pPr>
            <a:lvl7pPr marL="2742716" indent="0">
              <a:buNone/>
              <a:defRPr sz="900"/>
            </a:lvl7pPr>
            <a:lvl8pPr marL="3199835" indent="0">
              <a:buNone/>
              <a:defRPr sz="900"/>
            </a:lvl8pPr>
            <a:lvl9pPr marL="3656954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D9BD8-C6E2-8145-94C7-6753E11C25D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85964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1.gamedog.cn/2013/09/28/43-13092Q646430-50.jpg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2525" t="990" r="11014" b="19675"/>
          <a:stretch>
            <a:fillRect/>
          </a:stretch>
        </p:blipFill>
        <p:spPr bwMode="auto">
          <a:xfrm>
            <a:off x="0" y="4389438"/>
            <a:ext cx="2890838" cy="246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-1588" y="4389438"/>
            <a:ext cx="2892426" cy="246856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78000">
                <a:srgbClr val="FFFFFF"/>
              </a:gs>
              <a:gs pos="13000">
                <a:srgbClr val="FFFFFF">
                  <a:alpha val="70000"/>
                </a:srgbClr>
              </a:gs>
              <a:gs pos="30000">
                <a:schemeClr val="bg1">
                  <a:alpha val="65000"/>
                </a:schemeClr>
              </a:gs>
              <a:gs pos="100000">
                <a:schemeClr val="bg1"/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8" name="标题占位符 1"/>
          <p:cNvSpPr>
            <a:spLocks noGrp="1"/>
          </p:cNvSpPr>
          <p:nvPr>
            <p:ph type="title"/>
          </p:nvPr>
        </p:nvSpPr>
        <p:spPr bwMode="auto">
          <a:xfrm>
            <a:off x="231775" y="73025"/>
            <a:ext cx="7786688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32500" y="6524625"/>
            <a:ext cx="2895600" cy="222250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r" eaLnBrk="1" hangingPunct="1">
              <a:defRPr sz="1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273550" y="6448425"/>
            <a:ext cx="442913" cy="365125"/>
          </a:xfrm>
          <a:prstGeom prst="rect">
            <a:avLst/>
          </a:prstGeom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E50EC4C-B6CC-534E-A039-3F924397FEC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 rot="10800000" flipH="1" flipV="1">
            <a:off x="0" y="1041400"/>
            <a:ext cx="7826375" cy="87313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3000">
                <a:srgbClr val="FF3737"/>
              </a:gs>
              <a:gs pos="0">
                <a:srgbClr val="C00000"/>
              </a:gs>
            </a:gsLst>
            <a:lin ang="0" scaled="0"/>
            <a:tileRect/>
          </a:gradFill>
          <a:ln w="28575" algn="ctr">
            <a:noFill/>
            <a:miter lim="800000"/>
            <a:headEnd/>
            <a:tailEnd/>
          </a:ln>
          <a:effectLst/>
        </p:spPr>
        <p:txBody>
          <a:bodyPr wrap="none" lIns="72202" tIns="36100" rIns="72202" bIns="36100" anchor="ctr"/>
          <a:lstStyle/>
          <a:p>
            <a:pPr defTabSz="7220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n>
                <a:solidFill>
                  <a:srgbClr val="002060"/>
                </a:solidFill>
              </a:ln>
              <a:solidFill>
                <a:srgbClr val="002060"/>
              </a:solidFill>
              <a:latin typeface="+mn-lt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1588" y="4208463"/>
            <a:ext cx="2892426" cy="13081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69000">
                <a:srgbClr val="FFFFFF"/>
              </a:gs>
              <a:gs pos="31000">
                <a:srgbClr val="FFFFFF">
                  <a:alpha val="70000"/>
                </a:srgbClr>
              </a:gs>
              <a:gs pos="55000">
                <a:schemeClr val="bg1">
                  <a:alpha val="65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954088" y="4389438"/>
            <a:ext cx="2322512" cy="246856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69000">
                <a:srgbClr val="FFFFFF"/>
              </a:gs>
              <a:gs pos="60000">
                <a:srgbClr val="FFFFFF">
                  <a:alpha val="70000"/>
                </a:srgbClr>
              </a:gs>
              <a:gs pos="48000">
                <a:schemeClr val="bg1">
                  <a:alpha val="65000"/>
                </a:schemeClr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4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231775" y="1247775"/>
            <a:ext cx="8682038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1024" name="直接连接符 1023"/>
          <p:cNvCxnSpPr>
            <a:cxnSpLocks noChangeShapeType="1"/>
          </p:cNvCxnSpPr>
          <p:nvPr/>
        </p:nvCxnSpPr>
        <p:spPr bwMode="auto">
          <a:xfrm>
            <a:off x="231775" y="6405563"/>
            <a:ext cx="8712200" cy="0"/>
          </a:xfrm>
          <a:prstGeom prst="line">
            <a:avLst/>
          </a:prstGeom>
          <a:noFill/>
          <a:ln w="6350">
            <a:solidFill>
              <a:srgbClr val="1A4A5D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36" name="TextBox 9"/>
          <p:cNvSpPr txBox="1">
            <a:spLocks noChangeArrowheads="1"/>
          </p:cNvSpPr>
          <p:nvPr/>
        </p:nvSpPr>
        <p:spPr bwMode="auto">
          <a:xfrm>
            <a:off x="107950" y="6399213"/>
            <a:ext cx="18383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51" tIns="49776" rIns="99551" bIns="49776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smtClean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内部资料，严格保密</a:t>
            </a:r>
          </a:p>
        </p:txBody>
      </p:sp>
      <p:sp>
        <p:nvSpPr>
          <p:cNvPr id="1037" name="文本框 24"/>
          <p:cNvSpPr txBox="1">
            <a:spLocks noChangeArrowheads="1"/>
          </p:cNvSpPr>
          <p:nvPr/>
        </p:nvSpPr>
        <p:spPr bwMode="auto">
          <a:xfrm>
            <a:off x="7308850" y="287338"/>
            <a:ext cx="171132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ZXQ</a:t>
            </a:r>
            <a:endParaRPr lang="zh-CN" altLang="en-US" sz="2400" b="1" dirty="0" smtClean="0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15" r:id="rId2"/>
    <p:sldLayoutId id="2147483921" r:id="rId3"/>
    <p:sldLayoutId id="2147483916" r:id="rId4"/>
    <p:sldLayoutId id="2147483917" r:id="rId5"/>
    <p:sldLayoutId id="2147483918" r:id="rId6"/>
    <p:sldLayoutId id="2147483922" r:id="rId7"/>
    <p:sldLayoutId id="2147483923" r:id="rId8"/>
    <p:sldLayoutId id="2147483924" r:id="rId9"/>
    <p:sldLayoutId id="2147483919" r:id="rId10"/>
    <p:sldLayoutId id="214748392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5pPr>
      <a:lvl6pPr marL="45711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2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358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477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ts val="600"/>
        </a:spcAft>
        <a:buFont typeface="Arial" charset="0"/>
        <a:buChar char="•"/>
        <a:defRPr sz="2800" b="1" kern="1200">
          <a:solidFill>
            <a:srgbClr val="7F7F7F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charset="0"/>
        </a:defRPr>
      </a:lvl1pPr>
      <a:lvl2pPr marL="741363" indent="-284163" algn="l" rtl="0" eaLnBrk="0" fontAlgn="base" hangingPunct="0">
        <a:spcBef>
          <a:spcPct val="20000"/>
        </a:spcBef>
        <a:spcAft>
          <a:spcPts val="600"/>
        </a:spcAft>
        <a:buFont typeface="Arial" charset="0"/>
        <a:buChar char="–"/>
        <a:defRPr sz="2400" b="1" kern="1200">
          <a:solidFill>
            <a:srgbClr val="7F7F7F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charset="0"/>
        </a:defRPr>
      </a:lvl2pPr>
      <a:lvl3pPr marL="1141413" indent="-227013" algn="l" rtl="0" eaLnBrk="0" fontAlgn="base" hangingPunct="0">
        <a:spcBef>
          <a:spcPct val="20000"/>
        </a:spcBef>
        <a:spcAft>
          <a:spcPts val="600"/>
        </a:spcAft>
        <a:buFont typeface="Arial" charset="0"/>
        <a:buChar char="•"/>
        <a:defRPr sz="2000" b="1" kern="1200">
          <a:solidFill>
            <a:srgbClr val="7F7F7F"/>
          </a:solidFill>
          <a:latin typeface="微软雅黑 Light" panose="020B0502040204020203" pitchFamily="34" charset="-122"/>
          <a:ea typeface="微软雅黑 Light" panose="020B0502040204020203" pitchFamily="34" charset="-122"/>
          <a:cs typeface="微软雅黑 Light" charset="0"/>
        </a:defRPr>
      </a:lvl3pPr>
      <a:lvl4pPr marL="1598613" indent="-227013" algn="l" rtl="0" eaLnBrk="0" fontAlgn="base" hangingPunct="0">
        <a:spcBef>
          <a:spcPct val="20000"/>
        </a:spcBef>
        <a:spcAft>
          <a:spcPts val="600"/>
        </a:spcAft>
        <a:buFont typeface="Arial" charset="0"/>
        <a:buChar char="–"/>
        <a:defRPr kumimoji="1" kern="1200">
          <a:solidFill>
            <a:srgbClr val="7F7F7F"/>
          </a:solidFill>
          <a:latin typeface="微软雅黑 Light" panose="020B0502040204020203" pitchFamily="34" charset="-122"/>
          <a:ea typeface="微软雅黑 Light" panose="020B0502040204020203" pitchFamily="34" charset="-122"/>
          <a:cs typeface="微软雅黑 Light" charset="0"/>
        </a:defRPr>
      </a:lvl4pPr>
      <a:lvl5pPr marL="2055813" indent="-227013" algn="l" rtl="0" eaLnBrk="0" fontAlgn="base" hangingPunct="0">
        <a:spcBef>
          <a:spcPct val="20000"/>
        </a:spcBef>
        <a:spcAft>
          <a:spcPts val="600"/>
        </a:spcAft>
        <a:buFont typeface="Arial" charset="0"/>
        <a:buChar char="»"/>
        <a:defRPr kumimoji="1" kern="1200">
          <a:solidFill>
            <a:srgbClr val="7F7F7F"/>
          </a:solidFill>
          <a:latin typeface="微软雅黑 Light" panose="020B0502040204020203" pitchFamily="34" charset="-122"/>
          <a:ea typeface="微软雅黑 Light" panose="020B0502040204020203" pitchFamily="34" charset="-122"/>
          <a:cs typeface="微软雅黑 Light" charset="0"/>
        </a:defRPr>
      </a:lvl5pPr>
      <a:lvl6pPr marL="2514156" indent="-228560" algn="l" defTabSz="9142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5" indent="-228560" algn="l" defTabSz="9142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95" indent="-228560" algn="l" defTabSz="9142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14" indent="-228560" algn="l" defTabSz="9142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9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8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7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6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6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5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4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公共组件开放接口平台架构设计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0152" y="4797152"/>
            <a:ext cx="2973660" cy="14893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SaicMotor</a:t>
            </a: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	Chen, Ling</a:t>
            </a:r>
          </a:p>
          <a:p>
            <a:pPr marL="0" indent="0">
              <a:buNone/>
            </a:pPr>
            <a:r>
              <a:rPr lang="en-US" sz="1800" dirty="0" smtClean="0"/>
              <a:t>	2015.11.18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1FEA1E-FFF8-454E-90D7-7E2D98375467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93561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73025"/>
            <a:ext cx="8228657" cy="849313"/>
          </a:xfrm>
        </p:spPr>
        <p:txBody>
          <a:bodyPr/>
          <a:lstStyle/>
          <a:p>
            <a:r>
              <a:rPr lang="zh-CN" altLang="en-US" dirty="0" smtClean="0"/>
              <a:t>服务器架构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1FEA1E-FFF8-454E-90D7-7E2D98375467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18978"/>
            <a:ext cx="7884368" cy="509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5820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1815" y="432891"/>
            <a:ext cx="7580585" cy="691679"/>
          </a:xfrm>
        </p:spPr>
        <p:txBody>
          <a:bodyPr/>
          <a:lstStyle/>
          <a:p>
            <a:r>
              <a:rPr lang="zh-CN" altLang="en-US" dirty="0" smtClean="0"/>
              <a:t>平台架构</a:t>
            </a:r>
            <a:endParaRPr lang="zh-CN" altLang="en-US" dirty="0"/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4644008" y="6492875"/>
            <a:ext cx="442913" cy="365125"/>
          </a:xfrm>
          <a:prstGeom prst="rect">
            <a:avLst/>
          </a:prstGeom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1FEA1E-FFF8-454E-90D7-7E2D9837546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宋体" charset="0"/>
                <a:cs typeface="宋体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4326104" y="2292579"/>
            <a:ext cx="1182000" cy="2007105"/>
          </a:xfrm>
          <a:prstGeom prst="rect">
            <a:avLst/>
          </a:prstGeom>
          <a:solidFill>
            <a:srgbClr val="FFFFCC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490296" y="2364262"/>
            <a:ext cx="452531" cy="1558048"/>
          </a:xfrm>
          <a:prstGeom prst="roundRect">
            <a:avLst>
              <a:gd name="adj" fmla="val 17332"/>
            </a:avLst>
          </a:prstGeom>
          <a:solidFill>
            <a:schemeClr val="accent2">
              <a:lumMod val="60000"/>
              <a:lumOff val="4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4417434" y="2638541"/>
            <a:ext cx="874646" cy="358411"/>
          </a:xfrm>
          <a:prstGeom prst="roundRect">
            <a:avLst>
              <a:gd name="adj" fmla="val 17332"/>
            </a:avLst>
          </a:prstGeom>
          <a:solidFill>
            <a:srgbClr val="FFFF99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专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服务平台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9884" y="1871112"/>
            <a:ext cx="737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应用开发者</a:t>
            </a:r>
            <a:endParaRPr lang="en-US" altLang="zh-CN" sz="8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7" name="圆角矩形 136"/>
          <p:cNvSpPr/>
          <p:nvPr/>
        </p:nvSpPr>
        <p:spPr>
          <a:xfrm>
            <a:off x="4417434" y="3212976"/>
            <a:ext cx="874646" cy="358412"/>
          </a:xfrm>
          <a:prstGeom prst="roundRect">
            <a:avLst>
              <a:gd name="adj" fmla="val 17332"/>
            </a:avLst>
          </a:prstGeom>
          <a:solidFill>
            <a:srgbClr val="FFFF99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公共</a:t>
            </a:r>
            <a:r>
              <a:rPr lang="zh-CN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服务平台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549110" y="1809767"/>
            <a:ext cx="7429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8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服务发布者</a:t>
            </a:r>
            <a:endParaRPr lang="en-US" altLang="zh-CN" sz="8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5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0788" y="1738084"/>
            <a:ext cx="224542" cy="430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654" y="1749518"/>
            <a:ext cx="228322" cy="45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4321" y="5151907"/>
            <a:ext cx="228322" cy="43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1" name="TextBox 200"/>
          <p:cNvSpPr txBox="1"/>
          <p:nvPr/>
        </p:nvSpPr>
        <p:spPr>
          <a:xfrm>
            <a:off x="3436978" y="5366954"/>
            <a:ext cx="558958" cy="214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8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管理者</a:t>
            </a:r>
            <a:endParaRPr lang="en-US" altLang="zh-CN" sz="8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7" name="圆角矩形 126"/>
          <p:cNvSpPr/>
          <p:nvPr/>
        </p:nvSpPr>
        <p:spPr>
          <a:xfrm>
            <a:off x="1586241" y="1556792"/>
            <a:ext cx="2100561" cy="3440752"/>
          </a:xfrm>
          <a:prstGeom prst="roundRect">
            <a:avLst>
              <a:gd name="adj" fmla="val 10788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圆角矩形 146"/>
          <p:cNvSpPr/>
          <p:nvPr/>
        </p:nvSpPr>
        <p:spPr>
          <a:xfrm>
            <a:off x="1662107" y="1702868"/>
            <a:ext cx="895167" cy="568627"/>
          </a:xfrm>
          <a:prstGeom prst="roundRect">
            <a:avLst>
              <a:gd name="adj" fmla="val 10788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订阅者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Portal</a:t>
            </a:r>
            <a:endParaRPr lang="zh-CN" altLang="en-US" sz="1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圆角矩形 150"/>
          <p:cNvSpPr/>
          <p:nvPr/>
        </p:nvSpPr>
        <p:spPr>
          <a:xfrm>
            <a:off x="2701045" y="1702868"/>
            <a:ext cx="906510" cy="568627"/>
          </a:xfrm>
          <a:prstGeom prst="roundRect">
            <a:avLst>
              <a:gd name="adj" fmla="val 10788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发布者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Portal</a:t>
            </a:r>
            <a:endParaRPr lang="zh-CN" altLang="en-US" sz="1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723234" y="4567450"/>
            <a:ext cx="1748085" cy="39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开放接口平台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1656067" y="2353480"/>
            <a:ext cx="1947523" cy="1600575"/>
          </a:xfrm>
          <a:prstGeom prst="roundRect">
            <a:avLst>
              <a:gd name="adj" fmla="val 10788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网关</a:t>
            </a:r>
          </a:p>
        </p:txBody>
      </p:sp>
      <p:sp>
        <p:nvSpPr>
          <p:cNvPr id="204" name="圆角矩形 203"/>
          <p:cNvSpPr/>
          <p:nvPr/>
        </p:nvSpPr>
        <p:spPr>
          <a:xfrm>
            <a:off x="1663073" y="4018804"/>
            <a:ext cx="1929984" cy="476964"/>
          </a:xfrm>
          <a:prstGeom prst="roundRect">
            <a:avLst>
              <a:gd name="adj" fmla="val 10788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管理者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Portal</a:t>
            </a:r>
            <a:endParaRPr lang="zh-CN" altLang="en-US" sz="1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2" name="直接箭头连接符 31"/>
          <p:cNvCxnSpPr/>
          <p:nvPr/>
        </p:nvCxnSpPr>
        <p:spPr>
          <a:xfrm>
            <a:off x="946940" y="2600991"/>
            <a:ext cx="639301" cy="0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31"/>
          <p:cNvCxnSpPr/>
          <p:nvPr/>
        </p:nvCxnSpPr>
        <p:spPr>
          <a:xfrm>
            <a:off x="946940" y="3790468"/>
            <a:ext cx="639301" cy="0"/>
          </a:xfrm>
          <a:prstGeom prst="straightConnector1">
            <a:avLst/>
          </a:prstGeom>
          <a:ln w="19050">
            <a:solidFill>
              <a:schemeClr val="tx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439944" y="3988450"/>
            <a:ext cx="753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服务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70094" y="1701263"/>
            <a:ext cx="590498" cy="214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8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70094" y="1950064"/>
            <a:ext cx="590498" cy="214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8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62" name="直接箭头连接符 31"/>
          <p:cNvCxnSpPr/>
          <p:nvPr/>
        </p:nvCxnSpPr>
        <p:spPr>
          <a:xfrm>
            <a:off x="3269783" y="5016508"/>
            <a:ext cx="0" cy="430094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31"/>
          <p:cNvCxnSpPr/>
          <p:nvPr/>
        </p:nvCxnSpPr>
        <p:spPr>
          <a:xfrm>
            <a:off x="946940" y="3492518"/>
            <a:ext cx="639301" cy="0"/>
          </a:xfrm>
          <a:prstGeom prst="straightConnector1">
            <a:avLst/>
          </a:prstGeom>
          <a:ln w="19050">
            <a:solidFill>
              <a:schemeClr val="tx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31"/>
          <p:cNvCxnSpPr/>
          <p:nvPr/>
        </p:nvCxnSpPr>
        <p:spPr>
          <a:xfrm>
            <a:off x="946940" y="3186964"/>
            <a:ext cx="639301" cy="0"/>
          </a:xfrm>
          <a:prstGeom prst="straightConnector1">
            <a:avLst/>
          </a:prstGeom>
          <a:ln w="19050">
            <a:solidFill>
              <a:schemeClr val="tx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31"/>
          <p:cNvCxnSpPr/>
          <p:nvPr/>
        </p:nvCxnSpPr>
        <p:spPr>
          <a:xfrm>
            <a:off x="946940" y="2882412"/>
            <a:ext cx="639301" cy="0"/>
          </a:xfrm>
          <a:prstGeom prst="straightConnector1">
            <a:avLst/>
          </a:prstGeom>
          <a:ln w="19050">
            <a:solidFill>
              <a:schemeClr val="tx2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31"/>
          <p:cNvCxnSpPr/>
          <p:nvPr/>
        </p:nvCxnSpPr>
        <p:spPr>
          <a:xfrm>
            <a:off x="946940" y="1878382"/>
            <a:ext cx="639301" cy="0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31"/>
          <p:cNvCxnSpPr/>
          <p:nvPr/>
        </p:nvCxnSpPr>
        <p:spPr>
          <a:xfrm>
            <a:off x="946940" y="2167595"/>
            <a:ext cx="639301" cy="0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31"/>
          <p:cNvCxnSpPr/>
          <p:nvPr/>
        </p:nvCxnSpPr>
        <p:spPr>
          <a:xfrm>
            <a:off x="3668682" y="3501008"/>
            <a:ext cx="639301" cy="0"/>
          </a:xfrm>
          <a:prstGeom prst="straightConnector1">
            <a:avLst/>
          </a:prstGeom>
          <a:ln w="19050">
            <a:solidFill>
              <a:schemeClr val="tx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31"/>
          <p:cNvCxnSpPr/>
          <p:nvPr/>
        </p:nvCxnSpPr>
        <p:spPr>
          <a:xfrm>
            <a:off x="3680763" y="3212976"/>
            <a:ext cx="639301" cy="0"/>
          </a:xfrm>
          <a:prstGeom prst="straightConnector1">
            <a:avLst/>
          </a:prstGeom>
          <a:ln w="19050">
            <a:solidFill>
              <a:schemeClr val="tx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31"/>
          <p:cNvCxnSpPr/>
          <p:nvPr/>
        </p:nvCxnSpPr>
        <p:spPr>
          <a:xfrm>
            <a:off x="3680763" y="2924944"/>
            <a:ext cx="639301" cy="0"/>
          </a:xfrm>
          <a:prstGeom prst="straightConnector1">
            <a:avLst/>
          </a:prstGeom>
          <a:ln w="19050">
            <a:solidFill>
              <a:schemeClr val="tx2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31"/>
          <p:cNvCxnSpPr/>
          <p:nvPr/>
        </p:nvCxnSpPr>
        <p:spPr>
          <a:xfrm>
            <a:off x="3680763" y="2661609"/>
            <a:ext cx="639301" cy="0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31"/>
          <p:cNvCxnSpPr/>
          <p:nvPr/>
        </p:nvCxnSpPr>
        <p:spPr>
          <a:xfrm>
            <a:off x="3680763" y="2002087"/>
            <a:ext cx="639301" cy="0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圆角矩形 155"/>
          <p:cNvSpPr/>
          <p:nvPr/>
        </p:nvSpPr>
        <p:spPr>
          <a:xfrm>
            <a:off x="1723235" y="3492215"/>
            <a:ext cx="593637" cy="358412"/>
          </a:xfrm>
          <a:prstGeom prst="roundRect">
            <a:avLst>
              <a:gd name="adj" fmla="val 1078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鉴权</a:t>
            </a:r>
          </a:p>
        </p:txBody>
      </p:sp>
      <p:sp>
        <p:nvSpPr>
          <p:cNvPr id="157" name="圆角矩形 156"/>
          <p:cNvSpPr/>
          <p:nvPr/>
        </p:nvSpPr>
        <p:spPr>
          <a:xfrm>
            <a:off x="1723234" y="3013195"/>
            <a:ext cx="593637" cy="381168"/>
          </a:xfrm>
          <a:prstGeom prst="roundRect">
            <a:avLst>
              <a:gd name="adj" fmla="val 1078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流控</a:t>
            </a:r>
          </a:p>
        </p:txBody>
      </p:sp>
      <p:sp>
        <p:nvSpPr>
          <p:cNvPr id="85" name="圆角矩形 84"/>
          <p:cNvSpPr/>
          <p:nvPr/>
        </p:nvSpPr>
        <p:spPr>
          <a:xfrm>
            <a:off x="2939502" y="3492215"/>
            <a:ext cx="593637" cy="358412"/>
          </a:xfrm>
          <a:prstGeom prst="roundRect">
            <a:avLst>
              <a:gd name="adj" fmla="val 1078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告警</a:t>
            </a:r>
          </a:p>
        </p:txBody>
      </p:sp>
      <p:sp>
        <p:nvSpPr>
          <p:cNvPr id="86" name="圆角矩形 85"/>
          <p:cNvSpPr/>
          <p:nvPr/>
        </p:nvSpPr>
        <p:spPr>
          <a:xfrm>
            <a:off x="1723234" y="2416980"/>
            <a:ext cx="1826576" cy="501776"/>
          </a:xfrm>
          <a:prstGeom prst="roundRect">
            <a:avLst>
              <a:gd name="adj" fmla="val 1078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事件消息</a:t>
            </a:r>
          </a:p>
        </p:txBody>
      </p:sp>
      <p:sp>
        <p:nvSpPr>
          <p:cNvPr id="88" name="圆角矩形 87"/>
          <p:cNvSpPr/>
          <p:nvPr/>
        </p:nvSpPr>
        <p:spPr>
          <a:xfrm>
            <a:off x="2939502" y="3009022"/>
            <a:ext cx="593637" cy="358412"/>
          </a:xfrm>
          <a:prstGeom prst="roundRect">
            <a:avLst>
              <a:gd name="adj" fmla="val 1078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代理</a:t>
            </a:r>
          </a:p>
        </p:txBody>
      </p:sp>
      <p:sp>
        <p:nvSpPr>
          <p:cNvPr id="90" name="矩形 89"/>
          <p:cNvSpPr/>
          <p:nvPr/>
        </p:nvSpPr>
        <p:spPr>
          <a:xfrm>
            <a:off x="3779912" y="168899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①</a:t>
            </a:r>
            <a:endParaRPr lang="zh-CN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868144" y="1412776"/>
            <a:ext cx="288032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开放接口平台接口清单</a:t>
            </a:r>
            <a:endParaRPr lang="en-US" altLang="zh-CN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服务发布</a:t>
            </a:r>
            <a:endParaRPr lang="en-US" altLang="zh-CN" sz="14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应用注册</a:t>
            </a:r>
            <a:endParaRPr lang="en-US" altLang="zh-CN" sz="14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服务订阅</a:t>
            </a:r>
            <a:endParaRPr lang="en-US" altLang="zh-CN" sz="14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事件消息推送注册</a:t>
            </a:r>
            <a:endParaRPr lang="en-US" altLang="zh-CN" sz="14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事件消息推送</a:t>
            </a:r>
            <a:endParaRPr lang="en-US" altLang="zh-CN" sz="14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异步服务调用</a:t>
            </a:r>
            <a:endParaRPr lang="en-US" altLang="zh-CN" sz="14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同步服务调用</a:t>
            </a:r>
            <a:endParaRPr lang="en-US" altLang="zh-CN" sz="14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访问令牌获取及更新</a:t>
            </a:r>
            <a:endParaRPr lang="en-US" altLang="zh-CN" sz="14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342900" indent="-342900"/>
            <a:endParaRPr lang="en-US" altLang="zh-CN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342900" indent="-342900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服务方需提供的接口清单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Font typeface="+mj-ea"/>
              <a:buAutoNum type="circleNumDbPlain" startAt="9"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事件消息推送注册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Font typeface="+mj-ea"/>
              <a:buAutoNum type="circleNumDbPlain" startAt="9"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事件消息推送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Font typeface="+mj-ea"/>
              <a:buAutoNum type="circleNumDbPlain" startAt="9"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异步服务调用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Font typeface="+mj-ea"/>
              <a:buAutoNum type="circleNumDbPlain" startAt="9"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同步服务调用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342900" indent="-342900"/>
            <a:endParaRPr lang="en-US" altLang="zh-CN" sz="14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342900" indent="-342900"/>
            <a:endParaRPr lang="en-US" altLang="zh-CN" sz="14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342900" indent="-342900"/>
            <a:endParaRPr lang="en-US" altLang="zh-CN" sz="14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342900" indent="-342900"/>
            <a:endParaRPr lang="en-US" altLang="zh-CN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1043608" y="157546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②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1043608" y="184825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③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1043608" y="229554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④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1043608" y="25712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⑤</a:t>
            </a:r>
            <a:endParaRPr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1047036" y="28779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⑥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1047036" y="318249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⑦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1043608" y="347647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⑧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3779912" y="234888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⑨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779912" y="262167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⑩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779912" y="293599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⑾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3779912" y="321297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⑿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73025"/>
            <a:ext cx="8228657" cy="849313"/>
          </a:xfrm>
        </p:spPr>
        <p:txBody>
          <a:bodyPr/>
          <a:lstStyle/>
          <a:p>
            <a:r>
              <a:rPr lang="zh-CN" altLang="en-US" sz="2800" dirty="0" smtClean="0"/>
              <a:t>场景</a:t>
            </a:r>
            <a:r>
              <a:rPr lang="en-US" altLang="zh-CN" sz="2800" dirty="0" smtClean="0"/>
              <a:t>1 </a:t>
            </a:r>
            <a:r>
              <a:rPr lang="en-US" altLang="zh-CN" sz="2800" dirty="0" smtClean="0">
                <a:solidFill>
                  <a:srgbClr val="FFC000"/>
                </a:solidFill>
              </a:rPr>
              <a:t>ZXQ</a:t>
            </a:r>
            <a:r>
              <a:rPr lang="zh-CN" altLang="en-US" sz="2800" dirty="0" smtClean="0">
                <a:solidFill>
                  <a:srgbClr val="FFC000"/>
                </a:solidFill>
              </a:rPr>
              <a:t>应用鉴权</a:t>
            </a:r>
            <a:r>
              <a:rPr lang="zh-CN" altLang="en-US" sz="2800" dirty="0" smtClean="0"/>
              <a:t> 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1FEA1E-FFF8-454E-90D7-7E2D98375467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6" y="1196752"/>
            <a:ext cx="8892480" cy="514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198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73025"/>
            <a:ext cx="8228657" cy="849313"/>
          </a:xfrm>
        </p:spPr>
        <p:txBody>
          <a:bodyPr/>
          <a:lstStyle/>
          <a:p>
            <a:r>
              <a:rPr lang="zh-CN" altLang="en-US" sz="2800" dirty="0" smtClean="0"/>
              <a:t>场景</a:t>
            </a:r>
            <a:r>
              <a:rPr lang="en-US" altLang="zh-CN" sz="2800" dirty="0" smtClean="0"/>
              <a:t>2 </a:t>
            </a:r>
            <a:r>
              <a:rPr lang="zh-CN" altLang="en-US" sz="2800" dirty="0" smtClean="0">
                <a:solidFill>
                  <a:srgbClr val="FFC000"/>
                </a:solidFill>
              </a:rPr>
              <a:t>第三方应用鉴权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1FEA1E-FFF8-454E-90D7-7E2D98375467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96752"/>
            <a:ext cx="8892480" cy="5027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198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73025"/>
            <a:ext cx="8228657" cy="849313"/>
          </a:xfrm>
        </p:spPr>
        <p:txBody>
          <a:bodyPr/>
          <a:lstStyle/>
          <a:p>
            <a:r>
              <a:rPr lang="zh-CN" altLang="en-US" sz="2800" dirty="0" smtClean="0"/>
              <a:t>场景</a:t>
            </a:r>
            <a:r>
              <a:rPr lang="en-US" altLang="zh-CN" sz="2800" dirty="0" smtClean="0"/>
              <a:t>3 </a:t>
            </a:r>
            <a:r>
              <a:rPr lang="zh-CN" altLang="en-US" sz="2800" dirty="0" smtClean="0">
                <a:solidFill>
                  <a:srgbClr val="FFC000"/>
                </a:solidFill>
              </a:rPr>
              <a:t>同步处理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1FEA1E-FFF8-454E-90D7-7E2D98375467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745807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927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73025"/>
            <a:ext cx="8228657" cy="849313"/>
          </a:xfrm>
        </p:spPr>
        <p:txBody>
          <a:bodyPr/>
          <a:lstStyle/>
          <a:p>
            <a:r>
              <a:rPr lang="zh-CN" altLang="en-US" sz="2800" dirty="0" smtClean="0"/>
              <a:t>场景</a:t>
            </a:r>
            <a:r>
              <a:rPr lang="en-US" altLang="zh-CN" sz="2800" dirty="0" smtClean="0"/>
              <a:t>4 </a:t>
            </a:r>
            <a:r>
              <a:rPr lang="zh-CN" altLang="en-US" sz="2800" dirty="0" smtClean="0">
                <a:solidFill>
                  <a:srgbClr val="FFC000"/>
                </a:solidFill>
              </a:rPr>
              <a:t>异步处理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1FEA1E-FFF8-454E-90D7-7E2D98375467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76962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0288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73025"/>
            <a:ext cx="8228657" cy="849313"/>
          </a:xfrm>
        </p:spPr>
        <p:txBody>
          <a:bodyPr/>
          <a:lstStyle/>
          <a:p>
            <a:r>
              <a:rPr lang="zh-CN" altLang="en-US" sz="2800" dirty="0" smtClean="0"/>
              <a:t>场景</a:t>
            </a:r>
            <a:r>
              <a:rPr lang="en-US" altLang="zh-CN" sz="2800" dirty="0" smtClean="0"/>
              <a:t>5 </a:t>
            </a:r>
            <a:r>
              <a:rPr lang="zh-CN" altLang="en-US" sz="2800" dirty="0" smtClean="0">
                <a:solidFill>
                  <a:srgbClr val="FFC000"/>
                </a:solidFill>
              </a:rPr>
              <a:t>事件通知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1FEA1E-FFF8-454E-90D7-7E2D98375467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8164016" cy="491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77830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73025"/>
            <a:ext cx="8228657" cy="849313"/>
          </a:xfrm>
        </p:spPr>
        <p:txBody>
          <a:bodyPr/>
          <a:lstStyle/>
          <a:p>
            <a:r>
              <a:rPr lang="zh-CN" altLang="en-US" sz="2800" dirty="0" smtClean="0"/>
              <a:t>场景</a:t>
            </a:r>
            <a:r>
              <a:rPr lang="en-US" altLang="zh-CN" sz="2800" dirty="0" smtClean="0"/>
              <a:t>6 </a:t>
            </a:r>
            <a:r>
              <a:rPr lang="zh-CN" altLang="en-US" sz="2800" dirty="0" smtClean="0">
                <a:solidFill>
                  <a:srgbClr val="FFC000"/>
                </a:solidFill>
              </a:rPr>
              <a:t>异常告警 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1FEA1E-FFF8-454E-90D7-7E2D98375467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68760"/>
            <a:ext cx="7934325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198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1775" y="73025"/>
            <a:ext cx="1531913" cy="849313"/>
          </a:xfrm>
        </p:spPr>
        <p:txBody>
          <a:bodyPr/>
          <a:lstStyle/>
          <a:p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1FEA1E-FFF8-454E-90D7-7E2D98375467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5" name="流程图: 磁盘 4"/>
          <p:cNvSpPr/>
          <p:nvPr/>
        </p:nvSpPr>
        <p:spPr>
          <a:xfrm>
            <a:off x="827584" y="1556792"/>
            <a:ext cx="2808312" cy="3384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流程图: 磁盘 5"/>
          <p:cNvSpPr/>
          <p:nvPr/>
        </p:nvSpPr>
        <p:spPr>
          <a:xfrm>
            <a:off x="1475656" y="2708920"/>
            <a:ext cx="1512168" cy="36004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ASOP_APIM_DB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1475656" y="3140968"/>
            <a:ext cx="1512168" cy="36004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ASOP_AM_IDENTITY_DB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流程图: 磁盘 7"/>
          <p:cNvSpPr/>
          <p:nvPr/>
        </p:nvSpPr>
        <p:spPr>
          <a:xfrm>
            <a:off x="1475656" y="3573016"/>
            <a:ext cx="1512168" cy="36004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ASOP_AM_REG_DB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流程图: 磁盘 8"/>
          <p:cNvSpPr/>
          <p:nvPr/>
        </p:nvSpPr>
        <p:spPr>
          <a:xfrm>
            <a:off x="1475656" y="4005064"/>
            <a:ext cx="1512168" cy="36004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ASOP_AM_STATS_DB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流程图: 磁盘 9"/>
          <p:cNvSpPr/>
          <p:nvPr/>
        </p:nvSpPr>
        <p:spPr>
          <a:xfrm>
            <a:off x="1475656" y="4437112"/>
            <a:ext cx="1512168" cy="36004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ASOP_BAM_CARBON_DB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9952" y="2564904"/>
            <a:ext cx="4752528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zh-CN" altLang="en-US" sz="1400" dirty="0" smtClean="0"/>
              <a:t>数据库说明</a:t>
            </a:r>
            <a:endParaRPr lang="en-US" altLang="zh-CN" sz="1400" dirty="0" smtClean="0"/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1400" dirty="0" smtClean="0"/>
              <a:t>ASOP_AM_REG_DB</a:t>
            </a:r>
          </a:p>
          <a:p>
            <a:pPr marL="798513" lvl="1" indent="-342900"/>
            <a:r>
              <a:rPr lang="zh-CN" altLang="zh-CN" sz="1400" dirty="0" smtClean="0"/>
              <a:t>存储</a:t>
            </a:r>
            <a:r>
              <a:rPr lang="en-US" altLang="zh-CN" sz="1400" dirty="0" smtClean="0"/>
              <a:t>Publisher </a:t>
            </a:r>
            <a:r>
              <a:rPr lang="zh-CN" altLang="zh-CN" sz="1400" dirty="0" smtClean="0"/>
              <a:t>和</a:t>
            </a:r>
            <a:r>
              <a:rPr lang="en-US" altLang="zh-CN" sz="1400" dirty="0" smtClean="0"/>
              <a:t> Store</a:t>
            </a:r>
            <a:r>
              <a:rPr lang="zh-CN" altLang="zh-CN" sz="1400" dirty="0" smtClean="0"/>
              <a:t>之间的共享信息。</a:t>
            </a:r>
            <a:endParaRPr lang="en-US" altLang="zh-CN" sz="1400" dirty="0" smtClean="0"/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1400" dirty="0" smtClean="0"/>
              <a:t>ASOP_AM_IDENTITY_DB</a:t>
            </a:r>
          </a:p>
          <a:p>
            <a:pPr marL="798513" lvl="1" indent="-342900"/>
            <a:r>
              <a:rPr lang="zh-CN" altLang="zh-CN" sz="1400" dirty="0" smtClean="0"/>
              <a:t>存储</a:t>
            </a:r>
            <a:r>
              <a:rPr lang="zh-CN" altLang="en-US" sz="1400" dirty="0" smtClean="0"/>
              <a:t>发布者和订阅者及各自角色和权限</a:t>
            </a:r>
            <a:r>
              <a:rPr lang="zh-CN" altLang="zh-CN" sz="1400" dirty="0" smtClean="0"/>
              <a:t>相关信息。</a:t>
            </a:r>
            <a:endParaRPr lang="zh-CN" altLang="en-US" sz="1400" dirty="0" smtClean="0"/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1400" dirty="0" smtClean="0"/>
              <a:t>ASOP_APIM_DB</a:t>
            </a:r>
          </a:p>
          <a:p>
            <a:pPr marL="798513" lvl="1" indent="-342900"/>
            <a:r>
              <a:rPr lang="zh-CN" altLang="zh-CN" sz="1400" dirty="0" smtClean="0"/>
              <a:t>存储</a:t>
            </a:r>
            <a:r>
              <a:rPr lang="en-US" altLang="zh-CN" sz="1400" dirty="0" smtClean="0"/>
              <a:t>API </a:t>
            </a:r>
            <a:r>
              <a:rPr lang="zh-CN" altLang="zh-CN" sz="1400" dirty="0" smtClean="0"/>
              <a:t>以及</a:t>
            </a:r>
            <a:r>
              <a:rPr lang="en-US" altLang="zh-CN" sz="1400" dirty="0" smtClean="0"/>
              <a:t>API</a:t>
            </a:r>
            <a:r>
              <a:rPr lang="zh-CN" altLang="zh-CN" sz="1400" dirty="0" smtClean="0"/>
              <a:t>订阅的相关信息。</a:t>
            </a:r>
            <a:endParaRPr lang="en-US" altLang="zh-CN" sz="1400" dirty="0" smtClean="0"/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1400" dirty="0" smtClean="0"/>
              <a:t>ASOP_AM_STATS_DB</a:t>
            </a:r>
          </a:p>
          <a:p>
            <a:pPr marL="798513" lvl="1" indent="-342900"/>
            <a:r>
              <a:rPr lang="zh-CN" altLang="en-US" sz="1400" dirty="0" smtClean="0"/>
              <a:t>存储</a:t>
            </a:r>
            <a:r>
              <a:rPr lang="en-US" altLang="zh-CN" sz="1400" dirty="0" smtClean="0"/>
              <a:t>API</a:t>
            </a:r>
            <a:r>
              <a:rPr lang="zh-CN" altLang="en-US" sz="1400" dirty="0" smtClean="0"/>
              <a:t>统计数据用于流控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1400" dirty="0" smtClean="0"/>
              <a:t>ASOP_BAM_CARBON_DB</a:t>
            </a:r>
          </a:p>
          <a:p>
            <a:pPr marL="798513" lvl="1" indent="-342900"/>
            <a:r>
              <a:rPr lang="zh-CN" altLang="en-US" sz="1400" dirty="0" smtClean="0"/>
              <a:t>存储统计模块应用数据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63688" y="18448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服务器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绿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SAICVCARD 1.potx" id="{F4245A87-19B5-4882-89AD-E8A578D64484}" vid="{5F6CFF0C-306C-4D53-BBA5-EFA3B2098250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15468</TotalTime>
  <Words>209</Words>
  <Application>Microsoft Office PowerPoint</Application>
  <PresentationFormat>全屏显示(4:3)</PresentationFormat>
  <Paragraphs>95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公共组件开放接口平台架构设计</vt:lpstr>
      <vt:lpstr>平台架构</vt:lpstr>
      <vt:lpstr>场景1 ZXQ应用鉴权 </vt:lpstr>
      <vt:lpstr>场景2 第三方应用鉴权</vt:lpstr>
      <vt:lpstr>场景3 同步处理</vt:lpstr>
      <vt:lpstr>场景4 异步处理</vt:lpstr>
      <vt:lpstr>场景5 事件通知</vt:lpstr>
      <vt:lpstr>场景6 异常告警 </vt:lpstr>
      <vt:lpstr>数据库</vt:lpstr>
      <vt:lpstr>服务器架构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互联网汽车产品定义 项目执行计划</dc:title>
  <dc:creator>kevin</dc:creator>
  <cp:lastModifiedBy>test</cp:lastModifiedBy>
  <cp:revision>2492</cp:revision>
  <cp:lastPrinted>2015-06-10T01:56:50Z</cp:lastPrinted>
  <dcterms:created xsi:type="dcterms:W3CDTF">2006-10-24T06:38:26Z</dcterms:created>
  <dcterms:modified xsi:type="dcterms:W3CDTF">2015-11-27T02:23:59Z</dcterms:modified>
</cp:coreProperties>
</file>