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4"/>
  </p:notesMasterIdLst>
  <p:handoutMasterIdLst>
    <p:handoutMasterId r:id="rId5"/>
  </p:handoutMasterIdLst>
  <p:sldIdLst>
    <p:sldId id="379" r:id="rId2"/>
    <p:sldId id="380" r:id="rId3"/>
  </p:sldIdLst>
  <p:sldSz cx="9144000" cy="6858000" type="screen4x3"/>
  <p:notesSz cx="6805613" cy="99393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CC99"/>
    <a:srgbClr val="FFFF99"/>
    <a:srgbClr val="FF3737"/>
    <a:srgbClr val="66FFFF"/>
    <a:srgbClr val="FF6600"/>
    <a:srgbClr val="333333"/>
    <a:srgbClr val="FF5050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3015" autoAdjust="0"/>
    <p:restoredTop sz="94434" autoAdjust="0"/>
  </p:normalViewPr>
  <p:slideViewPr>
    <p:cSldViewPr>
      <p:cViewPr>
        <p:scale>
          <a:sx n="120" d="100"/>
          <a:sy n="120" d="100"/>
        </p:scale>
        <p:origin x="-46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994" y="-96"/>
      </p:cViewPr>
      <p:guideLst>
        <p:guide orient="horz" pos="3131"/>
        <p:guide pos="214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7A5DE-AEA7-404A-8DE1-673C87CE7D4F}" type="datetimeFigureOut">
              <a:rPr lang="zh-CN" altLang="en-US" smtClean="0"/>
              <a:pPr/>
              <a:t>2015/11/5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56A1-B887-4DB7-8753-09AF365529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92151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099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939" y="0"/>
            <a:ext cx="2949099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646"/>
            <a:ext cx="2949099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939" y="9440646"/>
            <a:ext cx="2949099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5B499E2-FEDA-D947-A7E9-A024286B762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735120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5596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16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35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54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g1.gamedog.cn/2013/09/28/43-13092Q646430-5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1211"/>
          <a:stretch>
            <a:fillRect/>
          </a:stretch>
        </p:blipFill>
        <p:spPr bwMode="auto">
          <a:xfrm>
            <a:off x="-9525" y="0"/>
            <a:ext cx="8066088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-9525" y="0"/>
            <a:ext cx="9144000" cy="6861175"/>
          </a:xfrm>
          <a:prstGeom prst="rect">
            <a:avLst/>
          </a:prstGeom>
          <a:gradFill>
            <a:gsLst>
              <a:gs pos="0">
                <a:schemeClr val="bg1">
                  <a:alpha val="20000"/>
                </a:schemeClr>
              </a:gs>
              <a:gs pos="42000">
                <a:srgbClr val="FFFFFF">
                  <a:alpha val="85000"/>
                </a:srgbClr>
              </a:gs>
              <a:gs pos="13000">
                <a:srgbClr val="FFFFFF">
                  <a:alpha val="50000"/>
                </a:srgbClr>
              </a:gs>
              <a:gs pos="62000">
                <a:srgbClr val="FFFFFF"/>
              </a:gs>
              <a:gs pos="27000">
                <a:schemeClr val="bg1">
                  <a:alpha val="7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7380312" y="620713"/>
            <a:ext cx="1295376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2" rIns="91424" bIns="45712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dist" eaLnBrk="1" hangingPunct="1">
              <a:defRPr/>
            </a:pPr>
            <a:r>
              <a:rPr lang="en-US" altLang="zh-CN" sz="3600" b="1" dirty="0" smtClean="0">
                <a:solidFill>
                  <a:srgbClr val="C0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ZXQ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71801" y="2348880"/>
            <a:ext cx="6116216" cy="2016224"/>
          </a:xfrm>
        </p:spPr>
        <p:txBody>
          <a:bodyPr>
            <a:normAutofit/>
          </a:bodyPr>
          <a:lstStyle>
            <a:lvl1pPr algn="l">
              <a:defRPr sz="44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51921" y="4797153"/>
            <a:ext cx="5032648" cy="1512168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6249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0AC7E-D6FC-0C4B-B850-38883DED3B1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401661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1916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5ECC6-E3D6-594D-807D-C87D5DD01DD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94446623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FEA1E-FFF8-454E-90D7-7E2D9837546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22855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1916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1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B198D-B19C-8B43-926D-EF678671F25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72975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40769"/>
            <a:ext cx="4038600" cy="4785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0769"/>
            <a:ext cx="4038600" cy="4785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223CD-BBE7-8F42-B8C7-7C65E6CCD1E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34711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C00000"/>
                </a:solidFill>
              </a:defRPr>
            </a:lvl1pPr>
            <a:lvl2pPr marL="457119" indent="0">
              <a:buNone/>
              <a:defRPr sz="2000" b="1"/>
            </a:lvl2pPr>
            <a:lvl3pPr marL="914239" indent="0">
              <a:buNone/>
              <a:defRPr sz="1800" b="1"/>
            </a:lvl3pPr>
            <a:lvl4pPr marL="1371358" indent="0">
              <a:buNone/>
              <a:defRPr sz="1600" b="1"/>
            </a:lvl4pPr>
            <a:lvl5pPr marL="1828477" indent="0">
              <a:buNone/>
              <a:defRPr sz="1600" b="1"/>
            </a:lvl5pPr>
            <a:lvl6pPr marL="2285596" indent="0">
              <a:buNone/>
              <a:defRPr sz="1600" b="1"/>
            </a:lvl6pPr>
            <a:lvl7pPr marL="2742716" indent="0">
              <a:buNone/>
              <a:defRPr sz="1600" b="1"/>
            </a:lvl7pPr>
            <a:lvl8pPr marL="3199835" indent="0">
              <a:buNone/>
              <a:defRPr sz="1600" b="1"/>
            </a:lvl8pPr>
            <a:lvl9pPr marL="3656954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030859"/>
            <a:ext cx="4040188" cy="41344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C00000"/>
                </a:solidFill>
              </a:defRPr>
            </a:lvl1pPr>
            <a:lvl2pPr marL="457119" indent="0">
              <a:buNone/>
              <a:defRPr sz="2000" b="1"/>
            </a:lvl2pPr>
            <a:lvl3pPr marL="914239" indent="0">
              <a:buNone/>
              <a:defRPr sz="1800" b="1"/>
            </a:lvl3pPr>
            <a:lvl4pPr marL="1371358" indent="0">
              <a:buNone/>
              <a:defRPr sz="1600" b="1"/>
            </a:lvl4pPr>
            <a:lvl5pPr marL="1828477" indent="0">
              <a:buNone/>
              <a:defRPr sz="1600" b="1"/>
            </a:lvl5pPr>
            <a:lvl6pPr marL="2285596" indent="0">
              <a:buNone/>
              <a:defRPr sz="1600" b="1"/>
            </a:lvl6pPr>
            <a:lvl7pPr marL="2742716" indent="0">
              <a:buNone/>
              <a:defRPr sz="1600" b="1"/>
            </a:lvl7pPr>
            <a:lvl8pPr marL="3199835" indent="0">
              <a:buNone/>
              <a:defRPr sz="1600" b="1"/>
            </a:lvl8pPr>
            <a:lvl9pPr marL="3656954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030859"/>
            <a:ext cx="4041775" cy="41344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A5E28-61EA-4B44-A276-234F7EB7371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79254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650E8-4487-3546-B57A-93EE32368E1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02920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1916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8FF45-8B42-B64F-B8D6-E20FBB5F745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47824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1916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556793"/>
            <a:ext cx="3008313" cy="4569371"/>
          </a:xfrm>
        </p:spPr>
        <p:txBody>
          <a:bodyPr/>
          <a:lstStyle>
            <a:lvl1pPr marL="0" indent="0">
              <a:buNone/>
              <a:defRPr sz="1400"/>
            </a:lvl1pPr>
            <a:lvl2pPr marL="457119" indent="0">
              <a:buNone/>
              <a:defRPr sz="1200"/>
            </a:lvl2pPr>
            <a:lvl3pPr marL="914239" indent="0">
              <a:buNone/>
              <a:defRPr sz="1000"/>
            </a:lvl3pPr>
            <a:lvl4pPr marL="1371358" indent="0">
              <a:buNone/>
              <a:defRPr sz="900"/>
            </a:lvl4pPr>
            <a:lvl5pPr marL="1828477" indent="0">
              <a:buNone/>
              <a:defRPr sz="900"/>
            </a:lvl5pPr>
            <a:lvl6pPr marL="2285596" indent="0">
              <a:buNone/>
              <a:defRPr sz="900"/>
            </a:lvl6pPr>
            <a:lvl7pPr marL="2742716" indent="0">
              <a:buNone/>
              <a:defRPr sz="900"/>
            </a:lvl7pPr>
            <a:lvl8pPr marL="3199835" indent="0">
              <a:buNone/>
              <a:defRPr sz="900"/>
            </a:lvl8pPr>
            <a:lvl9pPr marL="3656954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3E455-9B86-C144-8F32-05EDD358ACC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51859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1916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19" indent="0">
              <a:buNone/>
              <a:defRPr sz="2800"/>
            </a:lvl2pPr>
            <a:lvl3pPr marL="914239" indent="0">
              <a:buNone/>
              <a:defRPr sz="2400"/>
            </a:lvl3pPr>
            <a:lvl4pPr marL="1371358" indent="0">
              <a:buNone/>
              <a:defRPr sz="2000"/>
            </a:lvl4pPr>
            <a:lvl5pPr marL="1828477" indent="0">
              <a:buNone/>
              <a:defRPr sz="2000"/>
            </a:lvl5pPr>
            <a:lvl6pPr marL="2285596" indent="0">
              <a:buNone/>
              <a:defRPr sz="2000"/>
            </a:lvl6pPr>
            <a:lvl7pPr marL="2742716" indent="0">
              <a:buNone/>
              <a:defRPr sz="2000"/>
            </a:lvl7pPr>
            <a:lvl8pPr marL="3199835" indent="0">
              <a:buNone/>
              <a:defRPr sz="2000"/>
            </a:lvl8pPr>
            <a:lvl9pPr marL="3656954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19" indent="0">
              <a:buNone/>
              <a:defRPr sz="1200"/>
            </a:lvl2pPr>
            <a:lvl3pPr marL="914239" indent="0">
              <a:buNone/>
              <a:defRPr sz="1000"/>
            </a:lvl3pPr>
            <a:lvl4pPr marL="1371358" indent="0">
              <a:buNone/>
              <a:defRPr sz="900"/>
            </a:lvl4pPr>
            <a:lvl5pPr marL="1828477" indent="0">
              <a:buNone/>
              <a:defRPr sz="900"/>
            </a:lvl5pPr>
            <a:lvl6pPr marL="2285596" indent="0">
              <a:buNone/>
              <a:defRPr sz="900"/>
            </a:lvl6pPr>
            <a:lvl7pPr marL="2742716" indent="0">
              <a:buNone/>
              <a:defRPr sz="900"/>
            </a:lvl7pPr>
            <a:lvl8pPr marL="3199835" indent="0">
              <a:buNone/>
              <a:defRPr sz="900"/>
            </a:lvl8pPr>
            <a:lvl9pPr marL="3656954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D9BD8-C6E2-8145-94C7-6753E11C25D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85964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1.gamedog.cn/2013/09/28/43-13092Q646430-50.jpg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2525" t="990" r="11014" b="19675"/>
          <a:stretch>
            <a:fillRect/>
          </a:stretch>
        </p:blipFill>
        <p:spPr bwMode="auto">
          <a:xfrm>
            <a:off x="0" y="4389438"/>
            <a:ext cx="2890838" cy="246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-1588" y="4389438"/>
            <a:ext cx="2892426" cy="246856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78000">
                <a:srgbClr val="FFFFFF"/>
              </a:gs>
              <a:gs pos="13000">
                <a:srgbClr val="FFFFFF">
                  <a:alpha val="70000"/>
                </a:srgbClr>
              </a:gs>
              <a:gs pos="30000">
                <a:schemeClr val="bg1">
                  <a:alpha val="65000"/>
                </a:schemeClr>
              </a:gs>
              <a:gs pos="100000">
                <a:schemeClr val="bg1"/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8" name="标题占位符 1"/>
          <p:cNvSpPr>
            <a:spLocks noGrp="1"/>
          </p:cNvSpPr>
          <p:nvPr>
            <p:ph type="title"/>
          </p:nvPr>
        </p:nvSpPr>
        <p:spPr bwMode="auto">
          <a:xfrm>
            <a:off x="231775" y="73025"/>
            <a:ext cx="7786688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32500" y="6524625"/>
            <a:ext cx="2895600" cy="222250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r" eaLnBrk="1" hangingPunct="1">
              <a:defRPr sz="1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273550" y="6448425"/>
            <a:ext cx="442913" cy="365125"/>
          </a:xfrm>
          <a:prstGeom prst="rect">
            <a:avLst/>
          </a:prstGeom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E50EC4C-B6CC-534E-A039-3F924397FEC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 rot="10800000" flipH="1" flipV="1">
            <a:off x="0" y="1041400"/>
            <a:ext cx="7826375" cy="87313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3000">
                <a:srgbClr val="FF3737"/>
              </a:gs>
              <a:gs pos="0">
                <a:srgbClr val="C00000"/>
              </a:gs>
            </a:gsLst>
            <a:lin ang="0" scaled="0"/>
            <a:tileRect/>
          </a:gradFill>
          <a:ln w="28575" algn="ctr">
            <a:noFill/>
            <a:miter lim="800000"/>
            <a:headEnd/>
            <a:tailEnd/>
          </a:ln>
          <a:effectLst/>
        </p:spPr>
        <p:txBody>
          <a:bodyPr wrap="none" lIns="72202" tIns="36100" rIns="72202" bIns="36100" anchor="ctr"/>
          <a:lstStyle/>
          <a:p>
            <a:pPr defTabSz="7220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n>
                <a:solidFill>
                  <a:srgbClr val="002060"/>
                </a:solidFill>
              </a:ln>
              <a:solidFill>
                <a:srgbClr val="002060"/>
              </a:solidFill>
              <a:latin typeface="+mn-lt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1588" y="4208463"/>
            <a:ext cx="2892426" cy="13081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69000">
                <a:srgbClr val="FFFFFF"/>
              </a:gs>
              <a:gs pos="31000">
                <a:srgbClr val="FFFFFF">
                  <a:alpha val="70000"/>
                </a:srgbClr>
              </a:gs>
              <a:gs pos="55000">
                <a:schemeClr val="bg1">
                  <a:alpha val="65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954088" y="4389438"/>
            <a:ext cx="2322512" cy="246856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69000">
                <a:srgbClr val="FFFFFF"/>
              </a:gs>
              <a:gs pos="60000">
                <a:srgbClr val="FFFFFF">
                  <a:alpha val="70000"/>
                </a:srgbClr>
              </a:gs>
              <a:gs pos="48000">
                <a:schemeClr val="bg1">
                  <a:alpha val="65000"/>
                </a:schemeClr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4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231775" y="1247775"/>
            <a:ext cx="8682038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1024" name="直接连接符 1023"/>
          <p:cNvCxnSpPr>
            <a:cxnSpLocks noChangeShapeType="1"/>
          </p:cNvCxnSpPr>
          <p:nvPr/>
        </p:nvCxnSpPr>
        <p:spPr bwMode="auto">
          <a:xfrm>
            <a:off x="231775" y="6405563"/>
            <a:ext cx="8712200" cy="0"/>
          </a:xfrm>
          <a:prstGeom prst="line">
            <a:avLst/>
          </a:prstGeom>
          <a:noFill/>
          <a:ln w="6350">
            <a:solidFill>
              <a:srgbClr val="1A4A5D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36" name="TextBox 9"/>
          <p:cNvSpPr txBox="1">
            <a:spLocks noChangeArrowheads="1"/>
          </p:cNvSpPr>
          <p:nvPr/>
        </p:nvSpPr>
        <p:spPr bwMode="auto">
          <a:xfrm>
            <a:off x="107950" y="6399213"/>
            <a:ext cx="18383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51" tIns="49776" rIns="99551" bIns="49776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smtClean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内部资料，严格保密</a:t>
            </a:r>
          </a:p>
        </p:txBody>
      </p:sp>
      <p:sp>
        <p:nvSpPr>
          <p:cNvPr id="1037" name="文本框 24"/>
          <p:cNvSpPr txBox="1">
            <a:spLocks noChangeArrowheads="1"/>
          </p:cNvSpPr>
          <p:nvPr/>
        </p:nvSpPr>
        <p:spPr bwMode="auto">
          <a:xfrm>
            <a:off x="7308850" y="287338"/>
            <a:ext cx="171132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ZXQ</a:t>
            </a:r>
            <a:endParaRPr lang="zh-CN" altLang="en-US" sz="2400" b="1" dirty="0" smtClean="0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15" r:id="rId2"/>
    <p:sldLayoutId id="2147483921" r:id="rId3"/>
    <p:sldLayoutId id="2147483916" r:id="rId4"/>
    <p:sldLayoutId id="2147483917" r:id="rId5"/>
    <p:sldLayoutId id="2147483918" r:id="rId6"/>
    <p:sldLayoutId id="2147483922" r:id="rId7"/>
    <p:sldLayoutId id="2147483923" r:id="rId8"/>
    <p:sldLayoutId id="2147483924" r:id="rId9"/>
    <p:sldLayoutId id="2147483919" r:id="rId10"/>
    <p:sldLayoutId id="214748392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5pPr>
      <a:lvl6pPr marL="45711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2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358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477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ts val="600"/>
        </a:spcAft>
        <a:buFont typeface="Arial" charset="0"/>
        <a:buChar char="•"/>
        <a:defRPr sz="2800" b="1" kern="1200">
          <a:solidFill>
            <a:srgbClr val="7F7F7F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charset="0"/>
        </a:defRPr>
      </a:lvl1pPr>
      <a:lvl2pPr marL="741363" indent="-284163" algn="l" rtl="0" eaLnBrk="0" fontAlgn="base" hangingPunct="0">
        <a:spcBef>
          <a:spcPct val="20000"/>
        </a:spcBef>
        <a:spcAft>
          <a:spcPts val="600"/>
        </a:spcAft>
        <a:buFont typeface="Arial" charset="0"/>
        <a:buChar char="–"/>
        <a:defRPr sz="2400" b="1" kern="1200">
          <a:solidFill>
            <a:srgbClr val="7F7F7F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charset="0"/>
        </a:defRPr>
      </a:lvl2pPr>
      <a:lvl3pPr marL="1141413" indent="-227013" algn="l" rtl="0" eaLnBrk="0" fontAlgn="base" hangingPunct="0">
        <a:spcBef>
          <a:spcPct val="20000"/>
        </a:spcBef>
        <a:spcAft>
          <a:spcPts val="600"/>
        </a:spcAft>
        <a:buFont typeface="Arial" charset="0"/>
        <a:buChar char="•"/>
        <a:defRPr sz="2000" b="1" kern="1200">
          <a:solidFill>
            <a:srgbClr val="7F7F7F"/>
          </a:solidFill>
          <a:latin typeface="微软雅黑 Light" panose="020B0502040204020203" pitchFamily="34" charset="-122"/>
          <a:ea typeface="微软雅黑 Light" panose="020B0502040204020203" pitchFamily="34" charset="-122"/>
          <a:cs typeface="微软雅黑 Light" charset="0"/>
        </a:defRPr>
      </a:lvl3pPr>
      <a:lvl4pPr marL="1598613" indent="-227013" algn="l" rtl="0" eaLnBrk="0" fontAlgn="base" hangingPunct="0">
        <a:spcBef>
          <a:spcPct val="20000"/>
        </a:spcBef>
        <a:spcAft>
          <a:spcPts val="600"/>
        </a:spcAft>
        <a:buFont typeface="Arial" charset="0"/>
        <a:buChar char="–"/>
        <a:defRPr kumimoji="1" kern="1200">
          <a:solidFill>
            <a:srgbClr val="7F7F7F"/>
          </a:solidFill>
          <a:latin typeface="微软雅黑 Light" panose="020B0502040204020203" pitchFamily="34" charset="-122"/>
          <a:ea typeface="微软雅黑 Light" panose="020B0502040204020203" pitchFamily="34" charset="-122"/>
          <a:cs typeface="微软雅黑 Light" charset="0"/>
        </a:defRPr>
      </a:lvl4pPr>
      <a:lvl5pPr marL="2055813" indent="-227013" algn="l" rtl="0" eaLnBrk="0" fontAlgn="base" hangingPunct="0">
        <a:spcBef>
          <a:spcPct val="20000"/>
        </a:spcBef>
        <a:spcAft>
          <a:spcPts val="600"/>
        </a:spcAft>
        <a:buFont typeface="Arial" charset="0"/>
        <a:buChar char="»"/>
        <a:defRPr kumimoji="1" kern="1200">
          <a:solidFill>
            <a:srgbClr val="7F7F7F"/>
          </a:solidFill>
          <a:latin typeface="微软雅黑 Light" panose="020B0502040204020203" pitchFamily="34" charset="-122"/>
          <a:ea typeface="微软雅黑 Light" panose="020B0502040204020203" pitchFamily="34" charset="-122"/>
          <a:cs typeface="微软雅黑 Light" charset="0"/>
        </a:defRPr>
      </a:lvl5pPr>
      <a:lvl6pPr marL="2514156" indent="-228560" algn="l" defTabSz="9142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5" indent="-228560" algn="l" defTabSz="9142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95" indent="-228560" algn="l" defTabSz="9142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14" indent="-228560" algn="l" defTabSz="9142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9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8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7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6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6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5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4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燕尾形 116"/>
          <p:cNvSpPr/>
          <p:nvPr/>
        </p:nvSpPr>
        <p:spPr>
          <a:xfrm>
            <a:off x="539552" y="1484784"/>
            <a:ext cx="8227640" cy="288032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73025"/>
            <a:ext cx="8228657" cy="849313"/>
          </a:xfrm>
        </p:spPr>
        <p:txBody>
          <a:bodyPr/>
          <a:lstStyle/>
          <a:p>
            <a:r>
              <a:rPr lang="zh-CN" altLang="en-US" sz="2800" dirty="0" smtClean="0"/>
              <a:t>负责的平台模块（领域）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1FEA1E-FFF8-454E-90D7-7E2D98375467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  <p:sp>
        <p:nvSpPr>
          <p:cNvPr id="86" name="矩形 37"/>
          <p:cNvSpPr>
            <a:spLocks noChangeArrowheads="1"/>
          </p:cNvSpPr>
          <p:nvPr/>
        </p:nvSpPr>
        <p:spPr bwMode="auto">
          <a:xfrm>
            <a:off x="539552" y="2564904"/>
            <a:ext cx="20161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本周进展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7" name="直接连接符 39"/>
          <p:cNvCxnSpPr>
            <a:cxnSpLocks noChangeShapeType="1"/>
          </p:cNvCxnSpPr>
          <p:nvPr/>
        </p:nvCxnSpPr>
        <p:spPr bwMode="auto">
          <a:xfrm>
            <a:off x="3059832" y="2571725"/>
            <a:ext cx="0" cy="3596187"/>
          </a:xfrm>
          <a:prstGeom prst="line">
            <a:avLst/>
          </a:prstGeom>
          <a:noFill/>
          <a:ln w="10160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88" name="矩形 40"/>
          <p:cNvSpPr>
            <a:spLocks noChangeArrowheads="1"/>
          </p:cNvSpPr>
          <p:nvPr/>
        </p:nvSpPr>
        <p:spPr bwMode="auto">
          <a:xfrm>
            <a:off x="6372200" y="2564904"/>
            <a:ext cx="13388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问题或风险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9" name="直接连接符 41"/>
          <p:cNvCxnSpPr>
            <a:cxnSpLocks noChangeShapeType="1"/>
          </p:cNvCxnSpPr>
          <p:nvPr/>
        </p:nvCxnSpPr>
        <p:spPr bwMode="auto">
          <a:xfrm>
            <a:off x="5940152" y="2571725"/>
            <a:ext cx="0" cy="3672408"/>
          </a:xfrm>
          <a:prstGeom prst="line">
            <a:avLst/>
          </a:prstGeom>
          <a:noFill/>
          <a:ln w="10160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92" name="TextBox 48"/>
          <p:cNvSpPr txBox="1">
            <a:spLocks noChangeArrowheads="1"/>
          </p:cNvSpPr>
          <p:nvPr/>
        </p:nvSpPr>
        <p:spPr bwMode="auto">
          <a:xfrm>
            <a:off x="463580" y="1196752"/>
            <a:ext cx="952892" cy="300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569" tIns="49785" rIns="99569" bIns="49785">
            <a:spAutoFit/>
          </a:bodyPr>
          <a:lstStyle/>
          <a:p>
            <a:r>
              <a:rPr lang="zh-CN" altLang="en-US" sz="1300" b="1" dirty="0" smtClean="0">
                <a:latin typeface="Calibri" pitchFamily="34" charset="0"/>
                <a:ea typeface="微软雅黑" pitchFamily="34" charset="-122"/>
              </a:rPr>
              <a:t>时间节点</a:t>
            </a:r>
            <a:r>
              <a:rPr lang="en-US" altLang="zh-CN" sz="1300" b="1" dirty="0" smtClean="0">
                <a:latin typeface="Calibri" pitchFamily="34" charset="0"/>
                <a:ea typeface="微软雅黑" pitchFamily="34" charset="-122"/>
              </a:rPr>
              <a:t>1</a:t>
            </a:r>
            <a:endParaRPr lang="zh-CN" altLang="en-US" sz="1300" b="1" dirty="0"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899592" y="1556792"/>
            <a:ext cx="155575" cy="1587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anchor="ctr"/>
          <a:lstStyle/>
          <a:p>
            <a:pPr algn="ctr" defTabSz="9956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/>
          </a:p>
        </p:txBody>
      </p:sp>
      <p:sp>
        <p:nvSpPr>
          <p:cNvPr id="96" name="椭圆 95"/>
          <p:cNvSpPr/>
          <p:nvPr/>
        </p:nvSpPr>
        <p:spPr>
          <a:xfrm>
            <a:off x="4427984" y="1556792"/>
            <a:ext cx="155575" cy="1587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anchor="ctr"/>
          <a:lstStyle/>
          <a:p>
            <a:pPr algn="ctr" defTabSz="9956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dirty="0"/>
          </a:p>
        </p:txBody>
      </p:sp>
      <p:cxnSp>
        <p:nvCxnSpPr>
          <p:cNvPr id="106" name="直接连接符 80"/>
          <p:cNvCxnSpPr>
            <a:cxnSpLocks noChangeShapeType="1"/>
          </p:cNvCxnSpPr>
          <p:nvPr/>
        </p:nvCxnSpPr>
        <p:spPr bwMode="auto">
          <a:xfrm>
            <a:off x="304800" y="2276872"/>
            <a:ext cx="8227640" cy="0"/>
          </a:xfrm>
          <a:prstGeom prst="line">
            <a:avLst/>
          </a:prstGeom>
          <a:noFill/>
          <a:ln w="10160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115" name="矩形 40"/>
          <p:cNvSpPr>
            <a:spLocks noChangeArrowheads="1"/>
          </p:cNvSpPr>
          <p:nvPr/>
        </p:nvSpPr>
        <p:spPr bwMode="auto">
          <a:xfrm>
            <a:off x="3707904" y="2564904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下周计划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TextBox 49"/>
          <p:cNvSpPr txBox="1">
            <a:spLocks noChangeArrowheads="1"/>
          </p:cNvSpPr>
          <p:nvPr/>
        </p:nvSpPr>
        <p:spPr bwMode="auto">
          <a:xfrm>
            <a:off x="4063980" y="1196752"/>
            <a:ext cx="952892" cy="300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569" tIns="49785" rIns="99569" bIns="49785">
            <a:spAutoFit/>
          </a:bodyPr>
          <a:lstStyle/>
          <a:p>
            <a:r>
              <a:rPr lang="zh-CN" altLang="en-US" sz="1300" b="1" dirty="0" smtClean="0">
                <a:latin typeface="Calibri" pitchFamily="34" charset="0"/>
                <a:ea typeface="微软雅黑" pitchFamily="34" charset="-122"/>
              </a:rPr>
              <a:t>时间节点</a:t>
            </a:r>
            <a:r>
              <a:rPr lang="en-US" altLang="zh-CN" sz="1300" b="1" dirty="0" smtClean="0">
                <a:latin typeface="Calibri" pitchFamily="34" charset="0"/>
                <a:ea typeface="微软雅黑" pitchFamily="34" charset="-122"/>
              </a:rPr>
              <a:t>2</a:t>
            </a:r>
            <a:endParaRPr lang="zh-CN" altLang="en-US" sz="1300" b="1" dirty="0"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04800" y="3075781"/>
            <a:ext cx="2106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按项列表呈现，可加百分比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可分“计划内”“计划外”（突发或临时任务）两类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未按计划完成可说明原因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203848" y="3075781"/>
            <a:ext cx="20882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按项列表呈现，可加百分比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可分“组内”“需组外配合”（需要组外其他人配合）两类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可加依赖说明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可加预期完成时间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20874" y="1844824"/>
            <a:ext cx="1098798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对应要求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139952" y="1844824"/>
            <a:ext cx="936104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对应要求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12160" y="1844824"/>
            <a:ext cx="1008112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对应要求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49"/>
          <p:cNvSpPr txBox="1">
            <a:spLocks noChangeArrowheads="1"/>
          </p:cNvSpPr>
          <p:nvPr/>
        </p:nvSpPr>
        <p:spPr bwMode="auto">
          <a:xfrm>
            <a:off x="6012160" y="1184187"/>
            <a:ext cx="952892" cy="300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569" tIns="49785" rIns="99569" bIns="49785">
            <a:spAutoFit/>
          </a:bodyPr>
          <a:lstStyle/>
          <a:p>
            <a:r>
              <a:rPr lang="zh-CN" altLang="en-US" sz="1300" b="1" dirty="0" smtClean="0">
                <a:latin typeface="Calibri" pitchFamily="34" charset="0"/>
                <a:ea typeface="微软雅黑" pitchFamily="34" charset="-122"/>
              </a:rPr>
              <a:t>时间节点</a:t>
            </a:r>
            <a:r>
              <a:rPr lang="en-US" altLang="zh-CN" sz="1300" b="1" dirty="0" smtClean="0">
                <a:latin typeface="Calibri" pitchFamily="34" charset="0"/>
                <a:ea typeface="微软雅黑" pitchFamily="34" charset="-122"/>
              </a:rPr>
              <a:t>3</a:t>
            </a:r>
            <a:endParaRPr lang="zh-CN" altLang="en-US" sz="1300" b="1" dirty="0"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372200" y="1556792"/>
            <a:ext cx="155575" cy="1587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anchor="ctr"/>
          <a:lstStyle/>
          <a:p>
            <a:pPr algn="ctr" defTabSz="9956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/>
          </a:p>
        </p:txBody>
      </p:sp>
      <p:sp>
        <p:nvSpPr>
          <p:cNvPr id="27" name="矩形 26"/>
          <p:cNvSpPr/>
          <p:nvPr/>
        </p:nvSpPr>
        <p:spPr>
          <a:xfrm>
            <a:off x="6084168" y="3075781"/>
            <a:ext cx="1800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按项列表呈现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可分“问题”“风险”两类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最好自己能提解决方案或应对措施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37"/>
          <p:cNvSpPr>
            <a:spLocks noChangeArrowheads="1"/>
          </p:cNvSpPr>
          <p:nvPr/>
        </p:nvSpPr>
        <p:spPr bwMode="auto">
          <a:xfrm>
            <a:off x="7164288" y="1844824"/>
            <a:ext cx="16205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（模块路线图）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156176" y="4581128"/>
            <a:ext cx="180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1200" i="1" dirty="0" smtClean="0">
                <a:latin typeface="微软雅黑" pitchFamily="34" charset="-122"/>
                <a:ea typeface="微软雅黑" pitchFamily="34" charset="-122"/>
              </a:rPr>
              <a:t>问题针对已发生的任务</a:t>
            </a:r>
            <a:endParaRPr lang="en-US" altLang="zh-CN" sz="1200" i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200" i="1" dirty="0" smtClean="0">
                <a:latin typeface="微软雅黑" pitchFamily="34" charset="-122"/>
                <a:ea typeface="微软雅黑" pitchFamily="34" charset="-122"/>
              </a:rPr>
              <a:t>风险针对未开始的任务</a:t>
            </a:r>
            <a:endParaRPr lang="en-US" altLang="zh-CN" sz="1200" i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200" i="1" dirty="0" smtClean="0">
                <a:latin typeface="微软雅黑" pitchFamily="34" charset="-122"/>
                <a:ea typeface="微软雅黑" pitchFamily="34" charset="-122"/>
              </a:rPr>
              <a:t>可附加文件辅助说明</a:t>
            </a:r>
            <a:endParaRPr lang="en-US" altLang="zh-CN" sz="1200" i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041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73025"/>
            <a:ext cx="8228657" cy="849313"/>
          </a:xfrm>
        </p:spPr>
        <p:txBody>
          <a:bodyPr/>
          <a:lstStyle/>
          <a:p>
            <a:r>
              <a:rPr lang="zh-CN" altLang="zh-CN" sz="2800" dirty="0" smtClean="0"/>
              <a:t>开放接口平台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1FEA1E-FFF8-454E-90D7-7E2D98375467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86" name="矩形 37"/>
          <p:cNvSpPr>
            <a:spLocks noChangeArrowheads="1"/>
          </p:cNvSpPr>
          <p:nvPr/>
        </p:nvSpPr>
        <p:spPr bwMode="auto">
          <a:xfrm>
            <a:off x="539552" y="2339588"/>
            <a:ext cx="20161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本周进展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7" name="直接连接符 39"/>
          <p:cNvCxnSpPr>
            <a:cxnSpLocks noChangeShapeType="1"/>
          </p:cNvCxnSpPr>
          <p:nvPr/>
        </p:nvCxnSpPr>
        <p:spPr bwMode="auto">
          <a:xfrm>
            <a:off x="3059832" y="2571725"/>
            <a:ext cx="0" cy="3596187"/>
          </a:xfrm>
          <a:prstGeom prst="line">
            <a:avLst/>
          </a:prstGeom>
          <a:noFill/>
          <a:ln w="10160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88" name="矩形 40"/>
          <p:cNvSpPr>
            <a:spLocks noChangeArrowheads="1"/>
          </p:cNvSpPr>
          <p:nvPr/>
        </p:nvSpPr>
        <p:spPr bwMode="auto">
          <a:xfrm>
            <a:off x="6372200" y="2339588"/>
            <a:ext cx="13388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问题或风险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9" name="直接连接符 41"/>
          <p:cNvCxnSpPr>
            <a:cxnSpLocks noChangeShapeType="1"/>
          </p:cNvCxnSpPr>
          <p:nvPr/>
        </p:nvCxnSpPr>
        <p:spPr bwMode="auto">
          <a:xfrm>
            <a:off x="5940152" y="2571725"/>
            <a:ext cx="0" cy="3672408"/>
          </a:xfrm>
          <a:prstGeom prst="line">
            <a:avLst/>
          </a:prstGeom>
          <a:noFill/>
          <a:ln w="10160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06" name="直接连接符 80"/>
          <p:cNvCxnSpPr>
            <a:cxnSpLocks noChangeShapeType="1"/>
          </p:cNvCxnSpPr>
          <p:nvPr/>
        </p:nvCxnSpPr>
        <p:spPr bwMode="auto">
          <a:xfrm>
            <a:off x="179512" y="2276872"/>
            <a:ext cx="8227640" cy="0"/>
          </a:xfrm>
          <a:prstGeom prst="line">
            <a:avLst/>
          </a:prstGeom>
          <a:noFill/>
          <a:ln w="10160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115" name="矩形 40"/>
          <p:cNvSpPr>
            <a:spLocks noChangeArrowheads="1"/>
          </p:cNvSpPr>
          <p:nvPr/>
        </p:nvSpPr>
        <p:spPr bwMode="auto">
          <a:xfrm>
            <a:off x="3707904" y="2339588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下周计划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燕尾形 34"/>
          <p:cNvSpPr/>
          <p:nvPr/>
        </p:nvSpPr>
        <p:spPr>
          <a:xfrm>
            <a:off x="323528" y="1412776"/>
            <a:ext cx="8227640" cy="216024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6856717" y="1455316"/>
            <a:ext cx="155575" cy="1587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anchor="ctr"/>
          <a:lstStyle/>
          <a:p>
            <a:pPr algn="ctr" defTabSz="9956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/>
          </a:p>
        </p:txBody>
      </p:sp>
      <p:sp>
        <p:nvSpPr>
          <p:cNvPr id="39" name="椭圆 38"/>
          <p:cNvSpPr/>
          <p:nvPr/>
        </p:nvSpPr>
        <p:spPr>
          <a:xfrm>
            <a:off x="3647741" y="1439414"/>
            <a:ext cx="155575" cy="1587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anchor="ctr"/>
          <a:lstStyle/>
          <a:p>
            <a:pPr algn="ctr" defTabSz="9956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/>
          </a:p>
        </p:txBody>
      </p:sp>
      <p:sp>
        <p:nvSpPr>
          <p:cNvPr id="40" name="TextBox 49"/>
          <p:cNvSpPr txBox="1">
            <a:spLocks noChangeArrowheads="1"/>
          </p:cNvSpPr>
          <p:nvPr/>
        </p:nvSpPr>
        <p:spPr bwMode="auto">
          <a:xfrm>
            <a:off x="3199884" y="1124744"/>
            <a:ext cx="1025026" cy="300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569" tIns="49785" rIns="99569" bIns="49785">
            <a:spAutoFit/>
          </a:bodyPr>
          <a:lstStyle/>
          <a:p>
            <a:r>
              <a:rPr lang="en-US" altLang="zh-CN" sz="1300" b="1" dirty="0" smtClean="0">
                <a:latin typeface="Calibri" pitchFamily="34" charset="0"/>
                <a:ea typeface="微软雅黑" pitchFamily="34" charset="-122"/>
              </a:rPr>
              <a:t>2015/11/19</a:t>
            </a:r>
            <a:endParaRPr lang="zh-CN" altLang="en-US" sz="1300" b="1" dirty="0"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42" name="TextBox 49"/>
          <p:cNvSpPr txBox="1">
            <a:spLocks noChangeArrowheads="1"/>
          </p:cNvSpPr>
          <p:nvPr/>
        </p:nvSpPr>
        <p:spPr bwMode="auto">
          <a:xfrm>
            <a:off x="6436228" y="1124744"/>
            <a:ext cx="1025026" cy="300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569" tIns="49785" rIns="99569" bIns="49785">
            <a:spAutoFit/>
          </a:bodyPr>
          <a:lstStyle/>
          <a:p>
            <a:r>
              <a:rPr lang="en-US" altLang="zh-CN" sz="1300" b="1" dirty="0" smtClean="0">
                <a:latin typeface="Calibri" pitchFamily="34" charset="0"/>
                <a:ea typeface="微软雅黑" pitchFamily="34" charset="-122"/>
              </a:rPr>
              <a:t>2015/11/26</a:t>
            </a:r>
            <a:endParaRPr lang="zh-CN" altLang="en-US" sz="1300" b="1" dirty="0"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12592" y="1700808"/>
            <a:ext cx="145940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完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成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开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放接口平台第一版架构设计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92212" y="1700808"/>
            <a:ext cx="163737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完成开放接口平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台架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构设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计及工作量评估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1472" y="1700808"/>
            <a:ext cx="1452130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完成开放接口平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台业务场景时序图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150927" y="1436566"/>
            <a:ext cx="155575" cy="1587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anchor="ctr"/>
          <a:lstStyle/>
          <a:p>
            <a:pPr algn="ctr" defTabSz="9956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715488" y="1124744"/>
            <a:ext cx="1025026" cy="300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569" tIns="49785" rIns="99569" bIns="49785">
            <a:spAutoFit/>
          </a:bodyPr>
          <a:lstStyle/>
          <a:p>
            <a:r>
              <a:rPr lang="en-US" altLang="zh-CN" sz="1300" b="1" dirty="0" smtClean="0">
                <a:latin typeface="Calibri" pitchFamily="34" charset="0"/>
                <a:ea typeface="微软雅黑" pitchFamily="34" charset="-122"/>
              </a:rPr>
              <a:t>2015/11/12</a:t>
            </a:r>
            <a:endParaRPr lang="zh-CN" altLang="en-US" sz="1300" b="1" dirty="0"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3528" y="2780928"/>
            <a:ext cx="23229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系统设计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主数据及安全平台数据结构及接口第三版完成，待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7.10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评审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2.TSP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各服务设计评审完成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系统开发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1.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主数据服务开发完成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10%</a:t>
            </a: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2.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路书服务开发完成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100%</a:t>
            </a: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3.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消息服务开发完成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100% </a:t>
            </a: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4.TAP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开发完成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50%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275856" y="2780928"/>
            <a:ext cx="2322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系统开发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1.TAP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开发完成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2.TSIP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开发完成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80%</a:t>
            </a: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3.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主数据服务开发完成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20%</a:t>
            </a: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4.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导航服务开发完成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084168" y="2780928"/>
            <a:ext cx="23229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主数据为所有服务的依赖项，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7.3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已完成第一轮评审，存在部分问题需尽快明确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应对措施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a)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本周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7.10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第二轮评审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0415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蓝绿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SAICVCARD 1.potx" id="{F4245A87-19B5-4882-89AD-E8A578D64484}" vid="{5F6CFF0C-306C-4D53-BBA5-EFA3B2098250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13193</TotalTime>
  <Words>479</Words>
  <Application>Microsoft Office PowerPoint</Application>
  <PresentationFormat>全屏显示(4:3)</PresentationFormat>
  <Paragraphs>54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负责的平台模块（领域）</vt:lpstr>
      <vt:lpstr>开放接口平台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互联网汽车产品定义 项目执行计划</dc:title>
  <dc:creator>kevin</dc:creator>
  <cp:lastModifiedBy>test</cp:lastModifiedBy>
  <cp:revision>1837</cp:revision>
  <cp:lastPrinted>2015-06-10T01:56:50Z</cp:lastPrinted>
  <dcterms:created xsi:type="dcterms:W3CDTF">2006-10-24T06:38:26Z</dcterms:created>
  <dcterms:modified xsi:type="dcterms:W3CDTF">2015-11-05T03:10:03Z</dcterms:modified>
</cp:coreProperties>
</file>