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9" r:id="rId4"/>
    <p:sldId id="262" r:id="rId5"/>
    <p:sldId id="264" r:id="rId6"/>
    <p:sldId id="257" r:id="rId7"/>
    <p:sldId id="263" r:id="rId8"/>
    <p:sldId id="265" r:id="rId9"/>
    <p:sldId id="270" r:id="rId10"/>
    <p:sldId id="269" r:id="rId11"/>
    <p:sldId id="276" r:id="rId12"/>
    <p:sldId id="27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A31D-DF5F-4FB0-AE3F-81807C8C2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DCA7B-EBDC-4952-898C-B6DF39ABD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97F90-FF86-4780-AFDD-34832FE6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9707-7AD3-4007-A498-01335C13F718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55AF8-14CE-44B6-A79A-146BB9B8F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10ADA-148B-4E3E-BF5C-68690215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18AE-EF61-4915-9C3F-C4F51B65B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5D69-8505-4B17-9B94-8495C3AD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E56FD-3B83-4C5C-8778-373806864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CF04C-E699-4957-8C67-8B85A0F7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9707-7AD3-4007-A498-01335C13F718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13B92-651C-4157-9BD9-CFB3E1C4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5073D-7BBB-45D0-B83B-B522958EE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18AE-EF61-4915-9C3F-C4F51B65B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4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3CCBCD-8610-4E68-B929-EF4B2A531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E8235-D361-47A0-B8DD-F8DAAD7A0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65C9B-DD0A-424E-8B6B-715169FF3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9707-7AD3-4007-A498-01335C13F718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4B9A2-F219-4CBF-98E6-B75A7ECBC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90249-8E24-4BEA-BD70-9CD5BB7D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18AE-EF61-4915-9C3F-C4F51B65B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3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8F2FD-EC72-49C3-BFB4-F85F15DF4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B7206-E35D-4E24-AEFA-DE8B5DA5C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64EBA-BCB2-49B8-9A88-FD44979BD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9707-7AD3-4007-A498-01335C13F718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D6E76-1B93-4C9F-8088-41352CEB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9F594-2B5D-4262-9ACF-0B3C0EA6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18AE-EF61-4915-9C3F-C4F51B65B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6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1E1A-7605-4B45-A2B1-733ADC2DD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C1849-C44C-4A95-AC51-B09C96BFF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42C5D-D6B3-426C-83D7-CF6A3C572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9707-7AD3-4007-A498-01335C13F718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1FFDA-B84D-4E13-8E30-AAA64430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3641F-CB4F-4D6F-B74E-2306C34B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18AE-EF61-4915-9C3F-C4F51B65B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1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5028C-F462-49B9-AD85-4ECD36B1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E44A6-130A-440E-8911-4E1CC5C96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AD6D5-EE89-4100-B6C0-AEDDF8D64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AD210-ED9B-4572-BA82-AEA27767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9707-7AD3-4007-A498-01335C13F718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A63D7-EF84-4E04-911B-B4A026A30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AE7E2-1B07-48DB-A058-F7CF7C8E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18AE-EF61-4915-9C3F-C4F51B65B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3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3223-1DDE-493B-BDC7-26362AB98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938C5-B00C-4212-A07F-6C1F6EF64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8F281-CBA6-4B52-B3D2-65704E818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761103-F52B-4100-803C-63E1132F7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3D9DEF-7327-4201-A520-FBA0F62AD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EACC55-601F-4419-A0F2-CFC35BF0A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9707-7AD3-4007-A498-01335C13F718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151F3-E8A6-40E7-A80F-B6DAF3C5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1F28A6-65DA-4C66-9620-0E59F3D8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18AE-EF61-4915-9C3F-C4F51B65B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4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60F27-72EC-4E0E-ABA5-9A7C6EED1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0820A-5FE6-4169-A915-C890E9185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9707-7AD3-4007-A498-01335C13F718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86D1E-7ADA-42D3-9EF7-EC8DB742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5DA1D-F1BF-4D79-807B-94130203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18AE-EF61-4915-9C3F-C4F51B65B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2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9D8C09-B395-4683-BD80-49C95919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9707-7AD3-4007-A498-01335C13F718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2A7AAF-51B5-4017-8359-EE3288FA1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E6792-FC1C-460D-8C73-768FD579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18AE-EF61-4915-9C3F-C4F51B65B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6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902BB-AF9F-461D-8D7A-E3011897C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98AE9-D82C-4476-965B-C3EB8B9E0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B20F5-BEC6-4124-8E07-3BC956E82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FB3C2-90A8-42BA-A4F0-2C34DF28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9707-7AD3-4007-A498-01335C13F718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81400-FA82-4ABC-979E-23913FEC0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3A494-9A67-4798-A986-10D9858F9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18AE-EF61-4915-9C3F-C4F51B65B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2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05A0-47AF-4764-8D8B-8FED79A34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BD06C9-024A-48D5-953B-009519199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4816E-734A-4594-95AC-24BD26110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9240C-0984-4CFC-8C23-A2568F99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9707-7AD3-4007-A498-01335C13F718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9CF32-43CF-40EA-8ED0-41150698B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306D9-8003-42B3-BC48-2EFF00E7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18AE-EF61-4915-9C3F-C4F51B65B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8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1105FB-2BF1-484E-8129-81C27272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4B79F-F139-4E8C-96F6-1927AF209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716A5-6A71-4276-881F-70A03DD4E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A9707-7AD3-4007-A498-01335C13F718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A54E6-F384-4F8E-A26D-EEF3AEB47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CB6EB-5749-4BC1-B3D8-A62A7BB72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118AE-EF61-4915-9C3F-C4F51B65B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0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1B795-A1CC-42F0-8683-F79F8E7A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Mapper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EA30-EA70-4E06-AD96-8C71DA4C3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declare mapper directive, the compiler generates a mapper function</a:t>
            </a:r>
          </a:p>
          <a:p>
            <a:r>
              <a:rPr lang="en-US" dirty="0"/>
              <a:t>The corresponding mapper function is passed to the OpenMP runtime whenever a clause with mapper is found on a target, target data, or target update directive</a:t>
            </a:r>
          </a:p>
          <a:p>
            <a:r>
              <a:rPr lang="en-US" dirty="0"/>
              <a:t>The runtime calls mapper functions to achieve custom mapping</a:t>
            </a:r>
          </a:p>
          <a:p>
            <a:r>
              <a:rPr lang="en-US" dirty="0"/>
              <a:t>Workload partition</a:t>
            </a:r>
          </a:p>
          <a:p>
            <a:pPr lvl="1"/>
            <a:r>
              <a:rPr lang="en-US" dirty="0"/>
              <a:t>Compiler: generates mapper functions, figures out the correct mapper function handle passed to the runtime</a:t>
            </a:r>
          </a:p>
          <a:p>
            <a:pPr lvl="1"/>
            <a:r>
              <a:rPr lang="en-US" dirty="0"/>
              <a:t>Runtime: completes data mapping using functions passed from compiler</a:t>
            </a:r>
          </a:p>
        </p:txBody>
      </p:sp>
    </p:spTree>
    <p:extLst>
      <p:ext uri="{BB962C8B-B14F-4D97-AF65-F5344CB8AC3E}">
        <p14:creationId xmlns:p14="http://schemas.microsoft.com/office/powerpoint/2010/main" val="2638612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F796-F3B1-4DF4-8397-B974C314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Mapper Function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9271D6-CB07-409C-BC9A-A1F09B00A477}"/>
              </a:ext>
            </a:extLst>
          </p:cNvPr>
          <p:cNvSpPr txBox="1"/>
          <p:nvPr/>
        </p:nvSpPr>
        <p:spPr>
          <a:xfrm>
            <a:off x="244258" y="1334024"/>
            <a:ext cx="1171809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struct S { int a; };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declare mapper(id: struct S s) map(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omp_mapper_id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size, int64_t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rt_mapper_handle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(size &gt; 1 &amp;&amp; !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IsDelete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__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kmpc_push_mapper_component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base_ptr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size*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S),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clearToFrom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rt_mapper_handle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size;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each map clause, generate its base, address, size, type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kmpc_push_mapper_component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(int),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mergeMapType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alloc_maptype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rt_mapper_handle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(size &gt; 1 &amp;&amp;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IsDelete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kmpc_push_mapper_component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base_ptr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size*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S),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clearToFrom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rt_mapper_handle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5BEDFFD8-1E4E-4306-8E5B-4B1CD9C44F52}"/>
              </a:ext>
            </a:extLst>
          </p:cNvPr>
          <p:cNvSpPr/>
          <p:nvPr/>
        </p:nvSpPr>
        <p:spPr>
          <a:xfrm>
            <a:off x="6903938" y="2697816"/>
            <a:ext cx="5256000" cy="507600"/>
          </a:xfrm>
          <a:prstGeom prst="borderCallout1">
            <a:avLst>
              <a:gd name="adj1" fmla="val 84739"/>
              <a:gd name="adj2" fmla="val 149"/>
              <a:gd name="adj3" fmla="val 111419"/>
              <a:gd name="adj4" fmla="val -183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Allocate memory space for array section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0D11B12E-4A65-4C59-BB39-CBFE33CDA4AA}"/>
              </a:ext>
            </a:extLst>
          </p:cNvPr>
          <p:cNvSpPr/>
          <p:nvPr/>
        </p:nvSpPr>
        <p:spPr>
          <a:xfrm>
            <a:off x="8235867" y="3585113"/>
            <a:ext cx="3908121" cy="506329"/>
          </a:xfrm>
          <a:prstGeom prst="borderCallout1">
            <a:avLst>
              <a:gd name="adj1" fmla="val 44293"/>
              <a:gd name="adj2" fmla="val -19"/>
              <a:gd name="adj3" fmla="val 114640"/>
              <a:gd name="adj4" fmla="val -608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Complete member mapping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F702CF71-1960-4EE6-A9F4-E446034AD07D}"/>
              </a:ext>
            </a:extLst>
          </p:cNvPr>
          <p:cNvSpPr/>
          <p:nvPr/>
        </p:nvSpPr>
        <p:spPr>
          <a:xfrm>
            <a:off x="8150270" y="6071922"/>
            <a:ext cx="3908121" cy="506329"/>
          </a:xfrm>
          <a:prstGeom prst="borderCallout1">
            <a:avLst>
              <a:gd name="adj1" fmla="val 44293"/>
              <a:gd name="adj2" fmla="val -19"/>
              <a:gd name="adj3" fmla="val -23897"/>
              <a:gd name="adj4" fmla="val -367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Delete array section</a:t>
            </a:r>
          </a:p>
        </p:txBody>
      </p:sp>
    </p:spTree>
    <p:extLst>
      <p:ext uri="{BB962C8B-B14F-4D97-AF65-F5344CB8AC3E}">
        <p14:creationId xmlns:p14="http://schemas.microsoft.com/office/powerpoint/2010/main" val="775002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F796-F3B1-4DF4-8397-B974C314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Mapper Function Implementation with Nested Mapper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9271D6-CB07-409C-BC9A-A1F09B00A477}"/>
              </a:ext>
            </a:extLst>
          </p:cNvPr>
          <p:cNvSpPr txBox="1"/>
          <p:nvPr/>
        </p:nvSpPr>
        <p:spPr>
          <a:xfrm>
            <a:off x="244258" y="1334024"/>
            <a:ext cx="1171809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struct S { struct SS *a; };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declare mapper(id: struct S s) map(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mapper(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[0:N])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omp_mapper_id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size, int64_t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rt_mapper_handle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(size &gt; 1 &amp;&amp; !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IsDelete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kmpc_push_mapper_component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size*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S),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clearToFrom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rt_mapper_handle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size;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each map clause with a mapper, call its mapper function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omp_mapper_idd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(/*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base_ptr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/*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/*size*/N, /*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rt_mapper_handle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(size &gt; 1 &amp;&amp;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IsDelete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kmpc_push_mapper_component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size*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S),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clearToFrom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rt_mapper_handle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FA57509D-4E0F-4616-801C-10EFDDF5AE4F}"/>
              </a:ext>
            </a:extLst>
          </p:cNvPr>
          <p:cNvSpPr/>
          <p:nvPr/>
        </p:nvSpPr>
        <p:spPr>
          <a:xfrm>
            <a:off x="2561572" y="6250488"/>
            <a:ext cx="9488465" cy="607512"/>
          </a:xfrm>
          <a:prstGeom prst="borderCallout1">
            <a:avLst>
              <a:gd name="adj1" fmla="val 793"/>
              <a:gd name="adj2" fmla="val 52196"/>
              <a:gd name="adj3" fmla="val -245128"/>
              <a:gd name="adj4" fmla="val 4603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 the corresponding mapper function for struct SS with the name ‘</a:t>
            </a:r>
            <a:r>
              <a:rPr lang="en-US" sz="2400" dirty="0" err="1"/>
              <a:t>idd</a:t>
            </a:r>
            <a:r>
              <a:rPr lang="en-US" sz="24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947548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EA219-CB83-41C7-987C-69DFD6101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BFDFD-16FD-4516-AE46-83114FB0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Push back the component specified by </a:t>
            </a:r>
            <a:r>
              <a:rPr lang="en-US" dirty="0" err="1"/>
              <a:t>base_ptr</a:t>
            </a:r>
            <a:r>
              <a:rPr lang="en-US" dirty="0"/>
              <a:t>, </a:t>
            </a:r>
            <a:r>
              <a:rPr lang="en-US" dirty="0" err="1"/>
              <a:t>ptr</a:t>
            </a:r>
            <a:r>
              <a:rPr lang="en-US" dirty="0"/>
              <a:t>, size, and type, to the </a:t>
            </a:r>
            <a:r>
              <a:rPr lang="en-US" dirty="0" err="1"/>
              <a:t>rt_mapper_handle</a:t>
            </a:r>
            <a:endParaRPr lang="en-US" dirty="0"/>
          </a:p>
          <a:p>
            <a:r>
              <a:rPr lang="en-US" dirty="0" err="1"/>
              <a:t>rt_mapper_handle</a:t>
            </a:r>
            <a:r>
              <a:rPr lang="en-US" dirty="0"/>
              <a:t> is a pointer to the data structure below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F03D0-CA8F-4DFF-89DF-A4461068710D}"/>
              </a:ext>
            </a:extLst>
          </p:cNvPr>
          <p:cNvSpPr txBox="1"/>
          <p:nvPr/>
        </p:nvSpPr>
        <p:spPr>
          <a:xfrm>
            <a:off x="914400" y="1778697"/>
            <a:ext cx="11047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kmpc_push_mapper_component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(void *base, void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int64_t size, int64_t type, void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rt_mapper_handle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B7BE8-509F-4020-8871-89E4C8AE400C}"/>
              </a:ext>
            </a:extLst>
          </p:cNvPr>
          <p:cNvSpPr txBox="1"/>
          <p:nvPr/>
        </p:nvSpPr>
        <p:spPr>
          <a:xfrm>
            <a:off x="914400" y="4386196"/>
            <a:ext cx="110479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MapperComponentsTy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std::vector&lt;void *&gt; Bases;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std::vector&lt;void *&gt;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std::vector&lt;int64_t&gt; Sizes;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std::vector&lt;int64_t&gt; Types;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084467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6810-63EC-4463-A594-1417EB2E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5EC7C-0812-46B3-B7D5-BD92EAB7AE0A}"/>
              </a:ext>
            </a:extLst>
          </p:cNvPr>
          <p:cNvSpPr txBox="1"/>
          <p:nvPr/>
        </p:nvSpPr>
        <p:spPr>
          <a:xfrm>
            <a:off x="914400" y="1778697"/>
            <a:ext cx="1104795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tgt_target_data_begin_mapper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(int64_t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int32_t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arg_num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void ∗∗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args_base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void ∗∗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∗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arg_sizes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int64_t ∗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arg_types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void **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arg_mappers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rt_arg_num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std::vector&lt;void *&gt;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rt_args_base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…;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arg_num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arg_mappers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auto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(bool (*)(void *, …))(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arg_mapper_ptrs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int correct |= (*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mfp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args_base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arg_sizs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arg_types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&amp;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rt_arg_num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rt_args_base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[0], …);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Directly fill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args_base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… to rt_*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Map everything in rt_*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5053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02B92-436B-45F1-ADF7-364F8F2D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Mapper Function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AA088-C804-4254-A6B9-586693827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base_ptr</a:t>
            </a:r>
            <a:r>
              <a:rPr lang="en-US" dirty="0"/>
              <a:t> points to the base address of the mapped memory region</a:t>
            </a:r>
          </a:p>
          <a:p>
            <a:r>
              <a:rPr lang="en-US" dirty="0" err="1"/>
              <a:t>ptr</a:t>
            </a:r>
            <a:r>
              <a:rPr lang="en-US" dirty="0"/>
              <a:t> points to the starting address of the mapped host memory region</a:t>
            </a:r>
          </a:p>
          <a:p>
            <a:r>
              <a:rPr lang="en-US" dirty="0"/>
              <a:t>num represents the number of struct S instances needed to be mapped</a:t>
            </a:r>
          </a:p>
          <a:p>
            <a:r>
              <a:rPr lang="en-US" dirty="0" err="1"/>
              <a:t>maptype</a:t>
            </a:r>
            <a:r>
              <a:rPr lang="en-US" dirty="0"/>
              <a:t> is the map type by combining what user specifies and that implicitly decided by the parent directive</a:t>
            </a:r>
          </a:p>
          <a:p>
            <a:r>
              <a:rPr lang="en-US" dirty="0"/>
              <a:t>Return value is the success/error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4F008-5CA3-4F6C-B046-3A8C3AF4A539}"/>
              </a:ext>
            </a:extLst>
          </p:cNvPr>
          <p:cNvSpPr txBox="1"/>
          <p:nvPr/>
        </p:nvSpPr>
        <p:spPr>
          <a:xfrm>
            <a:off x="914400" y="1778697"/>
            <a:ext cx="11047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omp_mapper_id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(int64_t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int64_t num, int64_t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707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F796-F3B1-4DF4-8397-B974C314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Mapper Function Implementation (1)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9271D6-CB07-409C-BC9A-A1F09B00A477}"/>
              </a:ext>
            </a:extLst>
          </p:cNvPr>
          <p:cNvSpPr txBox="1"/>
          <p:nvPr/>
        </p:nvSpPr>
        <p:spPr>
          <a:xfrm>
            <a:off x="244258" y="1334024"/>
            <a:ext cx="117180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S { int a; 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declare mapper(id: struct S s) map(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omp_mapper_id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(int64_t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size, int64_t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int64_t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int64_t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maptype_a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combineMapType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alloc_maptype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*mapper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res = SUCCESS;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(size &gt; 1 &amp;&amp; 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 |=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tgt_target_data_mapper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/*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arg_num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*/1,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&amp;(size*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(struct S)),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clearToFrom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null);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size;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 |=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tgt_target_data_mapper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arg_num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arg_sizes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arg_types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&amp;mapper);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(size &gt; 1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 |=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tgt_target_data_mapper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/*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arg_num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*/1,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&amp;(size*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(struct S)),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clearToFrom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null);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res;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098D2678-408C-4939-9904-093C738F191D}"/>
              </a:ext>
            </a:extLst>
          </p:cNvPr>
          <p:cNvSpPr/>
          <p:nvPr/>
        </p:nvSpPr>
        <p:spPr>
          <a:xfrm>
            <a:off x="6620010" y="5255644"/>
            <a:ext cx="3908121" cy="506329"/>
          </a:xfrm>
          <a:prstGeom prst="borderCallout1">
            <a:avLst>
              <a:gd name="adj1" fmla="val 44293"/>
              <a:gd name="adj2" fmla="val -19"/>
              <a:gd name="adj3" fmla="val -9054"/>
              <a:gd name="adj4" fmla="val -644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Complete member mapping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5BEDFFD8-1E4E-4306-8E5B-4B1CD9C44F52}"/>
              </a:ext>
            </a:extLst>
          </p:cNvPr>
          <p:cNvSpPr/>
          <p:nvPr/>
        </p:nvSpPr>
        <p:spPr>
          <a:xfrm>
            <a:off x="6515632" y="3493217"/>
            <a:ext cx="5256000" cy="507600"/>
          </a:xfrm>
          <a:prstGeom prst="borderCallout1">
            <a:avLst>
              <a:gd name="adj1" fmla="val 94609"/>
              <a:gd name="adj2" fmla="val -209"/>
              <a:gd name="adj3" fmla="val 131161"/>
              <a:gd name="adj4" fmla="val -426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Allocate memory space for array section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36A6C41C-760E-476E-A66E-799D5C945BFA}"/>
              </a:ext>
            </a:extLst>
          </p:cNvPr>
          <p:cNvSpPr/>
          <p:nvPr/>
        </p:nvSpPr>
        <p:spPr>
          <a:xfrm>
            <a:off x="8025010" y="6109500"/>
            <a:ext cx="3908121" cy="506329"/>
          </a:xfrm>
          <a:prstGeom prst="borderCallout1">
            <a:avLst>
              <a:gd name="adj1" fmla="val 44293"/>
              <a:gd name="adj2" fmla="val -19"/>
              <a:gd name="adj3" fmla="val -73375"/>
              <a:gd name="adj4" fmla="val -1144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Delete array section</a:t>
            </a:r>
          </a:p>
        </p:txBody>
      </p:sp>
    </p:spTree>
    <p:extLst>
      <p:ext uri="{BB962C8B-B14F-4D97-AF65-F5344CB8AC3E}">
        <p14:creationId xmlns:p14="http://schemas.microsoft.com/office/powerpoint/2010/main" val="394178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1054A-F7FC-4691-8388-54E875832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Mapper Function Implementation (2)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8125F2-34E7-4993-BF31-F21719DFF579}"/>
              </a:ext>
            </a:extLst>
          </p:cNvPr>
          <p:cNvSpPr txBox="1"/>
          <p:nvPr/>
        </p:nvSpPr>
        <p:spPr>
          <a:xfrm>
            <a:off x="244258" y="1334024"/>
            <a:ext cx="117180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S { struct SS *a; 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declare mapper(id: struct S s) map(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mapper(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[0:N])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omp_mapper_id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(int64_t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size, int64_t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int64_t size[2] = {/*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(struct SS *)*/8,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res = SUCCESS;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*mapper[2] =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(void *)(&amp;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omp_mapper_idd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(size &gt; 1 &amp;&amp; 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 |=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tgt_target_data_mapper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/*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arg_num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*/1,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&amp;(size*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(struct S)),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clearToFrom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null);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size;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[2] =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].a};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[2] = {&amp;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].a,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].a[0]};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 |=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tgt_target_data_mapper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[0], &amp;size[0], &amp;{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&amp;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mapper[0]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Delete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res;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DF25117C-A78E-420B-8B52-6756A92E88B0}"/>
              </a:ext>
            </a:extLst>
          </p:cNvPr>
          <p:cNvSpPr/>
          <p:nvPr/>
        </p:nvSpPr>
        <p:spPr>
          <a:xfrm>
            <a:off x="2555309" y="5998275"/>
            <a:ext cx="9488465" cy="607512"/>
          </a:xfrm>
          <a:prstGeom prst="borderCallout1">
            <a:avLst>
              <a:gd name="adj1" fmla="val 793"/>
              <a:gd name="adj2" fmla="val 26057"/>
              <a:gd name="adj3" fmla="val -28633"/>
              <a:gd name="adj4" fmla="val 177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Pass the corresponding mapper function for struct SS with the name ‘</a:t>
            </a:r>
            <a:r>
              <a:rPr lang="en-US" sz="2400" dirty="0" err="1"/>
              <a:t>idd</a:t>
            </a:r>
            <a:r>
              <a:rPr lang="en-US" sz="24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736207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4122-6CDD-48C7-A5AF-AA98B630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Interface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7280A-2AE8-4AC1-9D78-C84EAAE2E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Can introduce __</a:t>
            </a:r>
            <a:r>
              <a:rPr lang="en-US" dirty="0" err="1"/>
              <a:t>tgt_target_data</a:t>
            </a:r>
            <a:r>
              <a:rPr lang="en-US" dirty="0"/>
              <a:t> internally to simplify data mapping</a:t>
            </a:r>
          </a:p>
          <a:p>
            <a:pPr lvl="1"/>
            <a:r>
              <a:rPr lang="en-US" dirty="0"/>
              <a:t>It combines the functionality of __</a:t>
            </a:r>
            <a:r>
              <a:rPr lang="en-US" dirty="0" err="1"/>
              <a:t>tgt_target_data_begin</a:t>
            </a:r>
            <a:r>
              <a:rPr lang="en-US" dirty="0"/>
              <a:t>, __</a:t>
            </a:r>
            <a:r>
              <a:rPr lang="en-US" dirty="0" err="1"/>
              <a:t>tgt_target_data_end</a:t>
            </a:r>
            <a:r>
              <a:rPr lang="en-US" dirty="0"/>
              <a:t>, and __</a:t>
            </a:r>
            <a:r>
              <a:rPr lang="en-US" dirty="0" err="1"/>
              <a:t>tgt_target_data_update</a:t>
            </a:r>
            <a:endParaRPr lang="en-US" dirty="0"/>
          </a:p>
          <a:p>
            <a:pPr lvl="1"/>
            <a:r>
              <a:rPr lang="en-US" dirty="0"/>
              <a:t>These functions can call __</a:t>
            </a:r>
            <a:r>
              <a:rPr lang="en-US" dirty="0" err="1"/>
              <a:t>tgt_target_data</a:t>
            </a:r>
            <a:r>
              <a:rPr lang="en-US" dirty="0"/>
              <a:t> internally</a:t>
            </a:r>
          </a:p>
          <a:p>
            <a:pPr lvl="1"/>
            <a:r>
              <a:rPr lang="en-US" dirty="0"/>
              <a:t>Also have a </a:t>
            </a:r>
            <a:r>
              <a:rPr lang="en-US" dirty="0" err="1"/>
              <a:t>nowait</a:t>
            </a:r>
            <a:r>
              <a:rPr lang="en-US" dirty="0"/>
              <a:t> version</a:t>
            </a:r>
          </a:p>
          <a:p>
            <a:r>
              <a:rPr lang="en-US" dirty="0"/>
              <a:t>Alternatively, __</a:t>
            </a:r>
            <a:r>
              <a:rPr lang="en-US" dirty="0" err="1"/>
              <a:t>tgt_target_data</a:t>
            </a:r>
            <a:r>
              <a:rPr lang="en-US" dirty="0"/>
              <a:t> can implemented by calling one of __</a:t>
            </a:r>
            <a:r>
              <a:rPr lang="en-US" dirty="0" err="1"/>
              <a:t>tgt_target_data_begin</a:t>
            </a:r>
            <a:r>
              <a:rPr lang="en-US" dirty="0"/>
              <a:t>, __</a:t>
            </a:r>
            <a:r>
              <a:rPr lang="en-US" dirty="0" err="1"/>
              <a:t>tgt_target_data_end</a:t>
            </a:r>
            <a:r>
              <a:rPr lang="en-US" dirty="0"/>
              <a:t>, or __</a:t>
            </a:r>
            <a:r>
              <a:rPr lang="en-US" dirty="0" err="1"/>
              <a:t>tgt_target_data_update</a:t>
            </a:r>
            <a:r>
              <a:rPr lang="en-US" dirty="0"/>
              <a:t>, according to </a:t>
            </a:r>
            <a:r>
              <a:rPr lang="en-US" dirty="0" err="1"/>
              <a:t>maptype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D3A58-C068-4888-A112-50DD80090D53}"/>
              </a:ext>
            </a:extLst>
          </p:cNvPr>
          <p:cNvSpPr txBox="1"/>
          <p:nvPr/>
        </p:nvSpPr>
        <p:spPr>
          <a:xfrm>
            <a:off x="914400" y="1778697"/>
            <a:ext cx="110479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__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tgt_target_data_mapper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(int64_t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int32_t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arg_num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void ∗∗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args_base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void ∗∗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∗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arg_sizes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int64_t ∗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arg_types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void **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arg_mappers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233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6A9DF-8758-4F23-932F-786A2273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Interface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7D2AF-0B4B-4A7C-8FE7-C09100266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There are </a:t>
            </a:r>
            <a:r>
              <a:rPr lang="en-US" dirty="0" err="1"/>
              <a:t>arg_num</a:t>
            </a:r>
            <a:r>
              <a:rPr lang="en-US" dirty="0"/>
              <a:t> elements in </a:t>
            </a:r>
            <a:r>
              <a:rPr lang="en-US" dirty="0" err="1"/>
              <a:t>arg_mapper_ptrs</a:t>
            </a:r>
            <a:endParaRPr lang="en-US" dirty="0"/>
          </a:p>
          <a:p>
            <a:r>
              <a:rPr lang="en-US" dirty="0" err="1"/>
              <a:t>arg_mapper_ptrs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represents the mapper function pointer for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argument. It is </a:t>
            </a:r>
            <a:r>
              <a:rPr lang="en-US" dirty="0" err="1"/>
              <a:t>nullptr</a:t>
            </a:r>
            <a:r>
              <a:rPr lang="en-US" dirty="0"/>
              <a:t> if a mapper is not present</a:t>
            </a:r>
          </a:p>
          <a:p>
            <a:r>
              <a:rPr lang="en-US" dirty="0"/>
              <a:t>If </a:t>
            </a:r>
            <a:r>
              <a:rPr lang="en-US" dirty="0" err="1"/>
              <a:t>arg_mapper_ptrs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is valid, </a:t>
            </a:r>
            <a:r>
              <a:rPr lang="en-US" dirty="0" err="1"/>
              <a:t>arg_sizes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represents the number of elements within an array section instead of bytes, e.g., it is N for </a:t>
            </a:r>
            <a:r>
              <a:rPr lang="en-US" dirty="0" err="1"/>
              <a:t>s.a</a:t>
            </a:r>
            <a:r>
              <a:rPr lang="en-US" dirty="0"/>
              <a:t>[0:N]</a:t>
            </a:r>
          </a:p>
          <a:p>
            <a:r>
              <a:rPr lang="en-US" dirty="0"/>
              <a:t>The same modification applied to other offloading runtime functions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tgt_target_data_begin</a:t>
            </a:r>
            <a:r>
              <a:rPr lang="en-US" dirty="0"/>
              <a:t>, __</a:t>
            </a:r>
            <a:r>
              <a:rPr lang="en-US" dirty="0" err="1"/>
              <a:t>tgt_target_teams</a:t>
            </a:r>
            <a:r>
              <a:rPr lang="en-US" dirty="0"/>
              <a:t>, __</a:t>
            </a:r>
            <a:r>
              <a:rPr lang="en-US" dirty="0" err="1"/>
              <a:t>tgt_target_nowait</a:t>
            </a:r>
            <a:r>
              <a:rPr lang="en-US" dirty="0"/>
              <a:t>, …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5C58E-E78E-4BD8-93DC-5EF5A93AE8B8}"/>
              </a:ext>
            </a:extLst>
          </p:cNvPr>
          <p:cNvSpPr txBox="1"/>
          <p:nvPr/>
        </p:nvSpPr>
        <p:spPr>
          <a:xfrm>
            <a:off x="914400" y="1778697"/>
            <a:ext cx="110479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tgt_target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_mapper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(int64_t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void ∗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host_ptr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int32_t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arg_num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void ∗∗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args_base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void ∗∗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∗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arg_sizes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int64_t ∗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arg_types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**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arg_mappers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163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6810-63EC-4463-A594-1417EB2E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5EC7C-0812-46B3-B7D5-BD92EAB7AE0A}"/>
              </a:ext>
            </a:extLst>
          </p:cNvPr>
          <p:cNvSpPr txBox="1"/>
          <p:nvPr/>
        </p:nvSpPr>
        <p:spPr>
          <a:xfrm>
            <a:off x="914400" y="1778697"/>
            <a:ext cx="1104795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tgt_target_data_begin_mapper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(int64_t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int32_t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arg_num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void ∗∗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args_base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void ∗∗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∗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arg_sizes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int64_t ∗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arg_types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void **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arg_mappers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arg_num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arg_mappers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auto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(bool (*)(void *, …))(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arg_mapper_ptrs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int correct |= (*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mfp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args_base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arg_sizs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arg_types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5923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78F5C-2065-4DD6-9820-028578A4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 Mapping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5E038-7342-494B-9E66-519F17535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35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02B92-436B-45F1-ADF7-364F8F2D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Mapper Function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AA088-C804-4254-A6B9-586693827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base points to the base address of the mapped memory region</a:t>
            </a:r>
          </a:p>
          <a:p>
            <a:r>
              <a:rPr lang="en-US" dirty="0"/>
              <a:t>begin points to the starting address of the mapped host memory region</a:t>
            </a:r>
          </a:p>
          <a:p>
            <a:r>
              <a:rPr lang="en-US" dirty="0"/>
              <a:t>size represents the number of struct S instances needed to be mapped</a:t>
            </a:r>
          </a:p>
          <a:p>
            <a:r>
              <a:rPr lang="en-US" dirty="0"/>
              <a:t>type is the map type by combining what user specifies and that implicitly decided by the parent directive</a:t>
            </a:r>
          </a:p>
          <a:p>
            <a:r>
              <a:rPr lang="en-US" dirty="0" err="1"/>
              <a:t>rt_mapper_handle</a:t>
            </a:r>
            <a:r>
              <a:rPr lang="en-US" dirty="0"/>
              <a:t> is the handle to the data structure that stores mapping information in the runtime, which is filled by this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4F008-5CA3-4F6C-B046-3A8C3AF4A539}"/>
              </a:ext>
            </a:extLst>
          </p:cNvPr>
          <p:cNvSpPr txBox="1"/>
          <p:nvPr/>
        </p:nvSpPr>
        <p:spPr>
          <a:xfrm>
            <a:off x="914400" y="1778697"/>
            <a:ext cx="11047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omp_mapper_id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(void *base, void *begin, int64_t size, int64_t type, void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rt_mapper_handle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7232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2216</Words>
  <Application>Microsoft Office PowerPoint</Application>
  <PresentationFormat>Widescreen</PresentationFormat>
  <Paragraphs>152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Overview of Mapper Implementation</vt:lpstr>
      <vt:lpstr>Mapper Function Interface</vt:lpstr>
      <vt:lpstr>Mapper Function Implementation (1)</vt:lpstr>
      <vt:lpstr>Mapper Function Implementation (2)</vt:lpstr>
      <vt:lpstr>Runtime Interface (1)</vt:lpstr>
      <vt:lpstr>Runtime Interface (2)</vt:lpstr>
      <vt:lpstr>Runtime Implementation</vt:lpstr>
      <vt:lpstr>New Data Mapping Proposal</vt:lpstr>
      <vt:lpstr>Mapper Function Interface</vt:lpstr>
      <vt:lpstr>Mapper Function Implementation</vt:lpstr>
      <vt:lpstr>Mapper Function Implementation with Nested Mapper</vt:lpstr>
      <vt:lpstr>Runtime Interface</vt:lpstr>
      <vt:lpstr>Runtime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Lingda Li</dc:creator>
  <cp:lastModifiedBy>Lingda Li</cp:lastModifiedBy>
  <cp:revision>105</cp:revision>
  <dcterms:created xsi:type="dcterms:W3CDTF">2019-02-25T20:47:37Z</dcterms:created>
  <dcterms:modified xsi:type="dcterms:W3CDTF">2019-05-09T21:05:17Z</dcterms:modified>
</cp:coreProperties>
</file>