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Default Extension="gif" ContentType="image/gif"/>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
  </p:notesMasterIdLst>
  <p:sldIdLst>
    <p:sldId id="277" r:id="rId2"/>
    <p:sldId id="1353" r:id="rId3"/>
    <p:sldId id="1354" r:id="rId4"/>
    <p:sldId id="1364" r:id="rId5"/>
    <p:sldId id="1355" r:id="rId6"/>
    <p:sldId id="1356" r:id="rId7"/>
    <p:sldId id="1357" r:id="rId8"/>
    <p:sldId id="1358" r:id="rId9"/>
    <p:sldId id="1359" r:id="rId10"/>
    <p:sldId id="1360" r:id="rId11"/>
    <p:sldId id="1361" r:id="rId12"/>
    <p:sldId id="1362" r:id="rId13"/>
    <p:sldId id="1365" r:id="rId14"/>
  </p:sldIdLst>
  <p:sldSz cx="9144000" cy="6858000" type="screen4x3"/>
  <p:notesSz cx="6858000" cy="9144000"/>
  <p:embeddedFontLst>
    <p:embeddedFont>
      <p:font typeface="PMingLiU" charset="-120"/>
      <p:regular r:id="rId16"/>
    </p:embeddedFont>
    <p:embeddedFont>
      <p:font typeface="Calibri" pitchFamily="34" charset="0"/>
      <p:regular r:id="rId17"/>
      <p:bold r:id="rId18"/>
      <p:italic r:id="rId19"/>
      <p:boldItalic r:id="rId20"/>
    </p:embeddedFont>
    <p:embeddedFont>
      <p:font typeface="微软雅黑" pitchFamily="34" charset="-122"/>
      <p:regular r:id="rId21"/>
      <p:bold r:id="rId22"/>
    </p:embeddedFont>
  </p:embeddedFontLst>
  <p:defaultTextStyle>
    <a:defPPr>
      <a:defRPr lang="zh-TW"/>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00">
          <p15:clr>
            <a:srgbClr val="A4A3A4"/>
          </p15:clr>
        </p15:guide>
        <p15:guide id="2" pos="2903">
          <p15:clr>
            <a:srgbClr val="A4A3A4"/>
          </p15:clr>
        </p15:guide>
      </p15:sldGuideLst>
    </p:ext>
    <p:ext uri="{2D200454-40CA-4A62-9FC3-DE9A4176ACB9}">
      <p15:notesGuideLst xmlns="" xmlns:p15="http://schemas.microsoft.com/office/powerpoint/2012/main">
        <p15:guide id="1" orient="horz" pos="2816">
          <p15:clr>
            <a:srgbClr val="A4A3A4"/>
          </p15:clr>
        </p15:guide>
        <p15:guide id="2" pos="217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BF"/>
    <a:srgbClr val="117DA6"/>
    <a:srgbClr val="66BE29"/>
    <a:srgbClr val="55B142"/>
    <a:srgbClr val="44A45B"/>
    <a:srgbClr val="339774"/>
    <a:srgbClr val="228A8D"/>
    <a:srgbClr val="618FA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7035" autoAdjust="0"/>
    <p:restoredTop sz="80705" autoAdjust="0"/>
  </p:normalViewPr>
  <p:slideViewPr>
    <p:cSldViewPr>
      <p:cViewPr varScale="1">
        <p:scale>
          <a:sx n="56" d="100"/>
          <a:sy n="56" d="100"/>
        </p:scale>
        <p:origin x="-504" y="-90"/>
      </p:cViewPr>
      <p:guideLst>
        <p:guide orient="horz" pos="2100"/>
        <p:guide pos="2903"/>
      </p:guideLst>
    </p:cSldViewPr>
  </p:slideViewPr>
  <p:outlineViewPr>
    <p:cViewPr>
      <p:scale>
        <a:sx n="33" d="100"/>
        <a:sy n="33" d="100"/>
      </p:scale>
      <p:origin x="12" y="2274"/>
    </p:cViewPr>
  </p:outlineViewPr>
  <p:notesTextViewPr>
    <p:cViewPr>
      <p:scale>
        <a:sx n="100" d="100"/>
        <a:sy n="100" d="100"/>
      </p:scale>
      <p:origin x="0" y="0"/>
    </p:cViewPr>
  </p:notesTextViewPr>
  <p:notesViewPr>
    <p:cSldViewPr>
      <p:cViewPr varScale="1">
        <p:scale>
          <a:sx n="57" d="100"/>
          <a:sy n="57" d="100"/>
        </p:scale>
        <p:origin x="-2592" y="-78"/>
      </p:cViewPr>
      <p:guideLst>
        <p:guide orient="horz" pos="2816"/>
        <p:guide pos="2177"/>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ea typeface="PMingLiU" panose="02020500000000000000" pitchFamily="18" charset="-120"/>
              </a:defRPr>
            </a:lvl1pPr>
          </a:lstStyle>
          <a:p>
            <a:pPr>
              <a:defRPr/>
            </a:pPr>
            <a:endParaRPr lang="en-US"/>
          </a:p>
        </p:txBody>
      </p:sp>
      <p:sp>
        <p:nvSpPr>
          <p:cNvPr id="10243"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ea typeface="PMingLiU" panose="02020500000000000000" pitchFamily="18" charset="-120"/>
              </a:defRPr>
            </a:lvl1pPr>
          </a:lstStyle>
          <a:p>
            <a:pPr>
              <a:defRPr/>
            </a:pPr>
            <a:endParaRPr lang="en-US"/>
          </a:p>
        </p:txBody>
      </p:sp>
      <p:sp>
        <p:nvSpPr>
          <p:cNvPr id="64516" name="Rectangle 4"/>
          <p:cNvSpPr>
            <a:spLocks noGrp="1" noRot="1" noChangeAspect="1" noChangeArrowheads="1"/>
          </p:cNvSpPr>
          <p:nvPr>
            <p:ph type="sldImg" idx="2"/>
          </p:nvPr>
        </p:nvSpPr>
        <p:spPr bwMode="auto">
          <a:xfrm>
            <a:off x="1143000" y="685800"/>
            <a:ext cx="4572000" cy="3429000"/>
          </a:xfrm>
          <a:prstGeom prst="rect">
            <a:avLst/>
          </a:prstGeom>
          <a:noFill/>
          <a:ln w="9525">
            <a:noFill/>
            <a:miter lim="800000"/>
          </a:ln>
        </p:spPr>
      </p:sp>
      <p:sp>
        <p:nvSpPr>
          <p:cNvPr id="102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ctr" anchorCtr="0" compatLnSpc="1"/>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0246"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ea typeface="PMingLiU" panose="02020500000000000000" pitchFamily="18" charset="-120"/>
              </a:defRPr>
            </a:lvl1pPr>
          </a:lstStyle>
          <a:p>
            <a:pPr>
              <a:defRPr/>
            </a:pPr>
            <a:endParaRPr lang="en-US"/>
          </a:p>
        </p:txBody>
      </p:sp>
      <p:sp>
        <p:nvSpPr>
          <p:cNvPr id="102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ea typeface="PMingLiU" panose="02020500000000000000" pitchFamily="18" charset="-120"/>
              </a:defRPr>
            </a:lvl1pPr>
          </a:lstStyle>
          <a:p>
            <a:pPr>
              <a:defRPr/>
            </a:pPr>
            <a:fld id="{9C67F2E1-1225-4EC9-A3B8-9425376075E1}"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PMingLiU" panose="02020500000000000000" pitchFamily="18" charset="-12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PMingLiU" panose="02020500000000000000" pitchFamily="18" charset="-12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PMingLiU" panose="02020500000000000000" pitchFamily="18" charset="-12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PMingLiU" panose="02020500000000000000" pitchFamily="18" charset="-12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PMingLiU"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p:sp>
      <p:sp>
        <p:nvSpPr>
          <p:cNvPr id="65539" name="备注占位符 2"/>
          <p:cNvSpPr>
            <a:spLocks noGrp="1"/>
          </p:cNvSpPr>
          <p:nvPr>
            <p:ph type="body" idx="1"/>
          </p:nvPr>
        </p:nvSpPr>
        <p:spPr>
          <a:noFill/>
        </p:spPr>
        <p:txBody>
          <a:bodyPr/>
          <a:lstStyle/>
          <a:p>
            <a:endParaRPr lang="en-US" altLang="zh-CN" dirty="0">
              <a:ea typeface="PMingLiU" panose="02020500000000000000" pitchFamily="18" charset="-120"/>
            </a:endParaRPr>
          </a:p>
        </p:txBody>
      </p:sp>
      <p:sp>
        <p:nvSpPr>
          <p:cNvPr id="65540" name="灯片编号占位符 3"/>
          <p:cNvSpPr>
            <a:spLocks noGrp="1"/>
          </p:cNvSpPr>
          <p:nvPr>
            <p:ph type="sldNum" sz="quarter" idx="5"/>
          </p:nvPr>
        </p:nvSpPr>
        <p:spPr>
          <a:noFill/>
        </p:spPr>
        <p:txBody>
          <a:bodyPr/>
          <a:lstStyle/>
          <a:p>
            <a:fld id="{D93FD1D2-55C7-4F6F-AC55-2ED01844EF22}" type="slidenum">
              <a:rPr lang="en-US" altLang="zh-CN" smtClean="0">
                <a:ea typeface="PMingLiU" panose="02020500000000000000" pitchFamily="18" charset="-120"/>
              </a:rPr>
              <a:pPr/>
              <a:t>1</a:t>
            </a:fld>
            <a:endParaRPr lang="en-US" altLang="zh-CN">
              <a:ea typeface="PMingLiU" panose="02020500000000000000" pitchFamily="18" charset="-12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11</a:t>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10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12</a:t>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noChangeArrowheads="1"/>
          </p:cNvSpPr>
          <p:nvPr>
            <p:ph type="sldNum"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6B4A55-A09C-4438-B9E2-8668898DC385}" type="slidenum">
              <a:rPr kumimoji="0" lang="en-US" altLang="zh-CN" sz="1200" b="0" i="0" u="none" strike="noStrike" kern="1200" cap="none" spc="0" normalizeH="0" baseline="0" noProof="1" dirty="0" smtClean="0">
                <a:ln>
                  <a:noFill/>
                </a:ln>
                <a:solidFill>
                  <a:schemeClr val="tx1"/>
                </a:solidFill>
                <a:effectLst/>
                <a:uLnTx/>
                <a:uFillTx/>
                <a:latin typeface="Arial" panose="020B0604020202020204" pitchFamily="34" charset="0"/>
                <a:ea typeface="宋体" panose="02010600030101010101" pitchFamily="2" charset="-122"/>
                <a:cs typeface="+mn-ea"/>
                <a:sym typeface="+mn-ea"/>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2</a:t>
            </a:fld>
            <a:endPar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sym typeface="+mn-ea"/>
            </a:endParaRPr>
          </a:p>
        </p:txBody>
      </p:sp>
    </p:spTree>
    <p:extLst>
      <p:ext uri="{BB962C8B-B14F-4D97-AF65-F5344CB8AC3E}">
        <p14:creationId xmlns:p14="http://schemas.microsoft.com/office/powerpoint/2010/main" xmlns="" val="1324167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zh-CN" altLang="en-US" sz="1100" dirty="0">
                <a:latin typeface="微软雅黑" panose="020B0503020204020204" pitchFamily="34" charset="-122"/>
                <a:ea typeface="微软雅黑" panose="020B0503020204020204" pitchFamily="34" charset="-122"/>
              </a:rPr>
              <a:t>通过模拟恶意攻击者的技术与方法，挫败目标系统安全控制措施，取得访问控制权，并发现具备业务影响后果安全隐患的一种安全测试与评估方式，这种通过实际的攻击进行安全测试与评估的方法就是渗透测试。</a:t>
            </a:r>
            <a:endParaRPr lang="en-US" altLang="zh-CN" sz="1100"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3</a:t>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100">
                <a:latin typeface="微软雅黑" panose="020B0503020204020204" pitchFamily="34" charset="-122"/>
                <a:ea typeface="微软雅黑" panose="020B0503020204020204" pitchFamily="34" charset="-122"/>
              </a:rPr>
              <a:t>黑盒测试：设计为模拟一个对客户组织一无所知的攻击者所进行的渗透攻击。</a:t>
            </a:r>
            <a:endParaRPr lang="en-US" altLang="zh-CN" sz="1100">
              <a:latin typeface="微软雅黑" panose="020B0503020204020204" pitchFamily="34" charset="-122"/>
              <a:ea typeface="微软雅黑" panose="020B0503020204020204" pitchFamily="34" charset="-122"/>
            </a:endParaRPr>
          </a:p>
          <a:p>
            <a:r>
              <a:rPr lang="zh-CN" altLang="en-US" sz="1100">
                <a:latin typeface="微软雅黑" panose="020B0503020204020204" pitchFamily="34" charset="-122"/>
                <a:ea typeface="微软雅黑" panose="020B0503020204020204" pitchFamily="34" charset="-122"/>
              </a:rPr>
              <a:t>白盒测试：渗透测试者在拥有客户组织所有知识的情况下所进行的渗透测试。</a:t>
            </a:r>
            <a:endParaRPr lang="en-US" altLang="zh-CN" sz="1100">
              <a:latin typeface="微软雅黑" panose="020B0503020204020204" pitchFamily="34" charset="-122"/>
              <a:ea typeface="微软雅黑" panose="020B0503020204020204" pitchFamily="34" charset="-122"/>
            </a:endParaRPr>
          </a:p>
          <a:p>
            <a:r>
              <a:rPr lang="zh-CN" altLang="en-US" sz="1100">
                <a:latin typeface="微软雅黑" panose="020B0503020204020204" pitchFamily="34" charset="-122"/>
                <a:ea typeface="微软雅黑" panose="020B0503020204020204" pitchFamily="34" charset="-122"/>
              </a:rPr>
              <a:t>灰盒测试：介于黑盒白盒两者之间。</a:t>
            </a:r>
            <a:r>
              <a:rPr lang="zh-CN" altLang="en-US" sz="1100" b="1"/>
              <a:t>白盒测试与黑盒测试的组合可以提供对目标系统更加深入和全面的审查。灰盒测试的好处是能够同时发挥两种基本类型渗透测试测试的各自优势。灰盒测试需要渗透测试者能够根据对目标系统所掌握的有限知识与信息，来选择评估整体安全性的最佳途径</a:t>
            </a:r>
            <a:r>
              <a:rPr lang="zh-CN" altLang="en-US" sz="1100"/>
              <a:t>。在采用灰盒测试方法的外部渗透场景中，渗透测试者也类似地需要从外部逐步渗透进入目标网络，但渗透测试者拥有目标网络底层拓扑与架构，这将有助于更好地决策攻击途径与方法。</a:t>
            </a:r>
            <a:endParaRPr lang="en-US" altLang="zh-CN" sz="1100">
              <a:latin typeface="微软雅黑" panose="020B0503020204020204" pitchFamily="34" charset="-122"/>
              <a:ea typeface="微软雅黑" panose="020B0503020204020204" pitchFamily="34" charset="-122"/>
            </a:endParaRPr>
          </a:p>
          <a:p>
            <a:endParaRPr lang="en-US" altLang="zh-CN" sz="1100">
              <a:latin typeface="微软雅黑" panose="020B0503020204020204" pitchFamily="34" charset="-122"/>
              <a:ea typeface="微软雅黑" panose="020B0503020204020204" pitchFamily="34" charset="-122"/>
            </a:endParaRPr>
          </a:p>
          <a:p>
            <a:r>
              <a:rPr lang="zh-CN" altLang="en-US" sz="1100"/>
              <a:t>白盒测试与黑盒测试实施流程不同之处在于，</a:t>
            </a:r>
            <a:r>
              <a:rPr lang="zh-CN" altLang="en-US" sz="1100" b="1"/>
              <a:t>白盒测试无须进行目标定位与情报搜集</a:t>
            </a:r>
            <a:r>
              <a:rPr lang="zh-CN" altLang="en-US" sz="1100"/>
              <a:t>；白盒测试能够更加方便地在一次常规的开发与部署计划周期中集成，在早期可以消除掉一些可能存在的安全问题。</a:t>
            </a:r>
          </a:p>
          <a:p>
            <a:r>
              <a:rPr lang="zh-CN" altLang="en-US" sz="1100"/>
              <a:t>     </a:t>
            </a:r>
            <a:r>
              <a:rPr lang="zh-CN" altLang="en-US" sz="1100" b="1"/>
              <a:t>他们的安全防护计划对待检测特定攻击的效率</a:t>
            </a:r>
            <a:r>
              <a:rPr lang="zh-CN" altLang="en-US" sz="1100"/>
              <a:t>。如果</a:t>
            </a:r>
            <a:r>
              <a:rPr lang="zh-CN" altLang="en-US" sz="1100" b="1"/>
              <a:t>时间有限</a:t>
            </a:r>
            <a:r>
              <a:rPr lang="zh-CN" altLang="en-US" sz="1100"/>
              <a:t>或是</a:t>
            </a:r>
            <a:r>
              <a:rPr lang="zh-CN" altLang="en-US" sz="1100" b="1"/>
              <a:t>特定的渗透测试环节</a:t>
            </a:r>
            <a:r>
              <a:rPr lang="en-US" altLang="zh-CN" sz="1100" b="1"/>
              <a:t>(</a:t>
            </a:r>
            <a:r>
              <a:rPr lang="zh-CN" altLang="en-US" sz="1100" b="1"/>
              <a:t>如情报搜集</a:t>
            </a:r>
            <a:r>
              <a:rPr lang="en-US" altLang="zh-CN" sz="1100" b="1"/>
              <a:t>)</a:t>
            </a:r>
            <a:r>
              <a:rPr lang="zh-CN" altLang="en-US" sz="1100" b="1"/>
              <a:t>并不在范围之内</a:t>
            </a:r>
            <a:r>
              <a:rPr lang="zh-CN" altLang="en-US" sz="1100"/>
              <a:t>，那么白盒测试可能是最好的选择。</a:t>
            </a:r>
          </a:p>
          <a:p>
            <a:endParaRPr lang="en-US" altLang="zh-CN" sz="1100" b="1">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p:cNvSpPr>
            <a:spLocks noGrp="1" noRot="1" noChangeAspect="1" noTextEdit="1"/>
          </p:cNvSpPr>
          <p:nvPr>
            <p:ph type="sldImg"/>
          </p:nvPr>
        </p:nvSpPr>
        <p:spPr/>
      </p:sp>
      <p:sp>
        <p:nvSpPr>
          <p:cNvPr id="20482" name="备注占位符 2"/>
          <p:cNvSpPr>
            <a:spLocks noGrp="1"/>
          </p:cNvSpPr>
          <p:nvPr>
            <p:ph type="body"/>
          </p:nvPr>
        </p:nvSpPr>
        <p:spPr/>
        <p:txBody>
          <a:bodyPr wrap="square" lIns="91440" tIns="45720" rIns="91440" bIns="45720" anchor="ctr"/>
          <a:lstStyle/>
          <a:p>
            <a:pPr lvl="0"/>
            <a:endParaRPr lang="zh-CN" altLang="en-US" dirty="0"/>
          </a:p>
        </p:txBody>
      </p:sp>
      <p:sp>
        <p:nvSpPr>
          <p:cNvPr id="6147" name="灯片编号占位符 3"/>
          <p:cNvSpPr txBox="1">
            <a:spLocks noGrp="1" noChangeArrowheads="1"/>
          </p:cNvSpPr>
          <p:nvPr>
            <p:ph type="sldNum" sz="quarter"/>
          </p:nvPr>
        </p:nvSpPr>
        <p:spPr bwMode="auto">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b" anchorCtr="0" compatLnSpc="1"/>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46B4A55-A09C-4438-B9E2-8668898DC385}" type="slidenum">
              <a:rPr kumimoji="0" lang="en-US" altLang="zh-CN" sz="1200" b="0" i="0" u="none" strike="noStrike" kern="1200" cap="none" spc="0" normalizeH="0" baseline="0" noProof="1" dirty="0" smtClean="0">
                <a:ln>
                  <a:noFill/>
                </a:ln>
                <a:solidFill>
                  <a:schemeClr val="tx1"/>
                </a:solidFill>
                <a:effectLst/>
                <a:uLnTx/>
                <a:uFillTx/>
                <a:latin typeface="Arial" panose="020B0604020202020204" pitchFamily="34" charset="0"/>
                <a:ea typeface="宋体" panose="02010600030101010101" pitchFamily="2" charset="-122"/>
                <a:cs typeface="+mn-ea"/>
                <a:sym typeface="+mn-ea"/>
              </a:rPr>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t>6</a:t>
            </a:fld>
            <a:endParaRPr kumimoji="0" lang="en-US" altLang="zh-CN" sz="12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sym typeface="+mn-ea"/>
            </a:endParaRPr>
          </a:p>
        </p:txBody>
      </p:sp>
    </p:spTree>
    <p:extLst>
      <p:ext uri="{BB962C8B-B14F-4D97-AF65-F5344CB8AC3E}">
        <p14:creationId xmlns:p14="http://schemas.microsoft.com/office/powerpoint/2010/main" xmlns="" val="2011477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sz="1100">
                <a:latin typeface="微软雅黑" panose="020B0503020204020204" pitchFamily="34" charset="-122"/>
                <a:ea typeface="微软雅黑" panose="020B0503020204020204" pitchFamily="34" charset="-122"/>
              </a:rPr>
              <a:t>http://netsec.ccert.edu.cn/hacking/2011/07/28/ptes/</a:t>
            </a:r>
            <a:endParaRPr lang="en-US" altLang="zh-CN" sz="140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7</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sz="1100">
                <a:latin typeface="微软雅黑" panose="020B0503020204020204" pitchFamily="34" charset="-122"/>
                <a:ea typeface="微软雅黑" panose="020B0503020204020204" pitchFamily="34" charset="-122"/>
              </a:rPr>
              <a:t>http://netsec.ccert.edu.cn/hacking/2011/07/28/ptes/</a:t>
            </a:r>
            <a:endParaRPr lang="en-US" altLang="zh-CN" sz="140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8</a:t>
            </a:fld>
            <a:endParaRPr kumimoji="1" lang="zh-CN" altLang="en-US"/>
          </a:p>
        </p:txBody>
      </p:sp>
    </p:spTree>
    <p:extLst>
      <p:ext uri="{BB962C8B-B14F-4D97-AF65-F5344CB8AC3E}">
        <p14:creationId xmlns:p14="http://schemas.microsoft.com/office/powerpoint/2010/main" xmlns="" val="1403200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defRPr/>
            </a:pPr>
            <a:r>
              <a:rPr lang="en-US" altLang="zh-CN" sz="1100">
                <a:latin typeface="微软雅黑" panose="020B0503020204020204" pitchFamily="34" charset="-122"/>
                <a:ea typeface="微软雅黑" panose="020B0503020204020204" pitchFamily="34" charset="-122"/>
              </a:rPr>
              <a:t>http://netsec.ccert.edu.cn/hacking/2011/07/28/ptes/</a:t>
            </a:r>
            <a:endParaRPr lang="en-US" altLang="zh-CN" sz="1400">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9</a:t>
            </a:fld>
            <a:endParaRPr kumimoji="1" lang="zh-CN" altLang="en-US"/>
          </a:p>
        </p:txBody>
      </p:sp>
    </p:spTree>
    <p:extLst>
      <p:ext uri="{BB962C8B-B14F-4D97-AF65-F5344CB8AC3E}">
        <p14:creationId xmlns:p14="http://schemas.microsoft.com/office/powerpoint/2010/main" xmlns="" val="4155870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50000"/>
              </a:lnSpc>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前期交互阶段：与客户进行交互讨论，确定渗透测试范围、目标、限制条件以及服务合同等细节。</a:t>
            </a:r>
            <a:endParaRPr lang="en-US" altLang="zh-CN" sz="1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情报收集阶段：利用各种信息来源与搜索技术方法，尝试获取更多关于目标组织网络拓扑、系统配置与安全防御措施的信息。</a:t>
            </a:r>
          </a:p>
          <a:p>
            <a:pPr>
              <a:lnSpc>
                <a:spcPct val="150000"/>
              </a:lnSpc>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威胁建模阶段：在收集到充分的信息进行威胁建模与攻击策划，确定出最可行的攻击通道。</a:t>
            </a:r>
            <a:endParaRPr lang="en-US" altLang="zh-CN" sz="1100" dirty="0">
              <a:latin typeface="微软雅黑" panose="020B0503020204020204" pitchFamily="34" charset="-122"/>
              <a:ea typeface="微软雅黑" panose="020B0503020204020204" pitchFamily="34" charset="-122"/>
            </a:endParaRPr>
          </a:p>
          <a:p>
            <a:pPr>
              <a:lnSpc>
                <a:spcPct val="150000"/>
              </a:lnSpc>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漏洞分析阶段：找出可以实施渗透攻击的攻击点，或者针对系统与服务进行安全漏洞探测与挖掘。</a:t>
            </a:r>
          </a:p>
          <a:p>
            <a:pPr>
              <a:lnSpc>
                <a:spcPct val="150000"/>
              </a:lnSpc>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渗透攻击阶段：获取访问控制权。</a:t>
            </a:r>
          </a:p>
          <a:p>
            <a:pPr>
              <a:lnSpc>
                <a:spcPct val="150000"/>
              </a:lnSpc>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后渗透攻击阶段：寻找客户组织最具价值和尝试安全保护的信息和资产，最终达成能够对客户组织造成最重要业务影响的攻击途径。</a:t>
            </a:r>
          </a:p>
          <a:p>
            <a:pPr>
              <a:lnSpc>
                <a:spcPct val="150000"/>
              </a:lnSpc>
              <a:buFont typeface="Arial" panose="020B0604020202020204" pitchFamily="34" charset="0"/>
              <a:buNone/>
            </a:pPr>
            <a:r>
              <a:rPr lang="zh-CN" altLang="en-US" sz="1100" dirty="0">
                <a:latin typeface="微软雅黑" panose="020B0503020204020204" pitchFamily="34" charset="-122"/>
                <a:ea typeface="微软雅黑" panose="020B0503020204020204" pitchFamily="34" charset="-122"/>
              </a:rPr>
              <a:t>报告阶段：渗透测试的过程详细描述，以及修补与升级技术方案。</a:t>
            </a:r>
            <a:endParaRPr lang="en-US" altLang="zh-CN" sz="1100" dirty="0">
              <a:latin typeface="微软雅黑" panose="020B0503020204020204" pitchFamily="34" charset="-122"/>
              <a:ea typeface="微软雅黑" panose="020B0503020204020204" pitchFamily="34" charset="-122"/>
            </a:endParaRPr>
          </a:p>
          <a:p>
            <a:endParaRPr lang="en-US" altLang="zh-CN" sz="1100" dirty="0">
              <a:latin typeface="微软雅黑" panose="020B0503020204020204" pitchFamily="34" charset="-122"/>
              <a:ea typeface="微软雅黑" panose="020B0503020204020204" pitchFamily="34" charset="-122"/>
            </a:endParaRPr>
          </a:p>
        </p:txBody>
      </p:sp>
      <p:sp>
        <p:nvSpPr>
          <p:cNvPr id="4" name="幻灯片编号占位符 3"/>
          <p:cNvSpPr>
            <a:spLocks noGrp="1"/>
          </p:cNvSpPr>
          <p:nvPr>
            <p:ph type="sldNum" sz="quarter" idx="10"/>
          </p:nvPr>
        </p:nvSpPr>
        <p:spPr/>
        <p:txBody>
          <a:bodyPr/>
          <a:lstStyle/>
          <a:p>
            <a:fld id="{021C0D88-6A2E-E747-9634-F302DB9CD7D3}" type="slidenum">
              <a:rPr kumimoji="1" lang="zh-CN" altLang="en-US" smtClean="0"/>
              <a:pPr/>
              <a:t>10</a:t>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
    <p:bg>
      <p:bgPr>
        <a:solidFill>
          <a:schemeClr val="bg1">
            <a:lumMod val="85000"/>
          </a:schemeClr>
        </a:solidFill>
        <a:effectLst/>
      </p:bgPr>
    </p:bg>
    <p:spTree>
      <p:nvGrpSpPr>
        <p:cNvPr id="1" name=""/>
        <p:cNvGrpSpPr/>
        <p:nvPr/>
      </p:nvGrpSpPr>
      <p:grpSpPr>
        <a:xfrm>
          <a:off x="0" y="0"/>
          <a:ext cx="0" cy="0"/>
          <a:chOff x="0" y="0"/>
          <a:chExt cx="0" cy="0"/>
        </a:xfrm>
      </p:grpSpPr>
      <p:pic>
        <p:nvPicPr>
          <p:cNvPr id="2" name="图片 5"/>
          <p:cNvPicPr>
            <a:picLocks noChangeAspect="1" noChangeArrowheads="1"/>
          </p:cNvPicPr>
          <p:nvPr userDrawn="1"/>
        </p:nvPicPr>
        <p:blipFill>
          <a:blip r:embed="rId2" cstate="print"/>
          <a:srcRect/>
          <a:stretch>
            <a:fillRect/>
          </a:stretch>
        </p:blipFill>
        <p:spPr bwMode="auto">
          <a:xfrm>
            <a:off x="763588" y="190500"/>
            <a:ext cx="7480300" cy="3743325"/>
          </a:xfrm>
          <a:prstGeom prst="rect">
            <a:avLst/>
          </a:prstGeom>
          <a:noFill/>
          <a:ln w="9525">
            <a:noFill/>
            <a:miter lim="800000"/>
            <a:headEnd/>
            <a:tailEnd/>
          </a:ln>
        </p:spPr>
      </p:pic>
      <p:sp>
        <p:nvSpPr>
          <p:cNvPr id="3" name="矩形 6"/>
          <p:cNvSpPr>
            <a:spLocks noChangeArrowheads="1"/>
          </p:cNvSpPr>
          <p:nvPr userDrawn="1"/>
        </p:nvSpPr>
        <p:spPr bwMode="auto">
          <a:xfrm>
            <a:off x="0" y="4902200"/>
            <a:ext cx="9144000" cy="1955800"/>
          </a:xfrm>
          <a:prstGeom prst="rect">
            <a:avLst/>
          </a:prstGeom>
          <a:solidFill>
            <a:srgbClr val="1C4885"/>
          </a:solidFill>
          <a:ln w="9525">
            <a:noFill/>
            <a:miter lim="800000"/>
          </a:ln>
        </p:spPr>
        <p:txBody>
          <a:bodyPr anchor="ctr"/>
          <a:lstStyle/>
          <a:p>
            <a:pPr algn="ctr">
              <a:defRPr/>
            </a:pPr>
            <a:endParaRPr lang="zh-CN" altLang="en-US">
              <a:solidFill>
                <a:srgbClr val="FFFFFF"/>
              </a:solidFill>
            </a:endParaRPr>
          </a:p>
        </p:txBody>
      </p:sp>
      <p:grpSp>
        <p:nvGrpSpPr>
          <p:cNvPr id="4" name="组合 13"/>
          <p:cNvGrpSpPr>
            <a:grpSpLocks noChangeAspect="1"/>
          </p:cNvGrpSpPr>
          <p:nvPr userDrawn="1"/>
        </p:nvGrpSpPr>
        <p:grpSpPr bwMode="auto">
          <a:xfrm>
            <a:off x="4110038" y="3357563"/>
            <a:ext cx="5033962" cy="3140075"/>
            <a:chOff x="0" y="0"/>
            <a:chExt cx="5324473" cy="3322983"/>
          </a:xfrm>
        </p:grpSpPr>
        <p:pic>
          <p:nvPicPr>
            <p:cNvPr id="5" name="图片 11"/>
            <p:cNvPicPr>
              <a:picLocks noChangeAspect="1" noChangeArrowheads="1"/>
            </p:cNvPicPr>
            <p:nvPr/>
          </p:nvPicPr>
          <p:blipFill>
            <a:blip r:embed="rId3" cstate="print"/>
            <a:srcRect b="52040"/>
            <a:stretch>
              <a:fillRect/>
            </a:stretch>
          </p:blipFill>
          <p:spPr bwMode="auto">
            <a:xfrm>
              <a:off x="6344" y="0"/>
              <a:ext cx="5318129" cy="1642414"/>
            </a:xfrm>
            <a:prstGeom prst="rect">
              <a:avLst/>
            </a:prstGeom>
            <a:noFill/>
            <a:ln w="9525">
              <a:noFill/>
              <a:miter lim="800000"/>
              <a:headEnd/>
              <a:tailEnd/>
            </a:ln>
          </p:spPr>
        </p:pic>
        <p:pic>
          <p:nvPicPr>
            <p:cNvPr id="6" name="图片 12"/>
            <p:cNvPicPr>
              <a:picLocks noChangeAspect="1" noChangeArrowheads="1"/>
            </p:cNvPicPr>
            <p:nvPr/>
          </p:nvPicPr>
          <p:blipFill>
            <a:blip r:embed="rId3" cstate="print"/>
            <a:srcRect t="50633" r="2628"/>
            <a:stretch>
              <a:fillRect/>
            </a:stretch>
          </p:blipFill>
          <p:spPr bwMode="auto">
            <a:xfrm>
              <a:off x="0" y="1632435"/>
              <a:ext cx="5178427" cy="1690548"/>
            </a:xfrm>
            <a:prstGeom prst="rect">
              <a:avLst/>
            </a:prstGeom>
            <a:noFill/>
            <a:ln w="9525">
              <a:noFill/>
              <a:miter lim="800000"/>
              <a:headEnd/>
              <a:tailEnd/>
            </a:ln>
          </p:spPr>
        </p:pic>
      </p:grpSp>
      <p:grpSp>
        <p:nvGrpSpPr>
          <p:cNvPr id="7" name="组合 16"/>
          <p:cNvGrpSpPr/>
          <p:nvPr userDrawn="1"/>
        </p:nvGrpSpPr>
        <p:grpSpPr bwMode="auto">
          <a:xfrm>
            <a:off x="573088" y="6202363"/>
            <a:ext cx="585787" cy="338137"/>
            <a:chOff x="1234" y="0"/>
            <a:chExt cx="586058" cy="339810"/>
          </a:xfrm>
        </p:grpSpPr>
        <p:sp>
          <p:nvSpPr>
            <p:cNvPr id="8" name="矩形 45"/>
            <p:cNvSpPr>
              <a:spLocks noChangeArrowheads="1"/>
            </p:cNvSpPr>
            <p:nvPr/>
          </p:nvSpPr>
          <p:spPr bwMode="auto">
            <a:xfrm>
              <a:off x="403057" y="0"/>
              <a:ext cx="184235" cy="339810"/>
            </a:xfrm>
            <a:prstGeom prst="rect">
              <a:avLst/>
            </a:prstGeom>
            <a:noFill/>
            <a:ln w="9525">
              <a:noFill/>
              <a:miter lim="800000"/>
            </a:ln>
          </p:spPr>
          <p:txBody>
            <a:bodyPr wrap="none">
              <a:spAutoFit/>
            </a:bodyPr>
            <a:lstStyle/>
            <a:p>
              <a:pPr>
                <a:defRPr/>
              </a:pPr>
              <a:endParaRPr lang="zh-CN" altLang="en-US" sz="1600" dirty="0">
                <a:solidFill>
                  <a:srgbClr val="FFFFFF"/>
                </a:solidFill>
              </a:endParaRPr>
            </a:p>
          </p:txBody>
        </p:sp>
        <p:pic>
          <p:nvPicPr>
            <p:cNvPr id="9" name="组合 18"/>
            <p:cNvPicPr>
              <a:picLocks noChangeArrowheads="1"/>
            </p:cNvPicPr>
            <p:nvPr/>
          </p:nvPicPr>
          <p:blipFill>
            <a:blip r:embed="rId4" cstate="print"/>
            <a:srcRect/>
            <a:stretch>
              <a:fillRect/>
            </a:stretch>
          </p:blipFill>
          <p:spPr bwMode="auto">
            <a:xfrm>
              <a:off x="1234" y="21724"/>
              <a:ext cx="298704" cy="298704"/>
            </a:xfrm>
            <a:prstGeom prst="rect">
              <a:avLst/>
            </a:prstGeom>
            <a:noFill/>
            <a:ln w="9525">
              <a:noFill/>
              <a:miter lim="800000"/>
              <a:headEnd/>
              <a:tailEnd/>
            </a:ln>
          </p:spPr>
        </p:pic>
      </p:grpSp>
      <p:grpSp>
        <p:nvGrpSpPr>
          <p:cNvPr id="10" name="组合 22"/>
          <p:cNvGrpSpPr/>
          <p:nvPr userDrawn="1"/>
        </p:nvGrpSpPr>
        <p:grpSpPr bwMode="auto">
          <a:xfrm>
            <a:off x="571500" y="5786438"/>
            <a:ext cx="587375" cy="338137"/>
            <a:chOff x="0" y="0"/>
            <a:chExt cx="588110" cy="339391"/>
          </a:xfrm>
        </p:grpSpPr>
        <p:sp>
          <p:nvSpPr>
            <p:cNvPr id="11" name="矩形 40"/>
            <p:cNvSpPr>
              <a:spLocks noChangeArrowheads="1"/>
            </p:cNvSpPr>
            <p:nvPr/>
          </p:nvSpPr>
          <p:spPr bwMode="auto">
            <a:xfrm>
              <a:off x="403730" y="0"/>
              <a:ext cx="184380" cy="339391"/>
            </a:xfrm>
            <a:prstGeom prst="rect">
              <a:avLst/>
            </a:prstGeom>
            <a:noFill/>
            <a:ln w="9525">
              <a:noFill/>
              <a:miter lim="800000"/>
            </a:ln>
          </p:spPr>
          <p:txBody>
            <a:bodyPr wrap="none">
              <a:spAutoFit/>
            </a:bodyPr>
            <a:lstStyle/>
            <a:p>
              <a:pPr>
                <a:defRPr/>
              </a:pPr>
              <a:endParaRPr lang="zh-CN" altLang="en-US" sz="1600" dirty="0">
                <a:solidFill>
                  <a:srgbClr val="FFFFFF"/>
                </a:solidFill>
              </a:endParaRPr>
            </a:p>
          </p:txBody>
        </p:sp>
        <p:sp>
          <p:nvSpPr>
            <p:cNvPr id="12" name="Freeform 102"/>
            <p:cNvSpPr>
              <a:spLocks noEditPoints="1"/>
            </p:cNvSpPr>
            <p:nvPr/>
          </p:nvSpPr>
          <p:spPr bwMode="auto">
            <a:xfrm>
              <a:off x="0" y="19121"/>
              <a:ext cx="300413" cy="297963"/>
            </a:xfrm>
            <a:custGeom>
              <a:avLst/>
              <a:gdLst>
                <a:gd name="T0" fmla="*/ 2147483647 w 837"/>
                <a:gd name="T1" fmla="*/ 0 h 837"/>
                <a:gd name="T2" fmla="*/ 0 w 837"/>
                <a:gd name="T3" fmla="*/ 2147483647 h 837"/>
                <a:gd name="T4" fmla="*/ 2147483647 w 837"/>
                <a:gd name="T5" fmla="*/ 2147483647 h 837"/>
                <a:gd name="T6" fmla="*/ 2147483647 w 837"/>
                <a:gd name="T7" fmla="*/ 2147483647 h 837"/>
                <a:gd name="T8" fmla="*/ 2147483647 w 837"/>
                <a:gd name="T9" fmla="*/ 0 h 837"/>
                <a:gd name="T10" fmla="*/ 2147483647 w 837"/>
                <a:gd name="T11" fmla="*/ 2147483647 h 837"/>
                <a:gd name="T12" fmla="*/ 2147483647 w 837"/>
                <a:gd name="T13" fmla="*/ 2147483647 h 837"/>
                <a:gd name="T14" fmla="*/ 2147483647 w 837"/>
                <a:gd name="T15" fmla="*/ 2147483647 h 837"/>
                <a:gd name="T16" fmla="*/ 2147483647 w 837"/>
                <a:gd name="T17" fmla="*/ 2147483647 h 837"/>
                <a:gd name="T18" fmla="*/ 2147483647 w 837"/>
                <a:gd name="T19" fmla="*/ 2147483647 h 837"/>
                <a:gd name="T20" fmla="*/ 2147483647 w 837"/>
                <a:gd name="T21" fmla="*/ 2147483647 h 837"/>
                <a:gd name="T22" fmla="*/ 2147483647 w 837"/>
                <a:gd name="T23" fmla="*/ 2147483647 h 837"/>
                <a:gd name="T24" fmla="*/ 2147483647 w 837"/>
                <a:gd name="T25" fmla="*/ 2147483647 h 837"/>
                <a:gd name="T26" fmla="*/ 2147483647 w 837"/>
                <a:gd name="T27" fmla="*/ 2147483647 h 837"/>
                <a:gd name="T28" fmla="*/ 2147483647 w 837"/>
                <a:gd name="T29" fmla="*/ 2147483647 h 837"/>
                <a:gd name="T30" fmla="*/ 2147483647 w 837"/>
                <a:gd name="T31" fmla="*/ 2147483647 h 837"/>
                <a:gd name="T32" fmla="*/ 2147483647 w 837"/>
                <a:gd name="T33" fmla="*/ 2147483647 h 837"/>
                <a:gd name="T34" fmla="*/ 2147483647 w 837"/>
                <a:gd name="T35" fmla="*/ 2147483647 h 837"/>
                <a:gd name="T36" fmla="*/ 2147483647 w 837"/>
                <a:gd name="T37" fmla="*/ 2147483647 h 837"/>
                <a:gd name="T38" fmla="*/ 2147483647 w 837"/>
                <a:gd name="T39" fmla="*/ 2147483647 h 837"/>
                <a:gd name="T40" fmla="*/ 2147483647 w 837"/>
                <a:gd name="T41" fmla="*/ 2147483647 h 83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837" h="837">
                  <a:moveTo>
                    <a:pt x="418" y="0"/>
                  </a:moveTo>
                  <a:cubicBezTo>
                    <a:pt x="187" y="0"/>
                    <a:pt x="0" y="187"/>
                    <a:pt x="0" y="419"/>
                  </a:cubicBezTo>
                  <a:cubicBezTo>
                    <a:pt x="0" y="650"/>
                    <a:pt x="187" y="837"/>
                    <a:pt x="418" y="837"/>
                  </a:cubicBezTo>
                  <a:cubicBezTo>
                    <a:pt x="650" y="837"/>
                    <a:pt x="837" y="650"/>
                    <a:pt x="837" y="419"/>
                  </a:cubicBezTo>
                  <a:cubicBezTo>
                    <a:pt x="837" y="187"/>
                    <a:pt x="650" y="0"/>
                    <a:pt x="418" y="0"/>
                  </a:cubicBezTo>
                  <a:close/>
                  <a:moveTo>
                    <a:pt x="173" y="583"/>
                  </a:moveTo>
                  <a:cubicBezTo>
                    <a:pt x="121" y="583"/>
                    <a:pt x="121" y="583"/>
                    <a:pt x="121" y="583"/>
                  </a:cubicBezTo>
                  <a:cubicBezTo>
                    <a:pt x="121" y="251"/>
                    <a:pt x="121" y="251"/>
                    <a:pt x="121" y="251"/>
                  </a:cubicBezTo>
                  <a:cubicBezTo>
                    <a:pt x="440" y="251"/>
                    <a:pt x="440" y="251"/>
                    <a:pt x="440" y="251"/>
                  </a:cubicBezTo>
                  <a:cubicBezTo>
                    <a:pt x="490" y="177"/>
                    <a:pt x="490" y="177"/>
                    <a:pt x="490" y="177"/>
                  </a:cubicBezTo>
                  <a:cubicBezTo>
                    <a:pt x="631" y="177"/>
                    <a:pt x="631" y="177"/>
                    <a:pt x="631" y="177"/>
                  </a:cubicBezTo>
                  <a:cubicBezTo>
                    <a:pt x="631" y="251"/>
                    <a:pt x="631" y="251"/>
                    <a:pt x="631" y="251"/>
                  </a:cubicBezTo>
                  <a:cubicBezTo>
                    <a:pt x="631" y="269"/>
                    <a:pt x="631" y="269"/>
                    <a:pt x="631" y="269"/>
                  </a:cubicBezTo>
                  <a:cubicBezTo>
                    <a:pt x="631" y="300"/>
                    <a:pt x="631" y="300"/>
                    <a:pt x="631" y="300"/>
                  </a:cubicBezTo>
                  <a:cubicBezTo>
                    <a:pt x="173" y="300"/>
                    <a:pt x="173" y="300"/>
                    <a:pt x="173" y="300"/>
                  </a:cubicBezTo>
                  <a:lnTo>
                    <a:pt x="173" y="583"/>
                  </a:lnTo>
                  <a:close/>
                  <a:moveTo>
                    <a:pt x="716" y="660"/>
                  </a:moveTo>
                  <a:cubicBezTo>
                    <a:pt x="205" y="660"/>
                    <a:pt x="205" y="660"/>
                    <a:pt x="205" y="660"/>
                  </a:cubicBezTo>
                  <a:cubicBezTo>
                    <a:pt x="205" y="328"/>
                    <a:pt x="205" y="328"/>
                    <a:pt x="205" y="328"/>
                  </a:cubicBezTo>
                  <a:cubicBezTo>
                    <a:pt x="716" y="328"/>
                    <a:pt x="716" y="328"/>
                    <a:pt x="716" y="328"/>
                  </a:cubicBezTo>
                  <a:lnTo>
                    <a:pt x="716" y="660"/>
                  </a:lnTo>
                  <a:close/>
                </a:path>
              </a:pathLst>
            </a:custGeom>
            <a:solidFill>
              <a:schemeClr val="bg1"/>
            </a:solidFill>
            <a:ln w="9525">
              <a:noFill/>
              <a:round/>
            </a:ln>
          </p:spPr>
          <p:txBody>
            <a:bodyPr/>
            <a:lstStyle/>
            <a:p>
              <a:pPr>
                <a:defRPr/>
              </a:pPr>
              <a:endParaRPr lang="zh-CN" altLang="en-US"/>
            </a:p>
          </p:txBody>
        </p:sp>
      </p:grpSp>
      <p:grpSp>
        <p:nvGrpSpPr>
          <p:cNvPr id="13" name="组合 25"/>
          <p:cNvGrpSpPr/>
          <p:nvPr userDrawn="1"/>
        </p:nvGrpSpPr>
        <p:grpSpPr bwMode="auto">
          <a:xfrm>
            <a:off x="573088" y="5387975"/>
            <a:ext cx="585787" cy="338138"/>
            <a:chOff x="1234" y="0"/>
            <a:chExt cx="586092" cy="338553"/>
          </a:xfrm>
        </p:grpSpPr>
        <p:sp>
          <p:nvSpPr>
            <p:cNvPr id="14" name="矩形 37"/>
            <p:cNvSpPr>
              <a:spLocks noChangeArrowheads="1"/>
            </p:cNvSpPr>
            <p:nvPr/>
          </p:nvSpPr>
          <p:spPr bwMode="auto">
            <a:xfrm>
              <a:off x="403080" y="0"/>
              <a:ext cx="184246" cy="338553"/>
            </a:xfrm>
            <a:prstGeom prst="rect">
              <a:avLst/>
            </a:prstGeom>
            <a:noFill/>
            <a:ln w="9525">
              <a:noFill/>
              <a:miter lim="800000"/>
            </a:ln>
          </p:spPr>
          <p:txBody>
            <a:bodyPr wrap="none">
              <a:spAutoFit/>
            </a:bodyPr>
            <a:lstStyle/>
            <a:p>
              <a:pPr>
                <a:defRPr/>
              </a:pPr>
              <a:endParaRPr lang="zh-CN" altLang="en-US" sz="1600" dirty="0">
                <a:solidFill>
                  <a:srgbClr val="FFFFFF"/>
                </a:solidFill>
              </a:endParaRPr>
            </a:p>
          </p:txBody>
        </p:sp>
        <p:pic>
          <p:nvPicPr>
            <p:cNvPr id="15" name="组合 27"/>
            <p:cNvPicPr>
              <a:picLocks noChangeArrowheads="1"/>
            </p:cNvPicPr>
            <p:nvPr/>
          </p:nvPicPr>
          <p:blipFill>
            <a:blip r:embed="rId5" cstate="print"/>
            <a:srcRect/>
            <a:stretch>
              <a:fillRect/>
            </a:stretch>
          </p:blipFill>
          <p:spPr bwMode="auto">
            <a:xfrm>
              <a:off x="1234" y="19247"/>
              <a:ext cx="298704" cy="298704"/>
            </a:xfrm>
            <a:prstGeom prst="rect">
              <a:avLst/>
            </a:prstGeom>
            <a:noFill/>
            <a:ln w="9525">
              <a:noFill/>
              <a:miter lim="800000"/>
              <a:headEnd/>
              <a:tailEnd/>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750"/>
                                        <p:tgtEl>
                                          <p:spTgt spid="13"/>
                                        </p:tgtEl>
                                      </p:cBhvr>
                                    </p:animEffect>
                                    <p:anim calcmode="lin" valueType="num">
                                      <p:cBhvr>
                                        <p:cTn id="8" dur="750" fill="hold"/>
                                        <p:tgtEl>
                                          <p:spTgt spid="13"/>
                                        </p:tgtEl>
                                        <p:attrNameLst>
                                          <p:attrName>ppt_x</p:attrName>
                                        </p:attrNameLst>
                                      </p:cBhvr>
                                      <p:tavLst>
                                        <p:tav tm="0">
                                          <p:val>
                                            <p:strVal val="#ppt_x"/>
                                          </p:val>
                                        </p:tav>
                                        <p:tav tm="100000">
                                          <p:val>
                                            <p:strVal val="#ppt_x"/>
                                          </p:val>
                                        </p:tav>
                                      </p:tavLst>
                                    </p:anim>
                                    <p:anim calcmode="lin" valueType="num">
                                      <p:cBhvr>
                                        <p:cTn id="9" dur="750" fill="hold"/>
                                        <p:tgtEl>
                                          <p:spTgt spid="1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750"/>
                                        <p:tgtEl>
                                          <p:spTgt spid="10"/>
                                        </p:tgtEl>
                                      </p:cBhvr>
                                    </p:animEffect>
                                    <p:anim calcmode="lin" valueType="num">
                                      <p:cBhvr>
                                        <p:cTn id="13" dur="750" fill="hold"/>
                                        <p:tgtEl>
                                          <p:spTgt spid="10"/>
                                        </p:tgtEl>
                                        <p:attrNameLst>
                                          <p:attrName>ppt_x</p:attrName>
                                        </p:attrNameLst>
                                      </p:cBhvr>
                                      <p:tavLst>
                                        <p:tav tm="0">
                                          <p:val>
                                            <p:strVal val="#ppt_x"/>
                                          </p:val>
                                        </p:tav>
                                        <p:tav tm="100000">
                                          <p:val>
                                            <p:strVal val="#ppt_x"/>
                                          </p:val>
                                        </p:tav>
                                      </p:tavLst>
                                    </p:anim>
                                    <p:anim calcmode="lin" valueType="num">
                                      <p:cBhvr>
                                        <p:cTn id="14" dur="75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75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750"/>
                                        <p:tgtEl>
                                          <p:spTgt spid="7"/>
                                        </p:tgtEl>
                                      </p:cBhvr>
                                    </p:animEffect>
                                    <p:anim calcmode="lin" valueType="num">
                                      <p:cBhvr>
                                        <p:cTn id="18" dur="750" fill="hold"/>
                                        <p:tgtEl>
                                          <p:spTgt spid="7"/>
                                        </p:tgtEl>
                                        <p:attrNameLst>
                                          <p:attrName>ppt_x</p:attrName>
                                        </p:attrNameLst>
                                      </p:cBhvr>
                                      <p:tavLst>
                                        <p:tav tm="0">
                                          <p:val>
                                            <p:strVal val="#ppt_x"/>
                                          </p:val>
                                        </p:tav>
                                        <p:tav tm="100000">
                                          <p:val>
                                            <p:strVal val="#ppt_x"/>
                                          </p:val>
                                        </p:tav>
                                      </p:tavLst>
                                    </p:anim>
                                    <p:anim calcmode="lin" valueType="num">
                                      <p:cBhvr>
                                        <p:cTn id="19" dur="75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44450"/>
            <a:ext cx="7239000" cy="609600"/>
          </a:xfrm>
        </p:spPr>
        <p:txBody>
          <a:bodyPr/>
          <a:lstStyle/>
          <a:p>
            <a:r>
              <a:rPr lang="zh-CN" altLang="en-US"/>
              <a:t>单击此处编辑母版标题样式</a:t>
            </a:r>
          </a:p>
        </p:txBody>
      </p:sp>
      <p:sp>
        <p:nvSpPr>
          <p:cNvPr id="3" name="内容占位符 2"/>
          <p:cNvSpPr>
            <a:spLocks noGrp="1"/>
          </p:cNvSpPr>
          <p:nvPr>
            <p:ph sz="quarter" idx="1"/>
          </p:nvPr>
        </p:nvSpPr>
        <p:spPr>
          <a:xfrm>
            <a:off x="900113" y="1196975"/>
            <a:ext cx="3595687" cy="2300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96975"/>
            <a:ext cx="3595688" cy="2300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900113" y="3649663"/>
            <a:ext cx="3595687" cy="2301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49663"/>
            <a:ext cx="3595688" cy="23018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00113" y="1196975"/>
            <a:ext cx="3595687"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96975"/>
            <a:ext cx="3595688" cy="47545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cSld name="空白">
    <p:bg>
      <p:bgPr>
        <a:blipFill rotWithShape="0">
          <a:blip r:embed="rId2" cstate="print"/>
          <a:stretch>
            <a:fillRect/>
          </a:stretch>
        </a:blipFill>
        <a:effectLst/>
      </p:bgPr>
    </p:bg>
    <p:spTree>
      <p:nvGrpSpPr>
        <p:cNvPr id="1" name=""/>
        <p:cNvGrpSpPr/>
        <p:nvPr/>
      </p:nvGrpSpPr>
      <p:grpSpPr>
        <a:xfrm>
          <a:off x="0" y="0"/>
          <a:ext cx="0" cy="0"/>
          <a:chOff x="0" y="0"/>
          <a:chExt cx="0" cy="0"/>
        </a:xfrm>
      </p:grpSpPr>
      <p:cxnSp>
        <p:nvCxnSpPr>
          <p:cNvPr id="16" name="直接连接符 15"/>
          <p:cNvCxnSpPr/>
          <p:nvPr userDrawn="1"/>
        </p:nvCxnSpPr>
        <p:spPr>
          <a:xfrm>
            <a:off x="749300" y="1052513"/>
            <a:ext cx="8064500" cy="0"/>
          </a:xfrm>
          <a:prstGeom prst="line">
            <a:avLst/>
          </a:prstGeom>
          <a:ln w="12700" cmpd="sng">
            <a:solidFill>
              <a:schemeClr val="bg2">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666433" y="381000"/>
            <a:ext cx="8229600" cy="850900"/>
          </a:xfrm>
        </p:spPr>
        <p:txBody>
          <a:bodyPr/>
          <a:lstStyle/>
          <a:p>
            <a:pPr fontAlgn="base"/>
            <a:r>
              <a:rPr lang="zh-CN" altLang="en-US" strike="noStrike" noProof="1"/>
              <a:t>单击此处编辑母版标题样式</a:t>
            </a:r>
          </a:p>
        </p:txBody>
      </p:sp>
    </p:spTree>
    <p:extLst>
      <p:ext uri="{BB962C8B-B14F-4D97-AF65-F5344CB8AC3E}">
        <p14:creationId xmlns:p14="http://schemas.microsoft.com/office/powerpoint/2010/main" xmlns="" val="56600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1520" y="260648"/>
            <a:ext cx="8229600" cy="850900"/>
          </a:xfrm>
        </p:spPr>
        <p:txBody>
          <a:bodyPr/>
          <a:lstStyle>
            <a:lvl1pPr>
              <a:defRPr>
                <a:solidFill>
                  <a:schemeClr val="tx1"/>
                </a:solidFill>
              </a:defRPr>
            </a:lvl1pPr>
          </a:lstStyle>
          <a:p>
            <a:r>
              <a:rPr lang="zh-CN" altLang="en-US" noProof="1"/>
              <a:t>单击此处编辑母版标题样式</a:t>
            </a:r>
          </a:p>
        </p:txBody>
      </p:sp>
      <p:sp>
        <p:nvSpPr>
          <p:cNvPr id="3" name="内容占位符 2"/>
          <p:cNvSpPr>
            <a:spLocks noGrp="1"/>
          </p:cNvSpPr>
          <p:nvPr>
            <p:ph idx="1"/>
          </p:nvPr>
        </p:nvSpPr>
        <p:spPr/>
        <p:txBody>
          <a:bodyPr/>
          <a:lstStyle>
            <a:lvl1pPr>
              <a:defRPr sz="2000">
                <a:latin typeface="+mn-ea"/>
                <a:ea typeface="+mn-ea"/>
              </a:defRPr>
            </a:lvl1pPr>
            <a:lvl2pPr marL="742950" indent="-285750">
              <a:buFont typeface="Wingdings" panose="05000000000000000000" pitchFamily="2" charset="2"/>
              <a:buChar char="Ø"/>
              <a:defRPr sz="1800">
                <a:latin typeface="+mn-ea"/>
                <a:ea typeface="+mn-ea"/>
              </a:defRPr>
            </a:lvl2pPr>
            <a:lvl3pPr marL="1143000" indent="-228600">
              <a:buFont typeface="Wingdings" panose="05000000000000000000" pitchFamily="2" charset="2"/>
              <a:buChar char="p"/>
              <a:defRPr sz="1600">
                <a:latin typeface="+mn-ea"/>
                <a:ea typeface="+mn-ea"/>
              </a:defRPr>
            </a:lvl3pPr>
            <a:lvl4pPr>
              <a:defRPr sz="1400">
                <a:latin typeface="+mn-ea"/>
                <a:ea typeface="+mn-ea"/>
              </a:defRPr>
            </a:lvl4pPr>
            <a:lvl5pPr>
              <a:defRPr sz="1200">
                <a:latin typeface="+mn-ea"/>
                <a:ea typeface="+mn-ea"/>
              </a:defRPr>
            </a:lvl5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cxnSp>
        <p:nvCxnSpPr>
          <p:cNvPr id="5" name="直接连接符 4">
            <a:extLst>
              <a:ext uri="{FF2B5EF4-FFF2-40B4-BE49-F238E27FC236}">
                <a16:creationId xmlns:a16="http://schemas.microsoft.com/office/drawing/2014/main" xmlns="" id="{5F14C402-678F-4538-A15B-68B83B4EA4E1}"/>
              </a:ext>
            </a:extLst>
          </p:cNvPr>
          <p:cNvCxnSpPr/>
          <p:nvPr userDrawn="1"/>
        </p:nvCxnSpPr>
        <p:spPr>
          <a:xfrm>
            <a:off x="323850" y="981075"/>
            <a:ext cx="8675688" cy="0"/>
          </a:xfrm>
          <a:prstGeom prst="line">
            <a:avLst/>
          </a:prstGeom>
          <a:ln w="12700" cmpd="sng">
            <a:solidFill>
              <a:schemeClr val="bg2">
                <a:lumMod val="25000"/>
              </a:schemeClr>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457240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cxnSp>
        <p:nvCxnSpPr>
          <p:cNvPr id="4" name="直接连接符 3"/>
          <p:cNvCxnSpPr>
            <a:cxnSpLocks noChangeShapeType="1"/>
          </p:cNvCxnSpPr>
          <p:nvPr userDrawn="1"/>
        </p:nvCxnSpPr>
        <p:spPr bwMode="auto">
          <a:xfrm>
            <a:off x="468313" y="906463"/>
            <a:ext cx="8207375" cy="1587"/>
          </a:xfrm>
          <a:prstGeom prst="line">
            <a:avLst/>
          </a:prstGeom>
          <a:noFill/>
          <a:ln w="15875" cmpd="sng">
            <a:solidFill>
              <a:schemeClr val="bg1">
                <a:lumMod val="85000"/>
              </a:schemeClr>
            </a:solidFill>
            <a:round/>
            <a:headEnd/>
            <a:tailEnd/>
          </a:ln>
        </p:spPr>
      </p:cxnSp>
      <p:sp>
        <p:nvSpPr>
          <p:cNvPr id="5" name="矩形 14"/>
          <p:cNvSpPr>
            <a:spLocks noChangeArrowheads="1"/>
          </p:cNvSpPr>
          <p:nvPr userDrawn="1"/>
        </p:nvSpPr>
        <p:spPr bwMode="auto">
          <a:xfrm>
            <a:off x="0" y="6556375"/>
            <a:ext cx="9144000" cy="301625"/>
          </a:xfrm>
          <a:prstGeom prst="rect">
            <a:avLst/>
          </a:prstGeom>
          <a:solidFill>
            <a:srgbClr val="269FD3"/>
          </a:solidFill>
          <a:ln w="9525">
            <a:noFill/>
            <a:miter lim="800000"/>
            <a:headEnd/>
            <a:tailEnd/>
          </a:ln>
        </p:spPr>
        <p:txBody>
          <a:bodyPr anchor="ctr"/>
          <a:lstStyle/>
          <a:p>
            <a:pPr algn="ctr">
              <a:buFont typeface="Arial" charset="0"/>
              <a:buNone/>
              <a:defRPr/>
            </a:pPr>
            <a:endParaRPr lang="zh-CN" altLang="en-US">
              <a:solidFill>
                <a:srgbClr val="FFFFFF"/>
              </a:solidFill>
            </a:endParaRPr>
          </a:p>
        </p:txBody>
      </p:sp>
      <p:sp>
        <p:nvSpPr>
          <p:cNvPr id="6" name="矩形 17"/>
          <p:cNvSpPr>
            <a:spLocks noChangeArrowheads="1"/>
          </p:cNvSpPr>
          <p:nvPr userDrawn="1"/>
        </p:nvSpPr>
        <p:spPr bwMode="auto">
          <a:xfrm>
            <a:off x="6953250" y="6557963"/>
            <a:ext cx="2190750" cy="303212"/>
          </a:xfrm>
          <a:prstGeom prst="rect">
            <a:avLst/>
          </a:prstGeom>
          <a:solidFill>
            <a:srgbClr val="777370"/>
          </a:solidFill>
          <a:ln w="9525">
            <a:noFill/>
            <a:miter lim="800000"/>
            <a:headEnd/>
            <a:tailEnd/>
          </a:ln>
        </p:spPr>
        <p:txBody>
          <a:bodyPr anchor="ctr"/>
          <a:lstStyle/>
          <a:p>
            <a:pPr algn="ctr">
              <a:buFont typeface="Arial" charset="0"/>
              <a:buNone/>
              <a:defRPr/>
            </a:pPr>
            <a:endParaRPr lang="zh-CN" altLang="en-US">
              <a:solidFill>
                <a:srgbClr val="FFFFFF"/>
              </a:solidFill>
            </a:endParaRPr>
          </a:p>
        </p:txBody>
      </p:sp>
      <p:sp>
        <p:nvSpPr>
          <p:cNvPr id="7" name="直角三角形 15"/>
          <p:cNvSpPr>
            <a:spLocks noChangeArrowheads="1"/>
          </p:cNvSpPr>
          <p:nvPr userDrawn="1"/>
        </p:nvSpPr>
        <p:spPr bwMode="auto">
          <a:xfrm rot="19088588">
            <a:off x="6748463" y="6335713"/>
            <a:ext cx="458787" cy="423862"/>
          </a:xfrm>
          <a:prstGeom prst="rtTriangle">
            <a:avLst/>
          </a:prstGeom>
          <a:solidFill>
            <a:srgbClr val="0C86B6"/>
          </a:solidFill>
          <a:ln w="9525">
            <a:noFill/>
            <a:miter lim="800000"/>
            <a:headEnd/>
            <a:tailEnd/>
          </a:ln>
        </p:spPr>
        <p:txBody>
          <a:bodyPr anchor="ctr"/>
          <a:lstStyle/>
          <a:p>
            <a:pPr algn="ctr">
              <a:buFont typeface="Arial" charset="0"/>
              <a:buNone/>
              <a:defRPr/>
            </a:pPr>
            <a:endParaRPr lang="zh-CN" altLang="en-US">
              <a:solidFill>
                <a:srgbClr val="FFFFFF"/>
              </a:solidFill>
            </a:endParaRPr>
          </a:p>
        </p:txBody>
      </p:sp>
      <p:sp>
        <p:nvSpPr>
          <p:cNvPr id="9" name="标题 1"/>
          <p:cNvSpPr>
            <a:spLocks noGrp="1"/>
          </p:cNvSpPr>
          <p:nvPr>
            <p:ph type="title"/>
          </p:nvPr>
        </p:nvSpPr>
        <p:spPr>
          <a:xfrm>
            <a:off x="467544" y="472158"/>
            <a:ext cx="6985000" cy="436562"/>
          </a:xfrm>
          <a:prstGeom prst="rect">
            <a:avLst/>
          </a:prstGeom>
        </p:spPr>
        <p:txBody>
          <a:bodyPr/>
          <a:lstStyle>
            <a:lvl1pPr algn="l">
              <a:defRPr lang="zh-CN" altLang="en-US" sz="2400" b="1" dirty="0">
                <a:solidFill>
                  <a:schemeClr val="tx2"/>
                </a:solidFill>
                <a:latin typeface="微软雅黑" pitchFamily="34" charset="-122"/>
                <a:ea typeface="微软雅黑" pitchFamily="34" charset="-122"/>
                <a:cs typeface="+mj-cs"/>
              </a:defRPr>
            </a:lvl1pPr>
          </a:lstStyle>
          <a:p>
            <a:r>
              <a:rPr lang="zh-CN" altLang="en-US" dirty="0" smtClean="0"/>
              <a:t>单击此处编辑母版标题样式</a:t>
            </a:r>
            <a:endParaRPr lang="zh-CN" altLang="en-US" dirty="0"/>
          </a:p>
        </p:txBody>
      </p:sp>
      <p:sp>
        <p:nvSpPr>
          <p:cNvPr id="10" name="内容占位符 2"/>
          <p:cNvSpPr>
            <a:spLocks noGrp="1"/>
          </p:cNvSpPr>
          <p:nvPr>
            <p:ph idx="1"/>
          </p:nvPr>
        </p:nvSpPr>
        <p:spPr>
          <a:xfrm>
            <a:off x="900113" y="1196975"/>
            <a:ext cx="7343775" cy="4754563"/>
          </a:xfrm>
          <a:prstGeom prst="rect">
            <a:avLst/>
          </a:prstGeom>
        </p:spPr>
        <p:txBody>
          <a:bodyPr/>
          <a:lstStyle>
            <a:lvl1pPr>
              <a:defRPr sz="2000" b="1">
                <a:solidFill>
                  <a:schemeClr val="tx2"/>
                </a:solidFill>
                <a:latin typeface="微软雅黑" pitchFamily="34" charset="-122"/>
                <a:ea typeface="微软雅黑" pitchFamily="34" charset="-122"/>
              </a:defRPr>
            </a:lvl1pPr>
            <a:lvl2pPr>
              <a:defRPr sz="2000" b="1">
                <a:solidFill>
                  <a:schemeClr val="tx2"/>
                </a:solidFill>
                <a:latin typeface="微软雅黑" pitchFamily="34" charset="-122"/>
                <a:ea typeface="微软雅黑" pitchFamily="34" charset="-122"/>
              </a:defRPr>
            </a:lvl2pPr>
            <a:lvl3pPr>
              <a:defRPr sz="2000" b="1">
                <a:solidFill>
                  <a:schemeClr val="tx2"/>
                </a:solidFill>
                <a:latin typeface="微软雅黑" pitchFamily="34" charset="-122"/>
                <a:ea typeface="微软雅黑" pitchFamily="34" charset="-122"/>
              </a:defRPr>
            </a:lvl3pPr>
            <a:lvl4pPr>
              <a:defRPr sz="2000" b="1">
                <a:solidFill>
                  <a:schemeClr val="tx2"/>
                </a:solidFill>
                <a:latin typeface="微软雅黑" pitchFamily="34" charset="-122"/>
                <a:ea typeface="微软雅黑" pitchFamily="34" charset="-122"/>
              </a:defRPr>
            </a:lvl4pPr>
            <a:lvl5pPr>
              <a:defRPr sz="2000" b="1">
                <a:solidFill>
                  <a:schemeClr val="tx2"/>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 name="标题占位符 11"/>
          <p:cNvSpPr>
            <a:spLocks noGrp="1"/>
          </p:cNvSpPr>
          <p:nvPr>
            <p:ph type="title"/>
          </p:nvPr>
        </p:nvSpPr>
        <p:spPr>
          <a:xfrm>
            <a:off x="467544" y="332656"/>
            <a:ext cx="8229600" cy="476672"/>
          </a:xfrm>
          <a:prstGeom prst="rect">
            <a:avLst/>
          </a:prstGeom>
        </p:spPr>
        <p:txBody>
          <a:bodyPr vert="horz" lIns="91440" tIns="45720" rIns="91440" bIns="45720" rtlCol="0" anchor="ctr">
            <a:normAutofit/>
          </a:bodyPr>
          <a:lstStyle/>
          <a:p>
            <a:r>
              <a:rPr lang="zh-CN" altLang="en-US" dirty="0"/>
              <a:t>单击此处编辑母版标题样式</a:t>
            </a:r>
          </a:p>
        </p:txBody>
      </p:sp>
      <p:cxnSp>
        <p:nvCxnSpPr>
          <p:cNvPr id="8" name="直接连接符 7"/>
          <p:cNvCxnSpPr>
            <a:cxnSpLocks noChangeShapeType="1"/>
          </p:cNvCxnSpPr>
          <p:nvPr userDrawn="1"/>
        </p:nvCxnSpPr>
        <p:spPr bwMode="auto">
          <a:xfrm>
            <a:off x="468313" y="906463"/>
            <a:ext cx="8207375" cy="1587"/>
          </a:xfrm>
          <a:prstGeom prst="line">
            <a:avLst/>
          </a:prstGeom>
          <a:noFill/>
          <a:ln w="15875" cmpd="sng">
            <a:solidFill>
              <a:schemeClr val="bg1">
                <a:lumMod val="85000"/>
              </a:schemeClr>
            </a:solidFill>
            <a:round/>
          </a:ln>
        </p:spPr>
      </p:cxnSp>
      <p:sp>
        <p:nvSpPr>
          <p:cNvPr id="9" name="矩形 14"/>
          <p:cNvSpPr>
            <a:spLocks noChangeArrowheads="1"/>
          </p:cNvSpPr>
          <p:nvPr userDrawn="1"/>
        </p:nvSpPr>
        <p:spPr bwMode="auto">
          <a:xfrm>
            <a:off x="0" y="6556375"/>
            <a:ext cx="9144000" cy="301625"/>
          </a:xfrm>
          <a:prstGeom prst="rect">
            <a:avLst/>
          </a:prstGeom>
          <a:solidFill>
            <a:srgbClr val="269FD3"/>
          </a:solidFill>
          <a:ln w="9525">
            <a:noFill/>
            <a:miter lim="800000"/>
          </a:ln>
        </p:spPr>
        <p:txBody>
          <a:bodyPr anchor="ctr"/>
          <a:lstStyle/>
          <a:p>
            <a:pPr algn="ctr">
              <a:buFont typeface="Arial" panose="020B0604020202020204" pitchFamily="34" charset="0"/>
              <a:buNone/>
              <a:defRPr/>
            </a:pPr>
            <a:endParaRPr lang="zh-CN" altLang="en-US">
              <a:solidFill>
                <a:srgbClr val="FFFFFF"/>
              </a:solidFill>
            </a:endParaRPr>
          </a:p>
        </p:txBody>
      </p:sp>
      <p:sp>
        <p:nvSpPr>
          <p:cNvPr id="10" name="矩形 17"/>
          <p:cNvSpPr>
            <a:spLocks noChangeArrowheads="1"/>
          </p:cNvSpPr>
          <p:nvPr userDrawn="1"/>
        </p:nvSpPr>
        <p:spPr bwMode="auto">
          <a:xfrm>
            <a:off x="6953250" y="6557963"/>
            <a:ext cx="2190750" cy="303212"/>
          </a:xfrm>
          <a:prstGeom prst="rect">
            <a:avLst/>
          </a:prstGeom>
          <a:solidFill>
            <a:srgbClr val="777370"/>
          </a:solidFill>
          <a:ln w="9525">
            <a:noFill/>
            <a:miter lim="800000"/>
          </a:ln>
        </p:spPr>
        <p:txBody>
          <a:bodyPr anchor="ctr"/>
          <a:lstStyle/>
          <a:p>
            <a:pPr algn="ctr">
              <a:buFont typeface="Arial" panose="020B0604020202020204" pitchFamily="34" charset="0"/>
              <a:buNone/>
              <a:defRPr/>
            </a:pPr>
            <a:endParaRPr lang="zh-CN" altLang="en-US">
              <a:solidFill>
                <a:srgbClr val="FFFFFF"/>
              </a:solidFill>
            </a:endParaRPr>
          </a:p>
        </p:txBody>
      </p:sp>
      <p:sp>
        <p:nvSpPr>
          <p:cNvPr id="11" name="直角三角形 15"/>
          <p:cNvSpPr>
            <a:spLocks noChangeArrowheads="1"/>
          </p:cNvSpPr>
          <p:nvPr userDrawn="1"/>
        </p:nvSpPr>
        <p:spPr bwMode="auto">
          <a:xfrm rot="19088588">
            <a:off x="6748463" y="6335713"/>
            <a:ext cx="458787" cy="423862"/>
          </a:xfrm>
          <a:prstGeom prst="rtTriangle">
            <a:avLst/>
          </a:prstGeom>
          <a:solidFill>
            <a:srgbClr val="0C86B6"/>
          </a:solidFill>
          <a:ln w="9525">
            <a:noFill/>
            <a:miter lim="800000"/>
          </a:ln>
        </p:spPr>
        <p:txBody>
          <a:bodyPr anchor="ctr"/>
          <a:lstStyle/>
          <a:p>
            <a:pPr algn="ctr">
              <a:buFont typeface="Arial" panose="020B0604020202020204" pitchFamily="34" charset="0"/>
              <a:buNone/>
              <a:defRPr/>
            </a:pPr>
            <a:endParaRPr lang="zh-CN" altLang="en-US">
              <a:solidFill>
                <a:srgbClr val="FFFFFF"/>
              </a:solidFill>
            </a:endParaRPr>
          </a:p>
        </p:txBody>
      </p:sp>
      <p:sp>
        <p:nvSpPr>
          <p:cNvPr id="13" name="文本占位符 12"/>
          <p:cNvSpPr>
            <a:spLocks noGrp="1"/>
          </p:cNvSpPr>
          <p:nvPr>
            <p:ph type="body" idx="1"/>
          </p:nvPr>
        </p:nvSpPr>
        <p:spPr>
          <a:xfrm>
            <a:off x="467544" y="1135285"/>
            <a:ext cx="8229600" cy="4525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5" r:id="rId3"/>
    <p:sldLayoutId id="2147483656" r:id="rId4"/>
    <p:sldLayoutId id="2147483658" r:id="rId5"/>
    <p:sldLayoutId id="2147483659" r:id="rId6"/>
    <p:sldLayoutId id="2147483660" r:id="rId7"/>
  </p:sldLayoutIdLst>
  <p:hf sldNum="0" hdr="0" ftr="0" dt="0"/>
  <p:txStyles>
    <p:titleStyle>
      <a:lvl1pPr algn="l" rtl="0" eaLnBrk="0" fontAlgn="base" hangingPunct="0">
        <a:spcBef>
          <a:spcPct val="0"/>
        </a:spcBef>
        <a:spcAft>
          <a:spcPct val="0"/>
        </a:spcAft>
        <a:defRPr sz="2400" b="1">
          <a:solidFill>
            <a:schemeClr val="tx2"/>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2pPr>
      <a:lvl3pPr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3pPr>
      <a:lvl4pPr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4pPr>
      <a:lvl5pPr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5pPr>
      <a:lvl6pPr marL="457200"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6pPr>
      <a:lvl7pPr marL="914400"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7pPr>
      <a:lvl8pPr marL="1371600"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8pPr>
      <a:lvl9pPr marL="1828800" algn="ctr" rtl="0" eaLnBrk="0" fontAlgn="base" hangingPunct="0">
        <a:spcBef>
          <a:spcPct val="0"/>
        </a:spcBef>
        <a:spcAft>
          <a:spcPct val="0"/>
        </a:spcAft>
        <a:defRPr sz="4400">
          <a:solidFill>
            <a:schemeClr val="tx1"/>
          </a:solidFill>
          <a:latin typeface="Calibri" panose="020F0502020204030204" pitchFamily="34" charset="0"/>
          <a:ea typeface="PMingLiU" panose="02020500000000000000"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2000" b="1">
          <a:solidFill>
            <a:schemeClr val="tx2"/>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ct val="0"/>
        </a:spcAft>
        <a:buFont typeface="Arial" panose="020B0604020202020204" pitchFamily="34" charset="0"/>
        <a:buChar char="–"/>
        <a:defRPr sz="2000" b="1">
          <a:solidFill>
            <a:schemeClr val="tx2"/>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2"/>
          </a:solidFill>
          <a:latin typeface="微软雅黑" panose="020B0503020204020204" pitchFamily="34" charset="-122"/>
          <a:ea typeface="微软雅黑" panose="020B0503020204020204" pitchFamily="34" charset="-122"/>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2"/>
          </a:solidFill>
          <a:latin typeface="微软雅黑" panose="020B0503020204020204" pitchFamily="34" charset="-122"/>
          <a:ea typeface="微软雅黑" panose="020B0503020204020204" pitchFamily="34" charset="-122"/>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2"/>
          </a:solidFill>
          <a:latin typeface="微软雅黑" panose="020B0503020204020204" pitchFamily="34" charset="-122"/>
          <a:ea typeface="微软雅黑" panose="020B0503020204020204" pitchFamily="34" charset="-122"/>
        </a:defRPr>
      </a:lvl5pPr>
      <a:lvl6pPr marL="25146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6pPr>
      <a:lvl7pPr marL="29718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7pPr>
      <a:lvl8pPr marL="34290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8pPr>
      <a:lvl9pPr marL="3886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文本框 58"/>
          <p:cNvSpPr txBox="1">
            <a:spLocks noChangeArrowheads="1"/>
          </p:cNvSpPr>
          <p:nvPr/>
        </p:nvSpPr>
        <p:spPr bwMode="auto">
          <a:xfrm>
            <a:off x="350838" y="3581400"/>
            <a:ext cx="6292850" cy="974049"/>
          </a:xfrm>
          <a:prstGeom prst="rect">
            <a:avLst/>
          </a:prstGeom>
          <a:noFill/>
          <a:ln w="9525">
            <a:noFill/>
            <a:miter lim="800000"/>
          </a:ln>
        </p:spPr>
        <p:txBody>
          <a:bodyPr>
            <a:spAutoFit/>
          </a:bodyPr>
          <a:lstStyle/>
          <a:p>
            <a:pPr lvl="0">
              <a:lnSpc>
                <a:spcPts val="3315"/>
              </a:lnSpc>
              <a:defRPr/>
            </a:pPr>
            <a:r>
              <a:rPr lang="zh-CN" altLang="en-US" sz="4800" b="1" dirty="0" smtClean="0">
                <a:gradFill>
                  <a:gsLst>
                    <a:gs pos="0">
                      <a:srgbClr val="6FBA2C"/>
                    </a:gs>
                    <a:gs pos="100000">
                      <a:srgbClr val="00479D"/>
                    </a:gs>
                  </a:gsLst>
                  <a:lin ang="3600000" scaled="0"/>
                </a:gradFill>
                <a:cs typeface="+mn-ea"/>
                <a:sym typeface="+mn-lt"/>
              </a:rPr>
              <a:t> </a:t>
            </a:r>
            <a:endParaRPr lang="en-US" altLang="zh-CN" sz="4800" b="1" dirty="0" smtClean="0">
              <a:gradFill>
                <a:gsLst>
                  <a:gs pos="0">
                    <a:srgbClr val="6FBA2C"/>
                  </a:gs>
                  <a:gs pos="100000">
                    <a:srgbClr val="00479D"/>
                  </a:gs>
                </a:gsLst>
                <a:lin ang="3600000" scaled="0"/>
              </a:gradFill>
              <a:cs typeface="+mn-ea"/>
              <a:sym typeface="+mn-lt"/>
            </a:endParaRPr>
          </a:p>
          <a:p>
            <a:pPr lvl="0">
              <a:lnSpc>
                <a:spcPts val="3315"/>
              </a:lnSpc>
              <a:defRPr/>
            </a:pPr>
            <a:r>
              <a:rPr lang="zh-CN" altLang="en-US" sz="4800" b="1" dirty="0" smtClean="0">
                <a:gradFill>
                  <a:gsLst>
                    <a:gs pos="0">
                      <a:srgbClr val="6FBA2C"/>
                    </a:gs>
                    <a:gs pos="100000">
                      <a:srgbClr val="00479D"/>
                    </a:gs>
                  </a:gsLst>
                  <a:lin ang="3600000" scaled="0"/>
                </a:gradFill>
                <a:cs typeface="+mn-ea"/>
                <a:sym typeface="+mn-lt"/>
              </a:rPr>
              <a:t>渗透测试流程</a:t>
            </a:r>
            <a:endParaRPr lang="en-US" altLang="zh-CN" sz="3200" b="1" dirty="0">
              <a:cs typeface="+mn-ea"/>
              <a:sym typeface="+mn-l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5CA6CC5D-CC60-4ED6-AB1E-E60C56406FC8}"/>
              </a:ext>
            </a:extLst>
          </p:cNvPr>
          <p:cNvSpPr>
            <a:spLocks noGrp="1"/>
          </p:cNvSpPr>
          <p:nvPr>
            <p:ph type="title"/>
          </p:nvPr>
        </p:nvSpPr>
        <p:spPr/>
        <p:txBody>
          <a:bodyPr/>
          <a:lstStyle/>
          <a:p>
            <a:r>
              <a:rPr lang="en-US" altLang="zh-CN">
                <a:latin typeface="+mn-lt"/>
                <a:ea typeface="+mn-ea"/>
                <a:cs typeface="+mn-ea"/>
                <a:sym typeface="+mn-lt"/>
              </a:rPr>
              <a:t>PTES</a:t>
            </a:r>
            <a:r>
              <a:rPr lang="zh-CN" altLang="en-US">
                <a:latin typeface="+mn-lt"/>
                <a:ea typeface="+mn-ea"/>
                <a:cs typeface="+mn-ea"/>
                <a:sym typeface="+mn-lt"/>
              </a:rPr>
              <a:t>渗透测试过程环节</a:t>
            </a:r>
          </a:p>
        </p:txBody>
      </p:sp>
      <p:sp>
        <p:nvSpPr>
          <p:cNvPr id="6" name="内容占位符 5">
            <a:extLst>
              <a:ext uri="{FF2B5EF4-FFF2-40B4-BE49-F238E27FC236}">
                <a16:creationId xmlns:a16="http://schemas.microsoft.com/office/drawing/2014/main" xmlns="" id="{CC1B6CBD-1679-49B3-B50D-62622D93BCEC}"/>
              </a:ext>
            </a:extLst>
          </p:cNvPr>
          <p:cNvSpPr>
            <a:spLocks noGrp="1"/>
          </p:cNvSpPr>
          <p:nvPr>
            <p:ph idx="1"/>
          </p:nvPr>
        </p:nvSpPr>
        <p:spPr/>
        <p:txBody>
          <a:bodyPr/>
          <a:lstStyle/>
          <a:p>
            <a:endParaRPr lang="en-US" altLang="zh-CN" dirty="0">
              <a:latin typeface="+mn-lt"/>
              <a:cs typeface="+mn-ea"/>
              <a:sym typeface="+mn-lt"/>
            </a:endParaRPr>
          </a:p>
          <a:p>
            <a:endParaRPr lang="zh-CN" altLang="en-US" dirty="0">
              <a:latin typeface="+mn-lt"/>
              <a:cs typeface="+mn-ea"/>
              <a:sym typeface="+mn-lt"/>
            </a:endParaRPr>
          </a:p>
        </p:txBody>
      </p:sp>
      <p:sp>
        <p:nvSpPr>
          <p:cNvPr id="4" name="箭头: 直角上 3">
            <a:extLst>
              <a:ext uri="{FF2B5EF4-FFF2-40B4-BE49-F238E27FC236}">
                <a16:creationId xmlns:a16="http://schemas.microsoft.com/office/drawing/2014/main" xmlns="" id="{4C78C514-7AE8-4FAA-A5C4-9BAACACB892B}"/>
              </a:ext>
            </a:extLst>
          </p:cNvPr>
          <p:cNvSpPr/>
          <p:nvPr/>
        </p:nvSpPr>
        <p:spPr>
          <a:xfrm rot="5400000">
            <a:off x="435033" y="1904989"/>
            <a:ext cx="570522" cy="649519"/>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7" name="任意多边形: 形状 6">
            <a:extLst>
              <a:ext uri="{FF2B5EF4-FFF2-40B4-BE49-F238E27FC236}">
                <a16:creationId xmlns:a16="http://schemas.microsoft.com/office/drawing/2014/main" xmlns="" id="{D1E532EB-61E1-4527-B09F-035D3F31A0E1}"/>
              </a:ext>
            </a:extLst>
          </p:cNvPr>
          <p:cNvSpPr/>
          <p:nvPr/>
        </p:nvSpPr>
        <p:spPr>
          <a:xfrm>
            <a:off x="77231" y="1245636"/>
            <a:ext cx="2292944" cy="726100"/>
          </a:xfrm>
          <a:custGeom>
            <a:avLst/>
            <a:gdLst>
              <a:gd name="connsiteX0" fmla="*/ 0 w 2292944"/>
              <a:gd name="connsiteY0" fmla="*/ 121041 h 726100"/>
              <a:gd name="connsiteX1" fmla="*/ 121041 w 2292944"/>
              <a:gd name="connsiteY1" fmla="*/ 0 h 726100"/>
              <a:gd name="connsiteX2" fmla="*/ 2171903 w 2292944"/>
              <a:gd name="connsiteY2" fmla="*/ 0 h 726100"/>
              <a:gd name="connsiteX3" fmla="*/ 2292944 w 2292944"/>
              <a:gd name="connsiteY3" fmla="*/ 121041 h 726100"/>
              <a:gd name="connsiteX4" fmla="*/ 2292944 w 2292944"/>
              <a:gd name="connsiteY4" fmla="*/ 605059 h 726100"/>
              <a:gd name="connsiteX5" fmla="*/ 2171903 w 2292944"/>
              <a:gd name="connsiteY5" fmla="*/ 726100 h 726100"/>
              <a:gd name="connsiteX6" fmla="*/ 121041 w 2292944"/>
              <a:gd name="connsiteY6" fmla="*/ 726100 h 726100"/>
              <a:gd name="connsiteX7" fmla="*/ 0 w 2292944"/>
              <a:gd name="connsiteY7" fmla="*/ 605059 h 726100"/>
              <a:gd name="connsiteX8" fmla="*/ 0 w 2292944"/>
              <a:gd name="connsiteY8" fmla="*/ 121041 h 72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944" h="726100">
                <a:moveTo>
                  <a:pt x="0" y="121041"/>
                </a:moveTo>
                <a:cubicBezTo>
                  <a:pt x="0" y="54192"/>
                  <a:pt x="54192" y="0"/>
                  <a:pt x="121041" y="0"/>
                </a:cubicBezTo>
                <a:lnTo>
                  <a:pt x="2171903" y="0"/>
                </a:lnTo>
                <a:cubicBezTo>
                  <a:pt x="2238752" y="0"/>
                  <a:pt x="2292944" y="54192"/>
                  <a:pt x="2292944" y="121041"/>
                </a:cubicBezTo>
                <a:lnTo>
                  <a:pt x="2292944" y="605059"/>
                </a:lnTo>
                <a:cubicBezTo>
                  <a:pt x="2292944" y="671908"/>
                  <a:pt x="2238752" y="726100"/>
                  <a:pt x="2171903" y="726100"/>
                </a:cubicBezTo>
                <a:lnTo>
                  <a:pt x="121041" y="726100"/>
                </a:lnTo>
                <a:cubicBezTo>
                  <a:pt x="54192" y="726100"/>
                  <a:pt x="0" y="671908"/>
                  <a:pt x="0" y="605059"/>
                </a:cubicBezTo>
                <a:lnTo>
                  <a:pt x="0" y="121041"/>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1652" tIns="111652" rIns="111652" bIns="11165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lt"/>
                <a:cs typeface="+mn-ea"/>
                <a:sym typeface="+mn-lt"/>
              </a:rPr>
              <a:t>前期交互阶段</a:t>
            </a:r>
            <a:endParaRPr lang="zh-CN" altLang="en-US" sz="2000" b="1" kern="1200" dirty="0"/>
          </a:p>
        </p:txBody>
      </p:sp>
      <p:sp>
        <p:nvSpPr>
          <p:cNvPr id="8" name="矩形 7">
            <a:extLst>
              <a:ext uri="{FF2B5EF4-FFF2-40B4-BE49-F238E27FC236}">
                <a16:creationId xmlns:a16="http://schemas.microsoft.com/office/drawing/2014/main" xmlns="" id="{7806CCC7-1472-4550-B8A4-A5EF9F0704D8}"/>
              </a:ext>
            </a:extLst>
          </p:cNvPr>
          <p:cNvSpPr/>
          <p:nvPr/>
        </p:nvSpPr>
        <p:spPr>
          <a:xfrm>
            <a:off x="1703916" y="1336670"/>
            <a:ext cx="698520" cy="5433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9" name="箭头: 直角上 8">
            <a:extLst>
              <a:ext uri="{FF2B5EF4-FFF2-40B4-BE49-F238E27FC236}">
                <a16:creationId xmlns:a16="http://schemas.microsoft.com/office/drawing/2014/main" xmlns="" id="{E02FFDF1-8D83-4096-921E-9AFC80C686E8}"/>
              </a:ext>
            </a:extLst>
          </p:cNvPr>
          <p:cNvSpPr/>
          <p:nvPr/>
        </p:nvSpPr>
        <p:spPr>
          <a:xfrm rot="5400000">
            <a:off x="1551131" y="2687083"/>
            <a:ext cx="570522" cy="649519"/>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234472"/>
              <a:satOff val="-785"/>
              <a:lumOff val="2399"/>
              <a:alphaOff val="0"/>
            </a:schemeClr>
          </a:fillRef>
          <a:effectRef idx="0">
            <a:schemeClr val="accent1">
              <a:tint val="50000"/>
              <a:hueOff val="-234472"/>
              <a:satOff val="-785"/>
              <a:lumOff val="2399"/>
              <a:alphaOff val="0"/>
            </a:schemeClr>
          </a:effectRef>
          <a:fontRef idx="minor">
            <a:schemeClr val="lt1">
              <a:hueOff val="0"/>
              <a:satOff val="0"/>
              <a:lumOff val="0"/>
              <a:alphaOff val="0"/>
            </a:schemeClr>
          </a:fontRef>
        </p:style>
      </p:sp>
      <p:sp>
        <p:nvSpPr>
          <p:cNvPr id="10" name="任意多边形: 形状 9">
            <a:extLst>
              <a:ext uri="{FF2B5EF4-FFF2-40B4-BE49-F238E27FC236}">
                <a16:creationId xmlns:a16="http://schemas.microsoft.com/office/drawing/2014/main" xmlns="" id="{E8AB3E8D-7FFA-440B-8025-659547121728}"/>
              </a:ext>
            </a:extLst>
          </p:cNvPr>
          <p:cNvSpPr/>
          <p:nvPr/>
        </p:nvSpPr>
        <p:spPr>
          <a:xfrm>
            <a:off x="1193330" y="2027730"/>
            <a:ext cx="2292944" cy="726100"/>
          </a:xfrm>
          <a:custGeom>
            <a:avLst/>
            <a:gdLst>
              <a:gd name="connsiteX0" fmla="*/ 0 w 2292944"/>
              <a:gd name="connsiteY0" fmla="*/ 121041 h 726100"/>
              <a:gd name="connsiteX1" fmla="*/ 121041 w 2292944"/>
              <a:gd name="connsiteY1" fmla="*/ 0 h 726100"/>
              <a:gd name="connsiteX2" fmla="*/ 2171903 w 2292944"/>
              <a:gd name="connsiteY2" fmla="*/ 0 h 726100"/>
              <a:gd name="connsiteX3" fmla="*/ 2292944 w 2292944"/>
              <a:gd name="connsiteY3" fmla="*/ 121041 h 726100"/>
              <a:gd name="connsiteX4" fmla="*/ 2292944 w 2292944"/>
              <a:gd name="connsiteY4" fmla="*/ 605059 h 726100"/>
              <a:gd name="connsiteX5" fmla="*/ 2171903 w 2292944"/>
              <a:gd name="connsiteY5" fmla="*/ 726100 h 726100"/>
              <a:gd name="connsiteX6" fmla="*/ 121041 w 2292944"/>
              <a:gd name="connsiteY6" fmla="*/ 726100 h 726100"/>
              <a:gd name="connsiteX7" fmla="*/ 0 w 2292944"/>
              <a:gd name="connsiteY7" fmla="*/ 605059 h 726100"/>
              <a:gd name="connsiteX8" fmla="*/ 0 w 2292944"/>
              <a:gd name="connsiteY8" fmla="*/ 121041 h 72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944" h="726100">
                <a:moveTo>
                  <a:pt x="0" y="121041"/>
                </a:moveTo>
                <a:cubicBezTo>
                  <a:pt x="0" y="54192"/>
                  <a:pt x="54192" y="0"/>
                  <a:pt x="121041" y="0"/>
                </a:cubicBezTo>
                <a:lnTo>
                  <a:pt x="2171903" y="0"/>
                </a:lnTo>
                <a:cubicBezTo>
                  <a:pt x="2238752" y="0"/>
                  <a:pt x="2292944" y="54192"/>
                  <a:pt x="2292944" y="121041"/>
                </a:cubicBezTo>
                <a:lnTo>
                  <a:pt x="2292944" y="605059"/>
                </a:lnTo>
                <a:cubicBezTo>
                  <a:pt x="2292944" y="671908"/>
                  <a:pt x="2238752" y="726100"/>
                  <a:pt x="2171903" y="726100"/>
                </a:cubicBezTo>
                <a:lnTo>
                  <a:pt x="121041" y="726100"/>
                </a:lnTo>
                <a:cubicBezTo>
                  <a:pt x="54192" y="726100"/>
                  <a:pt x="0" y="671908"/>
                  <a:pt x="0" y="605059"/>
                </a:cubicBezTo>
                <a:lnTo>
                  <a:pt x="0" y="121041"/>
                </a:lnTo>
                <a:close/>
              </a:path>
            </a:pathLst>
          </a:custGeom>
          <a:solidFill>
            <a:schemeClr val="accent5">
              <a:lumMod val="7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1652" tIns="111652" rIns="111652" bIns="11165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FF0000"/>
                </a:solidFill>
                <a:latin typeface="+mn-lt"/>
                <a:cs typeface="+mn-ea"/>
                <a:sym typeface="+mn-lt"/>
              </a:rPr>
              <a:t>情报收集阶段</a:t>
            </a:r>
            <a:endParaRPr lang="zh-CN" altLang="en-US" sz="2000" b="1" kern="1200" dirty="0">
              <a:solidFill>
                <a:srgbClr val="FF0000"/>
              </a:solidFill>
            </a:endParaRPr>
          </a:p>
        </p:txBody>
      </p:sp>
      <p:sp>
        <p:nvSpPr>
          <p:cNvPr id="11" name="矩形 10">
            <a:extLst>
              <a:ext uri="{FF2B5EF4-FFF2-40B4-BE49-F238E27FC236}">
                <a16:creationId xmlns:a16="http://schemas.microsoft.com/office/drawing/2014/main" xmlns="" id="{7C8F4102-4E37-4B54-9036-AB28591C9756}"/>
              </a:ext>
            </a:extLst>
          </p:cNvPr>
          <p:cNvSpPr/>
          <p:nvPr/>
        </p:nvSpPr>
        <p:spPr>
          <a:xfrm>
            <a:off x="2820014" y="2118763"/>
            <a:ext cx="698520" cy="5433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2" name="箭头: 直角上 11">
            <a:extLst>
              <a:ext uri="{FF2B5EF4-FFF2-40B4-BE49-F238E27FC236}">
                <a16:creationId xmlns:a16="http://schemas.microsoft.com/office/drawing/2014/main" xmlns="" id="{4D936BD1-A195-43EC-A695-67F1E5C21E02}"/>
              </a:ext>
            </a:extLst>
          </p:cNvPr>
          <p:cNvSpPr/>
          <p:nvPr/>
        </p:nvSpPr>
        <p:spPr>
          <a:xfrm rot="5400000">
            <a:off x="2667230" y="3469177"/>
            <a:ext cx="570522" cy="649519"/>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468945"/>
              <a:satOff val="-1571"/>
              <a:lumOff val="4799"/>
              <a:alphaOff val="0"/>
            </a:schemeClr>
          </a:fillRef>
          <a:effectRef idx="0">
            <a:schemeClr val="accent1">
              <a:tint val="50000"/>
              <a:hueOff val="-468945"/>
              <a:satOff val="-1571"/>
              <a:lumOff val="4799"/>
              <a:alphaOff val="0"/>
            </a:schemeClr>
          </a:effectRef>
          <a:fontRef idx="minor">
            <a:schemeClr val="lt1">
              <a:hueOff val="0"/>
              <a:satOff val="0"/>
              <a:lumOff val="0"/>
              <a:alphaOff val="0"/>
            </a:schemeClr>
          </a:fontRef>
        </p:style>
      </p:sp>
      <p:sp>
        <p:nvSpPr>
          <p:cNvPr id="13" name="任意多边形: 形状 12">
            <a:extLst>
              <a:ext uri="{FF2B5EF4-FFF2-40B4-BE49-F238E27FC236}">
                <a16:creationId xmlns:a16="http://schemas.microsoft.com/office/drawing/2014/main" xmlns="" id="{07D9992B-E5FB-4474-99BA-334E2BAB73B0}"/>
              </a:ext>
            </a:extLst>
          </p:cNvPr>
          <p:cNvSpPr/>
          <p:nvPr/>
        </p:nvSpPr>
        <p:spPr>
          <a:xfrm>
            <a:off x="2309429" y="2809824"/>
            <a:ext cx="2292944" cy="726100"/>
          </a:xfrm>
          <a:custGeom>
            <a:avLst/>
            <a:gdLst>
              <a:gd name="connsiteX0" fmla="*/ 0 w 2292944"/>
              <a:gd name="connsiteY0" fmla="*/ 121041 h 726100"/>
              <a:gd name="connsiteX1" fmla="*/ 121041 w 2292944"/>
              <a:gd name="connsiteY1" fmla="*/ 0 h 726100"/>
              <a:gd name="connsiteX2" fmla="*/ 2171903 w 2292944"/>
              <a:gd name="connsiteY2" fmla="*/ 0 h 726100"/>
              <a:gd name="connsiteX3" fmla="*/ 2292944 w 2292944"/>
              <a:gd name="connsiteY3" fmla="*/ 121041 h 726100"/>
              <a:gd name="connsiteX4" fmla="*/ 2292944 w 2292944"/>
              <a:gd name="connsiteY4" fmla="*/ 605059 h 726100"/>
              <a:gd name="connsiteX5" fmla="*/ 2171903 w 2292944"/>
              <a:gd name="connsiteY5" fmla="*/ 726100 h 726100"/>
              <a:gd name="connsiteX6" fmla="*/ 121041 w 2292944"/>
              <a:gd name="connsiteY6" fmla="*/ 726100 h 726100"/>
              <a:gd name="connsiteX7" fmla="*/ 0 w 2292944"/>
              <a:gd name="connsiteY7" fmla="*/ 605059 h 726100"/>
              <a:gd name="connsiteX8" fmla="*/ 0 w 2292944"/>
              <a:gd name="connsiteY8" fmla="*/ 121041 h 72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944" h="726100">
                <a:moveTo>
                  <a:pt x="0" y="121041"/>
                </a:moveTo>
                <a:cubicBezTo>
                  <a:pt x="0" y="54192"/>
                  <a:pt x="54192" y="0"/>
                  <a:pt x="121041" y="0"/>
                </a:cubicBezTo>
                <a:lnTo>
                  <a:pt x="2171903" y="0"/>
                </a:lnTo>
                <a:cubicBezTo>
                  <a:pt x="2238752" y="0"/>
                  <a:pt x="2292944" y="54192"/>
                  <a:pt x="2292944" y="121041"/>
                </a:cubicBezTo>
                <a:lnTo>
                  <a:pt x="2292944" y="605059"/>
                </a:lnTo>
                <a:cubicBezTo>
                  <a:pt x="2292944" y="671908"/>
                  <a:pt x="2238752" y="726100"/>
                  <a:pt x="2171903" y="726100"/>
                </a:cubicBezTo>
                <a:lnTo>
                  <a:pt x="121041" y="726100"/>
                </a:lnTo>
                <a:cubicBezTo>
                  <a:pt x="54192" y="726100"/>
                  <a:pt x="0" y="671908"/>
                  <a:pt x="0" y="605059"/>
                </a:cubicBezTo>
                <a:lnTo>
                  <a:pt x="0" y="121041"/>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11652" tIns="111652" rIns="111652" bIns="11165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lt"/>
                <a:cs typeface="+mn-ea"/>
                <a:sym typeface="+mn-lt"/>
              </a:rPr>
              <a:t>威胁建模阶段</a:t>
            </a:r>
            <a:endParaRPr lang="zh-CN" altLang="en-US" sz="2000" b="1" kern="1200" dirty="0"/>
          </a:p>
        </p:txBody>
      </p:sp>
      <p:sp>
        <p:nvSpPr>
          <p:cNvPr id="14" name="矩形 13">
            <a:extLst>
              <a:ext uri="{FF2B5EF4-FFF2-40B4-BE49-F238E27FC236}">
                <a16:creationId xmlns:a16="http://schemas.microsoft.com/office/drawing/2014/main" xmlns="" id="{3E3E7586-1D8D-47CA-9F02-69F0613CB298}"/>
              </a:ext>
            </a:extLst>
          </p:cNvPr>
          <p:cNvSpPr/>
          <p:nvPr/>
        </p:nvSpPr>
        <p:spPr>
          <a:xfrm>
            <a:off x="3936113" y="2900857"/>
            <a:ext cx="698520" cy="5433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5" name="箭头: 直角上 14">
            <a:extLst>
              <a:ext uri="{FF2B5EF4-FFF2-40B4-BE49-F238E27FC236}">
                <a16:creationId xmlns:a16="http://schemas.microsoft.com/office/drawing/2014/main" xmlns="" id="{6C0F9D09-6A46-40EE-9225-C5BC6A8E8C81}"/>
              </a:ext>
            </a:extLst>
          </p:cNvPr>
          <p:cNvSpPr/>
          <p:nvPr/>
        </p:nvSpPr>
        <p:spPr>
          <a:xfrm rot="5400000">
            <a:off x="3783328" y="4251270"/>
            <a:ext cx="570522" cy="649519"/>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703417"/>
              <a:satOff val="-2356"/>
              <a:lumOff val="7198"/>
              <a:alphaOff val="0"/>
            </a:schemeClr>
          </a:fillRef>
          <a:effectRef idx="0">
            <a:schemeClr val="accent1">
              <a:tint val="50000"/>
              <a:hueOff val="-703417"/>
              <a:satOff val="-2356"/>
              <a:lumOff val="7198"/>
              <a:alphaOff val="0"/>
            </a:schemeClr>
          </a:effectRef>
          <a:fontRef idx="minor">
            <a:schemeClr val="lt1">
              <a:hueOff val="0"/>
              <a:satOff val="0"/>
              <a:lumOff val="0"/>
              <a:alphaOff val="0"/>
            </a:schemeClr>
          </a:fontRef>
        </p:style>
      </p:sp>
      <p:sp>
        <p:nvSpPr>
          <p:cNvPr id="16" name="任意多边形: 形状 15">
            <a:extLst>
              <a:ext uri="{FF2B5EF4-FFF2-40B4-BE49-F238E27FC236}">
                <a16:creationId xmlns:a16="http://schemas.microsoft.com/office/drawing/2014/main" xmlns="" id="{8E326DC1-4D6D-4512-A85E-AE749A67A88A}"/>
              </a:ext>
            </a:extLst>
          </p:cNvPr>
          <p:cNvSpPr/>
          <p:nvPr/>
        </p:nvSpPr>
        <p:spPr>
          <a:xfrm>
            <a:off x="3425527" y="3591917"/>
            <a:ext cx="2292944" cy="726100"/>
          </a:xfrm>
          <a:custGeom>
            <a:avLst/>
            <a:gdLst>
              <a:gd name="connsiteX0" fmla="*/ 0 w 2292944"/>
              <a:gd name="connsiteY0" fmla="*/ 121041 h 726100"/>
              <a:gd name="connsiteX1" fmla="*/ 121041 w 2292944"/>
              <a:gd name="connsiteY1" fmla="*/ 0 h 726100"/>
              <a:gd name="connsiteX2" fmla="*/ 2171903 w 2292944"/>
              <a:gd name="connsiteY2" fmla="*/ 0 h 726100"/>
              <a:gd name="connsiteX3" fmla="*/ 2292944 w 2292944"/>
              <a:gd name="connsiteY3" fmla="*/ 121041 h 726100"/>
              <a:gd name="connsiteX4" fmla="*/ 2292944 w 2292944"/>
              <a:gd name="connsiteY4" fmla="*/ 605059 h 726100"/>
              <a:gd name="connsiteX5" fmla="*/ 2171903 w 2292944"/>
              <a:gd name="connsiteY5" fmla="*/ 726100 h 726100"/>
              <a:gd name="connsiteX6" fmla="*/ 121041 w 2292944"/>
              <a:gd name="connsiteY6" fmla="*/ 726100 h 726100"/>
              <a:gd name="connsiteX7" fmla="*/ 0 w 2292944"/>
              <a:gd name="connsiteY7" fmla="*/ 605059 h 726100"/>
              <a:gd name="connsiteX8" fmla="*/ 0 w 2292944"/>
              <a:gd name="connsiteY8" fmla="*/ 121041 h 72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944" h="726100">
                <a:moveTo>
                  <a:pt x="0" y="121041"/>
                </a:moveTo>
                <a:cubicBezTo>
                  <a:pt x="0" y="54192"/>
                  <a:pt x="54192" y="0"/>
                  <a:pt x="121041" y="0"/>
                </a:cubicBezTo>
                <a:lnTo>
                  <a:pt x="2171903" y="0"/>
                </a:lnTo>
                <a:cubicBezTo>
                  <a:pt x="2238752" y="0"/>
                  <a:pt x="2292944" y="54192"/>
                  <a:pt x="2292944" y="121041"/>
                </a:cubicBezTo>
                <a:lnTo>
                  <a:pt x="2292944" y="605059"/>
                </a:lnTo>
                <a:cubicBezTo>
                  <a:pt x="2292944" y="671908"/>
                  <a:pt x="2238752" y="726100"/>
                  <a:pt x="2171903" y="726100"/>
                </a:cubicBezTo>
                <a:lnTo>
                  <a:pt x="121041" y="726100"/>
                </a:lnTo>
                <a:cubicBezTo>
                  <a:pt x="54192" y="726100"/>
                  <a:pt x="0" y="671908"/>
                  <a:pt x="0" y="605059"/>
                </a:cubicBezTo>
                <a:lnTo>
                  <a:pt x="0" y="121041"/>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1652" tIns="111652" rIns="111652" bIns="11165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lt"/>
                <a:cs typeface="+mn-ea"/>
                <a:sym typeface="+mn-lt"/>
              </a:rPr>
              <a:t>漏洞分析阶段</a:t>
            </a:r>
            <a:endParaRPr lang="zh-CN" altLang="en-US" sz="2000" b="1" kern="1200" dirty="0"/>
          </a:p>
        </p:txBody>
      </p:sp>
      <p:sp>
        <p:nvSpPr>
          <p:cNvPr id="17" name="矩形 16">
            <a:extLst>
              <a:ext uri="{FF2B5EF4-FFF2-40B4-BE49-F238E27FC236}">
                <a16:creationId xmlns:a16="http://schemas.microsoft.com/office/drawing/2014/main" xmlns="" id="{ECEC4AFE-F1CD-42B4-8F30-70D9366E4E9C}"/>
              </a:ext>
            </a:extLst>
          </p:cNvPr>
          <p:cNvSpPr/>
          <p:nvPr/>
        </p:nvSpPr>
        <p:spPr>
          <a:xfrm>
            <a:off x="5052211" y="3682951"/>
            <a:ext cx="698520" cy="5433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箭头: 直角上 17">
            <a:extLst>
              <a:ext uri="{FF2B5EF4-FFF2-40B4-BE49-F238E27FC236}">
                <a16:creationId xmlns:a16="http://schemas.microsoft.com/office/drawing/2014/main" xmlns="" id="{0FB37E0E-B787-446E-A902-E199EB2BBFE4}"/>
              </a:ext>
            </a:extLst>
          </p:cNvPr>
          <p:cNvSpPr/>
          <p:nvPr/>
        </p:nvSpPr>
        <p:spPr>
          <a:xfrm rot="5400000">
            <a:off x="4899427" y="5033364"/>
            <a:ext cx="570522" cy="649519"/>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937890"/>
              <a:satOff val="-3142"/>
              <a:lumOff val="9598"/>
              <a:alphaOff val="0"/>
            </a:schemeClr>
          </a:fillRef>
          <a:effectRef idx="0">
            <a:schemeClr val="accent1">
              <a:tint val="50000"/>
              <a:hueOff val="-937890"/>
              <a:satOff val="-3142"/>
              <a:lumOff val="9598"/>
              <a:alphaOff val="0"/>
            </a:schemeClr>
          </a:effectRef>
          <a:fontRef idx="minor">
            <a:schemeClr val="lt1">
              <a:hueOff val="0"/>
              <a:satOff val="0"/>
              <a:lumOff val="0"/>
              <a:alphaOff val="0"/>
            </a:schemeClr>
          </a:fontRef>
        </p:style>
      </p:sp>
      <p:sp>
        <p:nvSpPr>
          <p:cNvPr id="19" name="任意多边形: 形状 18">
            <a:extLst>
              <a:ext uri="{FF2B5EF4-FFF2-40B4-BE49-F238E27FC236}">
                <a16:creationId xmlns:a16="http://schemas.microsoft.com/office/drawing/2014/main" xmlns="" id="{9102E745-0D1B-48C3-9D72-AB64E5443426}"/>
              </a:ext>
            </a:extLst>
          </p:cNvPr>
          <p:cNvSpPr/>
          <p:nvPr/>
        </p:nvSpPr>
        <p:spPr>
          <a:xfrm>
            <a:off x="4541626" y="4374011"/>
            <a:ext cx="2292944" cy="726100"/>
          </a:xfrm>
          <a:custGeom>
            <a:avLst/>
            <a:gdLst>
              <a:gd name="connsiteX0" fmla="*/ 0 w 2292944"/>
              <a:gd name="connsiteY0" fmla="*/ 121041 h 726100"/>
              <a:gd name="connsiteX1" fmla="*/ 121041 w 2292944"/>
              <a:gd name="connsiteY1" fmla="*/ 0 h 726100"/>
              <a:gd name="connsiteX2" fmla="*/ 2171903 w 2292944"/>
              <a:gd name="connsiteY2" fmla="*/ 0 h 726100"/>
              <a:gd name="connsiteX3" fmla="*/ 2292944 w 2292944"/>
              <a:gd name="connsiteY3" fmla="*/ 121041 h 726100"/>
              <a:gd name="connsiteX4" fmla="*/ 2292944 w 2292944"/>
              <a:gd name="connsiteY4" fmla="*/ 605059 h 726100"/>
              <a:gd name="connsiteX5" fmla="*/ 2171903 w 2292944"/>
              <a:gd name="connsiteY5" fmla="*/ 726100 h 726100"/>
              <a:gd name="connsiteX6" fmla="*/ 121041 w 2292944"/>
              <a:gd name="connsiteY6" fmla="*/ 726100 h 726100"/>
              <a:gd name="connsiteX7" fmla="*/ 0 w 2292944"/>
              <a:gd name="connsiteY7" fmla="*/ 605059 h 726100"/>
              <a:gd name="connsiteX8" fmla="*/ 0 w 2292944"/>
              <a:gd name="connsiteY8" fmla="*/ 121041 h 72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944" h="726100">
                <a:moveTo>
                  <a:pt x="0" y="121041"/>
                </a:moveTo>
                <a:cubicBezTo>
                  <a:pt x="0" y="54192"/>
                  <a:pt x="54192" y="0"/>
                  <a:pt x="121041" y="0"/>
                </a:cubicBezTo>
                <a:lnTo>
                  <a:pt x="2171903" y="0"/>
                </a:lnTo>
                <a:cubicBezTo>
                  <a:pt x="2238752" y="0"/>
                  <a:pt x="2292944" y="54192"/>
                  <a:pt x="2292944" y="121041"/>
                </a:cubicBezTo>
                <a:lnTo>
                  <a:pt x="2292944" y="605059"/>
                </a:lnTo>
                <a:cubicBezTo>
                  <a:pt x="2292944" y="671908"/>
                  <a:pt x="2238752" y="726100"/>
                  <a:pt x="2171903" y="726100"/>
                </a:cubicBezTo>
                <a:lnTo>
                  <a:pt x="121041" y="726100"/>
                </a:lnTo>
                <a:cubicBezTo>
                  <a:pt x="54192" y="726100"/>
                  <a:pt x="0" y="671908"/>
                  <a:pt x="0" y="605059"/>
                </a:cubicBezTo>
                <a:lnTo>
                  <a:pt x="0" y="121041"/>
                </a:lnTo>
                <a:close/>
              </a:path>
            </a:pathLst>
          </a:cu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111652" tIns="111652" rIns="111652" bIns="11165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lt"/>
                <a:cs typeface="+mn-ea"/>
                <a:sym typeface="+mn-lt"/>
              </a:rPr>
              <a:t>渗透攻击阶段</a:t>
            </a:r>
            <a:endParaRPr lang="zh-CN" altLang="en-US" sz="2000" b="1" kern="1200" dirty="0"/>
          </a:p>
        </p:txBody>
      </p:sp>
      <p:sp>
        <p:nvSpPr>
          <p:cNvPr id="20" name="矩形 19">
            <a:extLst>
              <a:ext uri="{FF2B5EF4-FFF2-40B4-BE49-F238E27FC236}">
                <a16:creationId xmlns:a16="http://schemas.microsoft.com/office/drawing/2014/main" xmlns="" id="{BE432A26-2D9E-45C3-9CAA-C5997B75855F}"/>
              </a:ext>
            </a:extLst>
          </p:cNvPr>
          <p:cNvSpPr/>
          <p:nvPr/>
        </p:nvSpPr>
        <p:spPr>
          <a:xfrm>
            <a:off x="6168310" y="4465044"/>
            <a:ext cx="698520" cy="5433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1" name="箭头: 直角上 20">
            <a:extLst>
              <a:ext uri="{FF2B5EF4-FFF2-40B4-BE49-F238E27FC236}">
                <a16:creationId xmlns:a16="http://schemas.microsoft.com/office/drawing/2014/main" xmlns="" id="{DC326B71-BFB0-4B89-9DF5-2DA3A5CA74D7}"/>
              </a:ext>
            </a:extLst>
          </p:cNvPr>
          <p:cNvSpPr/>
          <p:nvPr/>
        </p:nvSpPr>
        <p:spPr>
          <a:xfrm rot="5400000">
            <a:off x="6015525" y="5815457"/>
            <a:ext cx="570522" cy="649519"/>
          </a:xfrm>
          <a:prstGeom prst="bentUpArrow">
            <a:avLst>
              <a:gd name="adj1" fmla="val 32840"/>
              <a:gd name="adj2" fmla="val 25000"/>
              <a:gd name="adj3" fmla="val 35780"/>
            </a:avLst>
          </a:prstGeom>
        </p:spPr>
        <p:style>
          <a:lnRef idx="2">
            <a:schemeClr val="lt1">
              <a:hueOff val="0"/>
              <a:satOff val="0"/>
              <a:lumOff val="0"/>
              <a:alphaOff val="0"/>
            </a:schemeClr>
          </a:lnRef>
          <a:fillRef idx="1">
            <a:schemeClr val="accent1">
              <a:tint val="50000"/>
              <a:hueOff val="-1172362"/>
              <a:satOff val="-3927"/>
              <a:lumOff val="11997"/>
              <a:alphaOff val="0"/>
            </a:schemeClr>
          </a:fillRef>
          <a:effectRef idx="0">
            <a:schemeClr val="accent1">
              <a:tint val="50000"/>
              <a:hueOff val="-1172362"/>
              <a:satOff val="-3927"/>
              <a:lumOff val="11997"/>
              <a:alphaOff val="0"/>
            </a:schemeClr>
          </a:effectRef>
          <a:fontRef idx="minor">
            <a:schemeClr val="lt1">
              <a:hueOff val="0"/>
              <a:satOff val="0"/>
              <a:lumOff val="0"/>
              <a:alphaOff val="0"/>
            </a:schemeClr>
          </a:fontRef>
        </p:style>
      </p:sp>
      <p:sp>
        <p:nvSpPr>
          <p:cNvPr id="22" name="任意多边形: 形状 21">
            <a:extLst>
              <a:ext uri="{FF2B5EF4-FFF2-40B4-BE49-F238E27FC236}">
                <a16:creationId xmlns:a16="http://schemas.microsoft.com/office/drawing/2014/main" xmlns="" id="{B1A49060-EFE6-4772-8B01-72EE5F01F57B}"/>
              </a:ext>
            </a:extLst>
          </p:cNvPr>
          <p:cNvSpPr/>
          <p:nvPr/>
        </p:nvSpPr>
        <p:spPr>
          <a:xfrm>
            <a:off x="5657724" y="5156104"/>
            <a:ext cx="2292944" cy="726100"/>
          </a:xfrm>
          <a:custGeom>
            <a:avLst/>
            <a:gdLst>
              <a:gd name="connsiteX0" fmla="*/ 0 w 2292944"/>
              <a:gd name="connsiteY0" fmla="*/ 121041 h 726100"/>
              <a:gd name="connsiteX1" fmla="*/ 121041 w 2292944"/>
              <a:gd name="connsiteY1" fmla="*/ 0 h 726100"/>
              <a:gd name="connsiteX2" fmla="*/ 2171903 w 2292944"/>
              <a:gd name="connsiteY2" fmla="*/ 0 h 726100"/>
              <a:gd name="connsiteX3" fmla="*/ 2292944 w 2292944"/>
              <a:gd name="connsiteY3" fmla="*/ 121041 h 726100"/>
              <a:gd name="connsiteX4" fmla="*/ 2292944 w 2292944"/>
              <a:gd name="connsiteY4" fmla="*/ 605059 h 726100"/>
              <a:gd name="connsiteX5" fmla="*/ 2171903 w 2292944"/>
              <a:gd name="connsiteY5" fmla="*/ 726100 h 726100"/>
              <a:gd name="connsiteX6" fmla="*/ 121041 w 2292944"/>
              <a:gd name="connsiteY6" fmla="*/ 726100 h 726100"/>
              <a:gd name="connsiteX7" fmla="*/ 0 w 2292944"/>
              <a:gd name="connsiteY7" fmla="*/ 605059 h 726100"/>
              <a:gd name="connsiteX8" fmla="*/ 0 w 2292944"/>
              <a:gd name="connsiteY8" fmla="*/ 121041 h 72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944" h="726100">
                <a:moveTo>
                  <a:pt x="0" y="121041"/>
                </a:moveTo>
                <a:cubicBezTo>
                  <a:pt x="0" y="54192"/>
                  <a:pt x="54192" y="0"/>
                  <a:pt x="121041" y="0"/>
                </a:cubicBezTo>
                <a:lnTo>
                  <a:pt x="2171903" y="0"/>
                </a:lnTo>
                <a:cubicBezTo>
                  <a:pt x="2238752" y="0"/>
                  <a:pt x="2292944" y="54192"/>
                  <a:pt x="2292944" y="121041"/>
                </a:cubicBezTo>
                <a:lnTo>
                  <a:pt x="2292944" y="605059"/>
                </a:lnTo>
                <a:cubicBezTo>
                  <a:pt x="2292944" y="671908"/>
                  <a:pt x="2238752" y="726100"/>
                  <a:pt x="2171903" y="726100"/>
                </a:cubicBezTo>
                <a:lnTo>
                  <a:pt x="121041" y="726100"/>
                </a:lnTo>
                <a:cubicBezTo>
                  <a:pt x="54192" y="726100"/>
                  <a:pt x="0" y="671908"/>
                  <a:pt x="0" y="605059"/>
                </a:cubicBezTo>
                <a:lnTo>
                  <a:pt x="0" y="121041"/>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1652" tIns="111652" rIns="111652" bIns="11165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lt"/>
                <a:cs typeface="+mn-ea"/>
                <a:sym typeface="+mn-lt"/>
              </a:rPr>
              <a:t>后渗透攻击阶段</a:t>
            </a:r>
            <a:endParaRPr lang="zh-CN" altLang="en-US" sz="2000" b="1" kern="1200" dirty="0"/>
          </a:p>
        </p:txBody>
      </p:sp>
      <p:sp>
        <p:nvSpPr>
          <p:cNvPr id="23" name="矩形 22">
            <a:extLst>
              <a:ext uri="{FF2B5EF4-FFF2-40B4-BE49-F238E27FC236}">
                <a16:creationId xmlns:a16="http://schemas.microsoft.com/office/drawing/2014/main" xmlns="" id="{872A5CBB-3597-4FDE-AB3B-B96006FAECED}"/>
              </a:ext>
            </a:extLst>
          </p:cNvPr>
          <p:cNvSpPr/>
          <p:nvPr/>
        </p:nvSpPr>
        <p:spPr>
          <a:xfrm>
            <a:off x="7284409" y="5247138"/>
            <a:ext cx="698520" cy="5433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24" name="任意多边形: 形状 23">
            <a:extLst>
              <a:ext uri="{FF2B5EF4-FFF2-40B4-BE49-F238E27FC236}">
                <a16:creationId xmlns:a16="http://schemas.microsoft.com/office/drawing/2014/main" xmlns="" id="{8F1C7B15-7BD9-4086-A544-B16B2F510CE3}"/>
              </a:ext>
            </a:extLst>
          </p:cNvPr>
          <p:cNvSpPr/>
          <p:nvPr/>
        </p:nvSpPr>
        <p:spPr>
          <a:xfrm>
            <a:off x="6773823" y="5938198"/>
            <a:ext cx="2292944" cy="726100"/>
          </a:xfrm>
          <a:custGeom>
            <a:avLst/>
            <a:gdLst>
              <a:gd name="connsiteX0" fmla="*/ 0 w 2292944"/>
              <a:gd name="connsiteY0" fmla="*/ 121041 h 726100"/>
              <a:gd name="connsiteX1" fmla="*/ 121041 w 2292944"/>
              <a:gd name="connsiteY1" fmla="*/ 0 h 726100"/>
              <a:gd name="connsiteX2" fmla="*/ 2171903 w 2292944"/>
              <a:gd name="connsiteY2" fmla="*/ 0 h 726100"/>
              <a:gd name="connsiteX3" fmla="*/ 2292944 w 2292944"/>
              <a:gd name="connsiteY3" fmla="*/ 121041 h 726100"/>
              <a:gd name="connsiteX4" fmla="*/ 2292944 w 2292944"/>
              <a:gd name="connsiteY4" fmla="*/ 605059 h 726100"/>
              <a:gd name="connsiteX5" fmla="*/ 2171903 w 2292944"/>
              <a:gd name="connsiteY5" fmla="*/ 726100 h 726100"/>
              <a:gd name="connsiteX6" fmla="*/ 121041 w 2292944"/>
              <a:gd name="connsiteY6" fmla="*/ 726100 h 726100"/>
              <a:gd name="connsiteX7" fmla="*/ 0 w 2292944"/>
              <a:gd name="connsiteY7" fmla="*/ 605059 h 726100"/>
              <a:gd name="connsiteX8" fmla="*/ 0 w 2292944"/>
              <a:gd name="connsiteY8" fmla="*/ 121041 h 72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2944" h="726100">
                <a:moveTo>
                  <a:pt x="0" y="121041"/>
                </a:moveTo>
                <a:cubicBezTo>
                  <a:pt x="0" y="54192"/>
                  <a:pt x="54192" y="0"/>
                  <a:pt x="121041" y="0"/>
                </a:cubicBezTo>
                <a:lnTo>
                  <a:pt x="2171903" y="0"/>
                </a:lnTo>
                <a:cubicBezTo>
                  <a:pt x="2238752" y="0"/>
                  <a:pt x="2292944" y="54192"/>
                  <a:pt x="2292944" y="121041"/>
                </a:cubicBezTo>
                <a:lnTo>
                  <a:pt x="2292944" y="605059"/>
                </a:lnTo>
                <a:cubicBezTo>
                  <a:pt x="2292944" y="671908"/>
                  <a:pt x="2238752" y="726100"/>
                  <a:pt x="2171903" y="726100"/>
                </a:cubicBezTo>
                <a:lnTo>
                  <a:pt x="121041" y="726100"/>
                </a:lnTo>
                <a:cubicBezTo>
                  <a:pt x="54192" y="726100"/>
                  <a:pt x="0" y="671908"/>
                  <a:pt x="0" y="605059"/>
                </a:cubicBezTo>
                <a:lnTo>
                  <a:pt x="0" y="121041"/>
                </a:lnTo>
                <a:close/>
              </a:path>
            </a:pathLst>
          </a:custGeom>
          <a:solidFill>
            <a:schemeClr val="accent3">
              <a:lumMod val="65000"/>
            </a:schemeClr>
          </a:solidFill>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1652" tIns="111652" rIns="111652" bIns="111652"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mn-lt"/>
                <a:cs typeface="+mn-ea"/>
                <a:sym typeface="+mn-lt"/>
              </a:rPr>
              <a:t>报告阶段</a:t>
            </a:r>
            <a:endParaRPr lang="zh-CN" altLang="en-US" sz="2000" b="1" kern="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randombar(horizont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randombar(horizontal)">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randombar(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randombar(horizontal)">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randombar(horizontal)">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4" presetClass="entr" presetSubtype="1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randombar(horizontal)">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animEffect transition="in" filter="randombar(horizontal)">
                                      <p:cBhvr>
                                        <p:cTn id="62" dur="500"/>
                                        <p:tgtEl>
                                          <p:spTgt spid="17"/>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animEffect transition="in" filter="randombar(horizontal)">
                                      <p:cBhvr>
                                        <p:cTn id="67" dur="500"/>
                                        <p:tgtEl>
                                          <p:spTgt spid="18"/>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19"/>
                                        </p:tgtEl>
                                        <p:attrNameLst>
                                          <p:attrName>style.visibility</p:attrName>
                                        </p:attrNameLst>
                                      </p:cBhvr>
                                      <p:to>
                                        <p:strVal val="visible"/>
                                      </p:to>
                                    </p:set>
                                    <p:animEffect transition="in" filter="randombar(horizontal)">
                                      <p:cBhvr>
                                        <p:cTn id="72" dur="500"/>
                                        <p:tgtEl>
                                          <p:spTgt spid="19"/>
                                        </p:tgtEl>
                                      </p:cBhvr>
                                    </p:animEffect>
                                  </p:childTnLst>
                                </p:cTn>
                              </p:par>
                            </p:childTnLst>
                          </p:cTn>
                        </p:par>
                      </p:childTnLst>
                    </p:cTn>
                  </p:par>
                  <p:par>
                    <p:cTn id="73" fill="hold">
                      <p:stCondLst>
                        <p:cond delay="indefinite"/>
                      </p:stCondLst>
                      <p:childTnLst>
                        <p:par>
                          <p:cTn id="74" fill="hold">
                            <p:stCondLst>
                              <p:cond delay="0"/>
                            </p:stCondLst>
                            <p:childTnLst>
                              <p:par>
                                <p:cTn id="75" presetID="14" presetClass="entr" presetSubtype="10"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randombar(horizontal)">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4" presetClass="entr" presetSubtype="10" fill="hold" nodeType="clickEffect">
                                  <p:stCondLst>
                                    <p:cond delay="0"/>
                                  </p:stCondLst>
                                  <p:childTnLst>
                                    <p:set>
                                      <p:cBhvr>
                                        <p:cTn id="81" dur="1" fill="hold">
                                          <p:stCondLst>
                                            <p:cond delay="0"/>
                                          </p:stCondLst>
                                        </p:cTn>
                                        <p:tgtEl>
                                          <p:spTgt spid="21"/>
                                        </p:tgtEl>
                                        <p:attrNameLst>
                                          <p:attrName>style.visibility</p:attrName>
                                        </p:attrNameLst>
                                      </p:cBhvr>
                                      <p:to>
                                        <p:strVal val="visible"/>
                                      </p:to>
                                    </p:set>
                                    <p:animEffect transition="in" filter="randombar(horizontal)">
                                      <p:cBhvr>
                                        <p:cTn id="82" dur="500"/>
                                        <p:tgtEl>
                                          <p:spTgt spid="21"/>
                                        </p:tgtEl>
                                      </p:cBhvr>
                                    </p:animEffect>
                                  </p:childTnLst>
                                </p:cTn>
                              </p:par>
                            </p:childTnLst>
                          </p:cTn>
                        </p:par>
                      </p:childTnLst>
                    </p:cTn>
                  </p:par>
                  <p:par>
                    <p:cTn id="83" fill="hold">
                      <p:stCondLst>
                        <p:cond delay="indefinite"/>
                      </p:stCondLst>
                      <p:childTnLst>
                        <p:par>
                          <p:cTn id="84" fill="hold">
                            <p:stCondLst>
                              <p:cond delay="0"/>
                            </p:stCondLst>
                            <p:childTnLst>
                              <p:par>
                                <p:cTn id="85" presetID="14" presetClass="entr" presetSubtype="10" fill="hold" grpId="0" nodeType="clickEffect">
                                  <p:stCondLst>
                                    <p:cond delay="0"/>
                                  </p:stCondLst>
                                  <p:childTnLst>
                                    <p:set>
                                      <p:cBhvr>
                                        <p:cTn id="86" dur="1" fill="hold">
                                          <p:stCondLst>
                                            <p:cond delay="0"/>
                                          </p:stCondLst>
                                        </p:cTn>
                                        <p:tgtEl>
                                          <p:spTgt spid="22"/>
                                        </p:tgtEl>
                                        <p:attrNameLst>
                                          <p:attrName>style.visibility</p:attrName>
                                        </p:attrNameLst>
                                      </p:cBhvr>
                                      <p:to>
                                        <p:strVal val="visible"/>
                                      </p:to>
                                    </p:set>
                                    <p:animEffect transition="in" filter="randombar(horizontal)">
                                      <p:cBhvr>
                                        <p:cTn id="87" dur="500"/>
                                        <p:tgtEl>
                                          <p:spTgt spid="22"/>
                                        </p:tgtEl>
                                      </p:cBhvr>
                                    </p:animEffect>
                                  </p:childTnLst>
                                </p:cTn>
                              </p:par>
                            </p:childTnLst>
                          </p:cTn>
                        </p:par>
                      </p:childTnLst>
                    </p:cTn>
                  </p:par>
                  <p:par>
                    <p:cTn id="88" fill="hold">
                      <p:stCondLst>
                        <p:cond delay="indefinite"/>
                      </p:stCondLst>
                      <p:childTnLst>
                        <p:par>
                          <p:cTn id="89" fill="hold">
                            <p:stCondLst>
                              <p:cond delay="0"/>
                            </p:stCondLst>
                            <p:childTnLst>
                              <p:par>
                                <p:cTn id="90" presetID="14" presetClass="entr" presetSubtype="10" fill="hold" nodeType="clickEffect">
                                  <p:stCondLst>
                                    <p:cond delay="0"/>
                                  </p:stCondLst>
                                  <p:childTnLst>
                                    <p:set>
                                      <p:cBhvr>
                                        <p:cTn id="91" dur="1" fill="hold">
                                          <p:stCondLst>
                                            <p:cond delay="0"/>
                                          </p:stCondLst>
                                        </p:cTn>
                                        <p:tgtEl>
                                          <p:spTgt spid="23"/>
                                        </p:tgtEl>
                                        <p:attrNameLst>
                                          <p:attrName>style.visibility</p:attrName>
                                        </p:attrNameLst>
                                      </p:cBhvr>
                                      <p:to>
                                        <p:strVal val="visible"/>
                                      </p:to>
                                    </p:set>
                                    <p:animEffect transition="in" filter="randombar(horizontal)">
                                      <p:cBhvr>
                                        <p:cTn id="92" dur="500"/>
                                        <p:tgtEl>
                                          <p:spTgt spid="23"/>
                                        </p:tgtEl>
                                      </p:cBhvr>
                                    </p:animEffect>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24"/>
                                        </p:tgtEl>
                                        <p:attrNameLst>
                                          <p:attrName>style.visibility</p:attrName>
                                        </p:attrNameLst>
                                      </p:cBhvr>
                                      <p:to>
                                        <p:strVal val="visible"/>
                                      </p:to>
                                    </p:set>
                                    <p:animEffect transition="in" filter="randombar(horizontal)">
                                      <p:cBhvr>
                                        <p:cTn id="9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3" grpId="0" animBg="1"/>
      <p:bldP spid="16" grpId="0" animBg="1"/>
      <p:bldP spid="19" grpId="0" animBg="1"/>
      <p:bldP spid="22"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5F11C6B8-F7C3-4959-8438-9C74E9D862D2}"/>
              </a:ext>
            </a:extLst>
          </p:cNvPr>
          <p:cNvSpPr>
            <a:spLocks noGrp="1"/>
          </p:cNvSpPr>
          <p:nvPr>
            <p:ph type="title"/>
          </p:nvPr>
        </p:nvSpPr>
        <p:spPr/>
        <p:txBody>
          <a:bodyPr/>
          <a:lstStyle/>
          <a:p>
            <a:r>
              <a:rPr lang="zh-CN" altLang="en-US">
                <a:latin typeface="+mn-lt"/>
                <a:ea typeface="+mn-ea"/>
                <a:cs typeface="+mn-ea"/>
                <a:sym typeface="+mn-lt"/>
              </a:rPr>
              <a:t>资料参考</a:t>
            </a:r>
            <a:r>
              <a:rPr lang="en-US" altLang="zh-CN">
                <a:latin typeface="+mn-lt"/>
                <a:ea typeface="+mn-ea"/>
                <a:cs typeface="+mn-ea"/>
                <a:sym typeface="+mn-lt"/>
              </a:rPr>
              <a:t>1</a:t>
            </a:r>
            <a:endParaRPr lang="zh-CN" altLang="en-US">
              <a:latin typeface="+mn-lt"/>
              <a:ea typeface="+mn-ea"/>
              <a:cs typeface="+mn-ea"/>
              <a:sym typeface="+mn-lt"/>
            </a:endParaRPr>
          </a:p>
        </p:txBody>
      </p:sp>
      <p:sp>
        <p:nvSpPr>
          <p:cNvPr id="6" name="内容占位符 5">
            <a:extLst>
              <a:ext uri="{FF2B5EF4-FFF2-40B4-BE49-F238E27FC236}">
                <a16:creationId xmlns:a16="http://schemas.microsoft.com/office/drawing/2014/main" xmlns="" id="{C320F0A4-5B1E-429D-904D-5CC5178A3CD8}"/>
              </a:ext>
            </a:extLst>
          </p:cNvPr>
          <p:cNvSpPr>
            <a:spLocks noGrp="1"/>
          </p:cNvSpPr>
          <p:nvPr>
            <p:ph idx="1"/>
          </p:nvPr>
        </p:nvSpPr>
        <p:spPr/>
        <p:txBody>
          <a:bodyPr/>
          <a:lstStyle/>
          <a:p>
            <a:r>
              <a:rPr lang="zh-CN" altLang="en-US">
                <a:latin typeface="+mn-lt"/>
                <a:cs typeface="+mn-ea"/>
                <a:sym typeface="+mn-lt"/>
              </a:rPr>
              <a:t>攻击代码共享站点： </a:t>
            </a:r>
            <a:endParaRPr lang="en-US" altLang="zh-CN">
              <a:latin typeface="+mn-lt"/>
              <a:cs typeface="+mn-ea"/>
              <a:sym typeface="+mn-lt"/>
            </a:endParaRPr>
          </a:p>
          <a:p>
            <a:pPr lvl="1"/>
            <a:r>
              <a:rPr lang="zh-CN" altLang="en-US">
                <a:latin typeface="+mn-lt"/>
                <a:cs typeface="+mn-ea"/>
                <a:sym typeface="+mn-lt"/>
              </a:rPr>
              <a:t>http://www.rapid7.com/db/modules</a:t>
            </a:r>
          </a:p>
          <a:p>
            <a:pPr lvl="1"/>
            <a:r>
              <a:rPr lang="zh-CN" altLang="en-US">
                <a:latin typeface="+mn-lt"/>
                <a:cs typeface="+mn-ea"/>
                <a:sym typeface="+mn-lt"/>
              </a:rPr>
              <a:t>http://packetstormsecurity.com</a:t>
            </a:r>
          </a:p>
          <a:p>
            <a:pPr lvl="1"/>
            <a:r>
              <a:rPr lang="zh-CN" altLang="en-US">
                <a:latin typeface="+mn-lt"/>
                <a:cs typeface="+mn-ea"/>
                <a:sym typeface="+mn-lt"/>
              </a:rPr>
              <a:t>http://www.exploit-db.com</a:t>
            </a:r>
          </a:p>
          <a:p>
            <a:pPr lvl="1"/>
            <a:r>
              <a:rPr lang="zh-CN" altLang="en-US">
                <a:latin typeface="+mn-lt"/>
                <a:cs typeface="+mn-ea"/>
                <a:sym typeface="+mn-lt"/>
              </a:rPr>
              <a:t>http://www.securityfocus.com/bid</a:t>
            </a:r>
          </a:p>
          <a:p>
            <a:pPr lvl="1"/>
            <a:r>
              <a:rPr lang="zh-CN" altLang="en-US">
                <a:latin typeface="+mn-lt"/>
                <a:cs typeface="+mn-ea"/>
                <a:sym typeface="+mn-lt"/>
              </a:rPr>
              <a:t>http://securityvulns.com/exploits/</a:t>
            </a:r>
          </a:p>
          <a:p>
            <a:endParaRPr lang="zh-CN" altLang="en-US">
              <a:latin typeface="+mn-lt"/>
              <a:cs typeface="+mn-ea"/>
              <a:sym typeface="+mn-lt"/>
            </a:endParaRPr>
          </a:p>
          <a:p>
            <a:endParaRPr lang="zh-CN" altLang="en-US">
              <a:latin typeface="+mn-lt"/>
              <a:cs typeface="+mn-ea"/>
              <a:sym typeface="+mn-l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FC1B4779-C051-4C8B-88C6-3471722541EC}"/>
              </a:ext>
            </a:extLst>
          </p:cNvPr>
          <p:cNvSpPr>
            <a:spLocks noGrp="1"/>
          </p:cNvSpPr>
          <p:nvPr>
            <p:ph type="title"/>
          </p:nvPr>
        </p:nvSpPr>
        <p:spPr/>
        <p:txBody>
          <a:bodyPr/>
          <a:lstStyle/>
          <a:p>
            <a:r>
              <a:rPr lang="zh-CN" altLang="en-US">
                <a:latin typeface="+mn-lt"/>
                <a:ea typeface="+mn-ea"/>
                <a:cs typeface="+mn-ea"/>
                <a:sym typeface="+mn-lt"/>
              </a:rPr>
              <a:t>资料参考</a:t>
            </a:r>
            <a:r>
              <a:rPr lang="en-US" altLang="zh-CN">
                <a:latin typeface="+mn-lt"/>
                <a:ea typeface="+mn-ea"/>
                <a:cs typeface="+mn-ea"/>
                <a:sym typeface="+mn-lt"/>
              </a:rPr>
              <a:t>2</a:t>
            </a:r>
            <a:endParaRPr lang="zh-CN" altLang="en-US">
              <a:latin typeface="+mn-lt"/>
              <a:ea typeface="+mn-ea"/>
              <a:cs typeface="+mn-ea"/>
              <a:sym typeface="+mn-lt"/>
            </a:endParaRPr>
          </a:p>
        </p:txBody>
      </p:sp>
      <p:sp>
        <p:nvSpPr>
          <p:cNvPr id="6" name="内容占位符 5">
            <a:extLst>
              <a:ext uri="{FF2B5EF4-FFF2-40B4-BE49-F238E27FC236}">
                <a16:creationId xmlns:a16="http://schemas.microsoft.com/office/drawing/2014/main" xmlns="" id="{F269DD7B-78F4-4D43-908F-6092A8C7A061}"/>
              </a:ext>
            </a:extLst>
          </p:cNvPr>
          <p:cNvSpPr>
            <a:spLocks noGrp="1"/>
          </p:cNvSpPr>
          <p:nvPr>
            <p:ph idx="1"/>
          </p:nvPr>
        </p:nvSpPr>
        <p:spPr/>
        <p:txBody>
          <a:bodyPr/>
          <a:lstStyle/>
          <a:p>
            <a:r>
              <a:rPr lang="zh-CN" altLang="en-US">
                <a:latin typeface="+mn-lt"/>
                <a:cs typeface="+mn-ea"/>
                <a:sym typeface="+mn-lt"/>
              </a:rPr>
              <a:t>如何学习</a:t>
            </a:r>
            <a:r>
              <a:rPr lang="en-US" altLang="zh-CN">
                <a:latin typeface="+mn-lt"/>
                <a:cs typeface="+mn-ea"/>
                <a:sym typeface="+mn-lt"/>
              </a:rPr>
              <a:t>WEB</a:t>
            </a:r>
            <a:r>
              <a:rPr lang="zh-CN" altLang="en-US">
                <a:latin typeface="+mn-lt"/>
                <a:cs typeface="+mn-ea"/>
                <a:sym typeface="+mn-lt"/>
              </a:rPr>
              <a:t>应用安全：</a:t>
            </a:r>
            <a:endParaRPr lang="en-US" altLang="zh-CN">
              <a:latin typeface="+mn-lt"/>
              <a:cs typeface="+mn-ea"/>
              <a:sym typeface="+mn-lt"/>
            </a:endParaRPr>
          </a:p>
          <a:p>
            <a:r>
              <a:rPr lang="zh-CN" altLang="en-US">
                <a:latin typeface="+mn-lt"/>
                <a:cs typeface="+mn-ea"/>
                <a:sym typeface="+mn-lt"/>
              </a:rPr>
              <a:t>技能表：</a:t>
            </a:r>
            <a:endParaRPr lang="en-US" altLang="zh-CN">
              <a:latin typeface="+mn-lt"/>
              <a:cs typeface="+mn-ea"/>
              <a:sym typeface="+mn-lt"/>
            </a:endParaRPr>
          </a:p>
          <a:p>
            <a:pPr lvl="1"/>
            <a:r>
              <a:rPr lang="en-US" altLang="zh-CN">
                <a:latin typeface="+mn-lt"/>
                <a:cs typeface="+mn-ea"/>
                <a:sym typeface="+mn-lt"/>
              </a:rPr>
              <a:t>http://blog.knownsec.com/Knownsec_RD_Checklist/index.html</a:t>
            </a:r>
          </a:p>
          <a:p>
            <a:pPr lvl="1"/>
            <a:r>
              <a:rPr lang="en-US" altLang="zh-CN">
                <a:latin typeface="+mn-lt"/>
                <a:cs typeface="+mn-ea"/>
                <a:sym typeface="+mn-lt"/>
              </a:rPr>
              <a:t>http://www.sec-wiki.com/skill/2</a:t>
            </a:r>
          </a:p>
          <a:p>
            <a:pPr lvl="1"/>
            <a:r>
              <a:rPr lang="en-US" altLang="zh-CN">
                <a:latin typeface="+mn-lt"/>
                <a:cs typeface="+mn-ea"/>
                <a:sym typeface="+mn-lt"/>
              </a:rPr>
              <a:t>http://www.sec-wiki.com/skill/12</a:t>
            </a:r>
          </a:p>
          <a:p>
            <a:r>
              <a:rPr lang="zh-CN" altLang="en-US">
                <a:latin typeface="+mn-lt"/>
                <a:cs typeface="+mn-ea"/>
                <a:sym typeface="+mn-lt"/>
              </a:rPr>
              <a:t>资源：</a:t>
            </a:r>
            <a:endParaRPr lang="en-US" altLang="zh-CN">
              <a:latin typeface="+mn-lt"/>
              <a:cs typeface="+mn-ea"/>
              <a:sym typeface="+mn-lt"/>
            </a:endParaRPr>
          </a:p>
          <a:p>
            <a:pPr lvl="1"/>
            <a:r>
              <a:rPr lang="en-US" altLang="zh-CN">
                <a:latin typeface="+mn-lt"/>
                <a:cs typeface="+mn-ea"/>
                <a:sym typeface="+mn-lt"/>
              </a:rPr>
              <a:t>https://github.com/enaqx/awesome-pentest#online-resources</a:t>
            </a:r>
          </a:p>
          <a:p>
            <a:pPr lvl="1"/>
            <a:r>
              <a:rPr lang="en-US" altLang="zh-CN">
                <a:latin typeface="+mn-lt"/>
                <a:cs typeface="+mn-ea"/>
                <a:sym typeface="+mn-lt"/>
              </a:rPr>
              <a:t>http://bobao.360.cn/news/detail/1132.html</a:t>
            </a:r>
          </a:p>
          <a:p>
            <a:endParaRPr lang="zh-CN" altLang="en-US">
              <a:latin typeface="+mn-lt"/>
              <a:cs typeface="+mn-ea"/>
              <a:sym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图片 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grpSp>
        <p:nvGrpSpPr>
          <p:cNvPr id="2" name="组合 4"/>
          <p:cNvGrpSpPr>
            <a:grpSpLocks/>
          </p:cNvGrpSpPr>
          <p:nvPr/>
        </p:nvGrpSpPr>
        <p:grpSpPr bwMode="auto">
          <a:xfrm>
            <a:off x="0" y="333375"/>
            <a:ext cx="1117600" cy="419100"/>
            <a:chOff x="0" y="0"/>
            <a:chExt cx="1489439" cy="419100"/>
          </a:xfrm>
        </p:grpSpPr>
        <p:sp>
          <p:nvSpPr>
            <p:cNvPr id="63506" name="矩形 5"/>
            <p:cNvSpPr>
              <a:spLocks noChangeArrowheads="1"/>
            </p:cNvSpPr>
            <p:nvPr/>
          </p:nvSpPr>
          <p:spPr bwMode="auto">
            <a:xfrm>
              <a:off x="0" y="0"/>
              <a:ext cx="1260840" cy="419100"/>
            </a:xfrm>
            <a:prstGeom prst="rect">
              <a:avLst/>
            </a:prstGeom>
            <a:solidFill>
              <a:srgbClr val="269FD3"/>
            </a:solidFill>
            <a:ln w="9525">
              <a:noFill/>
              <a:miter lim="800000"/>
              <a:headEnd/>
              <a:tailEnd/>
            </a:ln>
          </p:spPr>
          <p:txBody>
            <a:bodyPr anchor="ctr"/>
            <a:lstStyle/>
            <a:p>
              <a:pPr algn="ctr">
                <a:buFont typeface="Arial" pitchFamily="34" charset="0"/>
                <a:buNone/>
              </a:pPr>
              <a:endParaRPr lang="zh-CN" altLang="en-US">
                <a:solidFill>
                  <a:srgbClr val="FFFFFF"/>
                </a:solidFill>
              </a:endParaRPr>
            </a:p>
          </p:txBody>
        </p:sp>
        <p:sp>
          <p:nvSpPr>
            <p:cNvPr id="63507" name="矩形 6"/>
            <p:cNvSpPr>
              <a:spLocks noChangeArrowheads="1"/>
            </p:cNvSpPr>
            <p:nvPr/>
          </p:nvSpPr>
          <p:spPr bwMode="auto">
            <a:xfrm>
              <a:off x="1317989" y="0"/>
              <a:ext cx="66675" cy="419100"/>
            </a:xfrm>
            <a:prstGeom prst="rect">
              <a:avLst/>
            </a:prstGeom>
            <a:solidFill>
              <a:srgbClr val="269FD3"/>
            </a:solidFill>
            <a:ln w="9525">
              <a:noFill/>
              <a:miter lim="800000"/>
              <a:headEnd/>
              <a:tailEnd/>
            </a:ln>
          </p:spPr>
          <p:txBody>
            <a:bodyPr anchor="ctr"/>
            <a:lstStyle/>
            <a:p>
              <a:pPr algn="ctr">
                <a:buFont typeface="Arial" pitchFamily="34" charset="0"/>
                <a:buNone/>
              </a:pPr>
              <a:endParaRPr lang="zh-CN" altLang="en-US">
                <a:solidFill>
                  <a:srgbClr val="FFFFFF"/>
                </a:solidFill>
              </a:endParaRPr>
            </a:p>
          </p:txBody>
        </p:sp>
        <p:sp>
          <p:nvSpPr>
            <p:cNvPr id="63508" name="矩形 7"/>
            <p:cNvSpPr>
              <a:spLocks noChangeArrowheads="1"/>
            </p:cNvSpPr>
            <p:nvPr/>
          </p:nvSpPr>
          <p:spPr bwMode="auto">
            <a:xfrm>
              <a:off x="1441813" y="219075"/>
              <a:ext cx="47626" cy="200025"/>
            </a:xfrm>
            <a:prstGeom prst="rect">
              <a:avLst/>
            </a:prstGeom>
            <a:solidFill>
              <a:srgbClr val="269FD3"/>
            </a:solidFill>
            <a:ln w="9525">
              <a:noFill/>
              <a:miter lim="800000"/>
              <a:headEnd/>
              <a:tailEnd/>
            </a:ln>
          </p:spPr>
          <p:txBody>
            <a:bodyPr anchor="ctr"/>
            <a:lstStyle/>
            <a:p>
              <a:pPr algn="ctr">
                <a:buFont typeface="Arial" pitchFamily="34" charset="0"/>
                <a:buNone/>
              </a:pPr>
              <a:endParaRPr lang="zh-CN" altLang="en-US">
                <a:solidFill>
                  <a:srgbClr val="FFFFFF"/>
                </a:solidFill>
              </a:endParaRPr>
            </a:p>
          </p:txBody>
        </p:sp>
      </p:grpSp>
      <p:sp>
        <p:nvSpPr>
          <p:cNvPr id="63492" name="矩形 8"/>
          <p:cNvSpPr>
            <a:spLocks/>
          </p:cNvSpPr>
          <p:nvPr/>
        </p:nvSpPr>
        <p:spPr bwMode="auto">
          <a:xfrm>
            <a:off x="3514725" y="692150"/>
            <a:ext cx="5329238" cy="865188"/>
          </a:xfrm>
          <a:custGeom>
            <a:avLst/>
            <a:gdLst>
              <a:gd name="T0" fmla="*/ 0 w 6696075"/>
              <a:gd name="T1" fmla="*/ 0 h 1819275"/>
              <a:gd name="T2" fmla="*/ 6757708 w 6696075"/>
              <a:gd name="T3" fmla="*/ 9048 h 1819275"/>
              <a:gd name="T4" fmla="*/ 6757708 w 6696075"/>
              <a:gd name="T5" fmla="*/ 859572 h 1819275"/>
              <a:gd name="T6" fmla="*/ 1132607 w 6696075"/>
              <a:gd name="T7" fmla="*/ 864096 h 1819275"/>
              <a:gd name="T8" fmla="*/ 0 w 6696075"/>
              <a:gd name="T9" fmla="*/ 0 h 1819275"/>
              <a:gd name="T10" fmla="*/ 0 60000 65536"/>
              <a:gd name="T11" fmla="*/ 0 60000 65536"/>
              <a:gd name="T12" fmla="*/ 0 60000 65536"/>
              <a:gd name="T13" fmla="*/ 0 60000 65536"/>
              <a:gd name="T14" fmla="*/ 0 60000 65536"/>
              <a:gd name="T15" fmla="*/ 0 w 6696075"/>
              <a:gd name="T16" fmla="*/ 0 h 1819275"/>
              <a:gd name="T17" fmla="*/ 6696075 w 6696075"/>
              <a:gd name="T18" fmla="*/ 1819275 h 1819275"/>
            </a:gdLst>
            <a:ahLst/>
            <a:cxnLst>
              <a:cxn ang="T10">
                <a:pos x="T0" y="T1"/>
              </a:cxn>
              <a:cxn ang="T11">
                <a:pos x="T2" y="T3"/>
              </a:cxn>
              <a:cxn ang="T12">
                <a:pos x="T4" y="T5"/>
              </a:cxn>
              <a:cxn ang="T13">
                <a:pos x="T6" y="T7"/>
              </a:cxn>
              <a:cxn ang="T14">
                <a:pos x="T8" y="T9"/>
              </a:cxn>
            </a:cxnLst>
            <a:rect l="T15" t="T16" r="T17" b="T18"/>
            <a:pathLst>
              <a:path w="6696075" h="1819275">
                <a:moveTo>
                  <a:pt x="0" y="0"/>
                </a:moveTo>
                <a:lnTo>
                  <a:pt x="6696075" y="19050"/>
                </a:lnTo>
                <a:lnTo>
                  <a:pt x="6696075" y="1809750"/>
                </a:lnTo>
                <a:lnTo>
                  <a:pt x="1122277" y="1819275"/>
                </a:lnTo>
                <a:lnTo>
                  <a:pt x="0" y="0"/>
                </a:lnTo>
                <a:close/>
              </a:path>
            </a:pathLst>
          </a:custGeom>
          <a:solidFill>
            <a:srgbClr val="269FD3"/>
          </a:solidFill>
          <a:ln w="9525">
            <a:noFill/>
            <a:round/>
            <a:headEnd/>
            <a:tailEnd/>
          </a:ln>
        </p:spPr>
        <p:txBody>
          <a:bodyPr anchor="ctr"/>
          <a:lstStyle/>
          <a:p>
            <a:endParaRPr lang="zh-CN" altLang="en-US"/>
          </a:p>
        </p:txBody>
      </p:sp>
      <p:sp>
        <p:nvSpPr>
          <p:cNvPr id="63493" name="矩形 9"/>
          <p:cNvSpPr>
            <a:spLocks noChangeArrowheads="1"/>
          </p:cNvSpPr>
          <p:nvPr/>
        </p:nvSpPr>
        <p:spPr bwMode="auto">
          <a:xfrm>
            <a:off x="9015413" y="712788"/>
            <a:ext cx="128587" cy="844550"/>
          </a:xfrm>
          <a:prstGeom prst="rect">
            <a:avLst/>
          </a:prstGeom>
          <a:solidFill>
            <a:srgbClr val="269FD3"/>
          </a:solidFill>
          <a:ln w="9525">
            <a:noFill/>
            <a:miter lim="800000"/>
            <a:headEnd/>
            <a:tailEnd/>
          </a:ln>
        </p:spPr>
        <p:txBody>
          <a:bodyPr anchor="ctr"/>
          <a:lstStyle/>
          <a:p>
            <a:pPr algn="ctr">
              <a:buFont typeface="Arial" pitchFamily="34" charset="0"/>
              <a:buNone/>
            </a:pPr>
            <a:endParaRPr lang="zh-CN" altLang="en-US">
              <a:solidFill>
                <a:srgbClr val="FFFFFF"/>
              </a:solidFill>
            </a:endParaRPr>
          </a:p>
        </p:txBody>
      </p:sp>
      <p:sp>
        <p:nvSpPr>
          <p:cNvPr id="63494" name="等腰三角形 11"/>
          <p:cNvSpPr>
            <a:spLocks/>
          </p:cNvSpPr>
          <p:nvPr/>
        </p:nvSpPr>
        <p:spPr bwMode="auto">
          <a:xfrm>
            <a:off x="4422775" y="712788"/>
            <a:ext cx="4421188" cy="844550"/>
          </a:xfrm>
          <a:custGeom>
            <a:avLst/>
            <a:gdLst>
              <a:gd name="T0" fmla="*/ 0 w 5895976"/>
              <a:gd name="T1" fmla="*/ 843853 h 1800225"/>
              <a:gd name="T2" fmla="*/ 2689624 w 5895976"/>
              <a:gd name="T3" fmla="*/ 0 h 1800225"/>
              <a:gd name="T4" fmla="*/ 4421978 w 5895976"/>
              <a:gd name="T5" fmla="*/ 843853 h 1800225"/>
              <a:gd name="T6" fmla="*/ 0 w 5895976"/>
              <a:gd name="T7" fmla="*/ 843853 h 1800225"/>
              <a:gd name="T8" fmla="*/ 0 60000 65536"/>
              <a:gd name="T9" fmla="*/ 0 60000 65536"/>
              <a:gd name="T10" fmla="*/ 0 60000 65536"/>
              <a:gd name="T11" fmla="*/ 0 60000 65536"/>
              <a:gd name="T12" fmla="*/ 0 w 5895976"/>
              <a:gd name="T13" fmla="*/ 0 h 1800225"/>
              <a:gd name="T14" fmla="*/ 5895976 w 5895976"/>
              <a:gd name="T15" fmla="*/ 1800225 h 1800225"/>
            </a:gdLst>
            <a:ahLst/>
            <a:cxnLst>
              <a:cxn ang="T8">
                <a:pos x="T0" y="T1"/>
              </a:cxn>
              <a:cxn ang="T9">
                <a:pos x="T2" y="T3"/>
              </a:cxn>
              <a:cxn ang="T10">
                <a:pos x="T4" y="T5"/>
              </a:cxn>
              <a:cxn ang="T11">
                <a:pos x="T6" y="T7"/>
              </a:cxn>
            </a:cxnLst>
            <a:rect l="T12" t="T13" r="T14" b="T15"/>
            <a:pathLst>
              <a:path w="5895976" h="1800225">
                <a:moveTo>
                  <a:pt x="0" y="1800225"/>
                </a:moveTo>
                <a:lnTo>
                  <a:pt x="3586171" y="0"/>
                </a:lnTo>
                <a:lnTo>
                  <a:pt x="5895976" y="1800225"/>
                </a:lnTo>
                <a:lnTo>
                  <a:pt x="0" y="1800225"/>
                </a:lnTo>
                <a:close/>
              </a:path>
            </a:pathLst>
          </a:custGeom>
          <a:solidFill>
            <a:srgbClr val="0C86B6"/>
          </a:solidFill>
          <a:ln w="9525">
            <a:noFill/>
            <a:round/>
            <a:headEnd/>
            <a:tailEnd/>
          </a:ln>
        </p:spPr>
        <p:txBody>
          <a:bodyPr anchor="ctr"/>
          <a:lstStyle/>
          <a:p>
            <a:endParaRPr lang="zh-CN" altLang="en-US"/>
          </a:p>
        </p:txBody>
      </p:sp>
      <p:sp>
        <p:nvSpPr>
          <p:cNvPr id="63495" name="矩形 14"/>
          <p:cNvSpPr>
            <a:spLocks noChangeArrowheads="1"/>
          </p:cNvSpPr>
          <p:nvPr/>
        </p:nvSpPr>
        <p:spPr bwMode="auto">
          <a:xfrm>
            <a:off x="0" y="6448425"/>
            <a:ext cx="9144000" cy="419100"/>
          </a:xfrm>
          <a:prstGeom prst="rect">
            <a:avLst/>
          </a:prstGeom>
          <a:solidFill>
            <a:srgbClr val="269FD3"/>
          </a:solidFill>
          <a:ln w="9525">
            <a:noFill/>
            <a:miter lim="800000"/>
            <a:headEnd/>
            <a:tailEnd/>
          </a:ln>
        </p:spPr>
        <p:txBody>
          <a:bodyPr anchor="ctr"/>
          <a:lstStyle/>
          <a:p>
            <a:pPr algn="ctr">
              <a:buFont typeface="Arial" pitchFamily="34" charset="0"/>
              <a:buNone/>
            </a:pPr>
            <a:endParaRPr lang="zh-CN" altLang="en-US">
              <a:solidFill>
                <a:srgbClr val="FFFFFF"/>
              </a:solidFill>
            </a:endParaRPr>
          </a:p>
        </p:txBody>
      </p:sp>
      <p:sp>
        <p:nvSpPr>
          <p:cNvPr id="63496" name="矩形 17"/>
          <p:cNvSpPr>
            <a:spLocks noChangeArrowheads="1"/>
          </p:cNvSpPr>
          <p:nvPr/>
        </p:nvSpPr>
        <p:spPr bwMode="auto">
          <a:xfrm>
            <a:off x="6953250" y="6448425"/>
            <a:ext cx="2190750" cy="422275"/>
          </a:xfrm>
          <a:prstGeom prst="rect">
            <a:avLst/>
          </a:prstGeom>
          <a:solidFill>
            <a:srgbClr val="777370"/>
          </a:solidFill>
          <a:ln w="9525">
            <a:noFill/>
            <a:miter lim="800000"/>
            <a:headEnd/>
            <a:tailEnd/>
          </a:ln>
        </p:spPr>
        <p:txBody>
          <a:bodyPr anchor="ctr"/>
          <a:lstStyle/>
          <a:p>
            <a:pPr algn="ctr">
              <a:buFont typeface="Arial" pitchFamily="34" charset="0"/>
              <a:buNone/>
            </a:pPr>
            <a:endParaRPr lang="zh-CN" altLang="en-US">
              <a:solidFill>
                <a:srgbClr val="FFFFFF"/>
              </a:solidFill>
            </a:endParaRPr>
          </a:p>
        </p:txBody>
      </p:sp>
      <p:sp>
        <p:nvSpPr>
          <p:cNvPr id="63497" name="直角三角形 15"/>
          <p:cNvSpPr>
            <a:spLocks noChangeArrowheads="1"/>
          </p:cNvSpPr>
          <p:nvPr/>
        </p:nvSpPr>
        <p:spPr bwMode="auto">
          <a:xfrm rot="-2723511">
            <a:off x="6722270" y="6146006"/>
            <a:ext cx="595312" cy="587375"/>
          </a:xfrm>
          <a:prstGeom prst="rtTriangle">
            <a:avLst/>
          </a:prstGeom>
          <a:solidFill>
            <a:srgbClr val="0C86B6"/>
          </a:solidFill>
          <a:ln w="9525">
            <a:noFill/>
            <a:miter lim="800000"/>
            <a:headEnd/>
            <a:tailEnd/>
          </a:ln>
        </p:spPr>
        <p:txBody>
          <a:bodyPr anchor="ctr"/>
          <a:lstStyle/>
          <a:p>
            <a:pPr algn="ctr">
              <a:buFont typeface="Arial" pitchFamily="34" charset="0"/>
              <a:buNone/>
            </a:pPr>
            <a:endParaRPr lang="zh-CN" altLang="en-US">
              <a:solidFill>
                <a:srgbClr val="FFFFFF"/>
              </a:solidFill>
            </a:endParaRPr>
          </a:p>
        </p:txBody>
      </p:sp>
      <p:grpSp>
        <p:nvGrpSpPr>
          <p:cNvPr id="3" name="组合 23"/>
          <p:cNvGrpSpPr>
            <a:grpSpLocks/>
          </p:cNvGrpSpPr>
          <p:nvPr/>
        </p:nvGrpSpPr>
        <p:grpSpPr bwMode="auto">
          <a:xfrm>
            <a:off x="4500563" y="908050"/>
            <a:ext cx="431800" cy="433388"/>
            <a:chOff x="0" y="0"/>
            <a:chExt cx="1236662" cy="1236662"/>
          </a:xfrm>
        </p:grpSpPr>
        <p:pic>
          <p:nvPicPr>
            <p:cNvPr id="63504" name="组合 21"/>
            <p:cNvPicPr>
              <a:picLocks noChangeArrowheads="1"/>
            </p:cNvPicPr>
            <p:nvPr/>
          </p:nvPicPr>
          <p:blipFill>
            <a:blip r:embed="rId3" cstate="print"/>
            <a:srcRect/>
            <a:stretch>
              <a:fillRect/>
            </a:stretch>
          </p:blipFill>
          <p:spPr bwMode="auto">
            <a:xfrm>
              <a:off x="264126" y="343571"/>
              <a:ext cx="756779" cy="476176"/>
            </a:xfrm>
            <a:prstGeom prst="rect">
              <a:avLst/>
            </a:prstGeom>
            <a:noFill/>
            <a:ln w="9525">
              <a:noFill/>
              <a:miter lim="800000"/>
              <a:headEnd/>
              <a:tailEnd/>
            </a:ln>
          </p:spPr>
        </p:pic>
        <p:sp>
          <p:nvSpPr>
            <p:cNvPr id="63505" name="椭圆 22"/>
            <p:cNvSpPr>
              <a:spLocks noChangeArrowheads="1"/>
            </p:cNvSpPr>
            <p:nvPr/>
          </p:nvSpPr>
          <p:spPr bwMode="auto">
            <a:xfrm>
              <a:off x="0" y="0"/>
              <a:ext cx="1236662" cy="1236662"/>
            </a:xfrm>
            <a:prstGeom prst="ellipse">
              <a:avLst/>
            </a:prstGeom>
            <a:noFill/>
            <a:ln w="57150">
              <a:solidFill>
                <a:schemeClr val="bg1"/>
              </a:solidFill>
              <a:round/>
              <a:headEnd/>
              <a:tailEnd/>
            </a:ln>
          </p:spPr>
          <p:txBody>
            <a:bodyPr anchor="ctr"/>
            <a:lstStyle/>
            <a:p>
              <a:pPr algn="ctr">
                <a:buFont typeface="Arial" pitchFamily="34" charset="0"/>
                <a:buNone/>
              </a:pPr>
              <a:endParaRPr lang="zh-CN" altLang="en-US">
                <a:solidFill>
                  <a:srgbClr val="FFFFFF"/>
                </a:solidFill>
              </a:endParaRPr>
            </a:p>
          </p:txBody>
        </p:sp>
      </p:grpSp>
      <p:sp>
        <p:nvSpPr>
          <p:cNvPr id="63499" name="文本框 24"/>
          <p:cNvSpPr txBox="1">
            <a:spLocks noChangeArrowheads="1"/>
          </p:cNvSpPr>
          <p:nvPr/>
        </p:nvSpPr>
        <p:spPr bwMode="auto">
          <a:xfrm>
            <a:off x="5153025" y="836613"/>
            <a:ext cx="3740150" cy="584200"/>
          </a:xfrm>
          <a:prstGeom prst="rect">
            <a:avLst/>
          </a:prstGeom>
          <a:noFill/>
          <a:ln w="9525">
            <a:noFill/>
            <a:miter lim="800000"/>
            <a:headEnd/>
            <a:tailEnd/>
          </a:ln>
        </p:spPr>
        <p:txBody>
          <a:bodyPr>
            <a:spAutoFit/>
          </a:bodyPr>
          <a:lstStyle/>
          <a:p>
            <a:pPr>
              <a:buFont typeface="Arial" pitchFamily="34" charset="0"/>
              <a:buNone/>
            </a:pPr>
            <a:r>
              <a:rPr lang="zh-CN" altLang="en-US" sz="3200" b="1">
                <a:solidFill>
                  <a:schemeClr val="bg1"/>
                </a:solidFill>
                <a:latin typeface="微软雅黑" pitchFamily="34" charset="-122"/>
                <a:ea typeface="微软雅黑" pitchFamily="34" charset="-122"/>
              </a:rPr>
              <a:t>欢迎加入 理想平台</a:t>
            </a:r>
          </a:p>
        </p:txBody>
      </p:sp>
      <p:pic>
        <p:nvPicPr>
          <p:cNvPr id="63500" name="图片 26"/>
          <p:cNvPicPr>
            <a:picLocks noChangeAspect="1" noChangeArrowheads="1"/>
          </p:cNvPicPr>
          <p:nvPr/>
        </p:nvPicPr>
        <p:blipFill>
          <a:blip r:embed="rId4" cstate="print"/>
          <a:srcRect/>
          <a:stretch>
            <a:fillRect/>
          </a:stretch>
        </p:blipFill>
        <p:spPr bwMode="auto">
          <a:xfrm>
            <a:off x="22225" y="1849438"/>
            <a:ext cx="3470275" cy="2851150"/>
          </a:xfrm>
          <a:prstGeom prst="rect">
            <a:avLst/>
          </a:prstGeom>
          <a:noFill/>
          <a:ln w="9525">
            <a:noFill/>
            <a:miter lim="800000"/>
            <a:headEnd/>
            <a:tailEnd/>
          </a:ln>
        </p:spPr>
      </p:pic>
      <p:sp>
        <p:nvSpPr>
          <p:cNvPr id="27" name="矩形 26"/>
          <p:cNvSpPr/>
          <p:nvPr/>
        </p:nvSpPr>
        <p:spPr>
          <a:xfrm>
            <a:off x="2804204" y="1844824"/>
            <a:ext cx="3321643" cy="1323439"/>
          </a:xfrm>
          <a:prstGeom prst="rect">
            <a:avLst/>
          </a:prstGeom>
          <a:noFill/>
        </p:spPr>
        <p:txBody>
          <a:bodyP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zh-CN" altLang="en-US" sz="80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众元</a:t>
            </a:r>
            <a:endParaRPr lang="zh-CN" altLang="en-US" sz="80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28" name="矩形 27"/>
          <p:cNvSpPr/>
          <p:nvPr/>
        </p:nvSpPr>
        <p:spPr>
          <a:xfrm>
            <a:off x="2627784" y="3554779"/>
            <a:ext cx="3791423" cy="523220"/>
          </a:xfrm>
          <a:prstGeom prst="rect">
            <a:avLst/>
          </a:prstGeom>
          <a:noFill/>
        </p:spPr>
        <p:txBody>
          <a:bodyPr wrap="none">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defRPr/>
            </a:pPr>
            <a:r>
              <a:rPr lang="zh-CN" altLang="en-US" sz="28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教育服务解决方案专家</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6"/>
          <p:cNvPicPr>
            <a:picLocks noChangeAspect="1"/>
          </p:cNvPicPr>
          <p:nvPr/>
        </p:nvPicPr>
        <p:blipFill>
          <a:blip r:embed="rId3" cstate="print"/>
          <a:stretch>
            <a:fillRect/>
          </a:stretch>
        </p:blipFill>
        <p:spPr>
          <a:xfrm>
            <a:off x="3276600" y="1352550"/>
            <a:ext cx="5715000" cy="5505450"/>
          </a:xfrm>
          <a:prstGeom prst="rect">
            <a:avLst/>
          </a:prstGeom>
          <a:noFill/>
          <a:ln w="9525">
            <a:noFill/>
          </a:ln>
        </p:spPr>
      </p:pic>
      <p:sp>
        <p:nvSpPr>
          <p:cNvPr id="19458" name="文本框 13"/>
          <p:cNvSpPr txBox="1"/>
          <p:nvPr/>
        </p:nvSpPr>
        <p:spPr>
          <a:xfrm>
            <a:off x="528638" y="1981200"/>
            <a:ext cx="311150" cy="3129702"/>
          </a:xfrm>
          <a:prstGeom prst="rect">
            <a:avLst/>
          </a:prstGeom>
          <a:noFill/>
          <a:ln w="9525">
            <a:noFill/>
          </a:ln>
        </p:spPr>
        <p:txBody>
          <a:bodyPr lIns="51435" tIns="25717" rIns="51435" bIns="25717" anchor="t">
            <a:spAutoFit/>
          </a:bodyPr>
          <a:lstStyle/>
          <a:p>
            <a:r>
              <a:rPr lang="en-US" altLang="zh-CN" sz="4000" b="1" dirty="0">
                <a:solidFill>
                  <a:srgbClr val="1B4F85"/>
                </a:solidFill>
                <a:latin typeface="+mn-lt"/>
                <a:ea typeface="+mn-ea"/>
                <a:cs typeface="+mn-ea"/>
                <a:sym typeface="+mn-lt"/>
              </a:rPr>
              <a:t>1</a:t>
            </a:r>
          </a:p>
          <a:p>
            <a:r>
              <a:rPr lang="en-US" altLang="zh-CN" sz="4000" b="1" dirty="0">
                <a:solidFill>
                  <a:srgbClr val="A6A6A6"/>
                </a:solidFill>
                <a:latin typeface="+mn-lt"/>
                <a:ea typeface="+mn-ea"/>
                <a:cs typeface="+mn-ea"/>
                <a:sym typeface="+mn-lt"/>
              </a:rPr>
              <a:t>2</a:t>
            </a:r>
          </a:p>
          <a:p>
            <a:endParaRPr lang="en-US" altLang="zh-CN" sz="4000" b="1" dirty="0">
              <a:solidFill>
                <a:srgbClr val="A6A6A6"/>
              </a:solidFill>
              <a:latin typeface="+mn-lt"/>
              <a:ea typeface="+mn-ea"/>
              <a:cs typeface="+mn-ea"/>
              <a:sym typeface="+mn-lt"/>
            </a:endParaRPr>
          </a:p>
          <a:p>
            <a:endParaRPr lang="en-US" altLang="zh-CN" sz="4000" b="1" dirty="0">
              <a:solidFill>
                <a:srgbClr val="A6A6A6"/>
              </a:solidFill>
              <a:latin typeface="+mn-lt"/>
              <a:ea typeface="+mn-ea"/>
              <a:cs typeface="+mn-ea"/>
              <a:sym typeface="+mn-lt"/>
            </a:endParaRPr>
          </a:p>
          <a:p>
            <a:endParaRPr lang="en-US" altLang="zh-CN" sz="4000" b="1" dirty="0">
              <a:solidFill>
                <a:srgbClr val="A6A6A6"/>
              </a:solidFill>
              <a:latin typeface="+mn-lt"/>
              <a:ea typeface="+mn-ea"/>
              <a:cs typeface="+mn-ea"/>
              <a:sym typeface="+mn-lt"/>
            </a:endParaRPr>
          </a:p>
        </p:txBody>
      </p:sp>
      <p:sp>
        <p:nvSpPr>
          <p:cNvPr id="19459" name="TextBox 23"/>
          <p:cNvSpPr txBox="1"/>
          <p:nvPr/>
        </p:nvSpPr>
        <p:spPr>
          <a:xfrm>
            <a:off x="528638" y="1423988"/>
            <a:ext cx="1878399" cy="544379"/>
          </a:xfrm>
          <a:prstGeom prst="rect">
            <a:avLst/>
          </a:prstGeom>
          <a:noFill/>
          <a:ln w="9525">
            <a:noFill/>
          </a:ln>
        </p:spPr>
        <p:txBody>
          <a:bodyPr wrap="none" lIns="51435" tIns="25717" rIns="51435" bIns="25717" anchor="t">
            <a:spAutoFit/>
          </a:bodyPr>
          <a:lstStyle/>
          <a:p>
            <a:r>
              <a:rPr lang="en-US" altLang="zh-CN" sz="3200" b="1" dirty="0">
                <a:solidFill>
                  <a:srgbClr val="1B4F85"/>
                </a:solidFill>
                <a:latin typeface="+mn-lt"/>
                <a:ea typeface="+mn-ea"/>
                <a:cs typeface="+mn-ea"/>
                <a:sym typeface="+mn-lt"/>
              </a:rPr>
              <a:t>Contents</a:t>
            </a:r>
            <a:endParaRPr lang="zh-CN" altLang="en-US" sz="3200" b="1" dirty="0">
              <a:solidFill>
                <a:srgbClr val="1B4F85"/>
              </a:solidFill>
              <a:latin typeface="+mn-lt"/>
              <a:ea typeface="+mn-ea"/>
              <a:cs typeface="+mn-ea"/>
              <a:sym typeface="+mn-lt"/>
            </a:endParaRPr>
          </a:p>
        </p:txBody>
      </p:sp>
      <p:cxnSp>
        <p:nvCxnSpPr>
          <p:cNvPr id="16" name="直接连接符 15"/>
          <p:cNvCxnSpPr/>
          <p:nvPr/>
        </p:nvCxnSpPr>
        <p:spPr>
          <a:xfrm>
            <a:off x="749300" y="1052513"/>
            <a:ext cx="8064500" cy="0"/>
          </a:xfrm>
          <a:prstGeom prst="line">
            <a:avLst/>
          </a:prstGeom>
          <a:ln w="12700" cmpd="sng">
            <a:solidFill>
              <a:schemeClr val="bg2">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15"/>
          <p:cNvSpPr txBox="1"/>
          <p:nvPr/>
        </p:nvSpPr>
        <p:spPr>
          <a:xfrm>
            <a:off x="971550" y="2725946"/>
            <a:ext cx="4041775" cy="358140"/>
          </a:xfrm>
          <a:prstGeom prst="rect">
            <a:avLst/>
          </a:prstGeom>
          <a:noFill/>
          <a:ln w="9525">
            <a:noFill/>
          </a:ln>
        </p:spPr>
        <p:txBody>
          <a:bodyPr wrap="square" lIns="51435" tIns="25717" rIns="51435" bIns="25717" anchor="t">
            <a:spAutoFit/>
          </a:bodyPr>
          <a:lstStyle/>
          <a:p>
            <a:pPr eaLnBrk="0" hangingPunct="0"/>
            <a:r>
              <a:rPr lang="zh-CN" altLang="en-US" sz="2000">
                <a:solidFill>
                  <a:srgbClr val="A6A6A6"/>
                </a:solidFill>
                <a:latin typeface="+mn-lt"/>
                <a:ea typeface="+mn-ea"/>
                <a:cs typeface="+mn-ea"/>
                <a:sym typeface="+mn-lt"/>
              </a:rPr>
              <a:t>渗透测试流程</a:t>
            </a:r>
            <a:endParaRPr lang="zh-CN" altLang="en-US" sz="2000" dirty="0">
              <a:solidFill>
                <a:srgbClr val="A6A6A6"/>
              </a:solidFill>
              <a:latin typeface="+mn-lt"/>
              <a:ea typeface="+mn-ea"/>
              <a:cs typeface="+mn-ea"/>
              <a:sym typeface="+mn-lt"/>
            </a:endParaRPr>
          </a:p>
        </p:txBody>
      </p:sp>
      <p:sp>
        <p:nvSpPr>
          <p:cNvPr id="4" name="文本框 15"/>
          <p:cNvSpPr txBox="1"/>
          <p:nvPr/>
        </p:nvSpPr>
        <p:spPr>
          <a:xfrm>
            <a:off x="971550" y="2132856"/>
            <a:ext cx="4041775" cy="358140"/>
          </a:xfrm>
          <a:prstGeom prst="rect">
            <a:avLst/>
          </a:prstGeom>
          <a:noFill/>
          <a:ln w="9525">
            <a:noFill/>
          </a:ln>
        </p:spPr>
        <p:txBody>
          <a:bodyPr lIns="51435" tIns="25717" rIns="51435" bIns="25717" anchor="t">
            <a:spAutoFit/>
          </a:bodyPr>
          <a:lstStyle/>
          <a:p>
            <a:pPr eaLnBrk="0" hangingPunct="0"/>
            <a:r>
              <a:rPr lang="zh-CN" altLang="en-US" sz="2000" dirty="0">
                <a:solidFill>
                  <a:srgbClr val="1B4F85"/>
                </a:solidFill>
                <a:latin typeface="+mn-lt"/>
                <a:ea typeface="+mn-ea"/>
                <a:cs typeface="+mn-ea"/>
                <a:sym typeface="+mn-lt"/>
              </a:rPr>
              <a:t>渗透测试定义</a:t>
            </a:r>
          </a:p>
        </p:txBody>
      </p:sp>
    </p:spTree>
    <p:extLst>
      <p:ext uri="{BB962C8B-B14F-4D97-AF65-F5344CB8AC3E}">
        <p14:creationId xmlns:p14="http://schemas.microsoft.com/office/powerpoint/2010/main" xmlns="" val="1464926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251520" y="-243408"/>
            <a:ext cx="8207375" cy="3693319"/>
          </a:xfrm>
          <a:prstGeom prst="rect">
            <a:avLst/>
          </a:prstGeom>
          <a:noFill/>
        </p:spPr>
        <p:txBody>
          <a:bodyPr wrap="square" rtlCol="0">
            <a:spAutoFit/>
          </a:bodyPr>
          <a:lstStyle/>
          <a:p>
            <a:endParaRPr lang="en-US" altLang="zh-CN" sz="3600" b="1" dirty="0">
              <a:latin typeface="+mn-lt"/>
              <a:ea typeface="+mn-ea"/>
              <a:cs typeface="+mn-ea"/>
              <a:sym typeface="+mn-lt"/>
            </a:endParaRPr>
          </a:p>
          <a:p>
            <a:endParaRPr lang="en-US" altLang="zh-CN" sz="3600" b="1" dirty="0">
              <a:latin typeface="+mn-lt"/>
              <a:ea typeface="+mn-ea"/>
              <a:cs typeface="+mn-ea"/>
              <a:sym typeface="+mn-lt"/>
            </a:endParaRPr>
          </a:p>
          <a:p>
            <a:endParaRPr lang="en-US" altLang="zh-CN" sz="3600" b="1" dirty="0">
              <a:latin typeface="+mn-lt"/>
              <a:ea typeface="+mn-ea"/>
              <a:cs typeface="+mn-ea"/>
              <a:sym typeface="+mn-lt"/>
            </a:endParaRPr>
          </a:p>
          <a:p>
            <a:r>
              <a:rPr lang="zh-CN" altLang="en-US" sz="3600" b="1" dirty="0">
                <a:latin typeface="+mn-lt"/>
                <a:ea typeface="+mn-ea"/>
                <a:cs typeface="+mn-ea"/>
                <a:sym typeface="+mn-lt"/>
              </a:rPr>
              <a:t>什么是渗透测试</a:t>
            </a:r>
            <a:r>
              <a:rPr lang="zh-CN" altLang="en-US" sz="3600" b="1" dirty="0" smtClean="0">
                <a:latin typeface="+mn-lt"/>
                <a:ea typeface="+mn-ea"/>
                <a:cs typeface="+mn-ea"/>
                <a:sym typeface="+mn-lt"/>
              </a:rPr>
              <a:t>？</a:t>
            </a:r>
            <a:endParaRPr lang="en-US" altLang="zh-CN" sz="3600" b="1" dirty="0" smtClean="0">
              <a:latin typeface="+mn-lt"/>
              <a:ea typeface="+mn-ea"/>
              <a:cs typeface="+mn-ea"/>
              <a:sym typeface="+mn-lt"/>
            </a:endParaRPr>
          </a:p>
          <a:p>
            <a:r>
              <a:rPr lang="zh-CN" altLang="en-US" dirty="0" smtClean="0">
                <a:latin typeface="微软雅黑" panose="020B0503020204020204" pitchFamily="34" charset="-122"/>
                <a:ea typeface="微软雅黑" panose="020B0503020204020204" pitchFamily="34" charset="-122"/>
              </a:rPr>
              <a:t>通过模拟恶意攻击者的技术与方法，挫败目标系统安全控制措施，取得访问控制权，并发现具备业务影响后果安全隐患的一种安全测试与评估方式，这种通过实际的攻击进行安全测试与评估的方法就是渗透测试。</a:t>
            </a:r>
            <a:endParaRPr lang="en-US" altLang="zh-CN" dirty="0" smtClean="0">
              <a:latin typeface="微软雅黑" panose="020B0503020204020204" pitchFamily="34" charset="-122"/>
              <a:ea typeface="微软雅黑" panose="020B0503020204020204" pitchFamily="34" charset="-122"/>
            </a:endParaRPr>
          </a:p>
          <a:p>
            <a:endParaRPr lang="zh-CN" altLang="en-US" sz="3600" b="1" dirty="0">
              <a:latin typeface="+mn-lt"/>
              <a:ea typeface="+mn-ea"/>
              <a:cs typeface="+mn-ea"/>
              <a:sym typeface="+mn-lt"/>
            </a:endParaRPr>
          </a:p>
        </p:txBody>
      </p:sp>
      <p:sp>
        <p:nvSpPr>
          <p:cNvPr id="5" name="标题 4">
            <a:extLst>
              <a:ext uri="{FF2B5EF4-FFF2-40B4-BE49-F238E27FC236}">
                <a16:creationId xmlns:a16="http://schemas.microsoft.com/office/drawing/2014/main" xmlns="" id="{627124D9-A02F-44BD-B051-36BC3BC600C7}"/>
              </a:ext>
            </a:extLst>
          </p:cNvPr>
          <p:cNvSpPr>
            <a:spLocks noGrp="1"/>
          </p:cNvSpPr>
          <p:nvPr>
            <p:ph type="title"/>
          </p:nvPr>
        </p:nvSpPr>
        <p:spPr/>
        <p:txBody>
          <a:bodyPr/>
          <a:lstStyle/>
          <a:p>
            <a:r>
              <a:rPr lang="zh-CN" altLang="en-US">
                <a:latin typeface="+mn-lt"/>
                <a:ea typeface="+mn-ea"/>
                <a:cs typeface="+mn-ea"/>
                <a:sym typeface="+mn-lt"/>
              </a:rPr>
              <a:t>渗透测试的分类</a:t>
            </a:r>
          </a:p>
        </p:txBody>
      </p:sp>
      <p:pic>
        <p:nvPicPr>
          <p:cNvPr id="8" name="图片 7">
            <a:extLst>
              <a:ext uri="{FF2B5EF4-FFF2-40B4-BE49-F238E27FC236}">
                <a16:creationId xmlns:a16="http://schemas.microsoft.com/office/drawing/2014/main" xmlns="" id="{C58AB71A-73DB-4A2B-A436-211FBB6AFD3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29169" y="3092174"/>
            <a:ext cx="5484266" cy="2735681"/>
          </a:xfrm>
          <a:prstGeom prst="rect">
            <a:avLst/>
          </a:prstGeom>
        </p:spPr>
      </p:pic>
      <p:pic>
        <p:nvPicPr>
          <p:cNvPr id="10" name="图片 9">
            <a:extLst>
              <a:ext uri="{FF2B5EF4-FFF2-40B4-BE49-F238E27FC236}">
                <a16:creationId xmlns:a16="http://schemas.microsoft.com/office/drawing/2014/main" xmlns="" id="{EBD38F0B-C5D1-479D-A7F9-3411761E6EF2}"/>
              </a:ext>
            </a:extLst>
          </p:cNvPr>
          <p:cNvPicPr>
            <a:picLocks noChangeAspect="1"/>
          </p:cNvPicPr>
          <p:nvPr/>
        </p:nvPicPr>
        <p:blipFill rotWithShape="1">
          <a:blip r:embed="rId4" cstate="print">
            <a:extLst>
              <a:ext uri="{28A0092B-C50C-407E-A947-70E740481C1C}">
                <a14:useLocalDpi xmlns:a14="http://schemas.microsoft.com/office/drawing/2010/main" xmlns="" val="0"/>
              </a:ext>
            </a:extLst>
          </a:blip>
          <a:srcRect b="19219"/>
          <a:stretch/>
        </p:blipFill>
        <p:spPr>
          <a:xfrm>
            <a:off x="5652120" y="3069581"/>
            <a:ext cx="3553180" cy="27356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80">
                                          <p:stCondLst>
                                            <p:cond delay="0"/>
                                          </p:stCondLst>
                                        </p:cTn>
                                        <p:tgtEl>
                                          <p:spTgt spid="8"/>
                                        </p:tgtEl>
                                      </p:cBhvr>
                                    </p:animEffect>
                                    <p:anim calcmode="lin" valueType="num">
                                      <p:cBhvr>
                                        <p:cTn id="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3" dur="26">
                                          <p:stCondLst>
                                            <p:cond delay="650"/>
                                          </p:stCondLst>
                                        </p:cTn>
                                        <p:tgtEl>
                                          <p:spTgt spid="8"/>
                                        </p:tgtEl>
                                      </p:cBhvr>
                                      <p:to x="100000" y="60000"/>
                                    </p:animScale>
                                    <p:animScale>
                                      <p:cBhvr>
                                        <p:cTn id="14" dur="166" decel="50000">
                                          <p:stCondLst>
                                            <p:cond delay="676"/>
                                          </p:stCondLst>
                                        </p:cTn>
                                        <p:tgtEl>
                                          <p:spTgt spid="8"/>
                                        </p:tgtEl>
                                      </p:cBhvr>
                                      <p:to x="100000" y="100000"/>
                                    </p:animScale>
                                    <p:animScale>
                                      <p:cBhvr>
                                        <p:cTn id="15" dur="26">
                                          <p:stCondLst>
                                            <p:cond delay="1312"/>
                                          </p:stCondLst>
                                        </p:cTn>
                                        <p:tgtEl>
                                          <p:spTgt spid="8"/>
                                        </p:tgtEl>
                                      </p:cBhvr>
                                      <p:to x="100000" y="80000"/>
                                    </p:animScale>
                                    <p:animScale>
                                      <p:cBhvr>
                                        <p:cTn id="16" dur="166" decel="50000">
                                          <p:stCondLst>
                                            <p:cond delay="1338"/>
                                          </p:stCondLst>
                                        </p:cTn>
                                        <p:tgtEl>
                                          <p:spTgt spid="8"/>
                                        </p:tgtEl>
                                      </p:cBhvr>
                                      <p:to x="100000" y="100000"/>
                                    </p:animScale>
                                    <p:animScale>
                                      <p:cBhvr>
                                        <p:cTn id="17" dur="26">
                                          <p:stCondLst>
                                            <p:cond delay="1642"/>
                                          </p:stCondLst>
                                        </p:cTn>
                                        <p:tgtEl>
                                          <p:spTgt spid="8"/>
                                        </p:tgtEl>
                                      </p:cBhvr>
                                      <p:to x="100000" y="90000"/>
                                    </p:animScale>
                                    <p:animScale>
                                      <p:cBhvr>
                                        <p:cTn id="18" dur="166" decel="50000">
                                          <p:stCondLst>
                                            <p:cond delay="1668"/>
                                          </p:stCondLst>
                                        </p:cTn>
                                        <p:tgtEl>
                                          <p:spTgt spid="8"/>
                                        </p:tgtEl>
                                      </p:cBhvr>
                                      <p:to x="100000" y="100000"/>
                                    </p:animScale>
                                    <p:animScale>
                                      <p:cBhvr>
                                        <p:cTn id="19" dur="26">
                                          <p:stCondLst>
                                            <p:cond delay="1808"/>
                                          </p:stCondLst>
                                        </p:cTn>
                                        <p:tgtEl>
                                          <p:spTgt spid="8"/>
                                        </p:tgtEl>
                                      </p:cBhvr>
                                      <p:to x="100000" y="95000"/>
                                    </p:animScale>
                                    <p:animScale>
                                      <p:cBhvr>
                                        <p:cTn id="20" dur="166" decel="50000">
                                          <p:stCondLst>
                                            <p:cond delay="1834"/>
                                          </p:stCondLst>
                                        </p:cTn>
                                        <p:tgtEl>
                                          <p:spTgt spid="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down)">
                                      <p:cBhvr>
                                        <p:cTn id="25" dur="580">
                                          <p:stCondLst>
                                            <p:cond delay="0"/>
                                          </p:stCondLst>
                                        </p:cTn>
                                        <p:tgtEl>
                                          <p:spTgt spid="10"/>
                                        </p:tgtEl>
                                      </p:cBhvr>
                                    </p:animEffect>
                                    <p:anim calcmode="lin" valueType="num">
                                      <p:cBhvr>
                                        <p:cTn id="2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31" dur="26">
                                          <p:stCondLst>
                                            <p:cond delay="650"/>
                                          </p:stCondLst>
                                        </p:cTn>
                                        <p:tgtEl>
                                          <p:spTgt spid="10"/>
                                        </p:tgtEl>
                                      </p:cBhvr>
                                      <p:to x="100000" y="60000"/>
                                    </p:animScale>
                                    <p:animScale>
                                      <p:cBhvr>
                                        <p:cTn id="32" dur="166" decel="50000">
                                          <p:stCondLst>
                                            <p:cond delay="676"/>
                                          </p:stCondLst>
                                        </p:cTn>
                                        <p:tgtEl>
                                          <p:spTgt spid="10"/>
                                        </p:tgtEl>
                                      </p:cBhvr>
                                      <p:to x="100000" y="100000"/>
                                    </p:animScale>
                                    <p:animScale>
                                      <p:cBhvr>
                                        <p:cTn id="33" dur="26">
                                          <p:stCondLst>
                                            <p:cond delay="1312"/>
                                          </p:stCondLst>
                                        </p:cTn>
                                        <p:tgtEl>
                                          <p:spTgt spid="10"/>
                                        </p:tgtEl>
                                      </p:cBhvr>
                                      <p:to x="100000" y="80000"/>
                                    </p:animScale>
                                    <p:animScale>
                                      <p:cBhvr>
                                        <p:cTn id="34" dur="166" decel="50000">
                                          <p:stCondLst>
                                            <p:cond delay="1338"/>
                                          </p:stCondLst>
                                        </p:cTn>
                                        <p:tgtEl>
                                          <p:spTgt spid="10"/>
                                        </p:tgtEl>
                                      </p:cBhvr>
                                      <p:to x="100000" y="100000"/>
                                    </p:animScale>
                                    <p:animScale>
                                      <p:cBhvr>
                                        <p:cTn id="35" dur="26">
                                          <p:stCondLst>
                                            <p:cond delay="1642"/>
                                          </p:stCondLst>
                                        </p:cTn>
                                        <p:tgtEl>
                                          <p:spTgt spid="10"/>
                                        </p:tgtEl>
                                      </p:cBhvr>
                                      <p:to x="100000" y="90000"/>
                                    </p:animScale>
                                    <p:animScale>
                                      <p:cBhvr>
                                        <p:cTn id="36" dur="166" decel="50000">
                                          <p:stCondLst>
                                            <p:cond delay="1668"/>
                                          </p:stCondLst>
                                        </p:cTn>
                                        <p:tgtEl>
                                          <p:spTgt spid="10"/>
                                        </p:tgtEl>
                                      </p:cBhvr>
                                      <p:to x="100000" y="100000"/>
                                    </p:animScale>
                                    <p:animScale>
                                      <p:cBhvr>
                                        <p:cTn id="37" dur="26">
                                          <p:stCondLst>
                                            <p:cond delay="1808"/>
                                          </p:stCondLst>
                                        </p:cTn>
                                        <p:tgtEl>
                                          <p:spTgt spid="10"/>
                                        </p:tgtEl>
                                      </p:cBhvr>
                                      <p:to x="100000" y="95000"/>
                                    </p:animScale>
                                    <p:animScale>
                                      <p:cBhvr>
                                        <p:cTn id="38"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渗透测试的意义</a:t>
            </a:r>
            <a:endParaRPr lang="zh-CN" altLang="en-US" dirty="0"/>
          </a:p>
        </p:txBody>
      </p:sp>
      <p:sp>
        <p:nvSpPr>
          <p:cNvPr id="3" name="内容占位符 2"/>
          <p:cNvSpPr>
            <a:spLocks noGrp="1"/>
          </p:cNvSpPr>
          <p:nvPr>
            <p:ph idx="1"/>
          </p:nvPr>
        </p:nvSpPr>
        <p:spPr/>
        <p:txBody>
          <a:bodyPr/>
          <a:lstStyle/>
          <a:p>
            <a:r>
              <a:rPr lang="zh-CN" altLang="en-US" dirty="0" smtClean="0"/>
              <a:t>渗透测试：全面找出服务器的问题，更倾向于</a:t>
            </a:r>
            <a:r>
              <a:rPr lang="zh-CN" altLang="en-US" smtClean="0"/>
              <a:t>保护，为信息安全解决方案提供有效的依据。</a:t>
            </a:r>
            <a:endParaRPr lang="en-US" altLang="zh-CN" dirty="0" smtClean="0"/>
          </a:p>
          <a:p>
            <a:r>
              <a:rPr lang="zh-CN" altLang="en-US" dirty="0" smtClean="0"/>
              <a:t>入侵：不择手段地、甚至具有破坏性的拿到权限，造成网络威胁及经济损失，</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3AE0C8EE-F352-44A5-AE5A-1AE5599B0500}"/>
              </a:ext>
            </a:extLst>
          </p:cNvPr>
          <p:cNvSpPr>
            <a:spLocks noGrp="1"/>
          </p:cNvSpPr>
          <p:nvPr>
            <p:ph type="title"/>
          </p:nvPr>
        </p:nvSpPr>
        <p:spPr/>
        <p:txBody>
          <a:bodyPr/>
          <a:lstStyle/>
          <a:p>
            <a:r>
              <a:rPr lang="zh-CN" altLang="en-US">
                <a:latin typeface="+mn-lt"/>
                <a:ea typeface="+mn-ea"/>
                <a:cs typeface="+mn-ea"/>
                <a:sym typeface="+mn-lt"/>
              </a:rPr>
              <a:t>渗透测试的分类</a:t>
            </a:r>
          </a:p>
        </p:txBody>
      </p:sp>
      <p:sp>
        <p:nvSpPr>
          <p:cNvPr id="6" name="内容占位符 5">
            <a:extLst>
              <a:ext uri="{FF2B5EF4-FFF2-40B4-BE49-F238E27FC236}">
                <a16:creationId xmlns:a16="http://schemas.microsoft.com/office/drawing/2014/main" xmlns="" id="{B6D6FC30-4E1C-4D95-B491-F468CAE7AB96}"/>
              </a:ext>
            </a:extLst>
          </p:cNvPr>
          <p:cNvSpPr>
            <a:spLocks noGrp="1"/>
          </p:cNvSpPr>
          <p:nvPr>
            <p:ph idx="1"/>
          </p:nvPr>
        </p:nvSpPr>
        <p:spPr/>
        <p:txBody>
          <a:bodyPr/>
          <a:lstStyle/>
          <a:p>
            <a:r>
              <a:rPr lang="zh-CN" altLang="en-US" b="1" dirty="0">
                <a:latin typeface="+mn-lt"/>
                <a:cs typeface="+mn-ea"/>
                <a:sym typeface="+mn-lt"/>
              </a:rPr>
              <a:t> 渗透测试的三大类：</a:t>
            </a:r>
          </a:p>
          <a:p>
            <a:endParaRPr lang="zh-CN" altLang="en-US" dirty="0">
              <a:latin typeface="+mn-lt"/>
              <a:cs typeface="+mn-ea"/>
              <a:sym typeface="+mn-lt"/>
            </a:endParaRPr>
          </a:p>
          <a:p>
            <a:r>
              <a:rPr lang="zh-CN" altLang="en-US" dirty="0">
                <a:latin typeface="+mn-lt"/>
                <a:cs typeface="+mn-ea"/>
                <a:sym typeface="+mn-lt"/>
              </a:rPr>
              <a:t> 黑盒测试（</a:t>
            </a:r>
            <a:r>
              <a:rPr lang="en-US" altLang="zh-CN" dirty="0">
                <a:latin typeface="+mn-lt"/>
                <a:cs typeface="+mn-ea"/>
                <a:sym typeface="+mn-lt"/>
              </a:rPr>
              <a:t>B</a:t>
            </a:r>
            <a:r>
              <a:rPr lang="zh-CN" altLang="en-US" dirty="0">
                <a:latin typeface="+mn-lt"/>
                <a:cs typeface="+mn-ea"/>
                <a:sym typeface="+mn-lt"/>
              </a:rPr>
              <a:t>lack-box </a:t>
            </a:r>
            <a:r>
              <a:rPr lang="en-US" altLang="zh-CN" dirty="0">
                <a:latin typeface="+mn-lt"/>
                <a:cs typeface="+mn-ea"/>
                <a:sym typeface="+mn-lt"/>
              </a:rPr>
              <a:t>T</a:t>
            </a:r>
            <a:r>
              <a:rPr lang="zh-CN" altLang="en-US" dirty="0">
                <a:latin typeface="+mn-lt"/>
                <a:cs typeface="+mn-ea"/>
                <a:sym typeface="+mn-lt"/>
              </a:rPr>
              <a:t>esting）</a:t>
            </a:r>
          </a:p>
          <a:p>
            <a:endParaRPr lang="zh-CN" altLang="en-US" dirty="0">
              <a:latin typeface="+mn-lt"/>
              <a:cs typeface="+mn-ea"/>
              <a:sym typeface="+mn-lt"/>
            </a:endParaRPr>
          </a:p>
          <a:p>
            <a:r>
              <a:rPr lang="zh-CN" altLang="en-US" dirty="0">
                <a:latin typeface="+mn-lt"/>
                <a:cs typeface="+mn-ea"/>
                <a:sym typeface="+mn-lt"/>
              </a:rPr>
              <a:t> 白盒测试（</a:t>
            </a:r>
            <a:r>
              <a:rPr lang="en-US" altLang="zh-CN" dirty="0">
                <a:latin typeface="+mn-lt"/>
                <a:cs typeface="+mn-ea"/>
                <a:sym typeface="+mn-lt"/>
              </a:rPr>
              <a:t>W</a:t>
            </a:r>
            <a:r>
              <a:rPr lang="zh-CN" altLang="en-US" dirty="0">
                <a:latin typeface="+mn-lt"/>
                <a:cs typeface="+mn-ea"/>
                <a:sym typeface="+mn-lt"/>
              </a:rPr>
              <a:t>hite-box </a:t>
            </a:r>
            <a:r>
              <a:rPr lang="en-US" altLang="zh-CN" dirty="0">
                <a:latin typeface="+mn-lt"/>
                <a:cs typeface="+mn-ea"/>
                <a:sym typeface="+mn-lt"/>
              </a:rPr>
              <a:t>T</a:t>
            </a:r>
            <a:r>
              <a:rPr lang="zh-CN" altLang="en-US" dirty="0">
                <a:latin typeface="+mn-lt"/>
                <a:cs typeface="+mn-ea"/>
                <a:sym typeface="+mn-lt"/>
              </a:rPr>
              <a:t>esting）</a:t>
            </a:r>
          </a:p>
          <a:p>
            <a:endParaRPr lang="zh-CN" altLang="en-US" dirty="0">
              <a:latin typeface="+mn-lt"/>
              <a:cs typeface="+mn-ea"/>
              <a:sym typeface="+mn-lt"/>
            </a:endParaRPr>
          </a:p>
          <a:p>
            <a:r>
              <a:rPr lang="zh-CN" altLang="en-US" dirty="0">
                <a:latin typeface="+mn-lt"/>
                <a:cs typeface="+mn-ea"/>
                <a:sym typeface="+mn-lt"/>
              </a:rPr>
              <a:t> 灰盒测试（</a:t>
            </a:r>
            <a:r>
              <a:rPr lang="en-US" altLang="zh-CN" dirty="0">
                <a:latin typeface="+mn-lt"/>
                <a:cs typeface="+mn-ea"/>
                <a:sym typeface="+mn-lt"/>
              </a:rPr>
              <a:t>G</a:t>
            </a:r>
            <a:r>
              <a:rPr lang="zh-CN" altLang="en-US" dirty="0">
                <a:latin typeface="+mn-lt"/>
                <a:cs typeface="+mn-ea"/>
                <a:sym typeface="+mn-lt"/>
              </a:rPr>
              <a:t>rey-box </a:t>
            </a:r>
            <a:r>
              <a:rPr lang="en-US" altLang="zh-CN" dirty="0">
                <a:latin typeface="+mn-lt"/>
                <a:cs typeface="+mn-ea"/>
                <a:sym typeface="+mn-lt"/>
              </a:rPr>
              <a:t>T</a:t>
            </a:r>
            <a:r>
              <a:rPr lang="zh-CN" altLang="en-US" dirty="0">
                <a:latin typeface="+mn-lt"/>
                <a:cs typeface="+mn-ea"/>
                <a:sym typeface="+mn-lt"/>
              </a:rPr>
              <a:t>esting）</a:t>
            </a:r>
          </a:p>
          <a:p>
            <a:endParaRPr lang="zh-CN" altLang="en-US" dirty="0">
              <a:latin typeface="+mn-lt"/>
              <a:cs typeface="+mn-ea"/>
              <a:sym typeface="+mn-lt"/>
            </a:endParaRPr>
          </a:p>
        </p:txBody>
      </p:sp>
      <p:pic>
        <p:nvPicPr>
          <p:cNvPr id="8" name="图片 7">
            <a:extLst>
              <a:ext uri="{FF2B5EF4-FFF2-40B4-BE49-F238E27FC236}">
                <a16:creationId xmlns:a16="http://schemas.microsoft.com/office/drawing/2014/main" xmlns="" id="{55290501-9097-48FF-9878-DED127191A7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55576" y="5105400"/>
            <a:ext cx="7931224" cy="16891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6"/>
          <p:cNvPicPr>
            <a:picLocks noChangeAspect="1"/>
          </p:cNvPicPr>
          <p:nvPr/>
        </p:nvPicPr>
        <p:blipFill>
          <a:blip r:embed="rId3" cstate="print"/>
          <a:stretch>
            <a:fillRect/>
          </a:stretch>
        </p:blipFill>
        <p:spPr>
          <a:xfrm>
            <a:off x="3276600" y="1352550"/>
            <a:ext cx="5715000" cy="5505450"/>
          </a:xfrm>
          <a:prstGeom prst="rect">
            <a:avLst/>
          </a:prstGeom>
          <a:noFill/>
          <a:ln w="9525">
            <a:noFill/>
          </a:ln>
        </p:spPr>
      </p:pic>
      <p:sp>
        <p:nvSpPr>
          <p:cNvPr id="19458" name="文本框 13"/>
          <p:cNvSpPr txBox="1"/>
          <p:nvPr/>
        </p:nvSpPr>
        <p:spPr>
          <a:xfrm>
            <a:off x="528638" y="1981200"/>
            <a:ext cx="311150" cy="3129702"/>
          </a:xfrm>
          <a:prstGeom prst="rect">
            <a:avLst/>
          </a:prstGeom>
          <a:noFill/>
          <a:ln w="9525">
            <a:noFill/>
          </a:ln>
        </p:spPr>
        <p:txBody>
          <a:bodyPr lIns="51435" tIns="25717" rIns="51435" bIns="25717" anchor="t">
            <a:spAutoFit/>
          </a:bodyPr>
          <a:lstStyle/>
          <a:p>
            <a:r>
              <a:rPr lang="en-US" altLang="zh-CN" sz="4000" b="1" dirty="0">
                <a:solidFill>
                  <a:srgbClr val="A6A6A6"/>
                </a:solidFill>
                <a:latin typeface="+mn-lt"/>
                <a:ea typeface="+mn-ea"/>
                <a:cs typeface="+mn-ea"/>
                <a:sym typeface="+mn-lt"/>
              </a:rPr>
              <a:t>1</a:t>
            </a:r>
          </a:p>
          <a:p>
            <a:r>
              <a:rPr lang="en-US" altLang="zh-CN" sz="4000" b="1" dirty="0">
                <a:solidFill>
                  <a:srgbClr val="1B4F85"/>
                </a:solidFill>
                <a:latin typeface="+mn-lt"/>
                <a:ea typeface="+mn-ea"/>
                <a:cs typeface="+mn-ea"/>
                <a:sym typeface="+mn-lt"/>
              </a:rPr>
              <a:t>2</a:t>
            </a:r>
          </a:p>
          <a:p>
            <a:endParaRPr lang="en-US" altLang="zh-CN" sz="4000" b="1" dirty="0">
              <a:solidFill>
                <a:srgbClr val="A6A6A6"/>
              </a:solidFill>
              <a:latin typeface="+mn-lt"/>
              <a:ea typeface="+mn-ea"/>
              <a:cs typeface="+mn-ea"/>
              <a:sym typeface="+mn-lt"/>
            </a:endParaRPr>
          </a:p>
          <a:p>
            <a:endParaRPr lang="en-US" altLang="zh-CN" sz="4000" b="1" dirty="0">
              <a:solidFill>
                <a:srgbClr val="A6A6A6"/>
              </a:solidFill>
              <a:latin typeface="+mn-lt"/>
              <a:ea typeface="+mn-ea"/>
              <a:cs typeface="+mn-ea"/>
              <a:sym typeface="+mn-lt"/>
            </a:endParaRPr>
          </a:p>
          <a:p>
            <a:endParaRPr lang="en-US" altLang="zh-CN" sz="4000" b="1" dirty="0">
              <a:solidFill>
                <a:srgbClr val="A6A6A6"/>
              </a:solidFill>
              <a:latin typeface="+mn-lt"/>
              <a:ea typeface="+mn-ea"/>
              <a:cs typeface="+mn-ea"/>
              <a:sym typeface="+mn-lt"/>
            </a:endParaRPr>
          </a:p>
        </p:txBody>
      </p:sp>
      <p:sp>
        <p:nvSpPr>
          <p:cNvPr id="19459" name="TextBox 23"/>
          <p:cNvSpPr txBox="1"/>
          <p:nvPr/>
        </p:nvSpPr>
        <p:spPr>
          <a:xfrm>
            <a:off x="528638" y="1423988"/>
            <a:ext cx="1878399" cy="544379"/>
          </a:xfrm>
          <a:prstGeom prst="rect">
            <a:avLst/>
          </a:prstGeom>
          <a:noFill/>
          <a:ln w="9525">
            <a:noFill/>
          </a:ln>
        </p:spPr>
        <p:txBody>
          <a:bodyPr wrap="none" lIns="51435" tIns="25717" rIns="51435" bIns="25717" anchor="t">
            <a:spAutoFit/>
          </a:bodyPr>
          <a:lstStyle/>
          <a:p>
            <a:r>
              <a:rPr lang="en-US" altLang="zh-CN" sz="3200" b="1" dirty="0">
                <a:solidFill>
                  <a:srgbClr val="1B4F85"/>
                </a:solidFill>
                <a:latin typeface="+mn-lt"/>
                <a:ea typeface="+mn-ea"/>
                <a:cs typeface="+mn-ea"/>
                <a:sym typeface="+mn-lt"/>
              </a:rPr>
              <a:t>Contents</a:t>
            </a:r>
            <a:endParaRPr lang="zh-CN" altLang="en-US" sz="3200" b="1" dirty="0">
              <a:solidFill>
                <a:srgbClr val="1B4F85"/>
              </a:solidFill>
              <a:latin typeface="+mn-lt"/>
              <a:ea typeface="+mn-ea"/>
              <a:cs typeface="+mn-ea"/>
              <a:sym typeface="+mn-lt"/>
            </a:endParaRPr>
          </a:p>
        </p:txBody>
      </p:sp>
      <p:cxnSp>
        <p:nvCxnSpPr>
          <p:cNvPr id="16" name="直接连接符 15"/>
          <p:cNvCxnSpPr/>
          <p:nvPr/>
        </p:nvCxnSpPr>
        <p:spPr>
          <a:xfrm>
            <a:off x="749300" y="1052513"/>
            <a:ext cx="8064500" cy="0"/>
          </a:xfrm>
          <a:prstGeom prst="line">
            <a:avLst/>
          </a:prstGeom>
          <a:ln w="12700" cmpd="sng">
            <a:solidFill>
              <a:schemeClr val="bg2">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3" name="文本框 15"/>
          <p:cNvSpPr txBox="1"/>
          <p:nvPr/>
        </p:nvSpPr>
        <p:spPr>
          <a:xfrm>
            <a:off x="971550" y="2725946"/>
            <a:ext cx="4041775" cy="358140"/>
          </a:xfrm>
          <a:prstGeom prst="rect">
            <a:avLst/>
          </a:prstGeom>
          <a:noFill/>
          <a:ln w="9525">
            <a:noFill/>
          </a:ln>
        </p:spPr>
        <p:txBody>
          <a:bodyPr wrap="square" lIns="51435" tIns="25717" rIns="51435" bIns="25717" anchor="t">
            <a:spAutoFit/>
          </a:bodyPr>
          <a:lstStyle/>
          <a:p>
            <a:pPr eaLnBrk="0" hangingPunct="0"/>
            <a:r>
              <a:rPr lang="zh-CN" altLang="en-US" sz="2000">
                <a:solidFill>
                  <a:srgbClr val="1B4F85"/>
                </a:solidFill>
                <a:latin typeface="+mn-lt"/>
                <a:ea typeface="+mn-ea"/>
                <a:cs typeface="+mn-ea"/>
                <a:sym typeface="+mn-lt"/>
              </a:rPr>
              <a:t>渗透测试流程</a:t>
            </a:r>
            <a:endParaRPr lang="zh-CN" altLang="en-US" sz="2000" dirty="0">
              <a:solidFill>
                <a:srgbClr val="1B4F85"/>
              </a:solidFill>
              <a:latin typeface="+mn-lt"/>
              <a:ea typeface="+mn-ea"/>
              <a:cs typeface="+mn-ea"/>
              <a:sym typeface="+mn-lt"/>
            </a:endParaRPr>
          </a:p>
        </p:txBody>
      </p:sp>
      <p:sp>
        <p:nvSpPr>
          <p:cNvPr id="4" name="文本框 15"/>
          <p:cNvSpPr txBox="1"/>
          <p:nvPr/>
        </p:nvSpPr>
        <p:spPr>
          <a:xfrm>
            <a:off x="971550" y="2132856"/>
            <a:ext cx="4041775" cy="358140"/>
          </a:xfrm>
          <a:prstGeom prst="rect">
            <a:avLst/>
          </a:prstGeom>
          <a:noFill/>
          <a:ln w="9525">
            <a:noFill/>
          </a:ln>
        </p:spPr>
        <p:txBody>
          <a:bodyPr lIns="51435" tIns="25717" rIns="51435" bIns="25717" anchor="t">
            <a:spAutoFit/>
          </a:bodyPr>
          <a:lstStyle/>
          <a:p>
            <a:pPr eaLnBrk="0" hangingPunct="0"/>
            <a:r>
              <a:rPr lang="zh-CN" altLang="en-US" sz="2000" dirty="0">
                <a:solidFill>
                  <a:srgbClr val="A6A6A6"/>
                </a:solidFill>
                <a:latin typeface="+mn-lt"/>
                <a:ea typeface="+mn-ea"/>
                <a:cs typeface="+mn-ea"/>
                <a:sym typeface="+mn-lt"/>
              </a:rPr>
              <a:t>渗透测试定义</a:t>
            </a:r>
          </a:p>
        </p:txBody>
      </p:sp>
    </p:spTree>
    <p:extLst>
      <p:ext uri="{BB962C8B-B14F-4D97-AF65-F5344CB8AC3E}">
        <p14:creationId xmlns:p14="http://schemas.microsoft.com/office/powerpoint/2010/main" xmlns="" val="761974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0C8B820B-BD41-4E3C-8229-35F3098185C2}"/>
              </a:ext>
            </a:extLst>
          </p:cNvPr>
          <p:cNvSpPr>
            <a:spLocks noGrp="1"/>
          </p:cNvSpPr>
          <p:nvPr>
            <p:ph type="title"/>
          </p:nvPr>
        </p:nvSpPr>
        <p:spPr/>
        <p:txBody>
          <a:bodyPr/>
          <a:lstStyle/>
          <a:p>
            <a:r>
              <a:rPr lang="zh-CN" altLang="en-US">
                <a:latin typeface="+mn-lt"/>
                <a:ea typeface="+mn-ea"/>
                <a:cs typeface="+mn-ea"/>
                <a:sym typeface="+mn-lt"/>
              </a:rPr>
              <a:t>渗透测试方法体系标准</a:t>
            </a:r>
          </a:p>
        </p:txBody>
      </p:sp>
      <p:sp>
        <p:nvSpPr>
          <p:cNvPr id="6" name="内容占位符 5">
            <a:extLst>
              <a:ext uri="{FF2B5EF4-FFF2-40B4-BE49-F238E27FC236}">
                <a16:creationId xmlns:a16="http://schemas.microsoft.com/office/drawing/2014/main" xmlns="" id="{63428B3D-26BB-4051-885A-638121DD1558}"/>
              </a:ext>
            </a:extLst>
          </p:cNvPr>
          <p:cNvSpPr>
            <a:spLocks noGrp="1"/>
          </p:cNvSpPr>
          <p:nvPr>
            <p:ph idx="1"/>
          </p:nvPr>
        </p:nvSpPr>
        <p:spPr/>
        <p:txBody>
          <a:bodyPr/>
          <a:lstStyle/>
          <a:p>
            <a:r>
              <a:rPr lang="en-US" altLang="zh-CN" b="1" dirty="0">
                <a:latin typeface="+mn-lt"/>
                <a:cs typeface="+mn-ea"/>
                <a:sym typeface="+mn-lt"/>
              </a:rPr>
              <a:t>1. </a:t>
            </a:r>
            <a:r>
              <a:rPr lang="zh-CN" altLang="en-US" b="1" dirty="0">
                <a:latin typeface="+mn-lt"/>
                <a:cs typeface="+mn-ea"/>
                <a:sym typeface="+mn-lt"/>
              </a:rPr>
              <a:t>安全测试方法学开源手册</a:t>
            </a:r>
          </a:p>
          <a:p>
            <a:pPr lvl="1"/>
            <a:r>
              <a:rPr lang="zh-CN" altLang="en-US" dirty="0">
                <a:latin typeface="+mn-lt"/>
                <a:cs typeface="+mn-ea"/>
                <a:sym typeface="+mn-lt"/>
              </a:rPr>
              <a:t>由</a:t>
            </a:r>
            <a:r>
              <a:rPr lang="en-US" altLang="zh-CN" dirty="0">
                <a:latin typeface="+mn-lt"/>
                <a:cs typeface="+mn-ea"/>
                <a:sym typeface="+mn-lt"/>
              </a:rPr>
              <a:t>ISECOM</a:t>
            </a:r>
            <a:r>
              <a:rPr lang="zh-CN" altLang="en-US" dirty="0">
                <a:latin typeface="+mn-lt"/>
                <a:cs typeface="+mn-ea"/>
                <a:sym typeface="+mn-lt"/>
              </a:rPr>
              <a:t>安全与公开方法研究所制定，</a:t>
            </a:r>
            <a:r>
              <a:rPr lang="zh-CN" altLang="en-US" b="1" dirty="0">
                <a:latin typeface="+mn-lt"/>
                <a:cs typeface="+mn-ea"/>
                <a:sym typeface="+mn-lt"/>
              </a:rPr>
              <a:t>安全测试方法学开源手册</a:t>
            </a:r>
            <a:r>
              <a:rPr lang="en-US" altLang="zh-CN" b="1" dirty="0">
                <a:latin typeface="+mn-lt"/>
                <a:cs typeface="+mn-ea"/>
                <a:sym typeface="+mn-lt"/>
              </a:rPr>
              <a:t>(OSSTMM)</a:t>
            </a:r>
            <a:r>
              <a:rPr lang="zh-CN" altLang="en-US" b="1" dirty="0">
                <a:latin typeface="+mn-lt"/>
                <a:cs typeface="+mn-ea"/>
                <a:sym typeface="+mn-lt"/>
              </a:rPr>
              <a:t>提供物理安全、人类心理学、数据网络、无线通信媒介和电讯通信</a:t>
            </a:r>
            <a:r>
              <a:rPr lang="zh-CN" altLang="en-US" dirty="0">
                <a:latin typeface="+mn-lt"/>
                <a:cs typeface="+mn-ea"/>
                <a:sym typeface="+mn-lt"/>
              </a:rPr>
              <a:t>这五类渠道非常细致的测试用例，同时给出评估安全测试结果的指标。    </a:t>
            </a:r>
          </a:p>
          <a:p>
            <a:pPr lvl="1"/>
            <a:r>
              <a:rPr lang="en-US" altLang="zh-CN" dirty="0">
                <a:latin typeface="+mn-lt"/>
                <a:cs typeface="+mn-ea"/>
                <a:sym typeface="+mn-lt"/>
              </a:rPr>
              <a:t>OSSTMM</a:t>
            </a:r>
            <a:r>
              <a:rPr lang="zh-CN" altLang="en-US" dirty="0">
                <a:latin typeface="+mn-lt"/>
                <a:cs typeface="+mn-ea"/>
                <a:sym typeface="+mn-lt"/>
              </a:rPr>
              <a:t>的特色在于非常注重技术的细节，使其成为一个具有很好可操作性的方法指南。</a:t>
            </a:r>
            <a:endParaRPr lang="en-US" altLang="zh-CN" dirty="0">
              <a:latin typeface="+mn-lt"/>
              <a:cs typeface="+mn-ea"/>
              <a:sym typeface="+mn-lt"/>
            </a:endParaRPr>
          </a:p>
          <a:p>
            <a:endParaRPr lang="zh-CN" altLang="en-US" dirty="0">
              <a:latin typeface="+mn-lt"/>
              <a:cs typeface="+mn-ea"/>
              <a:sym typeface="+mn-lt"/>
            </a:endParaRPr>
          </a:p>
          <a:p>
            <a:r>
              <a:rPr lang="en-US" altLang="zh-CN" b="1" dirty="0">
                <a:latin typeface="+mn-lt"/>
                <a:cs typeface="+mn-ea"/>
                <a:sym typeface="+mn-lt"/>
              </a:rPr>
              <a:t>2. NIST SP 800-42</a:t>
            </a:r>
            <a:r>
              <a:rPr lang="zh-CN" altLang="en-US" b="1" dirty="0">
                <a:latin typeface="+mn-lt"/>
                <a:cs typeface="+mn-ea"/>
                <a:sym typeface="+mn-lt"/>
              </a:rPr>
              <a:t>网络安全测试指南</a:t>
            </a:r>
          </a:p>
          <a:p>
            <a:pPr lvl="1"/>
            <a:r>
              <a:rPr lang="zh-CN" altLang="en-US" dirty="0">
                <a:latin typeface="+mn-lt"/>
                <a:cs typeface="+mn-ea"/>
                <a:sym typeface="+mn-lt"/>
              </a:rPr>
              <a:t>美国国家标准与技术研究院</a:t>
            </a:r>
            <a:r>
              <a:rPr lang="en-US" altLang="zh-CN" dirty="0">
                <a:latin typeface="+mn-lt"/>
                <a:cs typeface="+mn-ea"/>
                <a:sym typeface="+mn-lt"/>
              </a:rPr>
              <a:t>(NIST)</a:t>
            </a:r>
            <a:r>
              <a:rPr lang="zh-CN" altLang="en-US" dirty="0">
                <a:latin typeface="+mn-lt"/>
                <a:cs typeface="+mn-ea"/>
                <a:sym typeface="+mn-lt"/>
              </a:rPr>
              <a:t>在</a:t>
            </a:r>
            <a:r>
              <a:rPr lang="en-US" altLang="zh-CN" dirty="0">
                <a:latin typeface="+mn-lt"/>
                <a:cs typeface="+mn-ea"/>
                <a:sym typeface="+mn-lt"/>
              </a:rPr>
              <a:t>SP 800-42</a:t>
            </a:r>
            <a:r>
              <a:rPr lang="zh-CN" altLang="en-US" dirty="0">
                <a:latin typeface="+mn-lt"/>
                <a:cs typeface="+mn-ea"/>
                <a:sym typeface="+mn-lt"/>
              </a:rPr>
              <a:t>网络安全测试指南中讨论了渗透测试流程和方法。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0C8B820B-BD41-4E3C-8229-35F3098185C2}"/>
              </a:ext>
            </a:extLst>
          </p:cNvPr>
          <p:cNvSpPr>
            <a:spLocks noGrp="1"/>
          </p:cNvSpPr>
          <p:nvPr>
            <p:ph type="title"/>
          </p:nvPr>
        </p:nvSpPr>
        <p:spPr/>
        <p:txBody>
          <a:bodyPr/>
          <a:lstStyle/>
          <a:p>
            <a:r>
              <a:rPr lang="zh-CN" altLang="en-US">
                <a:latin typeface="+mn-lt"/>
                <a:ea typeface="+mn-ea"/>
                <a:cs typeface="+mn-ea"/>
                <a:sym typeface="+mn-lt"/>
              </a:rPr>
              <a:t>渗透测试方法体系标准</a:t>
            </a:r>
          </a:p>
        </p:txBody>
      </p:sp>
      <p:sp>
        <p:nvSpPr>
          <p:cNvPr id="6" name="内容占位符 5">
            <a:extLst>
              <a:ext uri="{FF2B5EF4-FFF2-40B4-BE49-F238E27FC236}">
                <a16:creationId xmlns:a16="http://schemas.microsoft.com/office/drawing/2014/main" xmlns="" id="{63428B3D-26BB-4051-885A-638121DD1558}"/>
              </a:ext>
            </a:extLst>
          </p:cNvPr>
          <p:cNvSpPr>
            <a:spLocks noGrp="1"/>
          </p:cNvSpPr>
          <p:nvPr>
            <p:ph idx="1"/>
          </p:nvPr>
        </p:nvSpPr>
        <p:spPr/>
        <p:txBody>
          <a:bodyPr/>
          <a:lstStyle/>
          <a:p>
            <a:r>
              <a:rPr lang="en-US" altLang="zh-CN" b="1" dirty="0">
                <a:latin typeface="+mn-lt"/>
                <a:cs typeface="+mn-ea"/>
                <a:sym typeface="+mn-lt"/>
              </a:rPr>
              <a:t>3. OWASP </a:t>
            </a:r>
            <a:r>
              <a:rPr lang="zh-CN" altLang="en-US" b="1" dirty="0">
                <a:latin typeface="+mn-lt"/>
                <a:cs typeface="+mn-ea"/>
                <a:sym typeface="+mn-lt"/>
              </a:rPr>
              <a:t>是大</a:t>
            </a:r>
            <a:r>
              <a:rPr lang="en-US" altLang="zh-CN" b="1" dirty="0">
                <a:latin typeface="+mn-lt"/>
                <a:cs typeface="+mn-ea"/>
                <a:sym typeface="+mn-lt"/>
              </a:rPr>
              <a:t>Web</a:t>
            </a:r>
            <a:r>
              <a:rPr lang="zh-CN" altLang="en-US" b="1" dirty="0">
                <a:latin typeface="+mn-lt"/>
                <a:cs typeface="+mn-ea"/>
                <a:sym typeface="+mn-lt"/>
              </a:rPr>
              <a:t>应用安全威胁项目</a:t>
            </a:r>
          </a:p>
          <a:p>
            <a:pPr lvl="1"/>
            <a:r>
              <a:rPr lang="zh-CN" altLang="en-US" dirty="0">
                <a:latin typeface="+mn-lt"/>
                <a:cs typeface="+mn-ea"/>
                <a:sym typeface="+mn-lt"/>
              </a:rPr>
              <a:t>针对目前最普遍的</a:t>
            </a:r>
            <a:r>
              <a:rPr lang="en-US" altLang="zh-CN" dirty="0">
                <a:latin typeface="+mn-lt"/>
                <a:cs typeface="+mn-ea"/>
                <a:sym typeface="+mn-lt"/>
              </a:rPr>
              <a:t>Web</a:t>
            </a:r>
            <a:r>
              <a:rPr lang="zh-CN" altLang="en-US" dirty="0">
                <a:latin typeface="+mn-lt"/>
                <a:cs typeface="+mn-ea"/>
                <a:sym typeface="+mn-lt"/>
              </a:rPr>
              <a:t>应用层，为安全测试人员和开发者提供了如何识别与避免这些安全威胁的指南。</a:t>
            </a:r>
            <a:r>
              <a:rPr lang="en-US" altLang="zh-CN" dirty="0">
                <a:latin typeface="+mn-lt"/>
                <a:cs typeface="+mn-ea"/>
                <a:sym typeface="+mn-lt"/>
              </a:rPr>
              <a:t>OWASP</a:t>
            </a:r>
            <a:r>
              <a:rPr lang="zh-CN" altLang="en-US" dirty="0">
                <a:latin typeface="+mn-lt"/>
                <a:cs typeface="+mn-ea"/>
                <a:sym typeface="+mn-lt"/>
              </a:rPr>
              <a:t>十大</a:t>
            </a:r>
            <a:r>
              <a:rPr lang="en-US" altLang="zh-CN" dirty="0">
                <a:latin typeface="+mn-lt"/>
                <a:cs typeface="+mn-ea"/>
                <a:sym typeface="+mn-lt"/>
              </a:rPr>
              <a:t>Web</a:t>
            </a:r>
            <a:r>
              <a:rPr lang="zh-CN" altLang="en-US" dirty="0">
                <a:latin typeface="+mn-lt"/>
                <a:cs typeface="+mn-ea"/>
                <a:sym typeface="+mn-lt"/>
              </a:rPr>
              <a:t>应用安全威胁项目只关注具有最高风险的</a:t>
            </a:r>
            <a:r>
              <a:rPr lang="en-US" altLang="zh-CN" dirty="0">
                <a:latin typeface="+mn-lt"/>
                <a:cs typeface="+mn-ea"/>
                <a:sym typeface="+mn-lt"/>
              </a:rPr>
              <a:t>Web</a:t>
            </a:r>
            <a:r>
              <a:rPr lang="zh-CN" altLang="en-US" dirty="0">
                <a:latin typeface="+mn-lt"/>
                <a:cs typeface="+mn-ea"/>
                <a:sym typeface="+mn-lt"/>
              </a:rPr>
              <a:t>领域，不是一个普适性的渗透测试方法指南。</a:t>
            </a:r>
          </a:p>
          <a:p>
            <a:endParaRPr lang="en-US" altLang="zh-CN" dirty="0">
              <a:latin typeface="+mn-lt"/>
              <a:cs typeface="+mn-ea"/>
              <a:sym typeface="+mn-lt"/>
            </a:endParaRPr>
          </a:p>
          <a:p>
            <a:r>
              <a:rPr lang="en-US" altLang="zh-CN" b="1" dirty="0">
                <a:latin typeface="+mn-lt"/>
                <a:cs typeface="+mn-ea"/>
                <a:sym typeface="+mn-lt"/>
              </a:rPr>
              <a:t>4. Web</a:t>
            </a:r>
            <a:r>
              <a:rPr lang="zh-CN" altLang="en-US" b="1" dirty="0">
                <a:latin typeface="+mn-lt"/>
                <a:cs typeface="+mn-ea"/>
                <a:sym typeface="+mn-lt"/>
              </a:rPr>
              <a:t>安全威胁分类标准</a:t>
            </a:r>
          </a:p>
          <a:p>
            <a:pPr lvl="1"/>
            <a:r>
              <a:rPr lang="en-US" altLang="zh-CN" dirty="0">
                <a:latin typeface="+mn-lt"/>
                <a:cs typeface="+mn-ea"/>
                <a:sym typeface="+mn-lt"/>
              </a:rPr>
              <a:t>Web</a:t>
            </a:r>
            <a:r>
              <a:rPr lang="zh-CN" altLang="en-US" dirty="0">
                <a:latin typeface="+mn-lt"/>
                <a:cs typeface="+mn-ea"/>
                <a:sym typeface="+mn-lt"/>
              </a:rPr>
              <a:t>安全威胁分类标准全面地给出目前</a:t>
            </a:r>
            <a:r>
              <a:rPr lang="en-US" altLang="zh-CN" dirty="0">
                <a:latin typeface="+mn-lt"/>
                <a:cs typeface="+mn-ea"/>
                <a:sym typeface="+mn-lt"/>
              </a:rPr>
              <a:t>Web</a:t>
            </a:r>
            <a:r>
              <a:rPr lang="zh-CN" altLang="en-US" dirty="0">
                <a:latin typeface="+mn-lt"/>
                <a:cs typeface="+mn-ea"/>
                <a:sym typeface="+mn-lt"/>
              </a:rPr>
              <a:t>应用领域中的漏洞、攻击与防范措施视图。</a:t>
            </a:r>
          </a:p>
        </p:txBody>
      </p:sp>
    </p:spTree>
    <p:extLst>
      <p:ext uri="{BB962C8B-B14F-4D97-AF65-F5344CB8AC3E}">
        <p14:creationId xmlns:p14="http://schemas.microsoft.com/office/powerpoint/2010/main" xmlns="" val="838826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xmlns="" id="{0C8B820B-BD41-4E3C-8229-35F3098185C2}"/>
              </a:ext>
            </a:extLst>
          </p:cNvPr>
          <p:cNvSpPr>
            <a:spLocks noGrp="1"/>
          </p:cNvSpPr>
          <p:nvPr>
            <p:ph type="title"/>
          </p:nvPr>
        </p:nvSpPr>
        <p:spPr/>
        <p:txBody>
          <a:bodyPr/>
          <a:lstStyle/>
          <a:p>
            <a:r>
              <a:rPr lang="zh-CN" altLang="en-US">
                <a:latin typeface="+mn-lt"/>
                <a:ea typeface="+mn-ea"/>
                <a:cs typeface="+mn-ea"/>
                <a:sym typeface="+mn-lt"/>
              </a:rPr>
              <a:t>渗透测试方法体系标准</a:t>
            </a:r>
          </a:p>
        </p:txBody>
      </p:sp>
      <p:sp>
        <p:nvSpPr>
          <p:cNvPr id="6" name="内容占位符 5">
            <a:extLst>
              <a:ext uri="{FF2B5EF4-FFF2-40B4-BE49-F238E27FC236}">
                <a16:creationId xmlns:a16="http://schemas.microsoft.com/office/drawing/2014/main" xmlns="" id="{63428B3D-26BB-4051-885A-638121DD1558}"/>
              </a:ext>
            </a:extLst>
          </p:cNvPr>
          <p:cNvSpPr>
            <a:spLocks noGrp="1"/>
          </p:cNvSpPr>
          <p:nvPr>
            <p:ph idx="1"/>
          </p:nvPr>
        </p:nvSpPr>
        <p:spPr/>
        <p:txBody>
          <a:bodyPr/>
          <a:lstStyle/>
          <a:p>
            <a:endParaRPr lang="en-US" altLang="zh-CN" dirty="0">
              <a:latin typeface="+mn-lt"/>
              <a:cs typeface="+mn-ea"/>
              <a:sym typeface="+mn-lt"/>
            </a:endParaRPr>
          </a:p>
          <a:p>
            <a:r>
              <a:rPr lang="en-US" altLang="zh-CN" b="1" dirty="0">
                <a:latin typeface="+mn-lt"/>
                <a:cs typeface="+mn-ea"/>
                <a:sym typeface="+mn-lt"/>
              </a:rPr>
              <a:t>5. PTES</a:t>
            </a:r>
            <a:r>
              <a:rPr lang="zh-CN" altLang="en-US" b="1" dirty="0">
                <a:latin typeface="+mn-lt"/>
                <a:cs typeface="+mn-ea"/>
                <a:sym typeface="+mn-lt"/>
              </a:rPr>
              <a:t>渗透测试执行标准</a:t>
            </a:r>
            <a:endParaRPr lang="en-US" altLang="zh-CN" b="1" dirty="0">
              <a:latin typeface="+mn-lt"/>
              <a:cs typeface="+mn-ea"/>
              <a:sym typeface="+mn-lt"/>
            </a:endParaRPr>
          </a:p>
          <a:p>
            <a:pPr lvl="1"/>
            <a:r>
              <a:rPr lang="zh-CN" altLang="en-US" dirty="0">
                <a:latin typeface="+mn-lt"/>
                <a:cs typeface="+mn-ea"/>
                <a:sym typeface="+mn-lt"/>
              </a:rPr>
              <a:t>由安全业界多家领军企业技术专家公共发起，为企业组织与安全服务提供商设计并制定用来实施渗透测试的通用描述准则。</a:t>
            </a:r>
            <a:endParaRPr lang="en-US" altLang="zh-CN" dirty="0">
              <a:latin typeface="+mn-lt"/>
              <a:cs typeface="+mn-ea"/>
              <a:sym typeface="+mn-lt"/>
            </a:endParaRPr>
          </a:p>
          <a:p>
            <a:pPr lvl="1"/>
            <a:r>
              <a:rPr lang="zh-CN" altLang="en-US" dirty="0">
                <a:latin typeface="+mn-lt"/>
                <a:cs typeface="+mn-ea"/>
                <a:sym typeface="+mn-lt"/>
              </a:rPr>
              <a:t>核心理念是通过建立起进行渗透测试所要求的基本准则基线，来定义一次真正的渗透测试过程，并得到安全业界的广泛认同。</a:t>
            </a:r>
            <a:endParaRPr lang="en-US" altLang="zh-CN" dirty="0">
              <a:latin typeface="+mn-lt"/>
              <a:cs typeface="+mn-ea"/>
              <a:sym typeface="+mn-lt"/>
            </a:endParaRPr>
          </a:p>
          <a:p>
            <a:pPr lvl="1"/>
            <a:endParaRPr lang="zh-CN" altLang="en-US" dirty="0">
              <a:latin typeface="+mn-lt"/>
              <a:cs typeface="+mn-ea"/>
              <a:sym typeface="+mn-lt"/>
            </a:endParaRPr>
          </a:p>
          <a:p>
            <a:endParaRPr lang="zh-CN" altLang="en-US" dirty="0">
              <a:latin typeface="+mn-lt"/>
              <a:cs typeface="+mn-ea"/>
              <a:sym typeface="+mn-lt"/>
            </a:endParaRPr>
          </a:p>
        </p:txBody>
      </p:sp>
    </p:spTree>
    <p:extLst>
      <p:ext uri="{BB962C8B-B14F-4D97-AF65-F5344CB8AC3E}">
        <p14:creationId xmlns:p14="http://schemas.microsoft.com/office/powerpoint/2010/main" xmlns="" val="3758712974"/>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_Office 主题">
      <a:majorFont>
        <a:latin typeface="Calibri"/>
        <a:ea typeface="PMingLiU"/>
        <a:cs typeface=""/>
      </a:majorFont>
      <a:minorFont>
        <a:latin typeface="Calibri"/>
        <a:ea typeface="PMingLiU"/>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Office 主题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TotalTime>
  <Words>924</Words>
  <Application>Microsoft Office PowerPoint</Application>
  <PresentationFormat>全屏显示(4:3)</PresentationFormat>
  <Paragraphs>104</Paragraphs>
  <Slides>13</Slides>
  <Notes>11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宋体</vt:lpstr>
      <vt:lpstr>PMingLiU</vt:lpstr>
      <vt:lpstr>Calibri</vt:lpstr>
      <vt:lpstr>微软雅黑</vt:lpstr>
      <vt:lpstr>Wingdings</vt:lpstr>
      <vt:lpstr>1_Office 主题</vt:lpstr>
      <vt:lpstr>幻灯片 1</vt:lpstr>
      <vt:lpstr>幻灯片 2</vt:lpstr>
      <vt:lpstr>渗透测试的分类</vt:lpstr>
      <vt:lpstr>渗透测试的意义</vt:lpstr>
      <vt:lpstr>渗透测试的分类</vt:lpstr>
      <vt:lpstr>幻灯片 6</vt:lpstr>
      <vt:lpstr>渗透测试方法体系标准</vt:lpstr>
      <vt:lpstr>渗透测试方法体系标准</vt:lpstr>
      <vt:lpstr>渗透测试方法体系标准</vt:lpstr>
      <vt:lpstr>PTES渗透测试过程环节</vt:lpstr>
      <vt:lpstr>资料参考1</vt:lpstr>
      <vt:lpstr>资料参考2</vt:lpstr>
      <vt:lpstr>幻灯片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唐慈荣</dc:creator>
  <cp:lastModifiedBy>Administrator</cp:lastModifiedBy>
  <cp:revision>1662</cp:revision>
  <cp:lastPrinted>2411-12-30T00:00:00Z</cp:lastPrinted>
  <dcterms:created xsi:type="dcterms:W3CDTF">2010-02-02T08:35:00Z</dcterms:created>
  <dcterms:modified xsi:type="dcterms:W3CDTF">2019-05-10T02:48:13Z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