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360" r:id="rId3"/>
    <p:sldId id="361" r:id="rId4"/>
    <p:sldId id="362" r:id="rId5"/>
    <p:sldId id="364" r:id="rId6"/>
    <p:sldId id="380" r:id="rId7"/>
    <p:sldId id="381" r:id="rId8"/>
    <p:sldId id="382" r:id="rId9"/>
    <p:sldId id="383" r:id="rId10"/>
    <p:sldId id="365" r:id="rId11"/>
    <p:sldId id="384" r:id="rId12"/>
    <p:sldId id="366" r:id="rId13"/>
    <p:sldId id="368" r:id="rId14"/>
    <p:sldId id="363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0"/>
    <p:restoredTop sz="96271"/>
  </p:normalViewPr>
  <p:slideViewPr>
    <p:cSldViewPr snapToGrid="0" snapToObjects="1">
      <p:cViewPr varScale="1">
        <p:scale>
          <a:sx n="67" d="100"/>
          <a:sy n="67" d="100"/>
        </p:scale>
        <p:origin x="81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8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2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6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6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4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7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0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3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6D92AA-CEC1-AB48-B57A-08B09720B826}"/>
              </a:ext>
            </a:extLst>
          </p:cNvPr>
          <p:cNvSpPr/>
          <p:nvPr userDrawn="1"/>
        </p:nvSpPr>
        <p:spPr>
          <a:xfrm>
            <a:off x="3568700" y="304800"/>
            <a:ext cx="8623300" cy="329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7A7B1E6-C21A-0844-B327-75B1D2A79362}"/>
              </a:ext>
            </a:extLst>
          </p:cNvPr>
          <p:cNvGrpSpPr/>
          <p:nvPr userDrawn="1"/>
        </p:nvGrpSpPr>
        <p:grpSpPr>
          <a:xfrm>
            <a:off x="136072" y="-447517"/>
            <a:ext cx="549728" cy="1266178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55F63A27-DF54-1F41-BCFB-D081D3608602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357BF146-8DE4-8743-92BC-524CC07FAAC2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4CF8AFD3-A2BF-E64A-945B-80829FEBABCC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6D932A6E-43F0-6D47-9D6A-DDE5ADCAD0E6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492616C-843F-2B43-862D-1848A035F394}"/>
              </a:ext>
            </a:extLst>
          </p:cNvPr>
          <p:cNvSpPr/>
          <p:nvPr/>
        </p:nvSpPr>
        <p:spPr>
          <a:xfrm>
            <a:off x="0" y="1473200"/>
            <a:ext cx="12192000" cy="4025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954E850C-DE43-C642-A51C-4B3CB33078A7}"/>
              </a:ext>
            </a:extLst>
          </p:cNvPr>
          <p:cNvGrpSpPr/>
          <p:nvPr/>
        </p:nvGrpSpPr>
        <p:grpSpPr>
          <a:xfrm>
            <a:off x="9317107" y="-1266010"/>
            <a:ext cx="2560981" cy="4273826"/>
            <a:chOff x="7707799" y="-795132"/>
            <a:chExt cx="2560981" cy="4273826"/>
          </a:xfrm>
        </p:grpSpPr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642C3E9D-0377-6E45-9992-39EA2F1D113B}"/>
                </a:ext>
              </a:extLst>
            </p:cNvPr>
            <p:cNvSpPr/>
            <p:nvPr/>
          </p:nvSpPr>
          <p:spPr>
            <a:xfrm rot="5400000" flipH="1">
              <a:off x="6115881" y="796786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="" xmlns:a16="http://schemas.microsoft.com/office/drawing/2014/main" id="{C76F4B96-CDEC-E74E-A46A-F87EE301FAC3}"/>
                </a:ext>
              </a:extLst>
            </p:cNvPr>
            <p:cNvSpPr/>
            <p:nvPr/>
          </p:nvSpPr>
          <p:spPr>
            <a:xfrm rot="5400000" flipH="1">
              <a:off x="6785117" y="1333499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="" xmlns:a16="http://schemas.microsoft.com/office/drawing/2014/main" id="{DBEEA111-A166-4341-A968-69A33490FCC5}"/>
                </a:ext>
              </a:extLst>
            </p:cNvPr>
            <p:cNvSpPr/>
            <p:nvPr/>
          </p:nvSpPr>
          <p:spPr>
            <a:xfrm rot="5400000" flipH="1">
              <a:off x="7936814" y="542513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42EEB5-39C5-CD48-B7F1-1BA08535A990}"/>
                </a:ext>
              </a:extLst>
            </p:cNvPr>
            <p:cNvSpPr/>
            <p:nvPr/>
          </p:nvSpPr>
          <p:spPr>
            <a:xfrm rot="5400000" flipH="1">
              <a:off x="8464970" y="608085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ECD37C0-AF70-9441-BBBE-8C8BD60A558E}"/>
              </a:ext>
            </a:extLst>
          </p:cNvPr>
          <p:cNvGrpSpPr/>
          <p:nvPr/>
        </p:nvGrpSpPr>
        <p:grpSpPr>
          <a:xfrm rot="10800000">
            <a:off x="768908" y="4029687"/>
            <a:ext cx="1597886" cy="3680379"/>
            <a:chOff x="4142968" y="2216014"/>
            <a:chExt cx="2560981" cy="4273826"/>
          </a:xfrm>
        </p:grpSpPr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96480937-AD9B-B148-8C2C-ADB4B17F56DB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3EBB79A2-C5AC-334D-9C93-F9B49E3A8B5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="" xmlns:a16="http://schemas.microsoft.com/office/drawing/2014/main" id="{638C6C80-E4A5-744D-8DDC-B8655B0E93D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="" xmlns:a16="http://schemas.microsoft.com/office/drawing/2014/main" id="{5383CBF4-7253-864A-893E-9BF2547BC9DC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87DBE93-24D6-5845-AFB5-8DE633CC2D20}"/>
              </a:ext>
            </a:extLst>
          </p:cNvPr>
          <p:cNvSpPr txBox="1"/>
          <p:nvPr/>
        </p:nvSpPr>
        <p:spPr>
          <a:xfrm>
            <a:off x="3530283" y="3012099"/>
            <a:ext cx="572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朱佳臻述职</a:t>
            </a:r>
            <a:r>
              <a:rPr kumimoji="1"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报告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C60D774-5E01-CC4E-A811-296887E371B7}"/>
              </a:ext>
            </a:extLst>
          </p:cNvPr>
          <p:cNvSpPr txBox="1"/>
          <p:nvPr/>
        </p:nvSpPr>
        <p:spPr>
          <a:xfrm>
            <a:off x="4264412" y="2532440"/>
            <a:ext cx="4253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28A408B-10C3-4248-A794-0932F17E9F7A}"/>
              </a:ext>
            </a:extLst>
          </p:cNvPr>
          <p:cNvSpPr txBox="1"/>
          <p:nvPr/>
        </p:nvSpPr>
        <p:spPr>
          <a:xfrm>
            <a:off x="5277506" y="448861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日期：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2020-07-07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3B1E57F-B867-4647-AD53-41E87120BC95}"/>
              </a:ext>
            </a:extLst>
          </p:cNvPr>
          <p:cNvSpPr/>
          <p:nvPr/>
        </p:nvSpPr>
        <p:spPr>
          <a:xfrm>
            <a:off x="889554" y="0"/>
            <a:ext cx="24324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4C46E5F-53C6-5C4F-B1BB-FE2E5F59ED63}"/>
              </a:ext>
            </a:extLst>
          </p:cNvPr>
          <p:cNvGrpSpPr/>
          <p:nvPr/>
        </p:nvGrpSpPr>
        <p:grpSpPr>
          <a:xfrm>
            <a:off x="10105572" y="4669382"/>
            <a:ext cx="1597886" cy="3680379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A20B3370-7C86-AF40-BF49-3DAA7EA2D182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07DF345D-F5A7-AF47-9F07-1D5BCCF251C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81B1FBA8-3833-2441-8A56-5E9B4F2FF63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5CA06A61-7941-0644-882D-26BA9D5DA030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CD48C19-1A46-E046-A3FE-6BBDAA3A1DFF}"/>
              </a:ext>
            </a:extLst>
          </p:cNvPr>
          <p:cNvSpPr txBox="1"/>
          <p:nvPr/>
        </p:nvSpPr>
        <p:spPr>
          <a:xfrm>
            <a:off x="2114115" y="2598747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03</a:t>
            </a:r>
            <a:endParaRPr kumimoji="1"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61D128D-B37D-374D-BE18-67D1D9145CB0}"/>
              </a:ext>
            </a:extLst>
          </p:cNvPr>
          <p:cNvSpPr txBox="1"/>
          <p:nvPr/>
        </p:nvSpPr>
        <p:spPr>
          <a:xfrm>
            <a:off x="1066233" y="33909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9ADA925-8EBF-3C4E-84B8-97FD2DCD9D7E}"/>
              </a:ext>
            </a:extLst>
          </p:cNvPr>
          <p:cNvSpPr txBox="1"/>
          <p:nvPr/>
        </p:nvSpPr>
        <p:spPr>
          <a:xfrm>
            <a:off x="4082300" y="250132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不足之处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8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2245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不足之处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="" xmlns:a16="http://schemas.microsoft.com/office/drawing/2014/main" id="{3D72C3B2-360E-2C46-8A12-3D1448E93A21}"/>
              </a:ext>
            </a:extLst>
          </p:cNvPr>
          <p:cNvSpPr/>
          <p:nvPr/>
        </p:nvSpPr>
        <p:spPr>
          <a:xfrm>
            <a:off x="4414119" y="3054074"/>
            <a:ext cx="1415351" cy="1415351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AC7639B-1058-AF48-92C2-63A04ED5B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961" y="3538534"/>
            <a:ext cx="398636" cy="399861"/>
          </a:xfrm>
          <a:prstGeom prst="rect">
            <a:avLst/>
          </a:prstGeom>
        </p:spPr>
      </p:pic>
      <p:sp>
        <p:nvSpPr>
          <p:cNvPr id="5" name="菱形 4">
            <a:extLst>
              <a:ext uri="{FF2B5EF4-FFF2-40B4-BE49-F238E27FC236}">
                <a16:creationId xmlns="" xmlns:a16="http://schemas.microsoft.com/office/drawing/2014/main" id="{0D6145E4-98C1-2044-B464-3D1DB550BD80}"/>
              </a:ext>
            </a:extLst>
          </p:cNvPr>
          <p:cNvSpPr/>
          <p:nvPr/>
        </p:nvSpPr>
        <p:spPr>
          <a:xfrm>
            <a:off x="5273877" y="2103113"/>
            <a:ext cx="1415351" cy="141535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09D3C13-5DC4-5848-90BE-2D590805DE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416" y="2609432"/>
            <a:ext cx="401476" cy="402711"/>
          </a:xfrm>
          <a:prstGeom prst="rect">
            <a:avLst/>
          </a:prstGeom>
        </p:spPr>
      </p:pic>
      <p:sp>
        <p:nvSpPr>
          <p:cNvPr id="7" name="菱形 6">
            <a:extLst>
              <a:ext uri="{FF2B5EF4-FFF2-40B4-BE49-F238E27FC236}">
                <a16:creationId xmlns="" xmlns:a16="http://schemas.microsoft.com/office/drawing/2014/main" id="{C5B46F83-358D-F847-AF2D-424B0F9D879A}"/>
              </a:ext>
            </a:extLst>
          </p:cNvPr>
          <p:cNvSpPr/>
          <p:nvPr/>
        </p:nvSpPr>
        <p:spPr>
          <a:xfrm>
            <a:off x="5273877" y="3907847"/>
            <a:ext cx="1415351" cy="141535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0CD84E8-ABFF-B843-9F2B-3EA300C6F05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2470" y="4364283"/>
            <a:ext cx="517208" cy="474455"/>
          </a:xfrm>
          <a:prstGeom prst="rect">
            <a:avLst/>
          </a:prstGeom>
        </p:spPr>
      </p:pic>
      <p:sp>
        <p:nvSpPr>
          <p:cNvPr id="10" name="菱形 9">
            <a:extLst>
              <a:ext uri="{FF2B5EF4-FFF2-40B4-BE49-F238E27FC236}">
                <a16:creationId xmlns="" xmlns:a16="http://schemas.microsoft.com/office/drawing/2014/main" id="{D228E977-F069-BF46-BB18-CF62ED799281}"/>
              </a:ext>
            </a:extLst>
          </p:cNvPr>
          <p:cNvSpPr/>
          <p:nvPr/>
        </p:nvSpPr>
        <p:spPr>
          <a:xfrm>
            <a:off x="6125120" y="3054074"/>
            <a:ext cx="1415351" cy="1415351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7C845D0-5417-614B-B731-465A14DCC7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716" y="3540731"/>
            <a:ext cx="390428" cy="4420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CEBBFA99-0D3C-C342-BD0A-E5E1BD14F05C}"/>
              </a:ext>
            </a:extLst>
          </p:cNvPr>
          <p:cNvSpPr txBox="1"/>
          <p:nvPr/>
        </p:nvSpPr>
        <p:spPr>
          <a:xfrm>
            <a:off x="963098" y="2785353"/>
            <a:ext cx="16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团队管理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DCDC39B-3B2B-9048-A319-C31CFC239CD8}"/>
              </a:ext>
            </a:extLst>
          </p:cNvPr>
          <p:cNvSpPr txBox="1"/>
          <p:nvPr/>
        </p:nvSpPr>
        <p:spPr>
          <a:xfrm>
            <a:off x="900512" y="3207917"/>
            <a:ext cx="312175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之前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单位的工作模式里，产品、设计、开发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岗位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。现在有时候会忙于自身产品的工作而忽视了设计工作安排。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CEBBFA99-0D3C-C342-BD0A-E5E1BD14F05C}"/>
              </a:ext>
            </a:extLst>
          </p:cNvPr>
          <p:cNvSpPr txBox="1"/>
          <p:nvPr/>
        </p:nvSpPr>
        <p:spPr>
          <a:xfrm>
            <a:off x="8140653" y="2785353"/>
            <a:ext cx="16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深入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光电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DCDC39B-3B2B-9048-A319-C31CFC239CD8}"/>
              </a:ext>
            </a:extLst>
          </p:cNvPr>
          <p:cNvSpPr txBox="1"/>
          <p:nvPr/>
        </p:nvSpPr>
        <p:spPr>
          <a:xfrm>
            <a:off x="8078067" y="3207917"/>
            <a:ext cx="312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三个月里对光电行业有了基本的认知，但还远远没有达到了如指掌的地步，导致在产品设计中会出现由于不了解业务而出现功能缺陷的情况。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3B1E57F-B867-4647-AD53-41E87120BC95}"/>
              </a:ext>
            </a:extLst>
          </p:cNvPr>
          <p:cNvSpPr/>
          <p:nvPr/>
        </p:nvSpPr>
        <p:spPr>
          <a:xfrm>
            <a:off x="889554" y="0"/>
            <a:ext cx="24324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4C46E5F-53C6-5C4F-B1BB-FE2E5F59ED63}"/>
              </a:ext>
            </a:extLst>
          </p:cNvPr>
          <p:cNvGrpSpPr/>
          <p:nvPr/>
        </p:nvGrpSpPr>
        <p:grpSpPr>
          <a:xfrm>
            <a:off x="10105572" y="4669382"/>
            <a:ext cx="1597886" cy="3680379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A20B3370-7C86-AF40-BF49-3DAA7EA2D182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07DF345D-F5A7-AF47-9F07-1D5BCCF251C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81B1FBA8-3833-2441-8A56-5E9B4F2FF63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5CA06A61-7941-0644-882D-26BA9D5DA030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CD48C19-1A46-E046-A3FE-6BBDAA3A1DFF}"/>
              </a:ext>
            </a:extLst>
          </p:cNvPr>
          <p:cNvSpPr txBox="1"/>
          <p:nvPr/>
        </p:nvSpPr>
        <p:spPr>
          <a:xfrm>
            <a:off x="2114115" y="2598747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04</a:t>
            </a:r>
            <a:endParaRPr kumimoji="1"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61D128D-B37D-374D-BE18-67D1D9145CB0}"/>
              </a:ext>
            </a:extLst>
          </p:cNvPr>
          <p:cNvSpPr txBox="1"/>
          <p:nvPr/>
        </p:nvSpPr>
        <p:spPr>
          <a:xfrm>
            <a:off x="1066233" y="33909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9ADA925-8EBF-3C4E-84B8-97FD2DCD9D7E}"/>
              </a:ext>
            </a:extLst>
          </p:cNvPr>
          <p:cNvSpPr txBox="1"/>
          <p:nvPr/>
        </p:nvSpPr>
        <p:spPr>
          <a:xfrm>
            <a:off x="4082300" y="250132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工作展望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5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2245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工作展望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769399D-3227-8D45-8928-41FB95DD7FD1}"/>
              </a:ext>
            </a:extLst>
          </p:cNvPr>
          <p:cNvSpPr/>
          <p:nvPr/>
        </p:nvSpPr>
        <p:spPr>
          <a:xfrm>
            <a:off x="1015999" y="1918144"/>
            <a:ext cx="2955925" cy="403974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DCDC39B-3B2B-9048-A319-C31CFC239CD8}"/>
              </a:ext>
            </a:extLst>
          </p:cNvPr>
          <p:cNvSpPr txBox="1"/>
          <p:nvPr/>
        </p:nvSpPr>
        <p:spPr>
          <a:xfrm>
            <a:off x="4415237" y="1836317"/>
            <a:ext cx="6786163" cy="485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增强自己团队管理能力，时刻了解设计与开发的工作进展，合理安排设计工作。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更多的了解业务对象，熟悉企业的运作模式、每个职位的职责和工作方式、实验室的采购决策方式等，设计出让双方都满意的产品。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深入研究光电行业、互联网行业、电商行业中龙头企业的公司情况，希望对我们公司今后的发展方向、商业模式、盈利模式的制定上提供有价值的建议。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492616C-843F-2B43-862D-1848A035F394}"/>
              </a:ext>
            </a:extLst>
          </p:cNvPr>
          <p:cNvSpPr/>
          <p:nvPr/>
        </p:nvSpPr>
        <p:spPr>
          <a:xfrm>
            <a:off x="0" y="1473200"/>
            <a:ext cx="12192000" cy="4025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954E850C-DE43-C642-A51C-4B3CB33078A7}"/>
              </a:ext>
            </a:extLst>
          </p:cNvPr>
          <p:cNvGrpSpPr/>
          <p:nvPr/>
        </p:nvGrpSpPr>
        <p:grpSpPr>
          <a:xfrm>
            <a:off x="9252269" y="-1273849"/>
            <a:ext cx="2560981" cy="4273826"/>
            <a:chOff x="7707799" y="-795132"/>
            <a:chExt cx="2560981" cy="4273826"/>
          </a:xfrm>
        </p:grpSpPr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642C3E9D-0377-6E45-9992-39EA2F1D113B}"/>
                </a:ext>
              </a:extLst>
            </p:cNvPr>
            <p:cNvSpPr/>
            <p:nvPr/>
          </p:nvSpPr>
          <p:spPr>
            <a:xfrm rot="5400000" flipH="1">
              <a:off x="6115881" y="796786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="" xmlns:a16="http://schemas.microsoft.com/office/drawing/2014/main" id="{C76F4B96-CDEC-E74E-A46A-F87EE301FAC3}"/>
                </a:ext>
              </a:extLst>
            </p:cNvPr>
            <p:cNvSpPr/>
            <p:nvPr/>
          </p:nvSpPr>
          <p:spPr>
            <a:xfrm rot="5400000" flipH="1">
              <a:off x="6785117" y="1333499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="" xmlns:a16="http://schemas.microsoft.com/office/drawing/2014/main" id="{DBEEA111-A166-4341-A968-69A33490FCC5}"/>
                </a:ext>
              </a:extLst>
            </p:cNvPr>
            <p:cNvSpPr/>
            <p:nvPr/>
          </p:nvSpPr>
          <p:spPr>
            <a:xfrm rot="5400000" flipH="1">
              <a:off x="7936814" y="542513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42EEB5-39C5-CD48-B7F1-1BA08535A990}"/>
                </a:ext>
              </a:extLst>
            </p:cNvPr>
            <p:cNvSpPr/>
            <p:nvPr/>
          </p:nvSpPr>
          <p:spPr>
            <a:xfrm rot="5400000" flipH="1">
              <a:off x="8464970" y="608085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ECD37C0-AF70-9441-BBBE-8C8BD60A558E}"/>
              </a:ext>
            </a:extLst>
          </p:cNvPr>
          <p:cNvGrpSpPr/>
          <p:nvPr/>
        </p:nvGrpSpPr>
        <p:grpSpPr>
          <a:xfrm rot="10800000">
            <a:off x="1031315" y="4169387"/>
            <a:ext cx="1597886" cy="3680379"/>
            <a:chOff x="4142968" y="2216014"/>
            <a:chExt cx="2560981" cy="4273826"/>
          </a:xfrm>
        </p:grpSpPr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96480937-AD9B-B148-8C2C-ADB4B17F56DB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3EBB79A2-C5AC-334D-9C93-F9B49E3A8B5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="" xmlns:a16="http://schemas.microsoft.com/office/drawing/2014/main" id="{638C6C80-E4A5-744D-8DDC-B8655B0E93D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="" xmlns:a16="http://schemas.microsoft.com/office/drawing/2014/main" id="{5383CBF4-7253-864A-893E-9BF2547BC9DC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87DBE93-24D6-5845-AFB5-8DE633CC2D20}"/>
              </a:ext>
            </a:extLst>
          </p:cNvPr>
          <p:cNvSpPr txBox="1"/>
          <p:nvPr/>
        </p:nvSpPr>
        <p:spPr>
          <a:xfrm>
            <a:off x="3418676" y="3325584"/>
            <a:ext cx="572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>
                <a:solidFill>
                  <a:schemeClr val="tx1">
                    <a:lumMod val="75000"/>
                    <a:lumOff val="25000"/>
                  </a:schemeClr>
                </a:solidFill>
              </a:rPr>
              <a:t>感谢您的聆听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C60D774-5E01-CC4E-A811-296887E371B7}"/>
              </a:ext>
            </a:extLst>
          </p:cNvPr>
          <p:cNvSpPr txBox="1"/>
          <p:nvPr/>
        </p:nvSpPr>
        <p:spPr>
          <a:xfrm>
            <a:off x="4605901" y="2463264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endParaRPr kumimoji="1"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5081483-3611-E143-9D5B-4E67FD0F3BE3}"/>
              </a:ext>
            </a:extLst>
          </p:cNvPr>
          <p:cNvSpPr txBox="1"/>
          <p:nvPr/>
        </p:nvSpPr>
        <p:spPr>
          <a:xfrm>
            <a:off x="4621980" y="454989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：朱佳臻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28A408B-10C3-4248-A794-0932F17E9F7A}"/>
              </a:ext>
            </a:extLst>
          </p:cNvPr>
          <p:cNvSpPr txBox="1"/>
          <p:nvPr/>
        </p:nvSpPr>
        <p:spPr>
          <a:xfrm>
            <a:off x="6333297" y="45498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日期：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2020-07-07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FCAB6C8-E4D8-6B49-B788-EA77EB9A9273}"/>
              </a:ext>
            </a:extLst>
          </p:cNvPr>
          <p:cNvSpPr/>
          <p:nvPr/>
        </p:nvSpPr>
        <p:spPr>
          <a:xfrm>
            <a:off x="1232454" y="1473200"/>
            <a:ext cx="9806607" cy="4025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C9D3F5C-41CF-904D-A0C8-49DA69A98F37}"/>
              </a:ext>
            </a:extLst>
          </p:cNvPr>
          <p:cNvGrpSpPr/>
          <p:nvPr/>
        </p:nvGrpSpPr>
        <p:grpSpPr>
          <a:xfrm>
            <a:off x="644072" y="-664618"/>
            <a:ext cx="1597886" cy="3680379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B9A68796-F165-8D4A-88C2-278EBBB11F63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541CA955-EC6D-3449-B6F6-9FECB1AFEB29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44AF84A1-E411-6A4C-A85D-925B104AB33C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A93BCB21-7EA4-0743-BA91-5902BF984224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9BD5772-AA81-E444-8A52-680E2AA4A7D3}"/>
              </a:ext>
            </a:extLst>
          </p:cNvPr>
          <p:cNvSpPr txBox="1"/>
          <p:nvPr/>
        </p:nvSpPr>
        <p:spPr>
          <a:xfrm>
            <a:off x="2186964" y="264401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9255554-112D-CC48-9CC1-F2F2CFB30DBA}"/>
              </a:ext>
            </a:extLst>
          </p:cNvPr>
          <p:cNvSpPr txBox="1"/>
          <p:nvPr/>
        </p:nvSpPr>
        <p:spPr>
          <a:xfrm>
            <a:off x="1879187" y="349355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4F4310D-56EE-A046-B975-1D570044048A}"/>
              </a:ext>
            </a:extLst>
          </p:cNvPr>
          <p:cNvSpPr txBox="1"/>
          <p:nvPr/>
        </p:nvSpPr>
        <p:spPr>
          <a:xfrm>
            <a:off x="4531246" y="1977945"/>
            <a:ext cx="1762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SzPct val="90000"/>
              <a:buFont typeface="Wingdings" pitchFamily="2" charset="2"/>
              <a:buChar char="n"/>
            </a:pP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报告前言</a:t>
            </a:r>
            <a:endParaRPr kumimoji="1"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300000"/>
              </a:lnSpc>
              <a:buSzPct val="90000"/>
              <a:buFont typeface="Wingdings" pitchFamily="2" charset="2"/>
              <a:buChar char="n"/>
            </a:pP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不足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之处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1CB9FDB-9A5D-154F-B15F-AD5F443CB8FC}"/>
              </a:ext>
            </a:extLst>
          </p:cNvPr>
          <p:cNvSpPr txBox="1"/>
          <p:nvPr/>
        </p:nvSpPr>
        <p:spPr>
          <a:xfrm>
            <a:off x="7652769" y="1977945"/>
            <a:ext cx="1762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SzPct val="90000"/>
              <a:buFont typeface="Wingdings" pitchFamily="2" charset="2"/>
              <a:buChar char="n"/>
            </a:pP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工作回顾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300000"/>
              </a:lnSpc>
              <a:buSzPct val="90000"/>
              <a:buFont typeface="Wingdings" pitchFamily="2" charset="2"/>
              <a:buChar char="n"/>
            </a:pPr>
            <a:r>
              <a: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工作展望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9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3B1E57F-B867-4647-AD53-41E87120BC95}"/>
              </a:ext>
            </a:extLst>
          </p:cNvPr>
          <p:cNvSpPr/>
          <p:nvPr/>
        </p:nvSpPr>
        <p:spPr>
          <a:xfrm>
            <a:off x="889554" y="0"/>
            <a:ext cx="24324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4C46E5F-53C6-5C4F-B1BB-FE2E5F59ED63}"/>
              </a:ext>
            </a:extLst>
          </p:cNvPr>
          <p:cNvGrpSpPr/>
          <p:nvPr/>
        </p:nvGrpSpPr>
        <p:grpSpPr>
          <a:xfrm>
            <a:off x="10105572" y="4669382"/>
            <a:ext cx="1597886" cy="3680379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A20B3370-7C86-AF40-BF49-3DAA7EA2D182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07DF345D-F5A7-AF47-9F07-1D5BCCF251C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81B1FBA8-3833-2441-8A56-5E9B4F2FF63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5CA06A61-7941-0644-882D-26BA9D5DA030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CD48C19-1A46-E046-A3FE-6BBDAA3A1DFF}"/>
              </a:ext>
            </a:extLst>
          </p:cNvPr>
          <p:cNvSpPr txBox="1"/>
          <p:nvPr/>
        </p:nvSpPr>
        <p:spPr>
          <a:xfrm>
            <a:off x="2114115" y="2598747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</a:t>
            </a:r>
            <a:endParaRPr kumimoji="1"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61D128D-B37D-374D-BE18-67D1D9145CB0}"/>
              </a:ext>
            </a:extLst>
          </p:cNvPr>
          <p:cNvSpPr txBox="1"/>
          <p:nvPr/>
        </p:nvSpPr>
        <p:spPr>
          <a:xfrm>
            <a:off x="1066233" y="33909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9ADA925-8EBF-3C4E-84B8-97FD2DCD9D7E}"/>
              </a:ext>
            </a:extLst>
          </p:cNvPr>
          <p:cNvSpPr txBox="1"/>
          <p:nvPr/>
        </p:nvSpPr>
        <p:spPr>
          <a:xfrm>
            <a:off x="4082300" y="250132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报告前言</a:t>
            </a:r>
            <a:endParaRPr kumimoji="1" lang="en-US" altLang="zh-CN" sz="6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54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2245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报告前言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="" xmlns:a16="http://schemas.microsoft.com/office/drawing/2014/main" id="{CB648C16-4382-8E4A-93B7-A220C106CE57}"/>
              </a:ext>
            </a:extLst>
          </p:cNvPr>
          <p:cNvSpPr/>
          <p:nvPr/>
        </p:nvSpPr>
        <p:spPr>
          <a:xfrm>
            <a:off x="6358034" y="3780771"/>
            <a:ext cx="299304" cy="295999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33">
            <a:extLst>
              <a:ext uri="{FF2B5EF4-FFF2-40B4-BE49-F238E27FC236}">
                <a16:creationId xmlns="" xmlns:a16="http://schemas.microsoft.com/office/drawing/2014/main" id="{5337BBD2-C1E1-CD4B-90F1-6AB3206F4E60}"/>
              </a:ext>
            </a:extLst>
          </p:cNvPr>
          <p:cNvSpPr txBox="1"/>
          <p:nvPr/>
        </p:nvSpPr>
        <p:spPr>
          <a:xfrm>
            <a:off x="878870" y="2047144"/>
            <a:ext cx="10646380" cy="298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lnSpc>
                <a:spcPts val="1600"/>
              </a:lnSpc>
              <a:defRPr sz="11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尊敬的领导：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月的试用期就快到了，在这段时间里我顺利的完成了对公司、同事、项目由陌生到熟悉的过渡。我的工作职责主要是负责公司的互联网产品，以及与其他业务部门对接，完成需求的搜集和转化。值此转正述职之际，特以工作回顾、不足之处、工作展望三个方面总结了个人工作报告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3B1E57F-B867-4647-AD53-41E87120BC95}"/>
              </a:ext>
            </a:extLst>
          </p:cNvPr>
          <p:cNvSpPr/>
          <p:nvPr/>
        </p:nvSpPr>
        <p:spPr>
          <a:xfrm>
            <a:off x="889554" y="0"/>
            <a:ext cx="24324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4C46E5F-53C6-5C4F-B1BB-FE2E5F59ED63}"/>
              </a:ext>
            </a:extLst>
          </p:cNvPr>
          <p:cNvGrpSpPr/>
          <p:nvPr/>
        </p:nvGrpSpPr>
        <p:grpSpPr>
          <a:xfrm>
            <a:off x="10105572" y="4669382"/>
            <a:ext cx="1597886" cy="3680379"/>
            <a:chOff x="4142968" y="2216014"/>
            <a:chExt cx="2560981" cy="4273826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A20B3370-7C86-AF40-BF49-3DAA7EA2D182}"/>
                </a:ext>
              </a:extLst>
            </p:cNvPr>
            <p:cNvSpPr/>
            <p:nvPr/>
          </p:nvSpPr>
          <p:spPr>
            <a:xfrm rot="5400000" flipH="1">
              <a:off x="2551050" y="3807932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="" xmlns:a16="http://schemas.microsoft.com/office/drawing/2014/main" id="{07DF345D-F5A7-AF47-9F07-1D5BCCF251C1}"/>
                </a:ext>
              </a:extLst>
            </p:cNvPr>
            <p:cNvSpPr/>
            <p:nvPr/>
          </p:nvSpPr>
          <p:spPr>
            <a:xfrm rot="5400000" flipH="1">
              <a:off x="3220286" y="4344645"/>
              <a:ext cx="373711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81B1FBA8-3833-2441-8A56-5E9B4F2FF633}"/>
                </a:ext>
              </a:extLst>
            </p:cNvPr>
            <p:cNvSpPr/>
            <p:nvPr/>
          </p:nvSpPr>
          <p:spPr>
            <a:xfrm rot="5400000" flipH="1">
              <a:off x="4371983" y="3553659"/>
              <a:ext cx="2772188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5CA06A61-7941-0644-882D-26BA9D5DA030}"/>
                </a:ext>
              </a:extLst>
            </p:cNvPr>
            <p:cNvSpPr/>
            <p:nvPr/>
          </p:nvSpPr>
          <p:spPr>
            <a:xfrm rot="5400000" flipH="1">
              <a:off x="4900139" y="3619231"/>
              <a:ext cx="3054343" cy="553277"/>
            </a:xfrm>
            <a:prstGeom prst="parallelogram">
              <a:avLst>
                <a:gd name="adj" fmla="val 4416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CD48C19-1A46-E046-A3FE-6BBDAA3A1DFF}"/>
              </a:ext>
            </a:extLst>
          </p:cNvPr>
          <p:cNvSpPr txBox="1"/>
          <p:nvPr/>
        </p:nvSpPr>
        <p:spPr>
          <a:xfrm>
            <a:off x="2114115" y="2598747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kumimoji="1"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61D128D-B37D-374D-BE18-67D1D9145CB0}"/>
              </a:ext>
            </a:extLst>
          </p:cNvPr>
          <p:cNvSpPr txBox="1"/>
          <p:nvPr/>
        </p:nvSpPr>
        <p:spPr>
          <a:xfrm>
            <a:off x="1066233" y="33909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9ADA925-8EBF-3C4E-84B8-97FD2DCD9D7E}"/>
              </a:ext>
            </a:extLst>
          </p:cNvPr>
          <p:cNvSpPr txBox="1"/>
          <p:nvPr/>
        </p:nvSpPr>
        <p:spPr>
          <a:xfrm>
            <a:off x="4082300" y="250132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工作回顾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6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2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项目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1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: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516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采购节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D383E8F-8F06-134A-9DCC-AA5971579656}"/>
              </a:ext>
            </a:extLst>
          </p:cNvPr>
          <p:cNvSpPr/>
          <p:nvPr/>
        </p:nvSpPr>
        <p:spPr>
          <a:xfrm>
            <a:off x="872520" y="1479733"/>
            <a:ext cx="6218341" cy="31079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>
              <a:latin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02C5EAC-8421-524A-8D85-B7702FA8589E}"/>
              </a:ext>
            </a:extLst>
          </p:cNvPr>
          <p:cNvSpPr/>
          <p:nvPr/>
        </p:nvSpPr>
        <p:spPr>
          <a:xfrm>
            <a:off x="1496514" y="1319408"/>
            <a:ext cx="3515319" cy="347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产品设计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1932540"/>
            <a:ext cx="5687995" cy="2611095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节活动是进入公司后接触的第一个项目，我是负责零食礼包活动、产品详情页与卖家中心的设计。礼包活动和产品详情主要以视觉优化为主，卖家中心则是以功能为主，新增了产品优惠信息管理模块。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在产品设计的过程中会与运营部门沟通，了解企业需求与业务流程，并把这些信息转化为产品需求，体现在最终产品设计上。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580463D-59D0-B847-8B31-6B65C7726D89}"/>
              </a:ext>
            </a:extLst>
          </p:cNvPr>
          <p:cNvSpPr/>
          <p:nvPr/>
        </p:nvSpPr>
        <p:spPr>
          <a:xfrm>
            <a:off x="872520" y="5008774"/>
            <a:ext cx="6218341" cy="164587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929EF27-BEE8-BE45-8772-B48FB25342E9}"/>
              </a:ext>
            </a:extLst>
          </p:cNvPr>
          <p:cNvSpPr/>
          <p:nvPr/>
        </p:nvSpPr>
        <p:spPr>
          <a:xfrm>
            <a:off x="1496514" y="4843613"/>
            <a:ext cx="3515319" cy="3477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项目成果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19" y="1868065"/>
            <a:ext cx="3600635" cy="3803845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5359999"/>
            <a:ext cx="5687995" cy="1133768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516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活动在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日顺利上线。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活动期间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UV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最高值达到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9862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PV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达到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41438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，意向成交额达到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890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01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2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项目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2: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询价功能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D383E8F-8F06-134A-9DCC-AA5971579656}"/>
              </a:ext>
            </a:extLst>
          </p:cNvPr>
          <p:cNvSpPr/>
          <p:nvPr/>
        </p:nvSpPr>
        <p:spPr>
          <a:xfrm>
            <a:off x="872520" y="1479732"/>
            <a:ext cx="6218341" cy="301606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>
              <a:latin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02C5EAC-8421-524A-8D85-B7702FA8589E}"/>
              </a:ext>
            </a:extLst>
          </p:cNvPr>
          <p:cNvSpPr/>
          <p:nvPr/>
        </p:nvSpPr>
        <p:spPr>
          <a:xfrm>
            <a:off x="1496514" y="1319408"/>
            <a:ext cx="3515319" cy="347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产品设计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1932540"/>
            <a:ext cx="5687995" cy="2241763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询价功能目的是为买家提供一种新的获取产品价格的途径。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设计买家与企业信息传递的方式：线上与邮件。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设计界面布局与交互。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开创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了光电汇长期优化项目：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体验馆。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期都会给买家和企业带来新的功能，目的是帮助用户在采购光电产品时得到更好的体验，增加用户的粘性。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580463D-59D0-B847-8B31-6B65C7726D89}"/>
              </a:ext>
            </a:extLst>
          </p:cNvPr>
          <p:cNvSpPr/>
          <p:nvPr/>
        </p:nvSpPr>
        <p:spPr>
          <a:xfrm>
            <a:off x="872520" y="5037350"/>
            <a:ext cx="6218341" cy="133487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929EF27-BEE8-BE45-8772-B48FB25342E9}"/>
              </a:ext>
            </a:extLst>
          </p:cNvPr>
          <p:cNvSpPr/>
          <p:nvPr/>
        </p:nvSpPr>
        <p:spPr>
          <a:xfrm>
            <a:off x="1496514" y="4872188"/>
            <a:ext cx="3515319" cy="3477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项目成果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5462950"/>
            <a:ext cx="5687995" cy="392411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询价功能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日上线，截止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日，咨询量为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21" y="2145944"/>
            <a:ext cx="4013360" cy="33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D383E8F-8F06-134A-9DCC-AA5971579656}"/>
              </a:ext>
            </a:extLst>
          </p:cNvPr>
          <p:cNvSpPr/>
          <p:nvPr/>
        </p:nvSpPr>
        <p:spPr>
          <a:xfrm>
            <a:off x="872520" y="1479733"/>
            <a:ext cx="6218341" cy="21969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>
              <a:latin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02C5EAC-8421-524A-8D85-B7702FA8589E}"/>
              </a:ext>
            </a:extLst>
          </p:cNvPr>
          <p:cNvSpPr/>
          <p:nvPr/>
        </p:nvSpPr>
        <p:spPr>
          <a:xfrm>
            <a:off x="1496514" y="1319408"/>
            <a:ext cx="3515319" cy="347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产品设计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1932540"/>
            <a:ext cx="5687995" cy="1092987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与招商部对接，了解光环奖背景与业务需求。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设计光环奖报名系统、评分系统及相关后台。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580463D-59D0-B847-8B31-6B65C7726D89}"/>
              </a:ext>
            </a:extLst>
          </p:cNvPr>
          <p:cNvSpPr/>
          <p:nvPr/>
        </p:nvSpPr>
        <p:spPr>
          <a:xfrm>
            <a:off x="872520" y="4332500"/>
            <a:ext cx="6218341" cy="21445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929EF27-BEE8-BE45-8772-B48FB25342E9}"/>
              </a:ext>
            </a:extLst>
          </p:cNvPr>
          <p:cNvSpPr/>
          <p:nvPr/>
        </p:nvSpPr>
        <p:spPr>
          <a:xfrm>
            <a:off x="1496514" y="4167338"/>
            <a:ext cx="3515319" cy="3477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项目成果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4758100"/>
            <a:ext cx="5687995" cy="764436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光环奖报名系统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日已上线，截止至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日已有三家企业完成线上报名。评分系统待开发。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200" y="209499"/>
            <a:ext cx="742950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70" y="228600"/>
            <a:ext cx="336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项目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3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: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光环奖系统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970988"/>
            <a:ext cx="27622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D383E8F-8F06-134A-9DCC-AA5971579656}"/>
              </a:ext>
            </a:extLst>
          </p:cNvPr>
          <p:cNvSpPr/>
          <p:nvPr/>
        </p:nvSpPr>
        <p:spPr>
          <a:xfrm>
            <a:off x="872520" y="1479732"/>
            <a:ext cx="6218341" cy="273804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>
              <a:latin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02C5EAC-8421-524A-8D85-B7702FA8589E}"/>
              </a:ext>
            </a:extLst>
          </p:cNvPr>
          <p:cNvSpPr/>
          <p:nvPr/>
        </p:nvSpPr>
        <p:spPr>
          <a:xfrm>
            <a:off x="1496514" y="1319408"/>
            <a:ext cx="3515319" cy="347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产品设计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1932540"/>
            <a:ext cx="5687995" cy="2285237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与会议部、市场部、招商部对接，了解业务需求及光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会系统优化点。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会议系统、观众注册系统及展商系统优化方案。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光博会旧数据处理方案。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设计前后端、手机端的界面及交互。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参加线下上海光博会，熟悉疫情下的展会入场流程。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580463D-59D0-B847-8B31-6B65C7726D89}"/>
              </a:ext>
            </a:extLst>
          </p:cNvPr>
          <p:cNvSpPr/>
          <p:nvPr/>
        </p:nvSpPr>
        <p:spPr>
          <a:xfrm>
            <a:off x="872520" y="4703974"/>
            <a:ext cx="6218341" cy="20016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endParaRPr lang="zh-CN" altLang="en-US" sz="1799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929EF27-BEE8-BE45-8772-B48FB25342E9}"/>
              </a:ext>
            </a:extLst>
          </p:cNvPr>
          <p:cNvSpPr/>
          <p:nvPr/>
        </p:nvSpPr>
        <p:spPr>
          <a:xfrm>
            <a:off x="1496514" y="4538813"/>
            <a:ext cx="3515319" cy="3477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8" rIns="68577" bIns="34288"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项目成果</a:t>
            </a:r>
            <a:endParaRPr lang="zh-CN" alt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E793BF81-D5D6-2347-9D47-535758D28CBE}"/>
              </a:ext>
            </a:extLst>
          </p:cNvPr>
          <p:cNvSpPr txBox="1"/>
          <p:nvPr/>
        </p:nvSpPr>
        <p:spPr>
          <a:xfrm>
            <a:off x="1034566" y="5129575"/>
            <a:ext cx="5687995" cy="1503100"/>
          </a:xfrm>
          <a:prstGeom prst="rect">
            <a:avLst/>
          </a:prstGeom>
          <a:noFill/>
        </p:spPr>
        <p:txBody>
          <a:bodyPr wrap="square" lIns="68577" tIns="34288" rIns="68577" bIns="34288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会议模块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端、手机端、前后台在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日已上线。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观众注册模块已完成开发，部分内容缺少，需要市场部提供。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商模块在开发中。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9000" y="209499"/>
            <a:ext cx="1476374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BEDC56-023F-4E4C-90EF-2FE93820DFF7}"/>
              </a:ext>
            </a:extLst>
          </p:cNvPr>
          <p:cNvSpPr/>
          <p:nvPr/>
        </p:nvSpPr>
        <p:spPr>
          <a:xfrm>
            <a:off x="878869" y="228600"/>
            <a:ext cx="4026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项目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3</a:t>
            </a:r>
            <a:r>
              <a:rPr kumimoji="1"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: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光博会</a:t>
            </a:r>
            <a:r>
              <a:rPr kumimoji="1"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01600" dist="762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rPr>
              <a:t>系统优化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101600" dist="76200" dir="2700000" algn="tl" rotWithShape="0">
                  <a:prstClr val="black">
                    <a:alpha val="1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75" y="2909583"/>
            <a:ext cx="2686075" cy="12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756</Words>
  <Application>Microsoft Office PowerPoint</Application>
  <PresentationFormat>宽屏</PresentationFormat>
  <Paragraphs>83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思源黑体 CN Bold</vt:lpstr>
      <vt:lpstr>思源黑体 CN Regular</vt:lpstr>
      <vt:lpstr>微软雅黑</vt:lpstr>
      <vt:lpstr>Arial</vt:lpstr>
      <vt:lpstr>Arial Black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shiguang</cp:lastModifiedBy>
  <cp:revision>677</cp:revision>
  <dcterms:created xsi:type="dcterms:W3CDTF">2018-06-17T04:53:58Z</dcterms:created>
  <dcterms:modified xsi:type="dcterms:W3CDTF">2020-07-08T05:51:32Z</dcterms:modified>
</cp:coreProperties>
</file>