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9" r:id="rId3"/>
    <p:sldId id="260" r:id="rId4"/>
    <p:sldId id="261" r:id="rId5"/>
    <p:sldId id="263" r:id="rId6"/>
    <p:sldId id="265" r:id="rId7"/>
    <p:sldId id="267" r:id="rId8"/>
    <p:sldId id="269" r:id="rId9"/>
    <p:sldId id="268" r:id="rId10"/>
    <p:sldId id="270" r:id="rId11"/>
    <p:sldId id="258" r:id="rId12"/>
    <p:sldId id="257" r:id="rId13"/>
    <p:sldId id="281" r:id="rId14"/>
    <p:sldId id="262" r:id="rId15"/>
    <p:sldId id="272" r:id="rId16"/>
    <p:sldId id="273" r:id="rId17"/>
    <p:sldId id="282" r:id="rId18"/>
    <p:sldId id="280" r:id="rId19"/>
    <p:sldId id="274" r:id="rId20"/>
    <p:sldId id="275" r:id="rId21"/>
    <p:sldId id="276" r:id="rId22"/>
    <p:sldId id="277" r:id="rId23"/>
    <p:sldId id="283" r:id="rId24"/>
    <p:sldId id="278" r:id="rId25"/>
    <p:sldId id="264" r:id="rId26"/>
    <p:sldId id="279" r:id="rId27"/>
    <p:sldId id="266" r:id="rId28"/>
    <p:sldId id="271" r:id="rId29"/>
    <p:sldId id="284" r:id="rId3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7"/>
    <p:restoredTop sz="95928"/>
  </p:normalViewPr>
  <p:slideViewPr>
    <p:cSldViewPr snapToGrid="0">
      <p:cViewPr>
        <p:scale>
          <a:sx n="100" d="100"/>
          <a:sy n="100" d="100"/>
        </p:scale>
        <p:origin x="1000" y="456"/>
      </p:cViewPr>
      <p:guideLst/>
    </p:cSldViewPr>
  </p:slideViewPr>
  <p:notesTextViewPr>
    <p:cViewPr>
      <p:scale>
        <a:sx n="1" d="1"/>
        <a:sy n="1" d="1"/>
      </p:scale>
      <p:origin x="0" y="0"/>
    </p:cViewPr>
  </p:notesTextViewPr>
  <p:notesViewPr>
    <p:cSldViewPr snapToGrid="0">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73EC9-640E-2442-A9B0-1403E51C9F03}" type="datetimeFigureOut">
              <a:rPr lang="en-IL" smtClean="0"/>
              <a:t>24/02/2024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9470C-AA3B-9247-A457-8F4A9FB94873}" type="slidenum">
              <a:rPr lang="en-IL" smtClean="0"/>
              <a:t>‹#›</a:t>
            </a:fld>
            <a:endParaRPr lang="en-IL"/>
          </a:p>
        </p:txBody>
      </p:sp>
    </p:spTree>
    <p:extLst>
      <p:ext uri="{BB962C8B-B14F-4D97-AF65-F5344CB8AC3E}">
        <p14:creationId xmlns:p14="http://schemas.microsoft.com/office/powerpoint/2010/main" val="290530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3</a:t>
            </a:fld>
            <a:endParaRPr lang="en-IL"/>
          </a:p>
        </p:txBody>
      </p:sp>
    </p:spTree>
    <p:extLst>
      <p:ext uri="{BB962C8B-B14F-4D97-AF65-F5344CB8AC3E}">
        <p14:creationId xmlns:p14="http://schemas.microsoft.com/office/powerpoint/2010/main" val="289865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MLOps</a:t>
            </a:r>
            <a:r>
              <a:rPr lang="en-US" dirty="0"/>
              <a:t> Deployment Helps You With:</a:t>
            </a:r>
          </a:p>
          <a:p>
            <a:r>
              <a:rPr lang="en-US" dirty="0"/>
              <a:t>Multiple languages and multiple teams are used to build models.</a:t>
            </a:r>
          </a:p>
          <a:p>
            <a:r>
              <a:rPr lang="en-US" dirty="0"/>
              <a:t>Models are sent to IT but are not making it into production.</a:t>
            </a:r>
          </a:p>
          <a:p>
            <a:r>
              <a:rPr lang="en-US" dirty="0"/>
              <a:t>Models must be rewritten in different languages for deployment.</a:t>
            </a:r>
          </a:p>
          <a:p>
            <a:r>
              <a:rPr lang="en-US" dirty="0"/>
              <a:t>There is a large backlog of models waiting to be deployed.</a:t>
            </a:r>
          </a:p>
          <a:p>
            <a:r>
              <a:rPr lang="en-US" dirty="0"/>
              <a:t>Data scientists spend a lot of time troubleshooting models during the deployment process.</a:t>
            </a:r>
          </a:p>
          <a:p>
            <a:r>
              <a:rPr lang="en-US" dirty="0"/>
              <a:t>A standardized process for elevating models from development to production is missing or flawed.</a:t>
            </a:r>
          </a:p>
          <a:p>
            <a:r>
              <a:rPr lang="en-US" dirty="0"/>
              <a:t>There is a complex process for putting models into production that requires updating multiple systems.</a:t>
            </a:r>
          </a:p>
          <a:p>
            <a:r>
              <a:rPr lang="en-US" dirty="0"/>
              <a:t>monitor search find detect risk error fraud dark</a:t>
            </a:r>
          </a:p>
          <a:p>
            <a:r>
              <a:rPr lang="en-US" dirty="0"/>
              <a:t>2. Issues with Monitoring</a:t>
            </a:r>
          </a:p>
          <a:p>
            <a:r>
              <a:rPr lang="en-US" dirty="0"/>
              <a:t>Evaluating machine learning model health manually is very time-consuming and distracts resources from model development.</a:t>
            </a:r>
          </a:p>
          <a:p>
            <a:endParaRPr lang="en-US" dirty="0"/>
          </a:p>
          <a:p>
            <a:r>
              <a:rPr lang="en-US" dirty="0" err="1"/>
              <a:t>MLOps</a:t>
            </a:r>
            <a:r>
              <a:rPr lang="en-US" dirty="0"/>
              <a:t> Monitoring Helps You With:</a:t>
            </a:r>
          </a:p>
          <a:p>
            <a:r>
              <a:rPr lang="en-US" dirty="0"/>
              <a:t>Models are in production, but no monitoring has ever been performed.</a:t>
            </a:r>
          </a:p>
          <a:p>
            <a:r>
              <a:rPr lang="en-US" dirty="0"/>
              <a:t>Models are deployed across the organization and in various systems without a consistent way to monitor them.</a:t>
            </a:r>
          </a:p>
          <a:p>
            <a:r>
              <a:rPr lang="en-US" dirty="0"/>
              <a:t>Models have been in production for a long time and never refreshed.</a:t>
            </a:r>
          </a:p>
          <a:p>
            <a:r>
              <a:rPr lang="en-US" dirty="0"/>
              <a:t>Model performance must be determined with a manual process performed by a data scientist.</a:t>
            </a:r>
          </a:p>
          <a:p>
            <a:r>
              <a:rPr lang="en-US" dirty="0"/>
              <a:t>There is no centralized way to view model performance across the entire organization or to offload accountability to Ops teams.</a:t>
            </a:r>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4</a:t>
            </a:fld>
            <a:endParaRPr lang="en-IL"/>
          </a:p>
        </p:txBody>
      </p:sp>
    </p:spTree>
    <p:extLst>
      <p:ext uri="{BB962C8B-B14F-4D97-AF65-F5344CB8AC3E}">
        <p14:creationId xmlns:p14="http://schemas.microsoft.com/office/powerpoint/2010/main" val="335249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5e8be002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5e8be002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In reality, building an ML environment that can actually be in production and scale, looks like that:</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Bunch of different vendors and open source tools wired down into a workflow, with lots of stitching required and multiple teams need to be involved, and in some cases it even requires to build new teams just for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Although it looks complex and expansive, up until now that was the only way to make it happen.</a:t>
            </a:r>
            <a:endParaRPr b="1">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8245BB06-C8BD-C048-F6EF-D5D381FE7BBA}"/>
            </a:ext>
          </a:extLst>
        </p:cNvPr>
        <p:cNvGrpSpPr/>
        <p:nvPr/>
      </p:nvGrpSpPr>
      <p:grpSpPr>
        <a:xfrm>
          <a:off x="0" y="0"/>
          <a:ext cx="0" cy="0"/>
          <a:chOff x="0" y="0"/>
          <a:chExt cx="0" cy="0"/>
        </a:xfrm>
      </p:grpSpPr>
      <p:sp>
        <p:nvSpPr>
          <p:cNvPr id="210" name="Google Shape;210;g290fe54c598_1_188:notes">
            <a:extLst>
              <a:ext uri="{FF2B5EF4-FFF2-40B4-BE49-F238E27FC236}">
                <a16:creationId xmlns:a16="http://schemas.microsoft.com/office/drawing/2014/main" id="{E8AC9650-108C-11B4-52AF-4D7B3DE51CF1}"/>
              </a:ext>
            </a:extLst>
          </p:cNvPr>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0fe54c598_1_188:notes">
            <a:extLst>
              <a:ext uri="{FF2B5EF4-FFF2-40B4-BE49-F238E27FC236}">
                <a16:creationId xmlns:a16="http://schemas.microsoft.com/office/drawing/2014/main" id="{C8FD9D22-84F1-B58D-926F-974B83C2E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We are here to change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Qwak contains everything that an ML builder needs in order to create ML applications. </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From research environment, to feature and vector pipeline and stores, all the way to model experiment tracking, training, serving and monitoring.</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All in one place, fully managed, with no frictions, and ready to scale.</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633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D02-77D4-E01B-F3AB-789E8D244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76ADE90-6DA1-742A-0A6E-166C51933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F22F85A-D8CD-878B-20CE-146253079D80}"/>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CBF57ED-F985-E349-14FD-BF05CEE880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6EF5156-6575-F39F-934F-67D44170AE1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90575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D692-0894-7E26-52F9-9A51009D2EC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67C1BB-8B6C-0AD1-C170-3E95FD244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0CC15F-8577-6DB4-4646-E496AA66D06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0703709-85F6-CD38-20DD-AC53293CDCE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ED9665-25EF-F232-F13C-4105E7361541}"/>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3739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CE85E-32F1-D577-7282-E460E9FFD8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3D1C597-060C-A4DA-BE90-9D6754646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234DE1-D77C-0776-5664-9A1B8326C023}"/>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969F03C2-C081-ACB4-D667-2650CA3933B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F94334-7C57-9C31-68EF-427506FC363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55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099-7EB0-4516-1B5A-3D6F5A662F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95605E-E458-097A-C5B3-5A126A312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7DC662-43ED-020E-97FC-5F1C9F8B721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D1E2D9C8-3F4F-CE3E-284E-ECFDF3842C7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EEFA6B8-C1B3-D52A-1A62-4C4BDBACD9D0}"/>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70339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AAE8-2709-8998-22E0-361BE483C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A422AE0-5272-2E1A-C3D1-1D56D43F77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2349E-6E07-3A9D-C6C0-E6684A09998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0B2A9722-65BE-E9EC-53A1-525358867D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803EC3-031A-785D-E66A-8809C8D99B53}"/>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990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B54-9535-EA93-7935-E3CA457B7B1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2702AFE-2CA4-6B4C-24D2-939C6D711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280BDC7-C679-0602-D485-FF89633C0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9228095-347F-F9A4-0C04-685685F92B3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0C6BB3C8-2C39-D8AE-AC2E-CF1209286A6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B4E7B96-479F-95FF-9BE3-A5166DBA224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0329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CF35-6CE3-6EA1-6C76-E546DAE3A64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7A4FEF6-491F-031A-5139-928526CF2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5D932-5D28-13C3-D06F-04458306D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2FFF221-2BE7-8756-6F62-5ECAF7F2E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6EBEB-3B00-DC78-3B09-1FF2EC64E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C5CE953-A237-FA90-5819-D744F1916E9B}"/>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8" name="Footer Placeholder 7">
            <a:extLst>
              <a:ext uri="{FF2B5EF4-FFF2-40B4-BE49-F238E27FC236}">
                <a16:creationId xmlns:a16="http://schemas.microsoft.com/office/drawing/2014/main" id="{B1C706A0-9B7E-6833-0005-5F94D6AAA5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DD39026-473A-02B1-945B-F23EAC5985C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71255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4ADB-BF82-4C1C-649F-77AE5048B53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12A132D-76C9-3FA4-7887-EC88CDC549D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4" name="Footer Placeholder 3">
            <a:extLst>
              <a:ext uri="{FF2B5EF4-FFF2-40B4-BE49-F238E27FC236}">
                <a16:creationId xmlns:a16="http://schemas.microsoft.com/office/drawing/2014/main" id="{676680A9-1945-FC06-2DC9-30D4B496C4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5F5F041-2944-546A-7086-BC183EAD09D9}"/>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49277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E5308-E86F-1583-65E3-96CD4AF53DB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3" name="Footer Placeholder 2">
            <a:extLst>
              <a:ext uri="{FF2B5EF4-FFF2-40B4-BE49-F238E27FC236}">
                <a16:creationId xmlns:a16="http://schemas.microsoft.com/office/drawing/2014/main" id="{3F430367-2983-526D-D7EE-768843DD818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68462A-8F81-28D7-FD1A-97860329E2A6}"/>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6996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AAD-C2BB-6F53-D52D-BC8517AEE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BA35AB9-177C-414F-FC83-5C600B32C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66A66B8-6295-3BD5-8C33-A424A206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9FCDE-B263-885E-1C8E-9A4867D6DCA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7CAB143F-615E-2ABB-ED4E-DE9EB94950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E84D90C-3C8D-EB2C-6C4C-3C5631E46C28}"/>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4660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9DA7-CCDC-E827-139B-82A10C4CB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2E46D1D-F7FB-3096-535E-16D35013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096E37A7-507B-F717-E2B9-E2AC99D84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05078-CBCB-0436-3077-01A3D50EB104}"/>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6E6A3C51-82C4-8DEE-9435-E6648ED8B90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90DA391-6D25-0D99-13BE-B2224EB8E257}"/>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2285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152B4-0DB3-CAFB-C858-6167DC901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557EA12-E851-73DB-BA47-2C9AA049E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200789-F3C0-1449-01FD-D1C5AEE08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2F717916-41A6-8E7C-BDFE-04E57FF8E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5CF8060C-4F33-BC26-3496-D3DCA4A16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0DB076-7B0D-A94B-858B-5E5BA8A8C1F7}" type="slidenum">
              <a:rPr lang="en-IL" smtClean="0"/>
              <a:t>‹#›</a:t>
            </a:fld>
            <a:endParaRPr lang="en-IL"/>
          </a:p>
        </p:txBody>
      </p:sp>
    </p:spTree>
    <p:extLst>
      <p:ext uri="{BB962C8B-B14F-4D97-AF65-F5344CB8AC3E}">
        <p14:creationId xmlns:p14="http://schemas.microsoft.com/office/powerpoint/2010/main" val="37175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ingea-research/MLOps_Worksho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asttext.cc/docs/en/supervised-tutorial.html" TargetMode="External"/><Relationship Id="rId7" Type="http://schemas.openxmlformats.org/officeDocument/2006/relationships/hyperlink" Target="https://huggingface.co/blog/convert-transformers-to-onnx" TargetMode="External"/><Relationship Id="rId2" Type="http://schemas.openxmlformats.org/officeDocument/2006/relationships/hyperlink" Target="https://spotintelligence.com/2023/09/20/language-identification/#Building_and_Training_Language_Identification_Models" TargetMode="External"/><Relationship Id="rId1" Type="http://schemas.openxmlformats.org/officeDocument/2006/relationships/slideLayout" Target="../slideLayouts/slideLayout2.xml"/><Relationship Id="rId6" Type="http://schemas.openxmlformats.org/officeDocument/2006/relationships/hyperlink" Target="https://neptune.ai/blog/mlops-tools-platforms-landscape" TargetMode="External"/><Relationship Id="rId5" Type="http://schemas.openxmlformats.org/officeDocument/2006/relationships/hyperlink" Target="https://www.qwak.com/" TargetMode="External"/><Relationship Id="rId4" Type="http://schemas.openxmlformats.org/officeDocument/2006/relationships/hyperlink" Target="https://mlflow.org/docs/latest/tracking.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lflow/mlflow-example" TargetMode="External"/><Relationship Id="rId2" Type="http://schemas.openxmlformats.org/officeDocument/2006/relationships/hyperlink" Target="https://github.com/alfredodeza/mlflow-demo" TargetMode="External"/><Relationship Id="rId1" Type="http://schemas.openxmlformats.org/officeDocument/2006/relationships/slideLayout" Target="../slideLayouts/slideLayout2.xml"/><Relationship Id="rId5" Type="http://schemas.openxmlformats.org/officeDocument/2006/relationships/hyperlink" Target="https://tech.bakkenbaeck.com/post/fasttext-with-mlflow" TargetMode="External"/><Relationship Id="rId4" Type="http://schemas.openxmlformats.org/officeDocument/2006/relationships/hyperlink" Target="https://huggingface.co/blog/fasttex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atoeba.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83A0-CCF8-D4FC-6D7C-1C64B82CE657}"/>
              </a:ext>
            </a:extLst>
          </p:cNvPr>
          <p:cNvSpPr>
            <a:spLocks noGrp="1"/>
          </p:cNvSpPr>
          <p:nvPr>
            <p:ph type="ctrTitle"/>
          </p:nvPr>
        </p:nvSpPr>
        <p:spPr/>
        <p:txBody>
          <a:bodyPr/>
          <a:lstStyle/>
          <a:p>
            <a:r>
              <a:rPr lang="en-IL" dirty="0"/>
              <a:t>MLOps - Why and How?</a:t>
            </a:r>
          </a:p>
        </p:txBody>
      </p:sp>
      <p:sp>
        <p:nvSpPr>
          <p:cNvPr id="3" name="Subtitle 2">
            <a:extLst>
              <a:ext uri="{FF2B5EF4-FFF2-40B4-BE49-F238E27FC236}">
                <a16:creationId xmlns:a16="http://schemas.microsoft.com/office/drawing/2014/main" id="{B1ADA30F-672E-20E9-B478-4EDFEB755174}"/>
              </a:ext>
            </a:extLst>
          </p:cNvPr>
          <p:cNvSpPr>
            <a:spLocks noGrp="1"/>
          </p:cNvSpPr>
          <p:nvPr>
            <p:ph type="subTitle" idx="1"/>
          </p:nvPr>
        </p:nvSpPr>
        <p:spPr/>
        <p:txBody>
          <a:bodyPr/>
          <a:lstStyle/>
          <a:p>
            <a:r>
              <a:rPr lang="en-IL" dirty="0"/>
              <a:t>Efraim Berkovič, Lingea s.r.o., Brno, Czech Republic</a:t>
            </a:r>
          </a:p>
          <a:p>
            <a:endParaRPr lang="en-IL" dirty="0"/>
          </a:p>
          <a:p>
            <a:r>
              <a:rPr lang="en-US" dirty="0">
                <a:hlinkClick r:id="rId2"/>
              </a:rPr>
              <a:t>https://github.com/lingea-research/MLOps_Workshop</a:t>
            </a:r>
            <a:r>
              <a:rPr lang="en-IL" dirty="0"/>
              <a:t> </a:t>
            </a:r>
          </a:p>
        </p:txBody>
      </p:sp>
    </p:spTree>
    <p:extLst>
      <p:ext uri="{BB962C8B-B14F-4D97-AF65-F5344CB8AC3E}">
        <p14:creationId xmlns:p14="http://schemas.microsoft.com/office/powerpoint/2010/main" val="407525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065F-2DB0-48CC-7CFA-0748203A5BEC}"/>
              </a:ext>
            </a:extLst>
          </p:cNvPr>
          <p:cNvSpPr>
            <a:spLocks noGrp="1"/>
          </p:cNvSpPr>
          <p:nvPr>
            <p:ph type="title"/>
          </p:nvPr>
        </p:nvSpPr>
        <p:spPr/>
        <p:txBody>
          <a:bodyPr/>
          <a:lstStyle/>
          <a:p>
            <a:r>
              <a:rPr lang="en-US" dirty="0"/>
              <a:t>f</a:t>
            </a:r>
            <a:r>
              <a:rPr lang="en-IL" dirty="0"/>
              <a:t>asttext – fine-tuning</a:t>
            </a:r>
          </a:p>
        </p:txBody>
      </p:sp>
      <p:sp>
        <p:nvSpPr>
          <p:cNvPr id="3" name="Content Placeholder 2">
            <a:extLst>
              <a:ext uri="{FF2B5EF4-FFF2-40B4-BE49-F238E27FC236}">
                <a16:creationId xmlns:a16="http://schemas.microsoft.com/office/drawing/2014/main" id="{99EB50CE-4B87-9687-CA78-879EB1C9465D}"/>
              </a:ext>
            </a:extLst>
          </p:cNvPr>
          <p:cNvSpPr>
            <a:spLocks noGrp="1"/>
          </p:cNvSpPr>
          <p:nvPr>
            <p:ph idx="1"/>
          </p:nvPr>
        </p:nvSpPr>
        <p:spPr/>
        <p:txBody>
          <a:bodyPr/>
          <a:lstStyle/>
          <a:p>
            <a:r>
              <a:rPr lang="en-US" dirty="0"/>
              <a:t>For accuracy</a:t>
            </a:r>
          </a:p>
          <a:p>
            <a:pPr lvl="1"/>
            <a:r>
              <a:rPr lang="en-US" dirty="0"/>
              <a:t>More epochs - </a:t>
            </a:r>
            <a:r>
              <a:rPr lang="en-US" b="0" i="0" dirty="0">
                <a:solidFill>
                  <a:srgbClr val="24292E"/>
                </a:solidFill>
                <a:effectLst/>
                <a:latin typeface="-apple-system"/>
              </a:rPr>
              <a:t>number of times each example is seen </a:t>
            </a:r>
            <a:endParaRPr lang="en-US" dirty="0"/>
          </a:p>
          <a:p>
            <a:pPr lvl="1"/>
            <a:r>
              <a:rPr lang="en-US" dirty="0"/>
              <a:t>Smaller learning rate – 0.1 .. 1.0</a:t>
            </a:r>
          </a:p>
          <a:p>
            <a:pPr lvl="1"/>
            <a:r>
              <a:rPr lang="en-US" b="0" i="0" dirty="0">
                <a:solidFill>
                  <a:srgbClr val="24292E"/>
                </a:solidFill>
                <a:effectLst/>
                <a:latin typeface="-apple-system"/>
              </a:rPr>
              <a:t>N-grams - where word </a:t>
            </a:r>
            <a:r>
              <a:rPr lang="en-US" b="0" i="0" u="sng" dirty="0">
                <a:solidFill>
                  <a:srgbClr val="24292E"/>
                </a:solidFill>
                <a:effectLst/>
                <a:latin typeface="-apple-system"/>
              </a:rPr>
              <a:t>order</a:t>
            </a:r>
            <a:r>
              <a:rPr lang="en-US" b="0" i="0" dirty="0">
                <a:solidFill>
                  <a:srgbClr val="24292E"/>
                </a:solidFill>
                <a:effectLst/>
                <a:latin typeface="-apple-system"/>
              </a:rPr>
              <a:t> is important, such as sentiment analysis</a:t>
            </a:r>
          </a:p>
          <a:p>
            <a:r>
              <a:rPr lang="en-US" b="0" i="0" dirty="0">
                <a:solidFill>
                  <a:srgbClr val="24292E"/>
                </a:solidFill>
                <a:effectLst/>
                <a:latin typeface="-apple-system"/>
              </a:rPr>
              <a:t>For training speed</a:t>
            </a:r>
          </a:p>
          <a:p>
            <a:pPr lvl="1"/>
            <a:r>
              <a:rPr lang="en-US" dirty="0">
                <a:solidFill>
                  <a:srgbClr val="24292E"/>
                </a:solidFill>
                <a:latin typeface="-apple-system"/>
              </a:rPr>
              <a:t>Another loss function – hierarchical </a:t>
            </a:r>
            <a:r>
              <a:rPr lang="en-US" dirty="0" err="1">
                <a:solidFill>
                  <a:srgbClr val="24292E"/>
                </a:solidFill>
                <a:latin typeface="-apple-system"/>
              </a:rPr>
              <a:t>softmax</a:t>
            </a:r>
            <a:r>
              <a:rPr lang="en-US" dirty="0">
                <a:solidFill>
                  <a:srgbClr val="24292E"/>
                </a:solidFill>
                <a:latin typeface="-apple-system"/>
              </a:rPr>
              <a:t> instead of regular one</a:t>
            </a:r>
            <a:endParaRPr lang="en-US" b="0" i="0" dirty="0">
              <a:solidFill>
                <a:srgbClr val="24292E"/>
              </a:solidFill>
              <a:effectLst/>
              <a:latin typeface="-apple-system"/>
            </a:endParaRPr>
          </a:p>
          <a:p>
            <a:r>
              <a:rPr lang="en-IL" dirty="0"/>
              <a:t>Multi-label classification</a:t>
            </a:r>
          </a:p>
        </p:txBody>
      </p:sp>
    </p:spTree>
    <p:extLst>
      <p:ext uri="{BB962C8B-B14F-4D97-AF65-F5344CB8AC3E}">
        <p14:creationId xmlns:p14="http://schemas.microsoft.com/office/powerpoint/2010/main" val="257436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426-7D4F-431F-EB7A-F0226E12E959}"/>
              </a:ext>
            </a:extLst>
          </p:cNvPr>
          <p:cNvSpPr>
            <a:spLocks noGrp="1"/>
          </p:cNvSpPr>
          <p:nvPr>
            <p:ph type="title"/>
          </p:nvPr>
        </p:nvSpPr>
        <p:spPr/>
        <p:txBody>
          <a:bodyPr/>
          <a:lstStyle/>
          <a:p>
            <a:r>
              <a:rPr lang="en-IL" dirty="0"/>
              <a:t>MLFlow</a:t>
            </a:r>
          </a:p>
        </p:txBody>
      </p:sp>
      <p:sp>
        <p:nvSpPr>
          <p:cNvPr id="3" name="Content Placeholder 2">
            <a:extLst>
              <a:ext uri="{FF2B5EF4-FFF2-40B4-BE49-F238E27FC236}">
                <a16:creationId xmlns:a16="http://schemas.microsoft.com/office/drawing/2014/main" id="{10CCACEA-1F86-78CF-9E98-BC7988FFF208}"/>
              </a:ext>
            </a:extLst>
          </p:cNvPr>
          <p:cNvSpPr>
            <a:spLocks noGrp="1"/>
          </p:cNvSpPr>
          <p:nvPr>
            <p:ph idx="1"/>
          </p:nvPr>
        </p:nvSpPr>
        <p:spPr/>
        <p:txBody>
          <a:bodyPr>
            <a:normAutofit lnSpcReduction="10000"/>
          </a:bodyPr>
          <a:lstStyle/>
          <a:p>
            <a:r>
              <a:rPr lang="en-IL" dirty="0"/>
              <a:t>Concepts</a:t>
            </a:r>
          </a:p>
          <a:p>
            <a:pPr lvl="1"/>
            <a:r>
              <a:rPr lang="en-IL" dirty="0"/>
              <a:t>Runs – </a:t>
            </a:r>
            <a:r>
              <a:rPr lang="en-US" b="0" i="0" dirty="0">
                <a:solidFill>
                  <a:srgbClr val="404040"/>
                </a:solidFill>
                <a:effectLst/>
                <a:latin typeface="Source Sans Pro" panose="020F0502020204030204" pitchFamily="34" charset="0"/>
              </a:rPr>
              <a:t>executions of some piece of data science code</a:t>
            </a:r>
          </a:p>
          <a:p>
            <a:pPr lvl="2"/>
            <a:r>
              <a:rPr lang="en-US" b="0" i="0" dirty="0">
                <a:solidFill>
                  <a:srgbClr val="404040"/>
                </a:solidFill>
                <a:effectLst/>
                <a:latin typeface="Source Sans Pro" panose="020B0503030403020204" pitchFamily="34" charset="0"/>
              </a:rPr>
              <a:t>records </a:t>
            </a:r>
          </a:p>
          <a:p>
            <a:pPr lvl="3"/>
            <a:r>
              <a:rPr lang="en-US" b="0" i="0" dirty="0">
                <a:solidFill>
                  <a:srgbClr val="404040"/>
                </a:solidFill>
                <a:effectLst/>
                <a:latin typeface="Source Sans Pro" panose="020B0503030403020204" pitchFamily="34" charset="0"/>
              </a:rPr>
              <a:t>metadata - metrics, parameters, start and end times OR </a:t>
            </a:r>
            <a:r>
              <a:rPr lang="en-US" b="0" i="0" dirty="0" err="1">
                <a:solidFill>
                  <a:srgbClr val="404040"/>
                </a:solidFill>
                <a:effectLst/>
                <a:latin typeface="Source Sans Pro" panose="020B0503030403020204" pitchFamily="34" charset="0"/>
              </a:rPr>
              <a:t>mlflow.autlog</a:t>
            </a:r>
            <a:r>
              <a:rPr lang="en-US" b="0" i="0" dirty="0">
                <a:solidFill>
                  <a:srgbClr val="404040"/>
                </a:solidFill>
                <a:effectLst/>
                <a:latin typeface="Source Sans Pro" panose="020B0503030403020204" pitchFamily="34" charset="0"/>
              </a:rPr>
              <a:t>()</a:t>
            </a:r>
          </a:p>
          <a:p>
            <a:pPr lvl="3"/>
            <a:r>
              <a:rPr lang="en-US" b="0" i="0" dirty="0">
                <a:solidFill>
                  <a:srgbClr val="404040"/>
                </a:solidFill>
                <a:effectLst/>
                <a:latin typeface="Source Sans Pro" panose="020B0503030403020204" pitchFamily="34" charset="0"/>
              </a:rPr>
              <a:t>artifacts - output files from the run such as model weights, images</a:t>
            </a:r>
          </a:p>
          <a:p>
            <a:pPr lvl="1"/>
            <a:r>
              <a:rPr lang="en-IL" dirty="0"/>
              <a:t>Experiments - </a:t>
            </a:r>
            <a:r>
              <a:rPr lang="en-US" b="0" i="0" dirty="0">
                <a:solidFill>
                  <a:srgbClr val="404040"/>
                </a:solidFill>
                <a:effectLst/>
                <a:latin typeface="Source Sans Pro" panose="020B0503030403020204" pitchFamily="34" charset="0"/>
              </a:rPr>
              <a:t>groups together runs for a specific task</a:t>
            </a:r>
          </a:p>
          <a:p>
            <a:pPr lvl="2"/>
            <a:r>
              <a:rPr lang="en-US" b="0" i="0" dirty="0">
                <a:solidFill>
                  <a:srgbClr val="404040"/>
                </a:solidFill>
                <a:effectLst/>
                <a:latin typeface="Source Sans Pro" panose="020B0503030403020204" pitchFamily="34" charset="0"/>
              </a:rPr>
              <a:t>You can create an experiment using the CLI, API, or UI</a:t>
            </a:r>
            <a:endParaRPr lang="en-IL" dirty="0"/>
          </a:p>
          <a:p>
            <a:r>
              <a:rPr lang="en-IL" dirty="0"/>
              <a:t>DEMO</a:t>
            </a:r>
          </a:p>
          <a:p>
            <a:pPr lvl="1"/>
            <a:r>
              <a:rPr lang="en-US" dirty="0">
                <a:effectLst/>
              </a:rPr>
              <a:t>~/tools/fastText-0.9.2/</a:t>
            </a:r>
            <a:r>
              <a:rPr lang="en-US" dirty="0" err="1">
                <a:effectLst/>
              </a:rPr>
              <a:t>fasttext</a:t>
            </a:r>
            <a:r>
              <a:rPr lang="en-US" dirty="0">
                <a:effectLst/>
              </a:rPr>
              <a:t> supervised -input </a:t>
            </a:r>
            <a:r>
              <a:rPr lang="en-US" dirty="0" err="1">
                <a:effectLst/>
              </a:rPr>
              <a:t>all_train.txt</a:t>
            </a:r>
            <a:r>
              <a:rPr lang="en-US" dirty="0">
                <a:effectLst/>
              </a:rPr>
              <a:t> -output model_ver1</a:t>
            </a:r>
          </a:p>
          <a:p>
            <a:pPr lvl="1"/>
            <a:r>
              <a:rPr lang="en-US" dirty="0">
                <a:effectLst/>
              </a:rPr>
              <a:t>~/tools/fastText-0.9.2/</a:t>
            </a:r>
            <a:r>
              <a:rPr lang="en-US" dirty="0" err="1">
                <a:effectLst/>
              </a:rPr>
              <a:t>fasttext</a:t>
            </a:r>
            <a:r>
              <a:rPr lang="en-US" dirty="0">
                <a:effectLst/>
              </a:rPr>
              <a:t> predict model_ver1.bin -</a:t>
            </a:r>
          </a:p>
          <a:p>
            <a:pPr lvl="1"/>
            <a:r>
              <a:rPr lang="en-US" dirty="0">
                <a:effectLst/>
              </a:rPr>
              <a:t>~/tools/fastText-0.9.2/</a:t>
            </a:r>
            <a:r>
              <a:rPr lang="en-US" dirty="0" err="1">
                <a:effectLst/>
              </a:rPr>
              <a:t>fasttext</a:t>
            </a:r>
            <a:r>
              <a:rPr lang="en-US" dirty="0">
                <a:effectLst/>
              </a:rPr>
              <a:t> test model_ver1.bin.bin </a:t>
            </a:r>
            <a:r>
              <a:rPr lang="en-US" dirty="0" err="1">
                <a:effectLst/>
              </a:rPr>
              <a:t>all_valid.txt</a:t>
            </a:r>
            <a:endParaRPr lang="en-IL" dirty="0"/>
          </a:p>
        </p:txBody>
      </p:sp>
    </p:spTree>
    <p:extLst>
      <p:ext uri="{BB962C8B-B14F-4D97-AF65-F5344CB8AC3E}">
        <p14:creationId xmlns:p14="http://schemas.microsoft.com/office/powerpoint/2010/main" val="229158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ED92-D965-13F2-35A7-8E623F288450}"/>
              </a:ext>
            </a:extLst>
          </p:cNvPr>
          <p:cNvSpPr>
            <a:spLocks noGrp="1"/>
          </p:cNvSpPr>
          <p:nvPr>
            <p:ph type="title"/>
          </p:nvPr>
        </p:nvSpPr>
        <p:spPr/>
        <p:txBody>
          <a:bodyPr>
            <a:normAutofit/>
          </a:bodyPr>
          <a:lstStyle/>
          <a:p>
            <a:r>
              <a:rPr lang="en-US" b="1" i="0" dirty="0" err="1">
                <a:solidFill>
                  <a:srgbClr val="1F1F1F"/>
                </a:solidFill>
                <a:effectLst/>
                <a:latin typeface="OpenSans"/>
              </a:rPr>
              <a:t>MLFlow</a:t>
            </a:r>
            <a:r>
              <a:rPr lang="en-US" b="1" i="0" dirty="0">
                <a:solidFill>
                  <a:srgbClr val="1F1F1F"/>
                </a:solidFill>
                <a:effectLst/>
                <a:latin typeface="OpenSans"/>
              </a:rPr>
              <a:t> Experiment Tracking</a:t>
            </a:r>
            <a:endParaRPr lang="en-IL" dirty="0"/>
          </a:p>
        </p:txBody>
      </p:sp>
      <p:sp>
        <p:nvSpPr>
          <p:cNvPr id="3" name="Content Placeholder 2">
            <a:extLst>
              <a:ext uri="{FF2B5EF4-FFF2-40B4-BE49-F238E27FC236}">
                <a16:creationId xmlns:a16="http://schemas.microsoft.com/office/drawing/2014/main" id="{955ECACE-32D2-F12E-45AF-E53540B60B9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Tracking</a:t>
            </a:r>
            <a:r>
              <a:rPr lang="en-US" b="0" i="0" dirty="0">
                <a:solidFill>
                  <a:srgbClr val="1F1F1F"/>
                </a:solidFill>
                <a:effectLst/>
                <a:latin typeface="var(--cds-font-family-source-sans-pro)"/>
              </a:rPr>
              <a:t> - Logs key metrics, parameters, models, and other artifacts when running ML code to monitor experiments</a:t>
            </a:r>
          </a:p>
          <a:p>
            <a:pPr lvl="1"/>
            <a:r>
              <a:rPr lang="en-US" dirty="0" err="1">
                <a:solidFill>
                  <a:srgbClr val="1F1F1F"/>
                </a:solidFill>
                <a:latin typeface="var(--cds-font-family-source-sans-pro)"/>
              </a:rPr>
              <a:t>log_param</a:t>
            </a:r>
            <a:r>
              <a:rPr lang="en-US" dirty="0">
                <a:solidFill>
                  <a:srgbClr val="1F1F1F"/>
                </a:solidFill>
                <a:latin typeface="var(--cds-font-family-source-sans-pro)"/>
              </a:rPr>
              <a:t>, </a:t>
            </a:r>
            <a:r>
              <a:rPr lang="en-US" dirty="0" err="1">
                <a:solidFill>
                  <a:srgbClr val="1F1F1F"/>
                </a:solidFill>
                <a:latin typeface="var(--cds-font-family-source-sans-pro)"/>
              </a:rPr>
              <a:t>log_metric</a:t>
            </a:r>
            <a:r>
              <a:rPr lang="en-US" dirty="0">
                <a:solidFill>
                  <a:srgbClr val="1F1F1F"/>
                </a:solidFill>
                <a:latin typeface="var(--cds-font-family-source-sans-pro)"/>
              </a:rPr>
              <a:t>, </a:t>
            </a:r>
            <a:r>
              <a:rPr lang="en-US" dirty="0" err="1">
                <a:solidFill>
                  <a:srgbClr val="1F1F1F"/>
                </a:solidFill>
                <a:latin typeface="var(--cds-font-family-source-sans-pro)"/>
              </a:rPr>
              <a:t>log_artifact</a:t>
            </a:r>
            <a:endParaRPr lang="en-US" dirty="0">
              <a:solidFill>
                <a:srgbClr val="1F1F1F"/>
              </a:solidFill>
              <a:latin typeface="var(--cds-font-family-source-sans-pro)"/>
            </a:endParaRPr>
          </a:p>
          <a:p>
            <a:pPr lvl="1"/>
            <a:r>
              <a:rPr lang="en-US" dirty="0">
                <a:solidFill>
                  <a:srgbClr val="1F1F1F"/>
                </a:solidFill>
                <a:latin typeface="var(--cds-font-family-source-sans-pro)"/>
              </a:rPr>
              <a:t>detecting d</a:t>
            </a:r>
            <a:r>
              <a:rPr lang="en-US" b="0" i="0" dirty="0">
                <a:solidFill>
                  <a:srgbClr val="1F1F1F"/>
                </a:solidFill>
                <a:effectLst/>
                <a:latin typeface="var(--cds-font-family-source-sans-pro)"/>
              </a:rPr>
              <a:t>ata drifts and concept drifts</a:t>
            </a:r>
          </a:p>
          <a:p>
            <a:pPr lvl="1"/>
            <a:r>
              <a:rPr lang="en-US" dirty="0">
                <a:solidFill>
                  <a:srgbClr val="1F1F1F"/>
                </a:solidFill>
                <a:latin typeface="var(--cds-font-family-source-sans-pro)"/>
              </a:rPr>
              <a:t>a</a:t>
            </a:r>
            <a:r>
              <a:rPr lang="en-US" b="0" i="0" dirty="0">
                <a:solidFill>
                  <a:srgbClr val="1F1F1F"/>
                </a:solidFill>
                <a:effectLst/>
                <a:latin typeface="var(--cds-font-family-source-sans-pro)"/>
              </a:rPr>
              <a:t>utomated retraining</a:t>
            </a:r>
          </a:p>
          <a:p>
            <a:pPr lvl="1"/>
            <a:r>
              <a:rPr lang="en-US" dirty="0">
                <a:solidFill>
                  <a:srgbClr val="1F1F1F"/>
                </a:solidFill>
                <a:latin typeface="var(--cds-font-family-source-sans-pro)"/>
              </a:rPr>
              <a:t>i</a:t>
            </a:r>
            <a:r>
              <a:rPr lang="en-US" b="0" i="0" dirty="0">
                <a:solidFill>
                  <a:srgbClr val="1F1F1F"/>
                </a:solidFill>
                <a:effectLst/>
                <a:latin typeface="var(--cds-font-family-source-sans-pro)"/>
              </a:rPr>
              <a:t>ntegration with alerting systems (PagerDuty / Prometheus)</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Projects</a:t>
            </a:r>
            <a:r>
              <a:rPr lang="en-US" b="0" i="0" dirty="0">
                <a:solidFill>
                  <a:srgbClr val="1F1F1F"/>
                </a:solidFill>
                <a:effectLst/>
                <a:latin typeface="var(--cds-font-family-source-sans-pro)"/>
              </a:rPr>
              <a:t> - Configurable standard format for organizing ML training code to ensure consistency and reproducibility</a:t>
            </a:r>
          </a:p>
          <a:p>
            <a:pPr lvl="1"/>
            <a:r>
              <a:rPr lang="en-US" dirty="0">
                <a:solidFill>
                  <a:srgbClr val="1F1F1F"/>
                </a:solidFill>
                <a:latin typeface="var(--cds-font-family-source-sans-pro)"/>
              </a:rPr>
              <a:t>YAML files</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Models</a:t>
            </a:r>
            <a:r>
              <a:rPr lang="en-US" b="0" i="0" dirty="0">
                <a:solidFill>
                  <a:srgbClr val="1F1F1F"/>
                </a:solidFill>
                <a:effectLst/>
                <a:latin typeface="var(--cds-font-family-source-sans-pro)"/>
              </a:rPr>
              <a:t> - Package ML model files with their dependencies so they can be deployed on diverse platforms</a:t>
            </a:r>
          </a:p>
          <a:p>
            <a:pPr lvl="1"/>
            <a:r>
              <a:rPr lang="en-US" dirty="0">
                <a:solidFill>
                  <a:srgbClr val="1F1F1F"/>
                </a:solidFill>
                <a:latin typeface="var(--cds-font-family-source-sans-pro)"/>
              </a:rPr>
              <a:t>YAML files</a:t>
            </a:r>
            <a:endParaRPr lang="en-US" b="0" i="0" dirty="0">
              <a:solidFill>
                <a:srgbClr val="1F1F1F"/>
              </a:solidFill>
              <a:effectLst/>
              <a:latin typeface="var(--cds-font-family-source-sans-pro)"/>
            </a:endParaRPr>
          </a:p>
        </p:txBody>
      </p:sp>
    </p:spTree>
    <p:extLst>
      <p:ext uri="{BB962C8B-B14F-4D97-AF65-F5344CB8AC3E}">
        <p14:creationId xmlns:p14="http://schemas.microsoft.com/office/powerpoint/2010/main" val="161974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8629-669C-1E50-8983-7527DD53A8B8}"/>
              </a:ext>
            </a:extLst>
          </p:cNvPr>
          <p:cNvSpPr>
            <a:spLocks noGrp="1"/>
          </p:cNvSpPr>
          <p:nvPr>
            <p:ph type="title"/>
          </p:nvPr>
        </p:nvSpPr>
        <p:spPr/>
        <p:txBody>
          <a:bodyPr/>
          <a:lstStyle/>
          <a:p>
            <a:r>
              <a:rPr lang="en-IL" dirty="0"/>
              <a:t>MLFlow Experiment Tracking</a:t>
            </a:r>
          </a:p>
        </p:txBody>
      </p:sp>
      <p:pic>
        <p:nvPicPr>
          <p:cNvPr id="5" name="Content Placeholder 4" descr="A screenshot of a computer&#10;&#10;Description automatically generated">
            <a:extLst>
              <a:ext uri="{FF2B5EF4-FFF2-40B4-BE49-F238E27FC236}">
                <a16:creationId xmlns:a16="http://schemas.microsoft.com/office/drawing/2014/main" id="{51EB9C23-C0EF-413F-6685-64C4FFA996D6}"/>
              </a:ext>
            </a:extLst>
          </p:cNvPr>
          <p:cNvPicPr>
            <a:picLocks noGrp="1" noChangeAspect="1"/>
          </p:cNvPicPr>
          <p:nvPr>
            <p:ph idx="1"/>
          </p:nvPr>
        </p:nvPicPr>
        <p:blipFill>
          <a:blip r:embed="rId2"/>
          <a:stretch>
            <a:fillRect/>
          </a:stretch>
        </p:blipFill>
        <p:spPr>
          <a:xfrm>
            <a:off x="1435750" y="1825625"/>
            <a:ext cx="9320499" cy="4351338"/>
          </a:xfrm>
        </p:spPr>
      </p:pic>
    </p:spTree>
    <p:extLst>
      <p:ext uri="{BB962C8B-B14F-4D97-AF65-F5344CB8AC3E}">
        <p14:creationId xmlns:p14="http://schemas.microsoft.com/office/powerpoint/2010/main" val="95892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47FA-3B41-77C8-FA31-C0D706C6D0EB}"/>
              </a:ext>
            </a:extLst>
          </p:cNvPr>
          <p:cNvSpPr>
            <a:spLocks noGrp="1"/>
          </p:cNvSpPr>
          <p:nvPr>
            <p:ph type="title"/>
          </p:nvPr>
        </p:nvSpPr>
        <p:spPr/>
        <p:txBody>
          <a:bodyPr/>
          <a:lstStyle/>
          <a:p>
            <a:r>
              <a:rPr lang="en-IL" b="1" dirty="0"/>
              <a:t>MLFlow Projects</a:t>
            </a:r>
          </a:p>
        </p:txBody>
      </p:sp>
      <p:sp>
        <p:nvSpPr>
          <p:cNvPr id="3" name="Content Placeholder 2">
            <a:extLst>
              <a:ext uri="{FF2B5EF4-FFF2-40B4-BE49-F238E27FC236}">
                <a16:creationId xmlns:a16="http://schemas.microsoft.com/office/drawing/2014/main" id="{0BFBB891-C5FA-8FDE-9A49-533B6A15A915}"/>
              </a:ext>
            </a:extLst>
          </p:cNvPr>
          <p:cNvSpPr>
            <a:spLocks noGrp="1"/>
          </p:cNvSpPr>
          <p:nvPr>
            <p:ph idx="1"/>
          </p:nvPr>
        </p:nvSpPr>
        <p:spPr/>
        <p:txBody>
          <a:bodyPr/>
          <a:lstStyle/>
          <a:p>
            <a:pPr algn="l">
              <a:buFont typeface="Arial" panose="020B0604020202020204" pitchFamily="34" charset="0"/>
              <a:buChar char="•"/>
            </a:pPr>
            <a:r>
              <a:rPr lang="en-US" b="1" i="0" dirty="0" err="1">
                <a:solidFill>
                  <a:srgbClr val="1F1F1F"/>
                </a:solidFill>
                <a:effectLst/>
                <a:latin typeface="unset"/>
              </a:rPr>
              <a:t>Conda</a:t>
            </a:r>
            <a:r>
              <a:rPr lang="en-US" b="1" i="0" dirty="0">
                <a:solidFill>
                  <a:srgbClr val="1F1F1F"/>
                </a:solidFill>
                <a:effectLst/>
                <a:latin typeface="unset"/>
              </a:rPr>
              <a:t> Environment </a:t>
            </a:r>
            <a:r>
              <a:rPr lang="en-US" b="0" i="0" dirty="0">
                <a:solidFill>
                  <a:srgbClr val="1F1F1F"/>
                </a:solidFill>
                <a:effectLst/>
                <a:latin typeface="var(--cds-font-family-source-sans-pro)"/>
              </a:rPr>
              <a:t>- Specifies the dependencies and software required to recreate the runtime environment</a:t>
            </a:r>
          </a:p>
          <a:p>
            <a:pPr lvl="1"/>
            <a:r>
              <a:rPr lang="en-US" dirty="0">
                <a:solidFill>
                  <a:srgbClr val="1F1F1F"/>
                </a:solidFill>
                <a:latin typeface="var(--cds-font-family-source-sans-pro)"/>
              </a:rPr>
              <a:t>OR: virtual environment, can be exported from Poetry spec file</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Entry Points</a:t>
            </a:r>
            <a:r>
              <a:rPr lang="en-US" b="0" i="0" dirty="0">
                <a:solidFill>
                  <a:srgbClr val="1F1F1F"/>
                </a:solidFill>
                <a:effectLst/>
                <a:latin typeface="var(--cds-font-family-source-sans-pro)"/>
              </a:rPr>
              <a:t> - Define the scripts that can be executed within the project workflow</a:t>
            </a:r>
          </a:p>
          <a:p>
            <a:pPr algn="l">
              <a:buFont typeface="Arial" panose="020B0604020202020204" pitchFamily="34" charset="0"/>
              <a:buChar char="•"/>
            </a:pPr>
            <a:r>
              <a:rPr lang="en-US" b="1" i="0" dirty="0">
                <a:solidFill>
                  <a:srgbClr val="1F1F1F"/>
                </a:solidFill>
                <a:effectLst/>
                <a:latin typeface="unset"/>
              </a:rPr>
              <a:t>Git Repository</a:t>
            </a:r>
            <a:r>
              <a:rPr lang="en-US" b="0" i="0" dirty="0">
                <a:solidFill>
                  <a:srgbClr val="1F1F1F"/>
                </a:solidFill>
                <a:effectLst/>
                <a:latin typeface="var(--cds-font-family-source-sans-pro)"/>
              </a:rPr>
              <a:t> - Remote repository that contains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enabling portability</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run</a:t>
            </a:r>
            <a:r>
              <a:rPr lang="en-US" b="0" i="0" dirty="0">
                <a:solidFill>
                  <a:srgbClr val="1F1F1F"/>
                </a:solidFill>
                <a:effectLst/>
                <a:latin typeface="var(--cds-font-family-source-sans-pro)"/>
              </a:rPr>
              <a:t> - Executes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locally or from a Git repo with given parameters</a:t>
            </a:r>
          </a:p>
        </p:txBody>
      </p:sp>
    </p:spTree>
    <p:extLst>
      <p:ext uri="{BB962C8B-B14F-4D97-AF65-F5344CB8AC3E}">
        <p14:creationId xmlns:p14="http://schemas.microsoft.com/office/powerpoint/2010/main" val="90297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28F7-8119-6626-BB50-1CE14354DE2F}"/>
              </a:ext>
            </a:extLst>
          </p:cNvPr>
          <p:cNvSpPr>
            <a:spLocks noGrp="1"/>
          </p:cNvSpPr>
          <p:nvPr>
            <p:ph type="title"/>
          </p:nvPr>
        </p:nvSpPr>
        <p:spPr/>
        <p:txBody>
          <a:bodyPr/>
          <a:lstStyle/>
          <a:p>
            <a:r>
              <a:rPr lang="en-IL" b="1" dirty="0"/>
              <a:t>MLFlow Models</a:t>
            </a:r>
          </a:p>
        </p:txBody>
      </p:sp>
      <p:sp>
        <p:nvSpPr>
          <p:cNvPr id="3" name="Content Placeholder 2">
            <a:extLst>
              <a:ext uri="{FF2B5EF4-FFF2-40B4-BE49-F238E27FC236}">
                <a16:creationId xmlns:a16="http://schemas.microsoft.com/office/drawing/2014/main" id="{78780495-2524-AAD7-260A-C8550754CCC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unset"/>
              </a:rPr>
              <a:t>Model Registry</a:t>
            </a:r>
            <a:r>
              <a:rPr lang="en-US" b="0" i="0" dirty="0">
                <a:solidFill>
                  <a:srgbClr val="1F1F1F"/>
                </a:solidFill>
                <a:effectLst/>
                <a:latin typeface="var(--cds-font-family-source-sans-pro)"/>
              </a:rPr>
              <a:t> – Centralized model storage to manage versions and lifecycle</a:t>
            </a:r>
          </a:p>
          <a:p>
            <a:pPr lvl="1"/>
            <a:r>
              <a:rPr lang="en-US" dirty="0">
                <a:solidFill>
                  <a:srgbClr val="1F1F1F"/>
                </a:solidFill>
                <a:latin typeface="var(--cds-font-family-source-sans-pro)"/>
              </a:rPr>
              <a:t>Staging</a:t>
            </a:r>
          </a:p>
          <a:p>
            <a:pPr lvl="1"/>
            <a:r>
              <a:rPr lang="en-US" b="0" i="0" dirty="0">
                <a:solidFill>
                  <a:srgbClr val="1F1F1F"/>
                </a:solidFill>
                <a:effectLst/>
                <a:latin typeface="var(--cds-font-family-source-sans-pro)"/>
              </a:rPr>
              <a:t>Production</a:t>
            </a:r>
          </a:p>
          <a:p>
            <a:pPr lvl="1"/>
            <a:r>
              <a:rPr lang="en-US" dirty="0">
                <a:solidFill>
                  <a:srgbClr val="1F1F1F"/>
                </a:solidFill>
                <a:latin typeface="var(--cds-font-family-source-sans-pro)"/>
              </a:rPr>
              <a:t>Archived </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Artifacts</a:t>
            </a:r>
            <a:r>
              <a:rPr lang="en-US" b="0" i="0" dirty="0">
                <a:solidFill>
                  <a:srgbClr val="1F1F1F"/>
                </a:solidFill>
                <a:effectLst/>
                <a:latin typeface="var(--cds-font-family-source-sans-pro)"/>
              </a:rPr>
              <a:t> – Files including model, </a:t>
            </a:r>
            <a:r>
              <a:rPr lang="en-US" b="0" i="0" dirty="0" err="1">
                <a:solidFill>
                  <a:srgbClr val="1F1F1F"/>
                </a:solidFill>
                <a:effectLst/>
                <a:latin typeface="var(--cds-font-family-source-sans-pro)"/>
              </a:rPr>
              <a:t>Conda</a:t>
            </a:r>
            <a:r>
              <a:rPr lang="en-US" b="0" i="0" dirty="0">
                <a:solidFill>
                  <a:srgbClr val="1F1F1F"/>
                </a:solidFill>
                <a:effectLst/>
                <a:latin typeface="var(--cds-font-family-source-sans-pro)"/>
              </a:rPr>
              <a:t> YAML that detail software environment</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Serve</a:t>
            </a:r>
            <a:r>
              <a:rPr lang="en-US" b="0" i="0" dirty="0">
                <a:solidFill>
                  <a:srgbClr val="1F1F1F"/>
                </a:solidFill>
                <a:effectLst/>
                <a:latin typeface="var(--cds-font-family-source-sans-pro)"/>
              </a:rPr>
              <a:t> – Expose packaged model via real-time inference REST API</a:t>
            </a:r>
          </a:p>
          <a:p>
            <a:pPr lvl="1"/>
            <a:r>
              <a:rPr lang="en-US" b="0" i="0" dirty="0">
                <a:solidFill>
                  <a:srgbClr val="1F1F1F"/>
                </a:solidFill>
                <a:effectLst/>
                <a:latin typeface="Source Sans Pro" panose="020B0503030403020204" pitchFamily="34" charset="0"/>
              </a:rPr>
              <a:t>V2 inference protocol used by </a:t>
            </a:r>
            <a:r>
              <a:rPr lang="en-US" b="0" i="0" dirty="0" err="1">
                <a:solidFill>
                  <a:srgbClr val="1F1F1F"/>
                </a:solidFill>
                <a:effectLst/>
                <a:latin typeface="Source Sans Pro" panose="020B0503030403020204" pitchFamily="34" charset="0"/>
              </a:rPr>
              <a:t>KServe</a:t>
            </a:r>
            <a:r>
              <a:rPr lang="en-US" b="0" i="0" dirty="0">
                <a:solidFill>
                  <a:srgbClr val="1F1F1F"/>
                </a:solidFill>
                <a:effectLst/>
                <a:latin typeface="Source Sans Pro" panose="020B0503030403020204" pitchFamily="34" charset="0"/>
              </a:rPr>
              <a:t> and Seldon Core</a:t>
            </a:r>
            <a:endParaRPr lang="en-US" dirty="0">
              <a:solidFill>
                <a:srgbClr val="1F1F1F"/>
              </a:solidFill>
              <a:latin typeface="var(--cds-font-family-source-sans-pro)"/>
            </a:endParaRPr>
          </a:p>
          <a:p>
            <a:pPr lvl="1"/>
            <a:r>
              <a:rPr lang="en-US" b="0" i="0" dirty="0">
                <a:solidFill>
                  <a:srgbClr val="1F1F1F"/>
                </a:solidFill>
                <a:effectLst/>
                <a:latin typeface="Source Sans Pro" panose="020B0503030403020204" pitchFamily="34" charset="0"/>
              </a:rPr>
              <a:t>can be exported as Spark UDFs</a:t>
            </a: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160848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7F7-D45B-7DDF-70D7-8B0903664A51}"/>
              </a:ext>
            </a:extLst>
          </p:cNvPr>
          <p:cNvSpPr>
            <a:spLocks noGrp="1"/>
          </p:cNvSpPr>
          <p:nvPr>
            <p:ph type="title"/>
          </p:nvPr>
        </p:nvSpPr>
        <p:spPr/>
        <p:txBody>
          <a:bodyPr/>
          <a:lstStyle/>
          <a:p>
            <a:r>
              <a:rPr lang="en-IL" dirty="0"/>
              <a:t>Hugging Face</a:t>
            </a:r>
          </a:p>
        </p:txBody>
      </p:sp>
      <p:sp>
        <p:nvSpPr>
          <p:cNvPr id="3" name="Content Placeholder 2">
            <a:extLst>
              <a:ext uri="{FF2B5EF4-FFF2-40B4-BE49-F238E27FC236}">
                <a16:creationId xmlns:a16="http://schemas.microsoft.com/office/drawing/2014/main" id="{C415236D-E836-9789-A9CB-D9BF1A75A7A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unset"/>
              </a:rPr>
              <a:t>Model Hub </a:t>
            </a:r>
            <a:r>
              <a:rPr lang="en-US" b="0" i="0" dirty="0">
                <a:solidFill>
                  <a:srgbClr val="1F1F1F"/>
                </a:solidFill>
                <a:effectLst/>
                <a:latin typeface="var(--cds-font-family-source-sans-pro)"/>
              </a:rPr>
              <a:t>- Repository of thousands of reusable trained ML models</a:t>
            </a:r>
          </a:p>
          <a:p>
            <a:pPr algn="l">
              <a:buFont typeface="Arial" panose="020B0604020202020204" pitchFamily="34" charset="0"/>
              <a:buChar char="•"/>
            </a:pPr>
            <a:r>
              <a:rPr lang="en-US" b="1" i="0" dirty="0">
                <a:solidFill>
                  <a:srgbClr val="1F1F1F"/>
                </a:solidFill>
                <a:effectLst/>
                <a:latin typeface="unset"/>
              </a:rPr>
              <a:t>Datasets</a:t>
            </a:r>
            <a:r>
              <a:rPr lang="en-US" b="0" i="0" dirty="0">
                <a:solidFill>
                  <a:srgbClr val="1F1F1F"/>
                </a:solidFill>
                <a:effectLst/>
                <a:latin typeface="var(--cds-font-family-source-sans-pro)"/>
              </a:rPr>
              <a:t> - Collection of curated datasets for model tuning</a:t>
            </a:r>
          </a:p>
          <a:p>
            <a:pPr algn="l">
              <a:buFont typeface="Arial" panose="020B0604020202020204" pitchFamily="34" charset="0"/>
              <a:buChar char="•"/>
            </a:pPr>
            <a:r>
              <a:rPr lang="en-US" b="1" i="0" dirty="0">
                <a:solidFill>
                  <a:srgbClr val="1F1F1F"/>
                </a:solidFill>
                <a:effectLst/>
                <a:latin typeface="unset"/>
              </a:rPr>
              <a:t>Spaces</a:t>
            </a:r>
            <a:r>
              <a:rPr lang="en-US" b="0" i="0" dirty="0">
                <a:solidFill>
                  <a:srgbClr val="1F1F1F"/>
                </a:solidFill>
                <a:effectLst/>
                <a:latin typeface="var(--cds-font-family-source-sans-pro)"/>
              </a:rPr>
              <a:t> - Hosted apps to demonstrate ML projects</a:t>
            </a:r>
          </a:p>
          <a:p>
            <a:pPr lvl="1"/>
            <a:r>
              <a:rPr lang="en-US" b="0" i="0" dirty="0" err="1">
                <a:solidFill>
                  <a:srgbClr val="1F1F1F"/>
                </a:solidFill>
                <a:effectLst/>
                <a:latin typeface="var(--cds-font-family-source-sans-pro)"/>
              </a:rPr>
              <a:t>Streamlit</a:t>
            </a:r>
            <a:r>
              <a:rPr lang="en-US" b="0" i="0" dirty="0">
                <a:solidFill>
                  <a:srgbClr val="1F1F1F"/>
                </a:solidFill>
                <a:effectLst/>
                <a:latin typeface="var(--cds-font-family-source-sans-pro)"/>
              </a:rPr>
              <a:t> vs </a:t>
            </a:r>
            <a:r>
              <a:rPr lang="en-US" b="0" i="0" dirty="0" err="1">
                <a:solidFill>
                  <a:srgbClr val="1F1F1F"/>
                </a:solidFill>
                <a:effectLst/>
                <a:latin typeface="var(--cds-font-family-source-sans-pro)"/>
              </a:rPr>
              <a:t>Gradio</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CLI</a:t>
            </a:r>
            <a:r>
              <a:rPr lang="en-US" b="0" i="0" dirty="0">
                <a:solidFill>
                  <a:srgbClr val="1F1F1F"/>
                </a:solidFill>
                <a:effectLst/>
                <a:latin typeface="var(--cds-font-family-source-sans-pro)"/>
              </a:rPr>
              <a:t> - Command line tool to access Hugging Face capabilities</a:t>
            </a:r>
          </a:p>
          <a:p>
            <a:pPr algn="l">
              <a:buFont typeface="Arial" panose="020B0604020202020204" pitchFamily="34" charset="0"/>
              <a:buChar char="•"/>
            </a:pPr>
            <a:endParaRPr lang="en-US" dirty="0">
              <a:solidFill>
                <a:srgbClr val="1F1F1F"/>
              </a:solidFill>
              <a:latin typeface="var(--cds-font-family-source-sans-pro)"/>
            </a:endParaRPr>
          </a:p>
          <a:p>
            <a:pPr algn="l">
              <a:buFont typeface="Arial" panose="020B0604020202020204" pitchFamily="34" charset="0"/>
              <a:buChar char="•"/>
            </a:pPr>
            <a:r>
              <a:rPr lang="en-US" b="0" i="0" dirty="0">
                <a:solidFill>
                  <a:srgbClr val="1F1F1F"/>
                </a:solidFill>
                <a:effectLst/>
                <a:latin typeface="var(--cds-font-family-source-sans-pro)"/>
              </a:rPr>
              <a:t>Model Hub - Explore and download models from the repository</a:t>
            </a:r>
          </a:p>
          <a:p>
            <a:pPr algn="l">
              <a:buFont typeface="Arial" panose="020B0604020202020204" pitchFamily="34" charset="0"/>
              <a:buChar char="•"/>
            </a:pPr>
            <a:r>
              <a:rPr lang="en-US" b="0" i="0" dirty="0">
                <a:solidFill>
                  <a:srgbClr val="1F1F1F"/>
                </a:solidFill>
                <a:effectLst/>
                <a:latin typeface="var(--cds-font-family-source-sans-pro)"/>
              </a:rPr>
              <a:t>Fine-tuning - Customize model accuracy by retraining on new data</a:t>
            </a:r>
          </a:p>
          <a:p>
            <a:pPr algn="l">
              <a:buFont typeface="Arial" panose="020B0604020202020204" pitchFamily="34" charset="0"/>
              <a:buChar char="•"/>
            </a:pPr>
            <a:r>
              <a:rPr lang="en-US" b="0" i="0" dirty="0">
                <a:solidFill>
                  <a:srgbClr val="1F1F1F"/>
                </a:solidFill>
                <a:effectLst/>
                <a:latin typeface="var(--cds-font-family-source-sans-pro)"/>
              </a:rPr>
              <a:t>Dataset Hub - Access text, image, audio and tabular datasets</a:t>
            </a:r>
          </a:p>
          <a:p>
            <a:pPr algn="l">
              <a:buFont typeface="Arial" panose="020B0604020202020204" pitchFamily="34" charset="0"/>
              <a:buChar char="•"/>
            </a:pP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409104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FBD-5E30-0648-6210-F088FA5CE4C9}"/>
              </a:ext>
            </a:extLst>
          </p:cNvPr>
          <p:cNvSpPr>
            <a:spLocks noGrp="1"/>
          </p:cNvSpPr>
          <p:nvPr>
            <p:ph type="title"/>
          </p:nvPr>
        </p:nvSpPr>
        <p:spPr/>
        <p:txBody>
          <a:bodyPr/>
          <a:lstStyle/>
          <a:p>
            <a:r>
              <a:rPr lang="en-IL" dirty="0"/>
              <a:t>Gradio</a:t>
            </a:r>
          </a:p>
        </p:txBody>
      </p:sp>
      <p:pic>
        <p:nvPicPr>
          <p:cNvPr id="5" name="Content Placeholder 4" descr="A screenshot of a computer&#10;&#10;Description automatically generated">
            <a:extLst>
              <a:ext uri="{FF2B5EF4-FFF2-40B4-BE49-F238E27FC236}">
                <a16:creationId xmlns:a16="http://schemas.microsoft.com/office/drawing/2014/main" id="{2536A674-8E1C-9146-AEBA-DA4465D597A2}"/>
              </a:ext>
            </a:extLst>
          </p:cNvPr>
          <p:cNvPicPr>
            <a:picLocks noGrp="1" noChangeAspect="1"/>
          </p:cNvPicPr>
          <p:nvPr>
            <p:ph idx="1"/>
          </p:nvPr>
        </p:nvPicPr>
        <p:blipFill>
          <a:blip r:embed="rId2"/>
          <a:stretch>
            <a:fillRect/>
          </a:stretch>
        </p:blipFill>
        <p:spPr>
          <a:xfrm>
            <a:off x="838200" y="2828305"/>
            <a:ext cx="10515600" cy="2345978"/>
          </a:xfrm>
        </p:spPr>
      </p:pic>
    </p:spTree>
    <p:extLst>
      <p:ext uri="{BB962C8B-B14F-4D97-AF65-F5344CB8AC3E}">
        <p14:creationId xmlns:p14="http://schemas.microsoft.com/office/powerpoint/2010/main" val="27114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0BF8-4876-7511-C129-6226E676C4E2}"/>
              </a:ext>
            </a:extLst>
          </p:cNvPr>
          <p:cNvSpPr>
            <a:spLocks noGrp="1"/>
          </p:cNvSpPr>
          <p:nvPr>
            <p:ph type="title"/>
          </p:nvPr>
        </p:nvSpPr>
        <p:spPr/>
        <p:txBody>
          <a:bodyPr/>
          <a:lstStyle/>
          <a:p>
            <a:pPr algn="l" defTabSz="914400" rtl="1" eaLnBrk="1" latinLnBrk="0" hangingPunct="1">
              <a:lnSpc>
                <a:spcPct val="90000"/>
              </a:lnSpc>
              <a:spcBef>
                <a:spcPct val="0"/>
              </a:spcBef>
              <a:buNone/>
            </a:pPr>
            <a:r>
              <a:rPr lang="cs-CZ" dirty="0" err="1"/>
              <a:t>Datasets</a:t>
            </a:r>
            <a:r>
              <a:rPr lang="cs-CZ" dirty="0"/>
              <a:t> in </a:t>
            </a:r>
            <a:r>
              <a:rPr lang="cs-CZ" dirty="0" err="1"/>
              <a:t>Hugging</a:t>
            </a:r>
            <a:r>
              <a:rPr lang="cs-CZ" dirty="0"/>
              <a:t> Face</a:t>
            </a:r>
            <a:endParaRPr lang="en-IL" dirty="0"/>
          </a:p>
        </p:txBody>
      </p:sp>
      <p:sp>
        <p:nvSpPr>
          <p:cNvPr id="3" name="Content Placeholder 2">
            <a:extLst>
              <a:ext uri="{FF2B5EF4-FFF2-40B4-BE49-F238E27FC236}">
                <a16:creationId xmlns:a16="http://schemas.microsoft.com/office/drawing/2014/main" id="{20F8EE05-D81E-DEA4-0DDC-08DDB0E1CA9A}"/>
              </a:ext>
            </a:extLst>
          </p:cNvPr>
          <p:cNvSpPr>
            <a:spLocks noGrp="1"/>
          </p:cNvSpPr>
          <p:nvPr>
            <p:ph idx="1"/>
          </p:nvPr>
        </p:nvSpPr>
        <p:spPr/>
        <p:txBody>
          <a:bodyPr>
            <a:normAutofit fontScale="92500" lnSpcReduction="20000"/>
          </a:bodyPr>
          <a:lstStyle/>
          <a:p>
            <a:pPr algn="l"/>
            <a:r>
              <a:rPr lang="en-US" b="0" i="0" dirty="0">
                <a:solidFill>
                  <a:srgbClr val="1F1F1F"/>
                </a:solidFill>
                <a:effectLst/>
                <a:latin typeface="var(--cds-font-family-source-sans-pro)"/>
              </a:rPr>
              <a:t>for NLP, vision, and audio tasks. </a:t>
            </a:r>
          </a:p>
          <a:p>
            <a:pPr algn="l"/>
            <a:r>
              <a:rPr lang="en-US" b="0" i="1" dirty="0">
                <a:solidFill>
                  <a:srgbClr val="1F1F1F"/>
                </a:solidFill>
                <a:effectLst/>
                <a:latin typeface="var(--cds-font-family-source-sans-pro)"/>
              </a:rPr>
              <a:t>Key features include</a:t>
            </a:r>
            <a:r>
              <a:rPr lang="en-US" b="0" i="0" dirty="0">
                <a:solidFill>
                  <a:srgbClr val="1F1F1F"/>
                </a:solidFill>
                <a:effectLst/>
                <a:latin typeface="var(--cds-font-family-source-sans-pro)"/>
              </a:rPr>
              <a:t>:</a:t>
            </a:r>
          </a:p>
          <a:p>
            <a:pPr algn="l"/>
            <a:r>
              <a:rPr lang="en-US" b="0" i="0" dirty="0">
                <a:solidFill>
                  <a:srgbClr val="1F1F1F"/>
                </a:solidFill>
                <a:effectLst/>
                <a:latin typeface="var(--cds-font-family-source-sans-pro)"/>
              </a:rPr>
              <a:t>- Simple APIs to load datasets with a single line of code</a:t>
            </a:r>
          </a:p>
          <a:p>
            <a:pPr algn="l"/>
            <a:r>
              <a:rPr lang="en-US" b="0" i="0" dirty="0">
                <a:solidFill>
                  <a:srgbClr val="1F1F1F"/>
                </a:solidFill>
                <a:effectLst/>
                <a:latin typeface="var(--cds-font-family-source-sans-pro)"/>
              </a:rPr>
              <a:t>- Integrates directly with the Hugging Face Hub to access shared datasets </a:t>
            </a:r>
          </a:p>
          <a:p>
            <a:pPr algn="l"/>
            <a:r>
              <a:rPr lang="en-US" b="0" i="0" dirty="0">
                <a:solidFill>
                  <a:srgbClr val="1F1F1F"/>
                </a:solidFill>
                <a:effectLst/>
                <a:latin typeface="var(--cds-font-family-source-sans-pro)"/>
              </a:rPr>
              <a:t>- Efficient data processing using Apache Arrow to handle large datasets</a:t>
            </a:r>
          </a:p>
          <a:p>
            <a:pPr algn="l"/>
            <a:r>
              <a:rPr lang="en-US" b="0" i="0" dirty="0">
                <a:solidFill>
                  <a:srgbClr val="1F1F1F"/>
                </a:solidFill>
                <a:effectLst/>
                <a:latin typeface="var(--cds-font-family-source-sans-pro)"/>
              </a:rPr>
              <a:t>- Methods for common data tasks like tokenization, padding, </a:t>
            </a:r>
            <a:r>
              <a:rPr lang="en-US" b="0" i="0" dirty="0" err="1">
                <a:solidFill>
                  <a:srgbClr val="1F1F1F"/>
                </a:solidFill>
                <a:effectLst/>
                <a:latin typeface="var(--cds-font-family-source-sans-pro)"/>
              </a:rPr>
              <a:t>etc</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 Support for working with audio, tabular, image, and text data</a:t>
            </a:r>
          </a:p>
          <a:p>
            <a:pPr algn="l"/>
            <a:r>
              <a:rPr lang="en-US" b="0" i="0" dirty="0">
                <a:solidFill>
                  <a:srgbClr val="1F1F1F"/>
                </a:solidFill>
                <a:effectLst/>
                <a:latin typeface="var(--cds-font-family-source-sans-pro)"/>
              </a:rPr>
              <a:t>- Building and versioning your own datasets to share</a:t>
            </a:r>
          </a:p>
          <a:p>
            <a:pPr algn="l"/>
            <a:r>
              <a:rPr lang="en-US" b="0" i="0" dirty="0">
                <a:solidFill>
                  <a:srgbClr val="1F1F1F"/>
                </a:solidFill>
                <a:effectLst/>
                <a:latin typeface="var(--cds-font-family-source-sans-pro)"/>
              </a:rPr>
              <a:t>The library aims to save time prepping datasets so you can focus on building models. Backed by a standardized format, datasets can be shared and reused easily.</a:t>
            </a:r>
          </a:p>
          <a:p>
            <a:endParaRPr lang="en-IL" dirty="0"/>
          </a:p>
        </p:txBody>
      </p:sp>
    </p:spTree>
    <p:extLst>
      <p:ext uri="{BB962C8B-B14F-4D97-AF65-F5344CB8AC3E}">
        <p14:creationId xmlns:p14="http://schemas.microsoft.com/office/powerpoint/2010/main" val="30596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BB21-4E29-4584-FF26-71CEC4BC3EAE}"/>
              </a:ext>
            </a:extLst>
          </p:cNvPr>
          <p:cNvSpPr>
            <a:spLocks noGrp="1"/>
          </p:cNvSpPr>
          <p:nvPr>
            <p:ph type="title"/>
          </p:nvPr>
        </p:nvSpPr>
        <p:spPr/>
        <p:txBody>
          <a:bodyPr/>
          <a:lstStyle/>
          <a:p>
            <a:r>
              <a:rPr lang="en-IL" dirty="0"/>
              <a:t>Hugging Face Hub Contents</a:t>
            </a:r>
          </a:p>
        </p:txBody>
      </p:sp>
      <p:sp>
        <p:nvSpPr>
          <p:cNvPr id="3" name="Content Placeholder 2">
            <a:extLst>
              <a:ext uri="{FF2B5EF4-FFF2-40B4-BE49-F238E27FC236}">
                <a16:creationId xmlns:a16="http://schemas.microsoft.com/office/drawing/2014/main" id="{8DF1EA69-2874-D32A-1F90-E8E93F128063}"/>
              </a:ext>
            </a:extLst>
          </p:cNvPr>
          <p:cNvSpPr>
            <a:spLocks noGrp="1"/>
          </p:cNvSpPr>
          <p:nvPr>
            <p:ph idx="1"/>
          </p:nvPr>
        </p:nvSpPr>
        <p:spPr/>
        <p:txBody>
          <a:bodyPr/>
          <a:lstStyle/>
          <a:p>
            <a:r>
              <a:rPr lang="en-US" b="0" i="0" dirty="0">
                <a:solidFill>
                  <a:srgbClr val="1F1F1F"/>
                </a:solidFill>
                <a:effectLst/>
                <a:latin typeface="Source Sans Pro" panose="020B0503030403020204" pitchFamily="34" charset="0"/>
              </a:rPr>
              <a:t>Over 120k ML models for tasks like NLP, vision, and audio</a:t>
            </a:r>
          </a:p>
          <a:p>
            <a:r>
              <a:rPr lang="en-US" b="0" i="0" dirty="0">
                <a:solidFill>
                  <a:srgbClr val="1F1F1F"/>
                </a:solidFill>
                <a:effectLst/>
                <a:latin typeface="Source Sans Pro" panose="020B0503030403020204" pitchFamily="34" charset="0"/>
              </a:rPr>
              <a:t>Over 20k datasets in 100+ languages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Over 50k Spaces, which are apps to demonstrate models interactively</a:t>
            </a:r>
          </a:p>
          <a:p>
            <a:r>
              <a:rPr lang="en-US" b="0" i="0" dirty="0">
                <a:solidFill>
                  <a:srgbClr val="1F1F1F"/>
                </a:solidFill>
                <a:effectLst/>
                <a:latin typeface="Source Sans Pro" panose="020B0503030403020204" pitchFamily="34" charset="0"/>
              </a:rPr>
              <a:t>Support for organizing content into user and organization accounts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Security features like access control and malware scanning</a:t>
            </a:r>
            <a:endParaRPr lang="en-IL" dirty="0"/>
          </a:p>
        </p:txBody>
      </p:sp>
    </p:spTree>
    <p:extLst>
      <p:ext uri="{BB962C8B-B14F-4D97-AF65-F5344CB8AC3E}">
        <p14:creationId xmlns:p14="http://schemas.microsoft.com/office/powerpoint/2010/main" val="427616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3A9E-2B7A-A0CD-46A2-02822036939D}"/>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1BC671DE-EC30-3935-584D-6A1858262229}"/>
              </a:ext>
            </a:extLst>
          </p:cNvPr>
          <p:cNvSpPr>
            <a:spLocks noGrp="1"/>
          </p:cNvSpPr>
          <p:nvPr>
            <p:ph idx="1"/>
          </p:nvPr>
        </p:nvSpPr>
        <p:spPr/>
        <p:txBody>
          <a:bodyPr>
            <a:normAutofit/>
          </a:bodyPr>
          <a:lstStyle/>
          <a:p>
            <a:r>
              <a:rPr lang="en-IL" dirty="0"/>
              <a:t>Andrew NG (deeplearning.ai) estimates, that developing an ML models is only 25% of the ML work</a:t>
            </a:r>
          </a:p>
          <a:p>
            <a:r>
              <a:rPr lang="en-US" dirty="0"/>
              <a:t>According to a recent study by </a:t>
            </a:r>
            <a:r>
              <a:rPr lang="en-US" dirty="0" err="1"/>
              <a:t>NewVantage</a:t>
            </a:r>
            <a:r>
              <a:rPr lang="en-US" dirty="0"/>
              <a:t> Partners, of 70 leading enterprise companies, only 15% have deployed AI capabilities into widespread production. AI that is not deployed to generate value is only a very costly experiment. These experiments are complex technical accomplishments, but they don’t translate into ROI. </a:t>
            </a:r>
          </a:p>
          <a:p>
            <a:r>
              <a:rPr lang="en-US" dirty="0" err="1"/>
              <a:t>MLOps</a:t>
            </a:r>
            <a:r>
              <a:rPr lang="en-US" dirty="0"/>
              <a:t> allows companies to easily deploy, monitor, and update models in production, paving the way to AI with ROI.</a:t>
            </a:r>
          </a:p>
        </p:txBody>
      </p:sp>
    </p:spTree>
    <p:extLst>
      <p:ext uri="{BB962C8B-B14F-4D97-AF65-F5344CB8AC3E}">
        <p14:creationId xmlns:p14="http://schemas.microsoft.com/office/powerpoint/2010/main" val="154398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DC93-867D-9B2F-4F37-ACBFCDE44BD7}"/>
              </a:ext>
            </a:extLst>
          </p:cNvPr>
          <p:cNvSpPr>
            <a:spLocks noGrp="1"/>
          </p:cNvSpPr>
          <p:nvPr>
            <p:ph type="title"/>
          </p:nvPr>
        </p:nvSpPr>
        <p:spPr/>
        <p:txBody>
          <a:bodyPr/>
          <a:lstStyle/>
          <a:p>
            <a:r>
              <a:rPr lang="en-IL" dirty="0"/>
              <a:t>Hugging Face Hub Capabilities </a:t>
            </a:r>
          </a:p>
        </p:txBody>
      </p:sp>
      <p:sp>
        <p:nvSpPr>
          <p:cNvPr id="3" name="Content Placeholder 2">
            <a:extLst>
              <a:ext uri="{FF2B5EF4-FFF2-40B4-BE49-F238E27FC236}">
                <a16:creationId xmlns:a16="http://schemas.microsoft.com/office/drawing/2014/main" id="{CD2B06F5-800A-DFA4-EA31-EDC3F99E68C2}"/>
              </a:ext>
            </a:extLst>
          </p:cNvPr>
          <p:cNvSpPr>
            <a:spLocks noGrp="1"/>
          </p:cNvSpPr>
          <p:nvPr>
            <p:ph idx="1"/>
          </p:nvPr>
        </p:nvSpPr>
        <p:spPr/>
        <p:txBody>
          <a:bodyPr/>
          <a:lstStyle/>
          <a:p>
            <a:pPr algn="l"/>
            <a:r>
              <a:rPr lang="en-US" b="0" i="0" dirty="0">
                <a:solidFill>
                  <a:srgbClr val="1F1F1F"/>
                </a:solidFill>
                <a:effectLst/>
                <a:latin typeface="var(--cds-font-family-source-sans-pro)"/>
              </a:rPr>
              <a:t>Discover state of the art models and datasets</a:t>
            </a:r>
          </a:p>
          <a:p>
            <a:pPr algn="l"/>
            <a:r>
              <a:rPr lang="en-US" b="0" i="0" dirty="0">
                <a:solidFill>
                  <a:srgbClr val="1F1F1F"/>
                </a:solidFill>
                <a:effectLst/>
                <a:latin typeface="var(--cds-font-family-source-sans-pro)"/>
              </a:rPr>
              <a:t>Integrate them into your projects with library support </a:t>
            </a:r>
          </a:p>
          <a:p>
            <a:pPr algn="l"/>
            <a:r>
              <a:rPr lang="en-US" b="0" i="0" dirty="0">
                <a:solidFill>
                  <a:srgbClr val="1F1F1F"/>
                </a:solidFill>
                <a:effectLst/>
                <a:latin typeface="var(--cds-font-family-source-sans-pro)"/>
              </a:rPr>
              <a:t>Build interactive demo apps with SDKs like </a:t>
            </a:r>
            <a:r>
              <a:rPr lang="en-US" b="0" i="0" dirty="0" err="1">
                <a:solidFill>
                  <a:srgbClr val="1F1F1F"/>
                </a:solidFill>
                <a:effectLst/>
                <a:latin typeface="var(--cds-font-family-source-sans-pro)"/>
              </a:rPr>
              <a:t>Gradio</a:t>
            </a:r>
            <a:r>
              <a:rPr lang="en-US" b="0" i="0" dirty="0">
                <a:solidFill>
                  <a:srgbClr val="1F1F1F"/>
                </a:solidFill>
                <a:effectLst/>
                <a:latin typeface="var(--cds-font-family-source-sans-pro)"/>
              </a:rPr>
              <a:t> and </a:t>
            </a:r>
            <a:r>
              <a:rPr lang="en-US" b="0" i="0" dirty="0" err="1">
                <a:solidFill>
                  <a:srgbClr val="1F1F1F"/>
                </a:solidFill>
                <a:effectLst/>
                <a:latin typeface="var(--cds-font-family-source-sans-pro)"/>
              </a:rPr>
              <a:t>Streamlit</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Manage public and private content through organizations</a:t>
            </a:r>
          </a:p>
          <a:p>
            <a:endParaRPr lang="en-IL" dirty="0"/>
          </a:p>
        </p:txBody>
      </p:sp>
    </p:spTree>
    <p:extLst>
      <p:ext uri="{BB962C8B-B14F-4D97-AF65-F5344CB8AC3E}">
        <p14:creationId xmlns:p14="http://schemas.microsoft.com/office/powerpoint/2010/main" val="259786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7FA1-896C-896D-9B96-7BD43397A9D6}"/>
              </a:ext>
            </a:extLst>
          </p:cNvPr>
          <p:cNvSpPr>
            <a:spLocks noGrp="1"/>
          </p:cNvSpPr>
          <p:nvPr>
            <p:ph type="title"/>
          </p:nvPr>
        </p:nvSpPr>
        <p:spPr/>
        <p:txBody>
          <a:bodyPr/>
          <a:lstStyle/>
          <a:p>
            <a:r>
              <a:rPr lang="en-IL" dirty="0"/>
              <a:t>Applied Hugging Face</a:t>
            </a:r>
          </a:p>
        </p:txBody>
      </p:sp>
      <p:sp>
        <p:nvSpPr>
          <p:cNvPr id="3" name="Content Placeholder 2">
            <a:extLst>
              <a:ext uri="{FF2B5EF4-FFF2-40B4-BE49-F238E27FC236}">
                <a16:creationId xmlns:a16="http://schemas.microsoft.com/office/drawing/2014/main" id="{445CE0AC-2188-2EFE-216D-D2B2C8078171}"/>
              </a:ext>
            </a:extLst>
          </p:cNvPr>
          <p:cNvSpPr>
            <a:spLocks noGrp="1"/>
          </p:cNvSpPr>
          <p:nvPr>
            <p:ph idx="1"/>
          </p:nvPr>
        </p:nvSpPr>
        <p:spPr/>
        <p:txBody>
          <a:bodyPr/>
          <a:lstStyle/>
          <a:p>
            <a:pPr algn="l">
              <a:buFont typeface="Arial" panose="020B0604020202020204" pitchFamily="34" charset="0"/>
              <a:buChar char="•"/>
            </a:pPr>
            <a:r>
              <a:rPr lang="en-US" b="1" i="0" dirty="0" err="1">
                <a:solidFill>
                  <a:srgbClr val="1F1F1F"/>
                </a:solidFill>
                <a:effectLst/>
                <a:latin typeface="unset"/>
              </a:rPr>
              <a:t>Codespaces</a:t>
            </a:r>
            <a:r>
              <a:rPr lang="en-US" b="1" i="0" dirty="0">
                <a:solidFill>
                  <a:srgbClr val="1F1F1F"/>
                </a:solidFill>
                <a:effectLst/>
                <a:latin typeface="unset"/>
              </a:rPr>
              <a:t> </a:t>
            </a:r>
            <a:r>
              <a:rPr lang="en-US" b="0" i="0" dirty="0">
                <a:solidFill>
                  <a:srgbClr val="1F1F1F"/>
                </a:solidFill>
                <a:effectLst/>
                <a:latin typeface="var(--cds-font-family-source-sans-pro)"/>
              </a:rPr>
              <a:t>- Browser-based dev environment with GPU access</a:t>
            </a:r>
          </a:p>
          <a:p>
            <a:pPr algn="l">
              <a:buFont typeface="Arial" panose="020B0604020202020204" pitchFamily="34" charset="0"/>
              <a:buChar char="•"/>
            </a:pPr>
            <a:r>
              <a:rPr lang="en-US" b="1" i="0" dirty="0">
                <a:solidFill>
                  <a:srgbClr val="1F1F1F"/>
                </a:solidFill>
                <a:effectLst/>
                <a:latin typeface="unset"/>
              </a:rPr>
              <a:t>CLI </a:t>
            </a:r>
            <a:r>
              <a:rPr lang="en-US" b="0" i="0" dirty="0">
                <a:solidFill>
                  <a:srgbClr val="1F1F1F"/>
                </a:solidFill>
                <a:effectLst/>
                <a:latin typeface="var(--cds-font-family-source-sans-pro)"/>
              </a:rPr>
              <a:t>- Command line tool for tasks like authentication and caching</a:t>
            </a:r>
          </a:p>
          <a:p>
            <a:pPr algn="l">
              <a:buFont typeface="Arial" panose="020B0604020202020204" pitchFamily="34" charset="0"/>
              <a:buChar char="•"/>
            </a:pPr>
            <a:r>
              <a:rPr lang="en-US" b="1" i="0" dirty="0">
                <a:solidFill>
                  <a:srgbClr val="1F1F1F"/>
                </a:solidFill>
                <a:effectLst/>
                <a:latin typeface="unset"/>
              </a:rPr>
              <a:t>Inference API</a:t>
            </a:r>
            <a:r>
              <a:rPr lang="en-US" b="0" i="0" dirty="0">
                <a:solidFill>
                  <a:srgbClr val="1F1F1F"/>
                </a:solidFill>
                <a:effectLst/>
                <a:latin typeface="var(--cds-font-family-source-sans-pro)"/>
              </a:rPr>
              <a:t> - Hosted API to get predictions from latest models</a:t>
            </a:r>
          </a:p>
          <a:p>
            <a:endParaRPr lang="en-IL" dirty="0"/>
          </a:p>
        </p:txBody>
      </p:sp>
    </p:spTree>
    <p:extLst>
      <p:ext uri="{BB962C8B-B14F-4D97-AF65-F5344CB8AC3E}">
        <p14:creationId xmlns:p14="http://schemas.microsoft.com/office/powerpoint/2010/main" val="2610120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0C0A-2039-4C26-F95E-12438CA01ED6}"/>
              </a:ext>
            </a:extLst>
          </p:cNvPr>
          <p:cNvSpPr>
            <a:spLocks noGrp="1"/>
          </p:cNvSpPr>
          <p:nvPr>
            <p:ph type="title"/>
          </p:nvPr>
        </p:nvSpPr>
        <p:spPr/>
        <p:txBody>
          <a:bodyPr/>
          <a:lstStyle/>
          <a:p>
            <a:r>
              <a:rPr lang="en-IL" dirty="0"/>
              <a:t>Packaging Hugging Face</a:t>
            </a:r>
          </a:p>
        </p:txBody>
      </p:sp>
      <p:sp>
        <p:nvSpPr>
          <p:cNvPr id="3" name="Content Placeholder 2">
            <a:extLst>
              <a:ext uri="{FF2B5EF4-FFF2-40B4-BE49-F238E27FC236}">
                <a16:creationId xmlns:a16="http://schemas.microsoft.com/office/drawing/2014/main" id="{42676671-F02D-70BF-92B8-0BCC06A1F3DA}"/>
              </a:ext>
            </a:extLst>
          </p:cNvPr>
          <p:cNvSpPr>
            <a:spLocks noGrp="1"/>
          </p:cNvSpPr>
          <p:nvPr>
            <p:ph idx="1"/>
          </p:nvPr>
        </p:nvSpPr>
        <p:spPr/>
        <p:txBody>
          <a:bodyPr/>
          <a:lstStyle/>
          <a:p>
            <a:pPr algn="l"/>
            <a:r>
              <a:rPr lang="en-US" b="1" i="0" dirty="0" err="1">
                <a:solidFill>
                  <a:srgbClr val="1F1F1F"/>
                </a:solidFill>
                <a:effectLst/>
                <a:latin typeface="unset"/>
              </a:rPr>
              <a:t>FastAPI</a:t>
            </a:r>
            <a:r>
              <a:rPr lang="en-US" b="1" i="0" dirty="0">
                <a:solidFill>
                  <a:srgbClr val="1F1F1F"/>
                </a:solidFill>
                <a:effectLst/>
                <a:latin typeface="unset"/>
              </a:rPr>
              <a:t> </a:t>
            </a:r>
            <a:r>
              <a:rPr lang="en-US" b="0" i="0" dirty="0">
                <a:solidFill>
                  <a:srgbClr val="1F1F1F"/>
                </a:solidFill>
                <a:effectLst/>
                <a:latin typeface="var(--cds-font-family-source-sans-pro)"/>
              </a:rPr>
              <a:t>- Python web framework for building APIs</a:t>
            </a:r>
          </a:p>
          <a:p>
            <a:pPr algn="l"/>
            <a:r>
              <a:rPr lang="en-US" b="1" i="0" dirty="0">
                <a:solidFill>
                  <a:srgbClr val="1F1F1F"/>
                </a:solidFill>
                <a:effectLst/>
                <a:latin typeface="unset"/>
              </a:rPr>
              <a:t>Container Registry</a:t>
            </a:r>
            <a:r>
              <a:rPr lang="en-US" b="0" i="0" dirty="0">
                <a:solidFill>
                  <a:srgbClr val="1F1F1F"/>
                </a:solidFill>
                <a:effectLst/>
                <a:latin typeface="var(--cds-font-family-source-sans-pro)"/>
              </a:rPr>
              <a:t> - Docker image storage like </a:t>
            </a:r>
            <a:r>
              <a:rPr lang="en-US" b="0" i="0" dirty="0" err="1">
                <a:solidFill>
                  <a:srgbClr val="1F1F1F"/>
                </a:solidFill>
                <a:effectLst/>
                <a:latin typeface="var(--cds-font-family-source-sans-pro)"/>
              </a:rPr>
              <a:t>DockerHub</a:t>
            </a:r>
            <a:r>
              <a:rPr lang="en-US" b="0" i="0" dirty="0">
                <a:solidFill>
                  <a:srgbClr val="1F1F1F"/>
                </a:solidFill>
                <a:effectLst/>
                <a:latin typeface="var(--cds-font-family-source-sans-pro)"/>
              </a:rPr>
              <a:t> or Azure Container Registry</a:t>
            </a:r>
          </a:p>
          <a:p>
            <a:pPr algn="l"/>
            <a:r>
              <a:rPr lang="en-US" b="1" i="0" dirty="0">
                <a:solidFill>
                  <a:srgbClr val="1F1F1F"/>
                </a:solidFill>
                <a:effectLst/>
                <a:latin typeface="unset"/>
              </a:rPr>
              <a:t>CI/CD Pipeline </a:t>
            </a:r>
            <a:r>
              <a:rPr lang="en-US" b="0" i="0" dirty="0">
                <a:solidFill>
                  <a:srgbClr val="1F1F1F"/>
                </a:solidFill>
                <a:effectLst/>
                <a:latin typeface="var(--cds-font-family-source-sans-pro)"/>
              </a:rPr>
              <a:t>- Automate building, testing and deployment processes</a:t>
            </a:r>
          </a:p>
          <a:p>
            <a:endParaRPr lang="en-IL" dirty="0"/>
          </a:p>
        </p:txBody>
      </p:sp>
    </p:spTree>
    <p:extLst>
      <p:ext uri="{BB962C8B-B14F-4D97-AF65-F5344CB8AC3E}">
        <p14:creationId xmlns:p14="http://schemas.microsoft.com/office/powerpoint/2010/main" val="381128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6FE6-0D67-5633-EACE-CAECCC14B8A1}"/>
              </a:ext>
            </a:extLst>
          </p:cNvPr>
          <p:cNvSpPr>
            <a:spLocks noGrp="1"/>
          </p:cNvSpPr>
          <p:nvPr>
            <p:ph type="title"/>
          </p:nvPr>
        </p:nvSpPr>
        <p:spPr/>
        <p:txBody>
          <a:bodyPr/>
          <a:lstStyle/>
          <a:p>
            <a:r>
              <a:rPr lang="en-IL" dirty="0"/>
              <a:t>FastAPI</a:t>
            </a:r>
          </a:p>
        </p:txBody>
      </p:sp>
      <p:pic>
        <p:nvPicPr>
          <p:cNvPr id="5" name="Content Placeholder 4" descr="A screenshot of a computer&#10;&#10;Description automatically generated">
            <a:extLst>
              <a:ext uri="{FF2B5EF4-FFF2-40B4-BE49-F238E27FC236}">
                <a16:creationId xmlns:a16="http://schemas.microsoft.com/office/drawing/2014/main" id="{447CD643-EC0D-3AA3-BCD0-A4FE34A51C97}"/>
              </a:ext>
            </a:extLst>
          </p:cNvPr>
          <p:cNvPicPr>
            <a:picLocks noGrp="1" noChangeAspect="1"/>
          </p:cNvPicPr>
          <p:nvPr>
            <p:ph idx="1"/>
          </p:nvPr>
        </p:nvPicPr>
        <p:blipFill>
          <a:blip r:embed="rId2"/>
          <a:stretch>
            <a:fillRect/>
          </a:stretch>
        </p:blipFill>
        <p:spPr>
          <a:xfrm>
            <a:off x="4535701" y="1825625"/>
            <a:ext cx="3120597" cy="4351338"/>
          </a:xfrm>
        </p:spPr>
      </p:pic>
    </p:spTree>
    <p:extLst>
      <p:ext uri="{BB962C8B-B14F-4D97-AF65-F5344CB8AC3E}">
        <p14:creationId xmlns:p14="http://schemas.microsoft.com/office/powerpoint/2010/main" val="2420904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3A5-1E9B-3216-4E43-0EFD9ECC7DB1}"/>
              </a:ext>
            </a:extLst>
          </p:cNvPr>
          <p:cNvSpPr>
            <a:spLocks noGrp="1"/>
          </p:cNvSpPr>
          <p:nvPr>
            <p:ph type="title"/>
          </p:nvPr>
        </p:nvSpPr>
        <p:spPr/>
        <p:txBody>
          <a:bodyPr/>
          <a:lstStyle/>
          <a:p>
            <a:r>
              <a:rPr lang="en-IL" dirty="0"/>
              <a:t>Fine-tuning</a:t>
            </a:r>
          </a:p>
        </p:txBody>
      </p:sp>
      <p:sp>
        <p:nvSpPr>
          <p:cNvPr id="3" name="Content Placeholder 2">
            <a:extLst>
              <a:ext uri="{FF2B5EF4-FFF2-40B4-BE49-F238E27FC236}">
                <a16:creationId xmlns:a16="http://schemas.microsoft.com/office/drawing/2014/main" id="{99D5160A-3644-456C-7E82-2C1ACF9BFC72}"/>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unset"/>
              </a:rPr>
              <a:t>Fine-tuning </a:t>
            </a:r>
            <a:r>
              <a:rPr lang="en-US" b="0" i="0" dirty="0">
                <a:solidFill>
                  <a:srgbClr val="1F1F1F"/>
                </a:solidFill>
                <a:effectLst/>
                <a:latin typeface="var(--cds-font-family-source-sans-pro)"/>
              </a:rPr>
              <a:t>- Specialize models by retraining on new data</a:t>
            </a:r>
          </a:p>
          <a:p>
            <a:pPr algn="l">
              <a:buFont typeface="Arial" panose="020B0604020202020204" pitchFamily="34" charset="0"/>
              <a:buChar char="•"/>
            </a:pPr>
            <a:r>
              <a:rPr lang="en-US" b="1" i="0" dirty="0">
                <a:solidFill>
                  <a:srgbClr val="1F1F1F"/>
                </a:solidFill>
                <a:effectLst/>
                <a:latin typeface="unset"/>
              </a:rPr>
              <a:t>ONNX</a:t>
            </a:r>
            <a:r>
              <a:rPr lang="en-US" b="0" i="0" dirty="0">
                <a:solidFill>
                  <a:srgbClr val="1F1F1F"/>
                </a:solidFill>
                <a:effectLst/>
                <a:latin typeface="var(--cds-font-family-source-sans-pro)"/>
              </a:rPr>
              <a:t> - Open standard for interoperability between frameworks</a:t>
            </a:r>
          </a:p>
          <a:p>
            <a:pPr algn="l">
              <a:buFont typeface="Arial" panose="020B0604020202020204" pitchFamily="34" charset="0"/>
              <a:buChar char="•"/>
            </a:pPr>
            <a:r>
              <a:rPr lang="en-US" b="1" i="0" dirty="0">
                <a:solidFill>
                  <a:srgbClr val="1F1F1F"/>
                </a:solidFill>
                <a:effectLst/>
                <a:latin typeface="unset"/>
              </a:rPr>
              <a:t>Quantization</a:t>
            </a:r>
            <a:r>
              <a:rPr lang="en-US" b="0" i="0" dirty="0">
                <a:solidFill>
                  <a:srgbClr val="1F1F1F"/>
                </a:solidFill>
                <a:effectLst/>
                <a:latin typeface="var(--cds-font-family-source-sans-pro)"/>
              </a:rPr>
              <a:t> - Model compression technique to optimize speed</a:t>
            </a:r>
          </a:p>
          <a:p>
            <a:endParaRPr lang="en-IL" dirty="0"/>
          </a:p>
        </p:txBody>
      </p:sp>
    </p:spTree>
    <p:extLst>
      <p:ext uri="{BB962C8B-B14F-4D97-AF65-F5344CB8AC3E}">
        <p14:creationId xmlns:p14="http://schemas.microsoft.com/office/powerpoint/2010/main" val="368033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642B33E5-0CF4-2D11-A2B7-E220C379A642}"/>
            </a:ext>
          </a:extLst>
        </p:cNvPr>
        <p:cNvGrpSpPr/>
        <p:nvPr/>
      </p:nvGrpSpPr>
      <p:grpSpPr>
        <a:xfrm>
          <a:off x="0" y="0"/>
          <a:ext cx="0" cy="0"/>
          <a:chOff x="0" y="0"/>
          <a:chExt cx="0" cy="0"/>
        </a:xfrm>
      </p:grpSpPr>
      <p:pic>
        <p:nvPicPr>
          <p:cNvPr id="213" name="Google Shape;213;p35">
            <a:extLst>
              <a:ext uri="{FF2B5EF4-FFF2-40B4-BE49-F238E27FC236}">
                <a16:creationId xmlns:a16="http://schemas.microsoft.com/office/drawing/2014/main" id="{83909FE3-5F89-4CAD-6B55-AAB4C2BD8283}"/>
              </a:ext>
            </a:extLst>
          </p:cNvPr>
          <p:cNvPicPr preferRelativeResize="0"/>
          <p:nvPr/>
        </p:nvPicPr>
        <p:blipFill>
          <a:blip r:embed="rId3">
            <a:alphaModFix/>
          </a:blip>
          <a:stretch>
            <a:fillRect/>
          </a:stretch>
        </p:blipFill>
        <p:spPr>
          <a:xfrm>
            <a:off x="2649285" y="967300"/>
            <a:ext cx="6893439" cy="4923403"/>
          </a:xfrm>
          <a:prstGeom prst="rect">
            <a:avLst/>
          </a:prstGeom>
          <a:noFill/>
          <a:ln>
            <a:noFill/>
          </a:ln>
        </p:spPr>
      </p:pic>
      <p:sp>
        <p:nvSpPr>
          <p:cNvPr id="214" name="Google Shape;214;p35">
            <a:extLst>
              <a:ext uri="{FF2B5EF4-FFF2-40B4-BE49-F238E27FC236}">
                <a16:creationId xmlns:a16="http://schemas.microsoft.com/office/drawing/2014/main" id="{47CFA801-B74F-5A6B-A2F1-632B29C16944}"/>
              </a:ext>
            </a:extLst>
          </p:cNvPr>
          <p:cNvSpPr txBox="1"/>
          <p:nvPr/>
        </p:nvSpPr>
        <p:spPr>
          <a:xfrm>
            <a:off x="304800" y="304801"/>
            <a:ext cx="32176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Qwak Platform</a:t>
            </a:r>
            <a:endParaRPr sz="2133" b="1">
              <a:latin typeface="Inter"/>
              <a:ea typeface="Inter"/>
              <a:cs typeface="Inter"/>
              <a:sym typeface="Inter"/>
            </a:endParaRPr>
          </a:p>
        </p:txBody>
      </p:sp>
      <p:pic>
        <p:nvPicPr>
          <p:cNvPr id="215" name="Google Shape;215;p35">
            <a:extLst>
              <a:ext uri="{FF2B5EF4-FFF2-40B4-BE49-F238E27FC236}">
                <a16:creationId xmlns:a16="http://schemas.microsoft.com/office/drawing/2014/main" id="{1D06A6EE-F7FE-BB01-7E2B-CDFA7A40AB37}"/>
              </a:ext>
            </a:extLst>
          </p:cNvPr>
          <p:cNvPicPr preferRelativeResize="0"/>
          <p:nvPr/>
        </p:nvPicPr>
        <p:blipFill>
          <a:blip r:embed="rId4">
            <a:alphaModFix/>
          </a:blip>
          <a:stretch>
            <a:fillRect/>
          </a:stretch>
        </p:blipFill>
        <p:spPr>
          <a:xfrm>
            <a:off x="203200" y="6209400"/>
            <a:ext cx="445400" cy="445400"/>
          </a:xfrm>
          <a:prstGeom prst="rect">
            <a:avLst/>
          </a:prstGeom>
          <a:noFill/>
          <a:ln>
            <a:noFill/>
          </a:ln>
        </p:spPr>
      </p:pic>
    </p:spTree>
    <p:extLst>
      <p:ext uri="{BB962C8B-B14F-4D97-AF65-F5344CB8AC3E}">
        <p14:creationId xmlns:p14="http://schemas.microsoft.com/office/powerpoint/2010/main" val="6762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35D9-507D-6E45-2989-477ED89B9784}"/>
              </a:ext>
            </a:extLst>
          </p:cNvPr>
          <p:cNvSpPr>
            <a:spLocks noGrp="1"/>
          </p:cNvSpPr>
          <p:nvPr>
            <p:ph type="title"/>
          </p:nvPr>
        </p:nvSpPr>
        <p:spPr/>
        <p:txBody>
          <a:bodyPr/>
          <a:lstStyle/>
          <a:p>
            <a:r>
              <a:rPr lang="en-IL" dirty="0"/>
              <a:t>More commercial Platforms</a:t>
            </a:r>
          </a:p>
        </p:txBody>
      </p:sp>
      <p:sp>
        <p:nvSpPr>
          <p:cNvPr id="3" name="Content Placeholder 2">
            <a:extLst>
              <a:ext uri="{FF2B5EF4-FFF2-40B4-BE49-F238E27FC236}">
                <a16:creationId xmlns:a16="http://schemas.microsoft.com/office/drawing/2014/main" id="{5B7EDB76-8E84-3748-52BF-86F22407F603}"/>
              </a:ext>
            </a:extLst>
          </p:cNvPr>
          <p:cNvSpPr>
            <a:spLocks noGrp="1"/>
          </p:cNvSpPr>
          <p:nvPr>
            <p:ph idx="1"/>
          </p:nvPr>
        </p:nvSpPr>
        <p:spPr/>
        <p:txBody>
          <a:bodyPr/>
          <a:lstStyle/>
          <a:p>
            <a:r>
              <a:rPr lang="en-IL" dirty="0"/>
              <a:t>Databricks</a:t>
            </a:r>
          </a:p>
          <a:p>
            <a:r>
              <a:rPr lang="en-IL" dirty="0"/>
              <a:t>Snowflake</a:t>
            </a:r>
          </a:p>
          <a:p>
            <a:r>
              <a:rPr lang="en-IL" dirty="0"/>
              <a:t>Tools</a:t>
            </a:r>
          </a:p>
          <a:p>
            <a:pPr lvl="1"/>
            <a:r>
              <a:rPr lang="en-IL" dirty="0"/>
              <a:t>AWS SageMaker</a:t>
            </a:r>
          </a:p>
          <a:p>
            <a:pPr lvl="1"/>
            <a:r>
              <a:rPr lang="en-IL" dirty="0"/>
              <a:t>Azure ML</a:t>
            </a:r>
          </a:p>
        </p:txBody>
      </p:sp>
    </p:spTree>
    <p:extLst>
      <p:ext uri="{BB962C8B-B14F-4D97-AF65-F5344CB8AC3E}">
        <p14:creationId xmlns:p14="http://schemas.microsoft.com/office/powerpoint/2010/main" val="2252624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ECE3-BA21-E814-A7C5-4C746DA4FFC2}"/>
              </a:ext>
            </a:extLst>
          </p:cNvPr>
          <p:cNvSpPr>
            <a:spLocks noGrp="1"/>
          </p:cNvSpPr>
          <p:nvPr>
            <p:ph type="title"/>
          </p:nvPr>
        </p:nvSpPr>
        <p:spPr/>
        <p:txBody>
          <a:bodyPr/>
          <a:lstStyle/>
          <a:p>
            <a:r>
              <a:rPr lang="en-IL" dirty="0"/>
              <a:t>References</a:t>
            </a:r>
          </a:p>
        </p:txBody>
      </p:sp>
      <p:sp>
        <p:nvSpPr>
          <p:cNvPr id="3" name="Content Placeholder 2">
            <a:extLst>
              <a:ext uri="{FF2B5EF4-FFF2-40B4-BE49-F238E27FC236}">
                <a16:creationId xmlns:a16="http://schemas.microsoft.com/office/drawing/2014/main" id="{A1FF1CEA-8051-82B6-33E0-8D42B8C88E6D}"/>
              </a:ext>
            </a:extLst>
          </p:cNvPr>
          <p:cNvSpPr>
            <a:spLocks noGrp="1"/>
          </p:cNvSpPr>
          <p:nvPr>
            <p:ph idx="1"/>
          </p:nvPr>
        </p:nvSpPr>
        <p:spPr/>
        <p:txBody>
          <a:bodyPr/>
          <a:lstStyle/>
          <a:p>
            <a:r>
              <a:rPr lang="en-US" dirty="0">
                <a:hlinkClick r:id="rId2"/>
              </a:rPr>
              <a:t>https://spotintelligence.com/2023/09/20/language-identification/#Building_and_Training_Language_Identification_Models</a:t>
            </a:r>
            <a:endParaRPr lang="en-IL" dirty="0"/>
          </a:p>
          <a:p>
            <a:r>
              <a:rPr lang="en-US" dirty="0">
                <a:hlinkClick r:id="rId3"/>
              </a:rPr>
              <a:t>https://fasttext.cc/docs/en/supervised-tutorial.html</a:t>
            </a:r>
            <a:endParaRPr lang="en-IL" dirty="0"/>
          </a:p>
          <a:p>
            <a:r>
              <a:rPr lang="en-US" dirty="0">
                <a:hlinkClick r:id="rId4"/>
              </a:rPr>
              <a:t>https://mlflow.org/docs/latest/tracking.html</a:t>
            </a:r>
            <a:r>
              <a:rPr lang="en-US" dirty="0"/>
              <a:t> </a:t>
            </a:r>
          </a:p>
          <a:p>
            <a:r>
              <a:rPr lang="en-US" dirty="0">
                <a:hlinkClick r:id="rId5"/>
              </a:rPr>
              <a:t>https://www.qwak.com/</a:t>
            </a:r>
            <a:endParaRPr lang="en-IL" dirty="0"/>
          </a:p>
          <a:p>
            <a:r>
              <a:rPr lang="en-US" dirty="0">
                <a:hlinkClick r:id="rId6"/>
              </a:rPr>
              <a:t>https://neptune.ai/blog/mlops-tools-platforms-landscape</a:t>
            </a:r>
            <a:r>
              <a:rPr lang="en-US" dirty="0"/>
              <a:t> </a:t>
            </a:r>
          </a:p>
          <a:p>
            <a:r>
              <a:rPr lang="en-US" dirty="0">
                <a:hlinkClick r:id="rId7"/>
              </a:rPr>
              <a:t>https://huggingface.co/blog/convert-transformers-to-onnx</a:t>
            </a:r>
            <a:r>
              <a:rPr lang="en-US" dirty="0"/>
              <a:t> </a:t>
            </a:r>
            <a:endParaRPr lang="en-IL" dirty="0"/>
          </a:p>
        </p:txBody>
      </p:sp>
    </p:spTree>
    <p:extLst>
      <p:ext uri="{BB962C8B-B14F-4D97-AF65-F5344CB8AC3E}">
        <p14:creationId xmlns:p14="http://schemas.microsoft.com/office/powerpoint/2010/main" val="214244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5EC-0401-4B7F-8341-97530541F6E6}"/>
              </a:ext>
            </a:extLst>
          </p:cNvPr>
          <p:cNvSpPr>
            <a:spLocks noGrp="1"/>
          </p:cNvSpPr>
          <p:nvPr>
            <p:ph type="title"/>
          </p:nvPr>
        </p:nvSpPr>
        <p:spPr/>
        <p:txBody>
          <a:bodyPr/>
          <a:lstStyle/>
          <a:p>
            <a:r>
              <a:rPr lang="en-IL" dirty="0"/>
              <a:t>Links</a:t>
            </a:r>
          </a:p>
        </p:txBody>
      </p:sp>
      <p:sp>
        <p:nvSpPr>
          <p:cNvPr id="3" name="Content Placeholder 2">
            <a:extLst>
              <a:ext uri="{FF2B5EF4-FFF2-40B4-BE49-F238E27FC236}">
                <a16:creationId xmlns:a16="http://schemas.microsoft.com/office/drawing/2014/main" id="{0730F803-9D3F-5D6E-748D-9BDAE5B7A5E3}"/>
              </a:ext>
            </a:extLst>
          </p:cNvPr>
          <p:cNvSpPr>
            <a:spLocks noGrp="1"/>
          </p:cNvSpPr>
          <p:nvPr>
            <p:ph idx="1"/>
          </p:nvPr>
        </p:nvSpPr>
        <p:spPr/>
        <p:txBody>
          <a:bodyPr/>
          <a:lstStyle/>
          <a:p>
            <a:r>
              <a:rPr lang="en-US" dirty="0">
                <a:hlinkClick r:id="rId2"/>
              </a:rPr>
              <a:t>https://github.com/alfredodeza/mlflow-demo</a:t>
            </a:r>
            <a:endParaRPr lang="en-US" dirty="0"/>
          </a:p>
          <a:p>
            <a:r>
              <a:rPr lang="en-US" dirty="0">
                <a:hlinkClick r:id="rId3"/>
              </a:rPr>
              <a:t>https://github.com/mlflow/mlflow-example</a:t>
            </a:r>
            <a:r>
              <a:rPr lang="en-US" dirty="0"/>
              <a:t> </a:t>
            </a:r>
          </a:p>
          <a:p>
            <a:r>
              <a:rPr lang="en-US" dirty="0">
                <a:hlinkClick r:id="rId4"/>
              </a:rPr>
              <a:t>https://huggingface.co/blog/fasttext</a:t>
            </a:r>
            <a:r>
              <a:rPr lang="en-US" dirty="0"/>
              <a:t> </a:t>
            </a:r>
          </a:p>
          <a:p>
            <a:r>
              <a:rPr lang="en-US" dirty="0">
                <a:hlinkClick r:id="rId5"/>
              </a:rPr>
              <a:t>https://tech.bakkenbaeck.com/post/fasttext-with-mlflow</a:t>
            </a:r>
            <a:r>
              <a:rPr lang="en-US" dirty="0"/>
              <a:t> </a:t>
            </a:r>
            <a:endParaRPr lang="en-IL" dirty="0"/>
          </a:p>
        </p:txBody>
      </p:sp>
    </p:spTree>
    <p:extLst>
      <p:ext uri="{BB962C8B-B14F-4D97-AF65-F5344CB8AC3E}">
        <p14:creationId xmlns:p14="http://schemas.microsoft.com/office/powerpoint/2010/main" val="4058831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3196-789B-29CB-6432-B3646CDC59FA}"/>
              </a:ext>
            </a:extLst>
          </p:cNvPr>
          <p:cNvSpPr>
            <a:spLocks noGrp="1"/>
          </p:cNvSpPr>
          <p:nvPr>
            <p:ph type="title"/>
          </p:nvPr>
        </p:nvSpPr>
        <p:spPr/>
        <p:txBody>
          <a:bodyPr/>
          <a:lstStyle/>
          <a:p>
            <a:r>
              <a:rPr lang="en-IL" dirty="0"/>
              <a:t>Summary</a:t>
            </a:r>
          </a:p>
        </p:txBody>
      </p:sp>
      <p:sp>
        <p:nvSpPr>
          <p:cNvPr id="3" name="Content Placeholder 2">
            <a:extLst>
              <a:ext uri="{FF2B5EF4-FFF2-40B4-BE49-F238E27FC236}">
                <a16:creationId xmlns:a16="http://schemas.microsoft.com/office/drawing/2014/main" id="{2E735268-AE15-438C-CB76-F53A68598B16}"/>
              </a:ext>
            </a:extLst>
          </p:cNvPr>
          <p:cNvSpPr>
            <a:spLocks noGrp="1"/>
          </p:cNvSpPr>
          <p:nvPr>
            <p:ph idx="1"/>
          </p:nvPr>
        </p:nvSpPr>
        <p:spPr/>
        <p:txBody>
          <a:bodyPr>
            <a:normAutofit fontScale="92500" lnSpcReduction="10000"/>
          </a:bodyPr>
          <a:lstStyle/>
          <a:p>
            <a:r>
              <a:rPr lang="en-US" sz="3600" dirty="0">
                <a:effectLst/>
              </a:rPr>
              <a:t>Manual training and prediction</a:t>
            </a:r>
          </a:p>
          <a:p>
            <a:r>
              <a:rPr lang="en-US" sz="3600" dirty="0" err="1">
                <a:effectLst/>
              </a:rPr>
              <a:t>MLFlow</a:t>
            </a:r>
            <a:r>
              <a:rPr lang="en-US" sz="3600" dirty="0">
                <a:effectLst/>
              </a:rPr>
              <a:t> + metrics + parameters. Data drift</a:t>
            </a:r>
          </a:p>
          <a:p>
            <a:r>
              <a:rPr lang="en-US" sz="3600" dirty="0" err="1">
                <a:effectLst/>
              </a:rPr>
              <a:t>FastAPI</a:t>
            </a:r>
            <a:r>
              <a:rPr lang="en-US" sz="3600" dirty="0">
                <a:effectLst/>
              </a:rPr>
              <a:t> for serving</a:t>
            </a:r>
            <a:endParaRPr lang="en-US" sz="3600" dirty="0"/>
          </a:p>
          <a:p>
            <a:r>
              <a:rPr lang="en-US" sz="3600" dirty="0" err="1">
                <a:effectLst/>
              </a:rPr>
              <a:t>Gradio</a:t>
            </a:r>
            <a:r>
              <a:rPr lang="en-US" sz="3600" dirty="0">
                <a:effectLst/>
              </a:rPr>
              <a:t> for demonstrators</a:t>
            </a:r>
          </a:p>
          <a:p>
            <a:r>
              <a:rPr lang="en-US" sz="3600" dirty="0" err="1">
                <a:effectLst/>
              </a:rPr>
              <a:t>MLFlow</a:t>
            </a:r>
            <a:r>
              <a:rPr lang="en-US" sz="3600" dirty="0">
                <a:effectLst/>
              </a:rPr>
              <a:t> for model storage</a:t>
            </a:r>
          </a:p>
          <a:p>
            <a:r>
              <a:rPr lang="en-US" sz="3600" dirty="0" err="1">
                <a:effectLst/>
              </a:rPr>
              <a:t>MLFlow</a:t>
            </a:r>
            <a:r>
              <a:rPr lang="en-US" sz="3600" dirty="0">
                <a:effectLst/>
              </a:rPr>
              <a:t> for model serving</a:t>
            </a:r>
            <a:endParaRPr lang="en-US" sz="3600" dirty="0"/>
          </a:p>
          <a:p>
            <a:r>
              <a:rPr lang="en-US" sz="3600" dirty="0" err="1">
                <a:effectLst/>
              </a:rPr>
              <a:t>HuggingFace</a:t>
            </a:r>
            <a:r>
              <a:rPr lang="en-US" sz="3600" dirty="0">
                <a:effectLst/>
              </a:rPr>
              <a:t> for model storage</a:t>
            </a:r>
            <a:endParaRPr lang="en-US" sz="3600" dirty="0"/>
          </a:p>
          <a:p>
            <a:r>
              <a:rPr lang="en-US" sz="3600" dirty="0" err="1">
                <a:effectLst/>
              </a:rPr>
              <a:t>HuggingFace</a:t>
            </a:r>
            <a:r>
              <a:rPr lang="en-US" sz="3600" dirty="0">
                <a:effectLst/>
              </a:rPr>
              <a:t> for model demonstration</a:t>
            </a:r>
          </a:p>
        </p:txBody>
      </p:sp>
    </p:spTree>
    <p:extLst>
      <p:ext uri="{BB962C8B-B14F-4D97-AF65-F5344CB8AC3E}">
        <p14:creationId xmlns:p14="http://schemas.microsoft.com/office/powerpoint/2010/main" val="214920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EFFA-5056-8E04-618E-1015B1526F24}"/>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4D5F8BA2-08C4-07B4-BCF7-E3815A23E6AF}"/>
              </a:ext>
            </a:extLst>
          </p:cNvPr>
          <p:cNvSpPr>
            <a:spLocks noGrp="1"/>
          </p:cNvSpPr>
          <p:nvPr>
            <p:ph idx="1"/>
          </p:nvPr>
        </p:nvSpPr>
        <p:spPr/>
        <p:txBody>
          <a:bodyPr/>
          <a:lstStyle/>
          <a:p>
            <a:r>
              <a:rPr lang="en-US" dirty="0" err="1"/>
              <a:t>MLOps</a:t>
            </a:r>
            <a:r>
              <a:rPr lang="en-US" dirty="0"/>
              <a:t> allows organizations to automate and scale the deployment and management of trusted machine learning in production</a:t>
            </a:r>
            <a:endParaRPr lang="en-IL" dirty="0"/>
          </a:p>
          <a:p>
            <a:endParaRPr lang="en-IL" dirty="0"/>
          </a:p>
        </p:txBody>
      </p:sp>
    </p:spTree>
    <p:extLst>
      <p:ext uri="{BB962C8B-B14F-4D97-AF65-F5344CB8AC3E}">
        <p14:creationId xmlns:p14="http://schemas.microsoft.com/office/powerpoint/2010/main" val="222032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4AC5-F7AB-98F0-4F5E-0BE4490B3C2A}"/>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AFCFB0F8-B924-EC17-CF15-CEA9F968C946}"/>
              </a:ext>
            </a:extLst>
          </p:cNvPr>
          <p:cNvSpPr>
            <a:spLocks noGrp="1"/>
          </p:cNvSpPr>
          <p:nvPr>
            <p:ph idx="1"/>
          </p:nvPr>
        </p:nvSpPr>
        <p:spPr/>
        <p:txBody>
          <a:bodyPr>
            <a:normAutofit fontScale="85000" lnSpcReduction="10000"/>
          </a:bodyPr>
          <a:lstStyle/>
          <a:p>
            <a:r>
              <a:rPr lang="en-US" dirty="0"/>
              <a:t>Issues with Deployment</a:t>
            </a:r>
          </a:p>
          <a:p>
            <a:pPr lvl="1"/>
            <a:r>
              <a:rPr lang="en-US" dirty="0"/>
              <a:t>Businesses don’t realize the full benefits of AI because models are not deployed. Or if they are deployed, it’s not at the speed or scale to meet the needs of the business.</a:t>
            </a:r>
          </a:p>
          <a:p>
            <a:r>
              <a:rPr lang="en-US" dirty="0"/>
              <a:t>Issues with Monitoring</a:t>
            </a:r>
          </a:p>
          <a:p>
            <a:pPr lvl="1"/>
            <a:r>
              <a:rPr lang="en-US" dirty="0"/>
              <a:t>Evaluating machine learning model health manually is very time-consuming and distracts resources from model development</a:t>
            </a:r>
          </a:p>
          <a:p>
            <a:r>
              <a:rPr lang="en-US" dirty="0"/>
              <a:t>Issues with Lifecycle Management</a:t>
            </a:r>
          </a:p>
          <a:p>
            <a:pPr lvl="1"/>
            <a:r>
              <a:rPr lang="en-US" dirty="0"/>
              <a:t>Even if they can identify model decay, organizations cannot regularly update models in production because the process is resource intensive. There are also concerns that manual code is brittle, and the potential for outages is high</a:t>
            </a:r>
          </a:p>
          <a:p>
            <a:r>
              <a:rPr lang="en-US" dirty="0"/>
              <a:t>Issues with Model Governance</a:t>
            </a:r>
          </a:p>
          <a:p>
            <a:pPr lvl="1"/>
            <a:r>
              <a:rPr lang="en-US" dirty="0"/>
              <a:t>Businesses need time-consuming and costly audit processes in order to ensure compliance as a result of varied deployment processes, modeling languages, and the lack of a centralized view of AI in production across an organization</a:t>
            </a:r>
          </a:p>
          <a:p>
            <a:endParaRPr lang="en-US" dirty="0"/>
          </a:p>
          <a:p>
            <a:endParaRPr lang="en-US" dirty="0"/>
          </a:p>
          <a:p>
            <a:endParaRPr lang="en-IL" dirty="0"/>
          </a:p>
        </p:txBody>
      </p:sp>
    </p:spTree>
    <p:extLst>
      <p:ext uri="{BB962C8B-B14F-4D97-AF65-F5344CB8AC3E}">
        <p14:creationId xmlns:p14="http://schemas.microsoft.com/office/powerpoint/2010/main" val="36173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p:nvPr/>
        </p:nvSpPr>
        <p:spPr>
          <a:xfrm>
            <a:off x="304800" y="304801"/>
            <a:ext cx="63880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“Usual” way to manage ML Pipelines</a:t>
            </a:r>
            <a:endParaRPr sz="2133" b="1">
              <a:latin typeface="Inter"/>
              <a:ea typeface="Inter"/>
              <a:cs typeface="Inter"/>
              <a:sym typeface="Inter"/>
            </a:endParaRPr>
          </a:p>
        </p:txBody>
      </p:sp>
      <p:pic>
        <p:nvPicPr>
          <p:cNvPr id="207" name="Google Shape;207;p34"/>
          <p:cNvPicPr preferRelativeResize="0"/>
          <p:nvPr/>
        </p:nvPicPr>
        <p:blipFill>
          <a:blip r:embed="rId3">
            <a:alphaModFix/>
          </a:blip>
          <a:stretch>
            <a:fillRect/>
          </a:stretch>
        </p:blipFill>
        <p:spPr>
          <a:xfrm>
            <a:off x="203200" y="6209400"/>
            <a:ext cx="445400" cy="445400"/>
          </a:xfrm>
          <a:prstGeom prst="rect">
            <a:avLst/>
          </a:prstGeom>
          <a:noFill/>
          <a:ln>
            <a:noFill/>
          </a:ln>
        </p:spPr>
      </p:pic>
      <p:pic>
        <p:nvPicPr>
          <p:cNvPr id="208" name="Google Shape;208;p34"/>
          <p:cNvPicPr preferRelativeResize="0"/>
          <p:nvPr/>
        </p:nvPicPr>
        <p:blipFill>
          <a:blip r:embed="rId4">
            <a:alphaModFix/>
          </a:blip>
          <a:stretch>
            <a:fillRect/>
          </a:stretch>
        </p:blipFill>
        <p:spPr>
          <a:xfrm>
            <a:off x="304800" y="203200"/>
            <a:ext cx="11306632" cy="6536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AE8-498E-639F-8A41-74D9A8D728D9}"/>
              </a:ext>
            </a:extLst>
          </p:cNvPr>
          <p:cNvSpPr>
            <a:spLocks noGrp="1"/>
          </p:cNvSpPr>
          <p:nvPr>
            <p:ph type="title"/>
          </p:nvPr>
        </p:nvSpPr>
        <p:spPr/>
        <p:txBody>
          <a:bodyPr/>
          <a:lstStyle/>
          <a:p>
            <a:r>
              <a:rPr lang="en-IL" dirty="0"/>
              <a:t>Agenda</a:t>
            </a:r>
          </a:p>
        </p:txBody>
      </p:sp>
      <p:sp>
        <p:nvSpPr>
          <p:cNvPr id="3" name="Content Placeholder 2">
            <a:extLst>
              <a:ext uri="{FF2B5EF4-FFF2-40B4-BE49-F238E27FC236}">
                <a16:creationId xmlns:a16="http://schemas.microsoft.com/office/drawing/2014/main" id="{8D3E770A-BC49-630F-C18D-E6D02E8C5A7B}"/>
              </a:ext>
            </a:extLst>
          </p:cNvPr>
          <p:cNvSpPr>
            <a:spLocks noGrp="1"/>
          </p:cNvSpPr>
          <p:nvPr>
            <p:ph idx="1"/>
          </p:nvPr>
        </p:nvSpPr>
        <p:spPr/>
        <p:txBody>
          <a:bodyPr>
            <a:normAutofit lnSpcReduction="10000"/>
          </a:bodyPr>
          <a:lstStyle/>
          <a:p>
            <a:r>
              <a:rPr lang="en-IL" dirty="0"/>
              <a:t>Problem – language detection</a:t>
            </a:r>
          </a:p>
          <a:p>
            <a:r>
              <a:rPr lang="en-IL" dirty="0"/>
              <a:t>Selected algorithm – fasttext – supervised text classification</a:t>
            </a:r>
          </a:p>
          <a:p>
            <a:r>
              <a:rPr lang="en-IL" dirty="0"/>
              <a:t>Bringing to production</a:t>
            </a:r>
          </a:p>
          <a:p>
            <a:pPr lvl="1"/>
            <a:r>
              <a:rPr lang="en-IL" dirty="0"/>
              <a:t>MLFlow – for tracking and monitoring</a:t>
            </a:r>
          </a:p>
          <a:p>
            <a:pPr lvl="1"/>
            <a:r>
              <a:rPr lang="en-IL" strike="sngStrike" dirty="0"/>
              <a:t>DataBricks – for hosting MLFlow and Jupyter Notebooks</a:t>
            </a:r>
          </a:p>
          <a:p>
            <a:pPr lvl="1"/>
            <a:r>
              <a:rPr lang="en-IL" dirty="0"/>
              <a:t>HuggingFace – for Model Registry</a:t>
            </a:r>
          </a:p>
          <a:p>
            <a:r>
              <a:rPr lang="en-IL" dirty="0"/>
              <a:t>Commercial tools and libraries</a:t>
            </a:r>
          </a:p>
          <a:p>
            <a:pPr lvl="1"/>
            <a:r>
              <a:rPr lang="en-IL" dirty="0"/>
              <a:t>WandB</a:t>
            </a:r>
          </a:p>
          <a:p>
            <a:pPr lvl="1"/>
            <a:r>
              <a:rPr lang="en-IL" dirty="0"/>
              <a:t>Qwak</a:t>
            </a:r>
          </a:p>
          <a:p>
            <a:pPr lvl="1"/>
            <a:r>
              <a:rPr lang="en-IL" dirty="0"/>
              <a:t>Snowflake and Snowpark</a:t>
            </a:r>
          </a:p>
          <a:p>
            <a:pPr lvl="1"/>
            <a:r>
              <a:rPr lang="en-IL" dirty="0"/>
              <a:t>Arize</a:t>
            </a:r>
          </a:p>
        </p:txBody>
      </p:sp>
    </p:spTree>
    <p:extLst>
      <p:ext uri="{BB962C8B-B14F-4D97-AF65-F5344CB8AC3E}">
        <p14:creationId xmlns:p14="http://schemas.microsoft.com/office/powerpoint/2010/main" val="403565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8E89-92D9-DE82-5286-A31DBC411172}"/>
              </a:ext>
            </a:extLst>
          </p:cNvPr>
          <p:cNvSpPr>
            <a:spLocks noGrp="1"/>
          </p:cNvSpPr>
          <p:nvPr>
            <p:ph type="title"/>
          </p:nvPr>
        </p:nvSpPr>
        <p:spPr/>
        <p:txBody>
          <a:bodyPr/>
          <a:lstStyle/>
          <a:p>
            <a:r>
              <a:rPr lang="en-IL" dirty="0"/>
              <a:t>Language Detection</a:t>
            </a:r>
          </a:p>
        </p:txBody>
      </p:sp>
      <p:sp>
        <p:nvSpPr>
          <p:cNvPr id="3" name="Content Placeholder 2">
            <a:extLst>
              <a:ext uri="{FF2B5EF4-FFF2-40B4-BE49-F238E27FC236}">
                <a16:creationId xmlns:a16="http://schemas.microsoft.com/office/drawing/2014/main" id="{77D6E6CB-A64D-A6C3-9E4B-EDAA3DF294DD}"/>
              </a:ext>
            </a:extLst>
          </p:cNvPr>
          <p:cNvSpPr>
            <a:spLocks noGrp="1"/>
          </p:cNvSpPr>
          <p:nvPr>
            <p:ph idx="1"/>
          </p:nvPr>
        </p:nvSpPr>
        <p:spPr/>
        <p:txBody>
          <a:bodyPr/>
          <a:lstStyle/>
          <a:p>
            <a:r>
              <a:rPr lang="en-US" b="0" i="0" dirty="0">
                <a:solidFill>
                  <a:srgbClr val="666666"/>
                </a:solidFill>
                <a:effectLst/>
                <a:latin typeface="Open Sans" panose="020B0606030504020204" pitchFamily="34" charset="0"/>
              </a:rPr>
              <a:t>Determining the language in which a given text, document, or spoken utterance is composed</a:t>
            </a:r>
          </a:p>
          <a:p>
            <a:r>
              <a:rPr lang="en-US" dirty="0">
                <a:solidFill>
                  <a:srgbClr val="666666"/>
                </a:solidFill>
                <a:latin typeface="Open Sans" panose="020B0606030504020204" pitchFamily="34" charset="0"/>
              </a:rPr>
              <a:t>Methods</a:t>
            </a:r>
          </a:p>
          <a:p>
            <a:pPr lvl="1"/>
            <a:r>
              <a:rPr lang="en-US" dirty="0">
                <a:solidFill>
                  <a:srgbClr val="666666"/>
                </a:solidFill>
                <a:latin typeface="Open Sans" panose="020B0606030504020204" pitchFamily="34" charset="0"/>
              </a:rPr>
              <a:t>Rule-based – esp. for different script systems (</a:t>
            </a:r>
            <a:r>
              <a:rPr lang="en-US" dirty="0" err="1">
                <a:solidFill>
                  <a:srgbClr val="666666"/>
                </a:solidFill>
                <a:latin typeface="Open Sans" panose="020B0606030504020204" pitchFamily="34" charset="0"/>
              </a:rPr>
              <a:t>č</a:t>
            </a:r>
            <a:r>
              <a:rPr lang="en-US" dirty="0">
                <a:solidFill>
                  <a:srgbClr val="666666"/>
                </a:solidFill>
                <a:latin typeface="Open Sans" panose="020B0606030504020204" pitchFamily="34" charset="0"/>
              </a:rPr>
              <a:t>, </a:t>
            </a:r>
            <a:r>
              <a:rPr lang="en-US" dirty="0" err="1">
                <a:solidFill>
                  <a:srgbClr val="666666"/>
                </a:solidFill>
                <a:latin typeface="Open Sans" panose="020B0606030504020204" pitchFamily="34" charset="0"/>
              </a:rPr>
              <a:t>ř</a:t>
            </a:r>
            <a:r>
              <a:rPr lang="en-US" dirty="0">
                <a:solidFill>
                  <a:srgbClr val="666666"/>
                </a:solidFill>
                <a:latin typeface="Open Sans" panose="020B0606030504020204" pitchFamily="34" charset="0"/>
              </a:rPr>
              <a:t>, </a:t>
            </a:r>
            <a:r>
              <a:rPr lang="he-IL" dirty="0">
                <a:solidFill>
                  <a:srgbClr val="666666"/>
                </a:solidFill>
                <a:latin typeface="Open Sans" panose="020B0606030504020204" pitchFamily="34" charset="0"/>
              </a:rPr>
              <a:t>א</a:t>
            </a:r>
            <a:r>
              <a:rPr lang="cs-CZ" dirty="0">
                <a:solidFill>
                  <a:srgbClr val="666666"/>
                </a:solidFill>
                <a:latin typeface="Open Sans" panose="020B0606030504020204" pitchFamily="34" charset="0"/>
              </a:rPr>
              <a:t>, </a:t>
            </a:r>
            <a:r>
              <a:rPr lang="he-IL" dirty="0" err="1">
                <a:solidFill>
                  <a:srgbClr val="666666"/>
                </a:solidFill>
                <a:latin typeface="Open Sans" panose="020B0606030504020204" pitchFamily="34" charset="0"/>
              </a:rPr>
              <a:t>ײ</a:t>
            </a:r>
            <a:r>
              <a:rPr lang="he-IL" dirty="0">
                <a:solidFill>
                  <a:srgbClr val="666666"/>
                </a:solidFill>
                <a:latin typeface="Open Sans" panose="020B0606030504020204" pitchFamily="34" charset="0"/>
              </a:rPr>
              <a:t>ַ</a:t>
            </a:r>
            <a:r>
              <a:rPr lang="cs-CZ" dirty="0">
                <a:solidFill>
                  <a:srgbClr val="666666"/>
                </a:solidFill>
                <a:latin typeface="Open Sans" panose="020B0606030504020204" pitchFamily="34" charset="0"/>
              </a:rPr>
              <a:t>)</a:t>
            </a:r>
            <a:endParaRPr lang="en-US" dirty="0">
              <a:solidFill>
                <a:srgbClr val="666666"/>
              </a:solidFill>
              <a:latin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S</a:t>
            </a:r>
            <a:r>
              <a:rPr lang="en-IL" dirty="0">
                <a:latin typeface="Open Sans" panose="020B0606030504020204" pitchFamily="34" charset="0"/>
                <a:ea typeface="Open Sans" panose="020B0606030504020204" pitchFamily="34" charset="0"/>
                <a:cs typeface="Open Sans" panose="020B0606030504020204" pitchFamily="34" charset="0"/>
              </a:rPr>
              <a:t>tatistical – n-grams pattern recognition</a:t>
            </a:r>
          </a:p>
          <a:p>
            <a:pPr lvl="1"/>
            <a:r>
              <a:rPr lang="en-US" dirty="0">
                <a:latin typeface="Open Sans" panose="020B0606030504020204" pitchFamily="34" charset="0"/>
                <a:ea typeface="Open Sans" panose="020B0606030504020204" pitchFamily="34" charset="0"/>
                <a:cs typeface="Open Sans" panose="020B0606030504020204" pitchFamily="34" charset="0"/>
              </a:rPr>
              <a:t>M</a:t>
            </a:r>
            <a:r>
              <a:rPr lang="en-IL" dirty="0">
                <a:latin typeface="Open Sans" panose="020B0606030504020204" pitchFamily="34" charset="0"/>
                <a:ea typeface="Open Sans" panose="020B0606030504020204" pitchFamily="34" charset="0"/>
                <a:cs typeface="Open Sans" panose="020B0606030504020204" pitchFamily="34" charset="0"/>
              </a:rPr>
              <a:t>achine learning – supervised learning given labeled data</a:t>
            </a:r>
          </a:p>
          <a:p>
            <a:pPr lvl="1"/>
            <a:r>
              <a:rPr lang="en-US" dirty="0">
                <a:latin typeface="Open Sans" panose="020B0606030504020204" pitchFamily="34" charset="0"/>
                <a:ea typeface="Open Sans" panose="020B0606030504020204" pitchFamily="34" charset="0"/>
                <a:cs typeface="Open Sans" panose="020B0606030504020204" pitchFamily="34" charset="0"/>
              </a:rPr>
              <a:t>D</a:t>
            </a:r>
            <a:r>
              <a:rPr lang="en-IL" dirty="0">
                <a:latin typeface="Open Sans" panose="020B0606030504020204" pitchFamily="34" charset="0"/>
                <a:ea typeface="Open Sans" panose="020B0606030504020204" pitchFamily="34" charset="0"/>
                <a:cs typeface="Open Sans" panose="020B0606030504020204" pitchFamily="34" charset="0"/>
              </a:rPr>
              <a:t>eep learning – convolutional and recurrent neural networks</a:t>
            </a:r>
          </a:p>
          <a:p>
            <a:r>
              <a:rPr lang="en-IL" dirty="0"/>
              <a:t>Existing solutions</a:t>
            </a:r>
          </a:p>
          <a:p>
            <a:pPr lvl="1"/>
            <a:r>
              <a:rPr lang="en-IL" dirty="0"/>
              <a:t>Spacy</a:t>
            </a:r>
          </a:p>
          <a:p>
            <a:pPr lvl="1"/>
            <a:r>
              <a:rPr lang="en-IL" dirty="0"/>
              <a:t>NLTK</a:t>
            </a:r>
          </a:p>
        </p:txBody>
      </p:sp>
    </p:spTree>
    <p:extLst>
      <p:ext uri="{BB962C8B-B14F-4D97-AF65-F5344CB8AC3E}">
        <p14:creationId xmlns:p14="http://schemas.microsoft.com/office/powerpoint/2010/main" val="378296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1923-5EEB-2021-1A88-0309AA272AE3}"/>
              </a:ext>
            </a:extLst>
          </p:cNvPr>
          <p:cNvSpPr>
            <a:spLocks noGrp="1"/>
          </p:cNvSpPr>
          <p:nvPr>
            <p:ph type="title"/>
          </p:nvPr>
        </p:nvSpPr>
        <p:spPr/>
        <p:txBody>
          <a:bodyPr/>
          <a:lstStyle/>
          <a:p>
            <a:r>
              <a:rPr lang="en-IL" dirty="0"/>
              <a:t>Data Collection and Preparation</a:t>
            </a:r>
          </a:p>
        </p:txBody>
      </p:sp>
      <p:sp>
        <p:nvSpPr>
          <p:cNvPr id="3" name="Content Placeholder 2">
            <a:extLst>
              <a:ext uri="{FF2B5EF4-FFF2-40B4-BE49-F238E27FC236}">
                <a16:creationId xmlns:a16="http://schemas.microsoft.com/office/drawing/2014/main" id="{8298DDAA-9620-351C-3E2C-A57E7557FF81}"/>
              </a:ext>
            </a:extLst>
          </p:cNvPr>
          <p:cNvSpPr>
            <a:spLocks noGrp="1"/>
          </p:cNvSpPr>
          <p:nvPr>
            <p:ph idx="1"/>
          </p:nvPr>
        </p:nvSpPr>
        <p:spPr/>
        <p:txBody>
          <a:bodyPr/>
          <a:lstStyle/>
          <a:p>
            <a:r>
              <a:rPr lang="en-IL" dirty="0"/>
              <a:t>Web scraping</a:t>
            </a:r>
          </a:p>
          <a:p>
            <a:r>
              <a:rPr lang="en-IL" dirty="0"/>
              <a:t>Selenium</a:t>
            </a:r>
          </a:p>
          <a:p>
            <a:r>
              <a:rPr lang="en-US" dirty="0">
                <a:hlinkClick r:id="rId2"/>
              </a:rPr>
              <a:t>https://tatoeba.org/en/</a:t>
            </a:r>
            <a:endParaRPr lang="en-IL" dirty="0"/>
          </a:p>
          <a:p>
            <a:r>
              <a:rPr lang="en-IL" dirty="0"/>
              <a:t>Pre-processing</a:t>
            </a:r>
          </a:p>
          <a:p>
            <a:pPr lvl="1"/>
            <a:r>
              <a:rPr lang="en-US" dirty="0"/>
              <a:t>T</a:t>
            </a:r>
            <a:r>
              <a:rPr lang="en-IL" dirty="0"/>
              <a:t>ext cleaning</a:t>
            </a:r>
          </a:p>
          <a:p>
            <a:pPr lvl="1"/>
            <a:r>
              <a:rPr lang="en-US" dirty="0"/>
              <a:t>T</a:t>
            </a:r>
            <a:r>
              <a:rPr lang="en-IL" dirty="0"/>
              <a:t>okenization</a:t>
            </a:r>
          </a:p>
          <a:p>
            <a:pPr lvl="1"/>
            <a:r>
              <a:rPr lang="en-US" dirty="0"/>
              <a:t>L</a:t>
            </a:r>
            <a:r>
              <a:rPr lang="en-IL" dirty="0"/>
              <a:t>owercasing</a:t>
            </a:r>
          </a:p>
          <a:p>
            <a:pPr lvl="1"/>
            <a:r>
              <a:rPr lang="en-US" dirty="0"/>
              <a:t>S</a:t>
            </a:r>
            <a:r>
              <a:rPr lang="en-IL" dirty="0"/>
              <a:t>topword removal (?)</a:t>
            </a:r>
          </a:p>
          <a:p>
            <a:pPr lvl="1"/>
            <a:r>
              <a:rPr lang="en-US" dirty="0"/>
              <a:t>N</a:t>
            </a:r>
            <a:r>
              <a:rPr lang="en-IL" dirty="0"/>
              <a:t>ormalization – remove diacritics (?)</a:t>
            </a:r>
          </a:p>
        </p:txBody>
      </p:sp>
    </p:spTree>
    <p:extLst>
      <p:ext uri="{BB962C8B-B14F-4D97-AF65-F5344CB8AC3E}">
        <p14:creationId xmlns:p14="http://schemas.microsoft.com/office/powerpoint/2010/main" val="390081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F84C-DAC9-98B9-CC1D-942E3D332C87}"/>
              </a:ext>
            </a:extLst>
          </p:cNvPr>
          <p:cNvSpPr>
            <a:spLocks noGrp="1"/>
          </p:cNvSpPr>
          <p:nvPr>
            <p:ph type="title"/>
          </p:nvPr>
        </p:nvSpPr>
        <p:spPr/>
        <p:txBody>
          <a:bodyPr/>
          <a:lstStyle/>
          <a:p>
            <a:r>
              <a:rPr lang="en-IL" dirty="0"/>
              <a:t>fasttext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3CB8B5-BE10-D68C-BFA0-AD9C2B86306A}"/>
                  </a:ext>
                </a:extLst>
              </p:cNvPr>
              <p:cNvSpPr>
                <a:spLocks noGrp="1"/>
              </p:cNvSpPr>
              <p:nvPr>
                <p:ph idx="1"/>
              </p:nvPr>
            </p:nvSpPr>
            <p:spPr/>
            <p:txBody>
              <a:bodyPr/>
              <a:lstStyle/>
              <a:p>
                <a:r>
                  <a:rPr lang="en-US" dirty="0"/>
                  <a:t>D</a:t>
                </a:r>
                <a:r>
                  <a:rPr lang="en-IL" dirty="0"/>
                  <a:t>ata preparation to serve as input for fasttext</a:t>
                </a:r>
              </a:p>
              <a:p>
                <a:pPr lvl="1"/>
                <a:r>
                  <a:rPr lang="en-IL" dirty="0"/>
                  <a:t>__label__eng My name is Charles</a:t>
                </a:r>
              </a:p>
              <a:p>
                <a:pPr lvl="1"/>
                <a:r>
                  <a:rPr lang="en-IL" dirty="0"/>
                  <a:t>__label__cz Jmenuju se Karel</a:t>
                </a:r>
              </a:p>
              <a:p>
                <a:r>
                  <a:rPr lang="en-IL" dirty="0"/>
                  <a:t>Terminal mode – DEMO</a:t>
                </a:r>
              </a:p>
              <a:p>
                <a:r>
                  <a:rPr lang="en-IL" dirty="0"/>
                  <a:t>Metrics</a:t>
                </a:r>
              </a:p>
              <a:p>
                <a:pPr lvl="1"/>
                <a14:m>
                  <m:oMath xmlns:m="http://schemas.openxmlformats.org/officeDocument/2006/math">
                    <m:r>
                      <a:rPr lang="cs-CZ" b="0" i="1" smtClean="0">
                        <a:solidFill>
                          <a:srgbClr val="24292E"/>
                        </a:solidFill>
                        <a:effectLst/>
                        <a:latin typeface="Cambria Math" panose="02040503050406030204" pitchFamily="18" charset="0"/>
                      </a:rPr>
                      <m:t>𝑃𝑟𝑒𝑐𝑖𝑠𝑖𝑜𝑛</m:t>
                    </m:r>
                    <m:r>
                      <a:rPr lang="cs-CZ" b="0" i="1" smtClean="0">
                        <a:solidFill>
                          <a:srgbClr val="24292E"/>
                        </a:solidFill>
                        <a:effectLst/>
                        <a:latin typeface="Cambria Math" panose="02040503050406030204" pitchFamily="18" charset="0"/>
                      </a:rPr>
                      <m:t>=</m:t>
                    </m:r>
                    <m:f>
                      <m:fPr>
                        <m:ctrlPr>
                          <a:rPr lang="cs-CZ" b="0" i="1" smtClean="0">
                            <a:solidFill>
                              <a:srgbClr val="24292E"/>
                            </a:solidFill>
                            <a:effectLst/>
                            <a:latin typeface="Cambria Math" panose="02040503050406030204" pitchFamily="18" charset="0"/>
                          </a:rPr>
                        </m:ctrlPr>
                      </m:fPr>
                      <m:num>
                        <m:r>
                          <a:rPr lang="cs-CZ" b="0" i="1" smtClean="0">
                            <a:solidFill>
                              <a:srgbClr val="24292E"/>
                            </a:solidFill>
                            <a:effectLst/>
                            <a:latin typeface="Cambria Math" panose="02040503050406030204" pitchFamily="18" charset="0"/>
                          </a:rPr>
                          <m:t>𝑇𝑟𝑢𝑒</m:t>
                        </m:r>
                        <m:r>
                          <a:rPr lang="cs-CZ" b="0" i="1" smtClean="0">
                            <a:solidFill>
                              <a:srgbClr val="24292E"/>
                            </a:solidFill>
                            <a:effectLst/>
                            <a:latin typeface="Cambria Math" panose="02040503050406030204" pitchFamily="18" charset="0"/>
                          </a:rPr>
                          <m:t> </m:t>
                        </m:r>
                        <m:r>
                          <a:rPr lang="cs-CZ" b="0" i="1" smtClean="0">
                            <a:solidFill>
                              <a:srgbClr val="24292E"/>
                            </a:solidFill>
                            <a:effectLst/>
                            <a:latin typeface="Cambria Math" panose="02040503050406030204" pitchFamily="18" charset="0"/>
                          </a:rPr>
                          <m:t>𝑝𝑜𝑠𝑖𝑡𝑖𝑣𝑒𝑠</m:t>
                        </m:r>
                      </m:num>
                      <m:den>
                        <m:r>
                          <a:rPr lang="cs-CZ" b="0" i="1" smtClean="0">
                            <a:solidFill>
                              <a:srgbClr val="24292E"/>
                            </a:solidFill>
                            <a:effectLst/>
                            <a:latin typeface="Cambria Math" panose="02040503050406030204" pitchFamily="18" charset="0"/>
                          </a:rPr>
                          <m:t>𝐴𝑙𝑙</m:t>
                        </m:r>
                      </m:den>
                    </m:f>
                  </m:oMath>
                </a14:m>
                <a:endParaRPr lang="en-US" dirty="0">
                  <a:solidFill>
                    <a:srgbClr val="24292E"/>
                  </a:solidFill>
                  <a:latin typeface="-apple-system"/>
                </a:endParaRPr>
              </a:p>
              <a:p>
                <a:pPr lvl="1"/>
                <a14:m>
                  <m:oMath xmlns:m="http://schemas.openxmlformats.org/officeDocument/2006/math">
                    <m:r>
                      <a:rPr lang="cs-CZ" b="0" i="1" smtClean="0">
                        <a:latin typeface="Cambria Math" panose="02040503050406030204" pitchFamily="18" charset="0"/>
                      </a:rPr>
                      <m:t>𝑅𝑒𝑐𝑎𝑙𝑙</m:t>
                    </m:r>
                    <m:r>
                      <a:rPr lang="cs-CZ" b="0" i="1" smtClean="0">
                        <a:latin typeface="Cambria Math" panose="02040503050406030204" pitchFamily="18" charset="0"/>
                      </a:rPr>
                      <m:t>=</m:t>
                    </m:r>
                    <m:f>
                      <m:fPr>
                        <m:ctrlPr>
                          <a:rPr lang="cs-CZ" b="0" i="1" smtClean="0">
                            <a:latin typeface="Cambria Math" panose="02040503050406030204" pitchFamily="18" charset="0"/>
                          </a:rPr>
                        </m:ctrlPr>
                      </m:fPr>
                      <m:num>
                        <m:r>
                          <a:rPr lang="cs-CZ" b="0" i="1" smtClean="0">
                            <a:latin typeface="Cambria Math" panose="02040503050406030204" pitchFamily="18" charset="0"/>
                          </a:rPr>
                          <m:t>𝑇𝑟𝑢𝑒</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num>
                      <m:den>
                        <m:r>
                          <a:rPr lang="cs-CZ" b="0" i="1" smtClean="0">
                            <a:latin typeface="Cambria Math" panose="02040503050406030204" pitchFamily="18" charset="0"/>
                          </a:rPr>
                          <m:t>𝐴𝑙𝑙</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den>
                    </m:f>
                  </m:oMath>
                </a14:m>
                <a:endParaRPr lang="en-IL" dirty="0"/>
              </a:p>
              <a:p>
                <a:pPr lvl="1"/>
                <a:r>
                  <a:rPr lang="en-IL" dirty="0"/>
                  <a:t>F1 – harmonic mean of precision and recall</a:t>
                </a:r>
              </a:p>
            </p:txBody>
          </p:sp>
        </mc:Choice>
        <mc:Fallback xmlns="">
          <p:sp>
            <p:nvSpPr>
              <p:cNvPr id="3" name="Content Placeholder 2">
                <a:extLst>
                  <a:ext uri="{FF2B5EF4-FFF2-40B4-BE49-F238E27FC236}">
                    <a16:creationId xmlns:a16="http://schemas.microsoft.com/office/drawing/2014/main" id="{193CB8B5-BE10-D68C-BFA0-AD9C2B86306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IL">
                    <a:noFill/>
                  </a:rPr>
                  <a:t> </a:t>
                </a:r>
              </a:p>
            </p:txBody>
          </p:sp>
        </mc:Fallback>
      </mc:AlternateContent>
    </p:spTree>
    <p:extLst>
      <p:ext uri="{BB962C8B-B14F-4D97-AF65-F5344CB8AC3E}">
        <p14:creationId xmlns:p14="http://schemas.microsoft.com/office/powerpoint/2010/main" val="246877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20343</TotalTime>
  <Words>1771</Words>
  <Application>Microsoft Macintosh PowerPoint</Application>
  <PresentationFormat>Widescreen</PresentationFormat>
  <Paragraphs>211</Paragraphs>
  <Slides>29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Aptos</vt:lpstr>
      <vt:lpstr>Aptos Display</vt:lpstr>
      <vt:lpstr>Arial</vt:lpstr>
      <vt:lpstr>Cambria Math</vt:lpstr>
      <vt:lpstr>Inter</vt:lpstr>
      <vt:lpstr>Open Sans</vt:lpstr>
      <vt:lpstr>OpenSans</vt:lpstr>
      <vt:lpstr>Source Sans Pro</vt:lpstr>
      <vt:lpstr>unset</vt:lpstr>
      <vt:lpstr>var(--cds-font-family-source-sans-pro)</vt:lpstr>
      <vt:lpstr>Office Theme</vt:lpstr>
      <vt:lpstr>MLOps - Why and How?</vt:lpstr>
      <vt:lpstr>Why MLOps</vt:lpstr>
      <vt:lpstr>Why MLOps</vt:lpstr>
      <vt:lpstr>Why MLOps</vt:lpstr>
      <vt:lpstr>PowerPoint Presentation</vt:lpstr>
      <vt:lpstr>Agenda</vt:lpstr>
      <vt:lpstr>Language Detection</vt:lpstr>
      <vt:lpstr>Data Collection and Preparation</vt:lpstr>
      <vt:lpstr>fasttext</vt:lpstr>
      <vt:lpstr>fasttext – fine-tuning</vt:lpstr>
      <vt:lpstr>MLFlow</vt:lpstr>
      <vt:lpstr>MLFlow Experiment Tracking</vt:lpstr>
      <vt:lpstr>MLFlow Experiment Tracking</vt:lpstr>
      <vt:lpstr>MLFlow Projects</vt:lpstr>
      <vt:lpstr>MLFlow Models</vt:lpstr>
      <vt:lpstr>Hugging Face</vt:lpstr>
      <vt:lpstr>Gradio</vt:lpstr>
      <vt:lpstr>Datasets in Hugging Face</vt:lpstr>
      <vt:lpstr>Hugging Face Hub Contents</vt:lpstr>
      <vt:lpstr>Hugging Face Hub Capabilities </vt:lpstr>
      <vt:lpstr>Applied Hugging Face</vt:lpstr>
      <vt:lpstr>Packaging Hugging Face</vt:lpstr>
      <vt:lpstr>FastAPI</vt:lpstr>
      <vt:lpstr>Fine-tuning</vt:lpstr>
      <vt:lpstr>PowerPoint Presentation</vt:lpstr>
      <vt:lpstr>More commercial Platforms</vt:lpstr>
      <vt:lpstr>References</vt:lpstr>
      <vt:lpstr>Links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 Why and How?</dc:title>
  <dc:creator>Ephraim Berkovitch</dc:creator>
  <cp:lastModifiedBy>Ephraim Berkovitch</cp:lastModifiedBy>
  <cp:revision>28</cp:revision>
  <dcterms:created xsi:type="dcterms:W3CDTF">2024-02-11T13:18:48Z</dcterms:created>
  <dcterms:modified xsi:type="dcterms:W3CDTF">2024-03-02T10:58:26Z</dcterms:modified>
</cp:coreProperties>
</file>