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410" r:id="rId2"/>
    <p:sldId id="427" r:id="rId3"/>
    <p:sldId id="551" r:id="rId4"/>
    <p:sldId id="553" r:id="rId5"/>
    <p:sldId id="554" r:id="rId6"/>
    <p:sldId id="555" r:id="rId7"/>
    <p:sldId id="556" r:id="rId8"/>
    <p:sldId id="557" r:id="rId9"/>
    <p:sldId id="558" r:id="rId10"/>
    <p:sldId id="559" r:id="rId11"/>
    <p:sldId id="560" r:id="rId12"/>
    <p:sldId id="561" r:id="rId13"/>
    <p:sldId id="411"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055D"/>
    <a:srgbClr val="E84A27"/>
    <a:srgbClr val="CD4B23"/>
    <a:srgbClr val="AA8377"/>
    <a:srgbClr val="CCCCFF"/>
    <a:srgbClr val="CC10E0"/>
    <a:srgbClr val="FFFFFF"/>
    <a:srgbClr val="6E0F6C"/>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0569" autoAdjust="0"/>
  </p:normalViewPr>
  <p:slideViewPr>
    <p:cSldViewPr snapToGrid="0">
      <p:cViewPr varScale="1">
        <p:scale>
          <a:sx n="58" d="100"/>
          <a:sy n="58" d="100"/>
        </p:scale>
        <p:origin x="62" y="629"/>
      </p:cViewPr>
      <p:guideLst/>
    </p:cSldViewPr>
  </p:slideViewPr>
  <p:notesTextViewPr>
    <p:cViewPr>
      <p:scale>
        <a:sx n="1" d="1"/>
        <a:sy n="1" d="1"/>
      </p:scale>
      <p:origin x="0" y="0"/>
    </p:cViewPr>
  </p:notesTextViewPr>
  <p:sorterViewPr>
    <p:cViewPr>
      <p:scale>
        <a:sx n="100" d="100"/>
        <a:sy n="100" d="100"/>
      </p:scale>
      <p:origin x="0" y="-3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2B4EB-71A4-431D-81B4-414C21715A07}" type="datetimeFigureOut">
              <a:rPr lang="zh-CN" altLang="en-US" smtClean="0"/>
              <a:t>2025/10/24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3718C-E13D-4500-A87B-3750CAAD43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10</a:t>
            </a:fld>
            <a:endParaRPr lang="zh-CN" altLang="en-US"/>
          </a:p>
        </p:txBody>
      </p:sp>
    </p:spTree>
    <p:extLst>
      <p:ext uri="{BB962C8B-B14F-4D97-AF65-F5344CB8AC3E}">
        <p14:creationId xmlns:p14="http://schemas.microsoft.com/office/powerpoint/2010/main" val="3760435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11</a:t>
            </a:fld>
            <a:endParaRPr lang="zh-CN" altLang="en-US"/>
          </a:p>
        </p:txBody>
      </p:sp>
    </p:spTree>
    <p:extLst>
      <p:ext uri="{BB962C8B-B14F-4D97-AF65-F5344CB8AC3E}">
        <p14:creationId xmlns:p14="http://schemas.microsoft.com/office/powerpoint/2010/main" val="340725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12</a:t>
            </a:fld>
            <a:endParaRPr lang="zh-CN" altLang="en-US"/>
          </a:p>
        </p:txBody>
      </p:sp>
    </p:spTree>
    <p:extLst>
      <p:ext uri="{BB962C8B-B14F-4D97-AF65-F5344CB8AC3E}">
        <p14:creationId xmlns:p14="http://schemas.microsoft.com/office/powerpoint/2010/main" val="2685964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6</a:t>
            </a:fld>
            <a:endParaRPr lang="zh-CN" altLang="en-US"/>
          </a:p>
        </p:txBody>
      </p:sp>
    </p:spTree>
    <p:extLst>
      <p:ext uri="{BB962C8B-B14F-4D97-AF65-F5344CB8AC3E}">
        <p14:creationId xmlns:p14="http://schemas.microsoft.com/office/powerpoint/2010/main" val="19402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7</a:t>
            </a:fld>
            <a:endParaRPr lang="zh-CN" altLang="en-US"/>
          </a:p>
        </p:txBody>
      </p:sp>
    </p:spTree>
    <p:extLst>
      <p:ext uri="{BB962C8B-B14F-4D97-AF65-F5344CB8AC3E}">
        <p14:creationId xmlns:p14="http://schemas.microsoft.com/office/powerpoint/2010/main" val="1598324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8</a:t>
            </a:fld>
            <a:endParaRPr lang="zh-CN" altLang="en-US"/>
          </a:p>
        </p:txBody>
      </p:sp>
    </p:spTree>
    <p:extLst>
      <p:ext uri="{BB962C8B-B14F-4D97-AF65-F5344CB8AC3E}">
        <p14:creationId xmlns:p14="http://schemas.microsoft.com/office/powerpoint/2010/main" val="361370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9</a:t>
            </a:fld>
            <a:endParaRPr lang="zh-CN" altLang="en-US"/>
          </a:p>
        </p:txBody>
      </p:sp>
    </p:spTree>
    <p:extLst>
      <p:ext uri="{BB962C8B-B14F-4D97-AF65-F5344CB8AC3E}">
        <p14:creationId xmlns:p14="http://schemas.microsoft.com/office/powerpoint/2010/main" val="323321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木先生iPPT01">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1AEAA-BB07-4843-834F-558AD1317431}" type="datetimeFigureOut">
              <a:rPr lang="zh-CN" altLang="en-US" smtClean="0"/>
              <a:t>2025/10/24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C808C-0B07-49E3-9E9C-420F43E3A3B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94465"/>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2983260" y="2531174"/>
            <a:ext cx="8356922" cy="829945"/>
          </a:xfrm>
          <a:prstGeom prst="rect">
            <a:avLst/>
          </a:prstGeom>
          <a:noFill/>
        </p:spPr>
        <p:txBody>
          <a:bodyPr wrap="square" rtlCol="0">
            <a:spAutoFit/>
          </a:bodyPr>
          <a:lstStyle/>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Efficient Memory Management for Large Language</a:t>
            </a:r>
          </a:p>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Model Serving with PagedAttention</a:t>
            </a:r>
          </a:p>
        </p:txBody>
      </p:sp>
      <p:sp>
        <p:nvSpPr>
          <p:cNvPr id="47" name="矩形 46"/>
          <p:cNvSpPr/>
          <p:nvPr/>
        </p:nvSpPr>
        <p:spPr>
          <a:xfrm>
            <a:off x="3410807" y="3495829"/>
            <a:ext cx="7365325" cy="469265"/>
          </a:xfrm>
          <a:prstGeom prst="rect">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099" y="1500711"/>
            <a:ext cx="1778639" cy="2229750"/>
          </a:xfrm>
          <a:prstGeom prst="rect">
            <a:avLst/>
          </a:prstGeom>
        </p:spPr>
      </p:pic>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5"/>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6"/>
            <a:stretch>
              <a:fillRect/>
            </a:stretch>
          </p:blipFill>
          <p:spPr>
            <a:xfrm>
              <a:off x="4274559" y="3993642"/>
              <a:ext cx="3514413" cy="622479"/>
            </a:xfrm>
            <a:prstGeom prst="rect">
              <a:avLst/>
            </a:prstGeom>
          </p:spPr>
        </p:pic>
      </p:grpSp>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628" y="3969005"/>
            <a:ext cx="2177507" cy="686388"/>
          </a:xfrm>
          <a:prstGeom prst="rect">
            <a:avLst/>
          </a:prstGeom>
        </p:spPr>
      </p:pic>
      <p:pic>
        <p:nvPicPr>
          <p:cNvPr id="32" name="图片 31"/>
          <p:cNvPicPr>
            <a:picLocks noChangeAspect="1"/>
          </p:cNvPicPr>
          <p:nvPr/>
        </p:nvPicPr>
        <p:blipFill>
          <a:blip r:embed="rId8"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050477" y="5925981"/>
            <a:ext cx="1326004" cy="369332"/>
          </a:xfrm>
          <a:prstGeom prst="rect">
            <a:avLst/>
          </a:prstGeom>
          <a:noFill/>
        </p:spPr>
        <p:txBody>
          <a:bodyPr wrap="none" rtlCol="0">
            <a:spAutoFit/>
          </a:bodyPr>
          <a:lstStyle/>
          <a:p>
            <a:fld id="{1379CC05-A8BD-4BFA-AB9F-E6F75F06382B}" type="datetime1">
              <a:rPr lang="zh-CN" altLang="en-US" smtClean="0">
                <a:solidFill>
                  <a:srgbClr val="6E0F6C"/>
                </a:solidFill>
                <a:latin typeface="微软雅黑" panose="020B0503020204020204" pitchFamily="34" charset="-122"/>
                <a:ea typeface="微软雅黑" panose="020B0503020204020204" pitchFamily="34" charset="-122"/>
              </a:rPr>
              <a:t>2025/10/24</a:t>
            </a:fld>
            <a:endParaRPr lang="zh-CN" altLang="en-US" dirty="0">
              <a:solidFill>
                <a:srgbClr val="6E0F6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776811" y="3545795"/>
            <a:ext cx="1430020" cy="368300"/>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Haifeng Lin</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454298" y="1616545"/>
            <a:ext cx="11603409" cy="1615827"/>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束</a:t>
            </a:r>
            <a:r>
              <a:rPr lang="zh-CN" altLang="en-US" b="1" dirty="0">
                <a:latin typeface="Times New Roman" panose="02020603050405020304" pitchFamily="18" charset="0"/>
                <a:ea typeface="微软雅黑" panose="020B0503020204020204" pitchFamily="34" charset="-122"/>
              </a:rPr>
              <a:t>搜索 </a:t>
            </a:r>
            <a:r>
              <a:rPr lang="en-US" altLang="zh-CN" b="1" dirty="0">
                <a:latin typeface="Times New Roman" panose="02020603050405020304" pitchFamily="18" charset="0"/>
                <a:ea typeface="微软雅黑" panose="020B0503020204020204" pitchFamily="34" charset="-122"/>
              </a:rPr>
              <a:t>(Beam Search)</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sz="1600" dirty="0" smtClean="0">
                <a:latin typeface="Times New Roman" panose="02020603050405020304" pitchFamily="18" charset="0"/>
                <a:ea typeface="微软雅黑" panose="020B0503020204020204" pitchFamily="34" charset="-122"/>
              </a:rPr>
              <a:t>束</a:t>
            </a:r>
            <a:r>
              <a:rPr lang="zh-CN" altLang="en-US" sz="1600" dirty="0">
                <a:latin typeface="Times New Roman" panose="02020603050405020304" pitchFamily="18" charset="0"/>
                <a:ea typeface="微软雅黑" panose="020B0503020204020204" pitchFamily="34" charset="-122"/>
              </a:rPr>
              <a:t>搜</a:t>
            </a:r>
            <a:r>
              <a:rPr lang="zh-CN" altLang="en-US" sz="1600" dirty="0" smtClean="0">
                <a:latin typeface="Times New Roman" panose="02020603050405020304" pitchFamily="18" charset="0"/>
                <a:ea typeface="微软雅黑" panose="020B0503020204020204" pitchFamily="34" charset="-122"/>
              </a:rPr>
              <a:t>索被</a:t>
            </a:r>
            <a:r>
              <a:rPr lang="zh-CN" altLang="en-US" sz="1600" dirty="0">
                <a:latin typeface="Times New Roman" panose="02020603050405020304" pitchFamily="18" charset="0"/>
                <a:ea typeface="微软雅黑" panose="020B0503020204020204" pitchFamily="34" charset="-122"/>
              </a:rPr>
              <a:t>广泛用于从 </a:t>
            </a:r>
            <a:r>
              <a:rPr lang="en-US" altLang="zh-CN" sz="1600" dirty="0">
                <a:latin typeface="Times New Roman" panose="02020603050405020304" pitchFamily="18" charset="0"/>
                <a:ea typeface="微软雅黑" panose="020B0503020204020204" pitchFamily="34" charset="-122"/>
              </a:rPr>
              <a:t>LLM </a:t>
            </a:r>
            <a:r>
              <a:rPr lang="zh-CN" altLang="en-US" sz="1600" dirty="0">
                <a:latin typeface="Times New Roman" panose="02020603050405020304" pitchFamily="18" charset="0"/>
                <a:ea typeface="微软雅黑" panose="020B0503020204020204" pitchFamily="34" charset="-122"/>
              </a:rPr>
              <a:t>中解码出最可能的输出序列，因为它缓解了完全遍历样本空间的计算复杂性。束搜索不仅能够共享初始提示词块，还能在不同候选之间共享其他块，并且共享模式随着解码过程的推进而动态变化，类似于操作系统中通过复合 </a:t>
            </a:r>
            <a:r>
              <a:rPr lang="en-US" altLang="zh-CN" sz="1600" dirty="0">
                <a:latin typeface="Times New Roman" panose="02020603050405020304" pitchFamily="18" charset="0"/>
                <a:ea typeface="微软雅黑" panose="020B0503020204020204" pitchFamily="34" charset="-122"/>
              </a:rPr>
              <a:t>fork </a:t>
            </a:r>
            <a:r>
              <a:rPr lang="zh-CN" altLang="en-US" sz="1600" dirty="0">
                <a:latin typeface="Times New Roman" panose="02020603050405020304" pitchFamily="18" charset="0"/>
                <a:ea typeface="微软雅黑" panose="020B0503020204020204" pitchFamily="34" charset="-122"/>
              </a:rPr>
              <a:t>创建的进程树。</a:t>
            </a:r>
            <a:endParaRPr lang="zh-CN" altLang="en-US" sz="1600" dirty="0"/>
          </a:p>
        </p:txBody>
      </p:sp>
      <p:pic>
        <p:nvPicPr>
          <p:cNvPr id="3" name="图片 2"/>
          <p:cNvPicPr>
            <a:picLocks noChangeAspect="1"/>
          </p:cNvPicPr>
          <p:nvPr/>
        </p:nvPicPr>
        <p:blipFill>
          <a:blip r:embed="rId4"/>
          <a:stretch>
            <a:fillRect/>
          </a:stretch>
        </p:blipFill>
        <p:spPr>
          <a:xfrm>
            <a:off x="454298" y="3690940"/>
            <a:ext cx="6819048" cy="2428571"/>
          </a:xfrm>
          <a:prstGeom prst="rect">
            <a:avLst/>
          </a:prstGeom>
        </p:spPr>
      </p:pic>
      <p:sp>
        <p:nvSpPr>
          <p:cNvPr id="8" name="矩形 7"/>
          <p:cNvSpPr/>
          <p:nvPr/>
        </p:nvSpPr>
        <p:spPr>
          <a:xfrm>
            <a:off x="8166767" y="3751063"/>
            <a:ext cx="2004342" cy="2308324"/>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树状共享</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动</a:t>
            </a:r>
            <a:r>
              <a:rPr lang="zh-CN" altLang="en-US" sz="2400" b="1" dirty="0">
                <a:latin typeface="+mj-ea"/>
                <a:ea typeface="+mj-ea"/>
              </a:rPr>
              <a:t>态映</a:t>
            </a:r>
            <a:r>
              <a:rPr lang="zh-CN" altLang="en-US" sz="2400" b="1" dirty="0" smtClean="0">
                <a:latin typeface="+mj-ea"/>
                <a:ea typeface="+mj-ea"/>
              </a:rPr>
              <a:t>射</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智能回收</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高效扩展</a:t>
            </a:r>
            <a:endParaRPr lang="zh-CN" altLang="en-US" sz="2400" b="1" dirty="0">
              <a:latin typeface="+mj-ea"/>
              <a:ea typeface="+mj-ea"/>
            </a:endParaRPr>
          </a:p>
        </p:txBody>
      </p:sp>
    </p:spTree>
    <p:extLst>
      <p:ext uri="{BB962C8B-B14F-4D97-AF65-F5344CB8AC3E}">
        <p14:creationId xmlns:p14="http://schemas.microsoft.com/office/powerpoint/2010/main" val="171707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454298" y="1616545"/>
            <a:ext cx="2845493" cy="507831"/>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共</a:t>
            </a:r>
            <a:r>
              <a:rPr lang="zh-CN" altLang="en-US" b="1" dirty="0">
                <a:latin typeface="Times New Roman" panose="02020603050405020304" pitchFamily="18" charset="0"/>
                <a:ea typeface="微软雅黑" panose="020B0503020204020204" pitchFamily="34" charset="-122"/>
              </a:rPr>
              <a:t>享前缀 </a:t>
            </a:r>
            <a:r>
              <a:rPr lang="en-US" altLang="zh-CN" b="1" dirty="0">
                <a:latin typeface="Times New Roman" panose="02020603050405020304" pitchFamily="18" charset="0"/>
                <a:ea typeface="微软雅黑" panose="020B0503020204020204" pitchFamily="34" charset="-122"/>
              </a:rPr>
              <a:t>(Shared Prefix</a:t>
            </a:r>
            <a:r>
              <a:rPr lang="en-US" altLang="zh-CN" b="1"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301898" y="2102579"/>
            <a:ext cx="6296183" cy="2379250"/>
          </a:xfrm>
          <a:prstGeom prst="rect">
            <a:avLst/>
          </a:prstGeom>
        </p:spPr>
      </p:pic>
      <p:sp>
        <p:nvSpPr>
          <p:cNvPr id="10" name="矩形 9"/>
          <p:cNvSpPr/>
          <p:nvPr/>
        </p:nvSpPr>
        <p:spPr>
          <a:xfrm>
            <a:off x="454298" y="4481829"/>
            <a:ext cx="4289980" cy="507831"/>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混</a:t>
            </a:r>
            <a:r>
              <a:rPr lang="zh-CN" altLang="en-US" b="1" dirty="0">
                <a:latin typeface="Times New Roman" panose="02020603050405020304" pitchFamily="18" charset="0"/>
                <a:ea typeface="微软雅黑" panose="020B0503020204020204" pitchFamily="34" charset="-122"/>
              </a:rPr>
              <a:t>合解码方法 </a:t>
            </a:r>
            <a:r>
              <a:rPr lang="en-US" altLang="zh-CN" b="1" dirty="0">
                <a:latin typeface="Times New Roman" panose="02020603050405020304" pitchFamily="18" charset="0"/>
                <a:ea typeface="微软雅黑" panose="020B0503020204020204" pitchFamily="34" charset="-122"/>
              </a:rPr>
              <a:t>(Mixed Decoding Methods</a:t>
            </a:r>
            <a:r>
              <a:rPr lang="en-US" altLang="zh-CN" b="1"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sp>
        <p:nvSpPr>
          <p:cNvPr id="9" name="矩形 8"/>
          <p:cNvSpPr/>
          <p:nvPr/>
        </p:nvSpPr>
        <p:spPr>
          <a:xfrm>
            <a:off x="401989" y="4967863"/>
            <a:ext cx="11428939" cy="2169825"/>
          </a:xfrm>
          <a:prstGeom prst="rect">
            <a:avLst/>
          </a:prstGeom>
        </p:spPr>
        <p:txBody>
          <a:bodyPr wrap="square">
            <a:spAutoFit/>
          </a:bodyPr>
          <a:lstStyle/>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一个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服务可能同时处理：纯贪婪解码、并行采样（</a:t>
            </a:r>
            <a:r>
              <a:rPr lang="en-US" altLang="zh-CN" dirty="0">
                <a:solidFill>
                  <a:srgbClr val="111133"/>
                </a:solidFill>
                <a:latin typeface="Times New Roman" panose="02020603050405020304" pitchFamily="18" charset="0"/>
                <a:ea typeface="微软雅黑" panose="020B0503020204020204" pitchFamily="34" charset="-122"/>
              </a:rPr>
              <a:t>N=5</a:t>
            </a:r>
            <a:r>
              <a:rPr lang="zh-CN" altLang="en-US" dirty="0">
                <a:solidFill>
                  <a:srgbClr val="111133"/>
                </a:solidFill>
                <a:latin typeface="Times New Roman" panose="02020603050405020304" pitchFamily="18" charset="0"/>
                <a:ea typeface="微软雅黑" panose="020B0503020204020204" pitchFamily="34" charset="-122"/>
              </a:rPr>
              <a:t>）、束搜索（</a:t>
            </a:r>
            <a:r>
              <a:rPr lang="en-US" altLang="zh-CN" dirty="0">
                <a:solidFill>
                  <a:srgbClr val="111133"/>
                </a:solidFill>
                <a:latin typeface="Times New Roman" panose="02020603050405020304" pitchFamily="18" charset="0"/>
                <a:ea typeface="微软雅黑" panose="020B0503020204020204" pitchFamily="34" charset="-122"/>
              </a:rPr>
              <a:t>k=4</a:t>
            </a:r>
            <a:r>
              <a:rPr lang="zh-CN" altLang="en-US" dirty="0">
                <a:solidFill>
                  <a:srgbClr val="111133"/>
                </a:solidFill>
                <a:latin typeface="Times New Roman" panose="02020603050405020304" pitchFamily="18" charset="0"/>
                <a:ea typeface="微软雅黑" panose="020B0503020204020204" pitchFamily="34" charset="-122"/>
              </a:rPr>
              <a:t>）、使用共享前缀的请求等。这些请求的内存访问和共享模式完全不同</a:t>
            </a:r>
            <a:r>
              <a:rPr lang="zh-CN" altLang="en-US" dirty="0" smtClean="0">
                <a:solidFill>
                  <a:srgbClr val="111133"/>
                </a:solidFill>
                <a:latin typeface="Times New Roman" panose="02020603050405020304" pitchFamily="18" charset="0"/>
                <a:ea typeface="微软雅黑" panose="020B0503020204020204" pitchFamily="34" charset="-122"/>
              </a:rPr>
              <a:t>。</a:t>
            </a:r>
            <a:r>
              <a:rPr lang="zh-CN" altLang="en-US" dirty="0">
                <a:solidFill>
                  <a:srgbClr val="111133"/>
                </a:solidFill>
                <a:latin typeface="Times New Roman" panose="02020603050405020304" pitchFamily="18" charset="0"/>
                <a:ea typeface="微软雅黑" panose="020B0503020204020204" pitchFamily="34" charset="-122"/>
              </a:rPr>
              <a:t>这</a:t>
            </a:r>
            <a:r>
              <a:rPr lang="zh-CN" altLang="en-US" dirty="0" smtClean="0">
                <a:solidFill>
                  <a:srgbClr val="111133"/>
                </a:solidFill>
                <a:latin typeface="Times New Roman" panose="02020603050405020304" pitchFamily="18" charset="0"/>
                <a:ea typeface="微软雅黑" panose="020B0503020204020204" pitchFamily="34" charset="-122"/>
              </a:rPr>
              <a:t>是一项巨大的挑战。</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统</a:t>
            </a:r>
            <a:r>
              <a:rPr lang="zh-CN" altLang="en-US" dirty="0" smtClean="0">
                <a:solidFill>
                  <a:srgbClr val="111133"/>
                </a:solidFill>
                <a:latin typeface="Times New Roman" panose="02020603050405020304" pitchFamily="18" charset="0"/>
                <a:ea typeface="微软雅黑" panose="020B0503020204020204" pitchFamily="34" charset="-122"/>
              </a:rPr>
              <a:t>一抽象：①</a:t>
            </a:r>
            <a:r>
              <a:rPr lang="zh-CN" altLang="en-US" dirty="0" smtClean="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逻辑块 </a:t>
            </a:r>
            <a:r>
              <a:rPr lang="en-US" altLang="zh-CN" dirty="0">
                <a:latin typeface="Times New Roman" panose="02020603050405020304" pitchFamily="18" charset="0"/>
                <a:ea typeface="微软雅黑" panose="020B0503020204020204" pitchFamily="34" charset="-122"/>
              </a:rPr>
              <a:t>-&gt; </a:t>
            </a:r>
            <a:r>
              <a:rPr lang="zh-CN" altLang="en-US" dirty="0">
                <a:latin typeface="Times New Roman" panose="02020603050405020304" pitchFamily="18" charset="0"/>
                <a:ea typeface="微软雅黑" panose="020B0503020204020204" pitchFamily="34" charset="-122"/>
              </a:rPr>
              <a:t>物理块 </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引用计数”的映射</a:t>
            </a:r>
            <a:r>
              <a:rPr lang="zh-CN" altLang="en-US" dirty="0" smtClean="0">
                <a:latin typeface="Times New Roman" panose="02020603050405020304" pitchFamily="18" charset="0"/>
                <a:ea typeface="微软雅黑" panose="020B0503020204020204" pitchFamily="34" charset="-122"/>
              </a:rPr>
              <a:t>层；②</a:t>
            </a:r>
            <a:r>
              <a:rPr lang="zh-CN" altLang="en-US" dirty="0">
                <a:latin typeface="Times New Roman" panose="02020603050405020304" pitchFamily="18" charset="0"/>
                <a:ea typeface="微软雅黑" panose="020B0503020204020204" pitchFamily="34" charset="-122"/>
              </a:rPr>
              <a:t>对上层透明</a:t>
            </a:r>
            <a:r>
              <a:rPr lang="zh-CN" altLang="en-US" dirty="0" smtClean="0">
                <a:latin typeface="Times New Roman" panose="02020603050405020304" pitchFamily="18" charset="0"/>
                <a:ea typeface="微软雅黑" panose="020B0503020204020204" pitchFamily="34" charset="-122"/>
              </a:rPr>
              <a:t>：</a:t>
            </a:r>
            <a:r>
              <a:rPr lang="en-US" altLang="zh-CN" dirty="0" smtClean="0">
                <a:latin typeface="Times New Roman" panose="02020603050405020304" pitchFamily="18" charset="0"/>
                <a:ea typeface="微软雅黑" panose="020B0503020204020204" pitchFamily="34" charset="-122"/>
              </a:rPr>
              <a:t>PagedAttention </a:t>
            </a:r>
            <a:r>
              <a:rPr lang="zh-CN" altLang="en-US" dirty="0">
                <a:latin typeface="Times New Roman" panose="02020603050405020304" pitchFamily="18" charset="0"/>
                <a:ea typeface="微软雅黑" panose="020B0503020204020204" pitchFamily="34" charset="-122"/>
              </a:rPr>
              <a:t>内核只看到物理块 </a:t>
            </a:r>
            <a:r>
              <a:rPr lang="en-US" altLang="zh-CN" dirty="0">
                <a:latin typeface="Times New Roman" panose="02020603050405020304" pitchFamily="18" charset="0"/>
                <a:ea typeface="微软雅黑" panose="020B0503020204020204" pitchFamily="34" charset="-122"/>
              </a:rPr>
              <a:t>ID </a:t>
            </a:r>
            <a:r>
              <a:rPr lang="zh-CN" altLang="en-US" dirty="0">
                <a:latin typeface="Times New Roman" panose="02020603050405020304" pitchFamily="18" charset="0"/>
                <a:ea typeface="微软雅黑" panose="020B0503020204020204" pitchFamily="34" charset="-122"/>
              </a:rPr>
              <a:t>的列</a:t>
            </a:r>
            <a:r>
              <a:rPr lang="zh-CN" altLang="en-US" dirty="0" smtClean="0">
                <a:latin typeface="Times New Roman" panose="02020603050405020304" pitchFamily="18" charset="0"/>
                <a:ea typeface="微软雅黑" panose="020B0503020204020204" pitchFamily="34" charset="-122"/>
              </a:rPr>
              <a:t>表；③</a:t>
            </a:r>
            <a:r>
              <a:rPr lang="zh-CN" altLang="en-US" dirty="0">
                <a:latin typeface="Times New Roman" panose="02020603050405020304" pitchFamily="18" charset="0"/>
                <a:ea typeface="微软雅黑" panose="020B0503020204020204" pitchFamily="34" charset="-122"/>
              </a:rPr>
              <a:t>统一处理：无论底层是何种解码模式</a:t>
            </a:r>
            <a:r>
              <a:rPr lang="zh-CN" altLang="en-US" dirty="0" smtClean="0">
                <a:latin typeface="Times New Roman" panose="02020603050405020304" pitchFamily="18" charset="0"/>
                <a:ea typeface="微软雅黑" panose="020B0503020204020204" pitchFamily="34" charset="-122"/>
              </a:rPr>
              <a:t>，输</a:t>
            </a:r>
            <a:r>
              <a:rPr lang="zh-CN" altLang="en-US" dirty="0">
                <a:latin typeface="Times New Roman" panose="02020603050405020304" pitchFamily="18" charset="0"/>
                <a:ea typeface="微软雅黑" panose="020B0503020204020204" pitchFamily="34" charset="-122"/>
              </a:rPr>
              <a:t>入都是“从这些物理块 </a:t>
            </a:r>
            <a:r>
              <a:rPr lang="en-US" altLang="zh-CN" dirty="0">
                <a:latin typeface="Times New Roman" panose="02020603050405020304" pitchFamily="18" charset="0"/>
                <a:ea typeface="微软雅黑" panose="020B0503020204020204" pitchFamily="34" charset="-122"/>
              </a:rPr>
              <a:t>ID </a:t>
            </a:r>
            <a:r>
              <a:rPr lang="zh-CN" altLang="en-US" dirty="0">
                <a:latin typeface="Times New Roman" panose="02020603050405020304" pitchFamily="18" charset="0"/>
                <a:ea typeface="微软雅黑" panose="020B0503020204020204" pitchFamily="34" charset="-122"/>
              </a:rPr>
              <a:t>中读取 </a:t>
            </a:r>
            <a:r>
              <a:rPr lang="en-US" altLang="zh-CN" dirty="0">
                <a:latin typeface="Times New Roman" panose="02020603050405020304" pitchFamily="18" charset="0"/>
                <a:ea typeface="微软雅黑" panose="020B0503020204020204" pitchFamily="34" charset="-122"/>
              </a:rPr>
              <a:t>KV </a:t>
            </a:r>
            <a:r>
              <a:rPr lang="zh-CN" altLang="en-US" dirty="0">
                <a:latin typeface="Times New Roman" panose="02020603050405020304" pitchFamily="18" charset="0"/>
                <a:ea typeface="微软雅黑" panose="020B0503020204020204" pitchFamily="34" charset="-122"/>
              </a:rPr>
              <a:t>缓存”。</a:t>
            </a:r>
          </a:p>
          <a:p>
            <a:pPr>
              <a:lnSpc>
                <a:spcPct val="150000"/>
              </a:lnSpc>
            </a:pP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468946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4430957"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Scheduling </a:t>
            </a:r>
            <a:r>
              <a:rPr lang="en-US" altLang="zh-CN" sz="2800" b="1" dirty="0">
                <a:latin typeface="Times New Roman" panose="02020603050405020304" pitchFamily="18" charset="0"/>
                <a:ea typeface="微软雅黑" panose="020B0503020204020204" pitchFamily="34" charset="-122"/>
              </a:rPr>
              <a:t>and Preemption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683729"/>
            <a:ext cx="11376630" cy="874214"/>
          </a:xfrm>
          <a:prstGeom prst="rect">
            <a:avLst/>
          </a:prstGeom>
        </p:spPr>
        <p:txBody>
          <a:bodyPr wrap="square">
            <a:spAutoFit/>
          </a:bodyPr>
          <a:lstStyle/>
          <a:p>
            <a:pPr>
              <a:lnSpc>
                <a:spcPct val="150000"/>
              </a:lnSpc>
            </a:pPr>
            <a:r>
              <a:rPr lang="zh-CN" altLang="en-US" dirty="0" smtClean="0">
                <a:latin typeface="Times New Roman" panose="02020603050405020304" pitchFamily="18" charset="0"/>
                <a:ea typeface="微软雅黑" panose="020B0503020204020204" pitchFamily="34" charset="-122"/>
              </a:rPr>
              <a:t>在 </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中，我们对所有请求采用先到先服务（</a:t>
            </a:r>
            <a:r>
              <a:rPr lang="en-US" altLang="zh-CN" dirty="0">
                <a:latin typeface="Times New Roman" panose="02020603050405020304" pitchFamily="18" charset="0"/>
                <a:ea typeface="微软雅黑" panose="020B0503020204020204" pitchFamily="34" charset="-122"/>
              </a:rPr>
              <a:t>FCFS</a:t>
            </a:r>
            <a:r>
              <a:rPr lang="zh-CN" altLang="en-US" dirty="0">
                <a:latin typeface="Times New Roman" panose="02020603050405020304" pitchFamily="18" charset="0"/>
                <a:ea typeface="微软雅黑" panose="020B0503020204020204" pitchFamily="34" charset="-122"/>
              </a:rPr>
              <a:t>）的调度策略，以确保公平性并防止饥饿。当 </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需要抢占请求时，它会确保最早到达的请求优先被服务，而最晚到达的请求则被优先抢占。</a:t>
            </a:r>
            <a:endParaRPr lang="en-US" altLang="zh-CN" dirty="0" smtClean="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89287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98816" y="1041763"/>
            <a:ext cx="11775984" cy="5300848"/>
            <a:chOff x="198816" y="1041763"/>
            <a:chExt cx="11775984" cy="5300848"/>
          </a:xfrm>
        </p:grpSpPr>
        <p:pic>
          <p:nvPicPr>
            <p:cNvPr id="56" name="图片 55"/>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57" name="矩形 56"/>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文本框 23"/>
          <p:cNvSpPr txBox="1"/>
          <p:nvPr/>
        </p:nvSpPr>
        <p:spPr>
          <a:xfrm>
            <a:off x="1931351" y="2243306"/>
            <a:ext cx="8329297" cy="1015663"/>
          </a:xfrm>
          <a:prstGeom prst="rect">
            <a:avLst/>
          </a:prstGeom>
          <a:noFill/>
        </p:spPr>
        <p:txBody>
          <a:bodyPr wrap="square" rtlCol="0">
            <a:spAutoFit/>
          </a:bodyPr>
          <a:lstStyle/>
          <a:p>
            <a:pPr algn="ctr"/>
            <a:r>
              <a:rPr lang="en-US" altLang="zh-CN" sz="6000" spc="300" dirty="0">
                <a:solidFill>
                  <a:srgbClr val="6E0F6C"/>
                </a:solidFill>
                <a:latin typeface="Times New Roman" panose="02020603050405020304" pitchFamily="18" charset="0"/>
                <a:cs typeface="Times New Roman" panose="02020603050405020304" pitchFamily="18" charset="0"/>
                <a:sym typeface="+mn-ea"/>
              </a:rPr>
              <a:t>Thanks</a:t>
            </a:r>
            <a:endParaRPr lang="zh-CN" altLang="en-US" sz="6000" spc="300" dirty="0">
              <a:solidFill>
                <a:srgbClr val="6E0F6C"/>
              </a:solidFill>
              <a:latin typeface="Times New Roman" panose="02020603050405020304" pitchFamily="18" charset="0"/>
              <a:cs typeface="Times New Roman" panose="02020603050405020304" pitchFamily="18" charset="0"/>
            </a:endParaRPr>
          </a:p>
        </p:txBody>
      </p:sp>
      <p:grpSp>
        <p:nvGrpSpPr>
          <p:cNvPr id="49" name="组合 48"/>
          <p:cNvGrpSpPr/>
          <p:nvPr/>
        </p:nvGrpSpPr>
        <p:grpSpPr>
          <a:xfrm>
            <a:off x="3304526" y="54442"/>
            <a:ext cx="5582948" cy="425957"/>
            <a:chOff x="783216" y="3993642"/>
            <a:chExt cx="7005756" cy="622480"/>
          </a:xfrm>
        </p:grpSpPr>
        <p:pic>
          <p:nvPicPr>
            <p:cNvPr id="50" name="图片 49"/>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51" name="图片 50"/>
            <p:cNvPicPr>
              <a:picLocks noChangeAspect="1"/>
            </p:cNvPicPr>
            <p:nvPr/>
          </p:nvPicPr>
          <p:blipFill>
            <a:blip r:embed="rId5"/>
            <a:stretch>
              <a:fillRect/>
            </a:stretch>
          </p:blipFill>
          <p:spPr>
            <a:xfrm>
              <a:off x="4274559" y="3993642"/>
              <a:ext cx="3514413" cy="622479"/>
            </a:xfrm>
            <a:prstGeom prst="rect">
              <a:avLst/>
            </a:prstGeom>
          </p:spPr>
        </p:pic>
      </p:grpSp>
      <p:sp>
        <p:nvSpPr>
          <p:cNvPr id="52" name="矩形 51"/>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内容占位符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626" y="56868"/>
            <a:ext cx="1989778" cy="63277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94465"/>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5"/>
            <a:stretch>
              <a:fillRect/>
            </a:stretch>
          </p:blipFill>
          <p:spPr>
            <a:xfrm>
              <a:off x="4274559" y="3993642"/>
              <a:ext cx="3514413" cy="622479"/>
            </a:xfrm>
            <a:prstGeom prst="rect">
              <a:avLst/>
            </a:prstGeom>
          </p:spPr>
        </p:pic>
      </p:grpSp>
      <p:pic>
        <p:nvPicPr>
          <p:cNvPr id="32" name="图片 31"/>
          <p:cNvPicPr>
            <a:picLocks noChangeAspect="1"/>
          </p:cNvPicPr>
          <p:nvPr/>
        </p:nvPicPr>
        <p:blipFill>
          <a:blip r:embed="rId6"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30967" y="2459504"/>
            <a:ext cx="7726681" cy="2308324"/>
          </a:xfrm>
          <a:prstGeom prst="rect">
            <a:avLst/>
          </a:prstGeom>
          <a:noFill/>
        </p:spPr>
        <p:txBody>
          <a:bodyPr wrap="square" rtlCol="0">
            <a:spAutoFit/>
          </a:bodyPr>
          <a:lstStyle/>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Results</a:t>
            </a:r>
            <a:endParaRPr lang="zh-CN" altLang="en-US" sz="240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59860" y="1012825"/>
            <a:ext cx="8620125" cy="368300"/>
          </a:xfrm>
          <a:prstGeom prst="rect">
            <a:avLst/>
          </a:prstGeom>
        </p:spPr>
        <p:txBody>
          <a:bodyPr wrap="square">
            <a:spAutoFit/>
          </a:bodyPr>
          <a:lstStyle/>
          <a:p>
            <a:pPr marL="0" indent="0"/>
            <a:r>
              <a:rPr lang="zh-CN" altLang="en-US" b="1" i="0" dirty="0">
                <a:solidFill>
                  <a:srgbClr val="333333"/>
                </a:solidFill>
                <a:latin typeface="宋体" panose="02010600030101010101" pitchFamily="2" charset="-122"/>
                <a:ea typeface="宋体" panose="02010600030101010101" pitchFamily="2" charset="-122"/>
                <a:cs typeface="宋体" panose="02010600030101010101" pitchFamily="2" charset="-122"/>
              </a:rPr>
              <a:t>这篇论文解决的核心问题是：</a:t>
            </a:r>
            <a:r>
              <a:rPr lang="zh-CN" altLang="en-US" b="1" i="0" dirty="0">
                <a:solidFill>
                  <a:schemeClr val="tx1"/>
                </a:solidFill>
                <a:latin typeface="宋体" panose="02010600030101010101" pitchFamily="2" charset="-122"/>
                <a:ea typeface="宋体" panose="02010600030101010101" pitchFamily="2" charset="-122"/>
                <a:cs typeface="宋体" panose="02010600030101010101" pitchFamily="2" charset="-122"/>
              </a:rPr>
              <a:t>大模型推理时 </a:t>
            </a:r>
            <a:r>
              <a:rPr lang="en-US" altLang="zh-CN" b="1" i="0" dirty="0">
                <a:solidFill>
                  <a:schemeClr val="tx1"/>
                </a:solidFill>
                <a:latin typeface="宋体" panose="02010600030101010101" pitchFamily="2" charset="-122"/>
                <a:ea typeface="宋体" panose="02010600030101010101" pitchFamily="2" charset="-122"/>
                <a:cs typeface="宋体" panose="02010600030101010101" pitchFamily="2" charset="-122"/>
              </a:rPr>
              <a:t>KV Cache </a:t>
            </a:r>
            <a:r>
              <a:rPr lang="zh-CN" altLang="en-US" b="1" i="0" dirty="0">
                <a:solidFill>
                  <a:schemeClr val="tx1"/>
                </a:solidFill>
                <a:latin typeface="宋体" panose="02010600030101010101" pitchFamily="2" charset="-122"/>
                <a:ea typeface="宋体" panose="02010600030101010101" pitchFamily="2" charset="-122"/>
                <a:cs typeface="宋体" panose="02010600030101010101" pitchFamily="2" charset="-122"/>
              </a:rPr>
              <a:t>的内存管理效率极低。</a:t>
            </a:r>
          </a:p>
        </p:txBody>
      </p:sp>
      <p:pic>
        <p:nvPicPr>
          <p:cNvPr id="14" name="图片 13"/>
          <p:cNvPicPr>
            <a:picLocks noChangeAspect="1"/>
          </p:cNvPicPr>
          <p:nvPr/>
        </p:nvPicPr>
        <p:blipFill>
          <a:blip r:embed="rId4"/>
          <a:stretch>
            <a:fillRect/>
          </a:stretch>
        </p:blipFill>
        <p:spPr>
          <a:xfrm>
            <a:off x="527685" y="946150"/>
            <a:ext cx="2617470" cy="5878830"/>
          </a:xfrm>
          <a:prstGeom prst="rect">
            <a:avLst/>
          </a:prstGeom>
        </p:spPr>
      </p:pic>
      <p:sp>
        <p:nvSpPr>
          <p:cNvPr id="15" name="文本框 14"/>
          <p:cNvSpPr txBox="1"/>
          <p:nvPr/>
        </p:nvSpPr>
        <p:spPr>
          <a:xfrm>
            <a:off x="3959860" y="3543935"/>
            <a:ext cx="7871068" cy="2880360"/>
          </a:xfrm>
          <a:prstGeom prst="rect">
            <a:avLst/>
          </a:prstGeom>
        </p:spPr>
        <p:txBody>
          <a:bodyPr>
            <a:noAutofit/>
          </a:bodyPr>
          <a:lstStyle/>
          <a:p>
            <a:pPr marL="0" algn="l">
              <a:spcBef>
                <a:spcPts val="1000"/>
              </a:spcBef>
              <a:buClrTx/>
              <a:buSzTx/>
              <a:buFontTx/>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KV Cache 的特点</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空间占用巨大</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计算公式: 2 (key+value) × 5120 (hidden) × 40 (layers) × 2 (FP16)</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动态特性</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长度随生成过程动态增长</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生命周期不可预知</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性能瓶颈</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Autoregressive 生成是 memory-bound 操作</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GPU 计算能力未被充分利用</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内存容量限制了 batch size</a:t>
            </a:r>
          </a:p>
        </p:txBody>
      </p:sp>
      <p:sp>
        <p:nvSpPr>
          <p:cNvPr id="17" name="文本框 16"/>
          <p:cNvSpPr txBox="1"/>
          <p:nvPr/>
        </p:nvSpPr>
        <p:spPr>
          <a:xfrm>
            <a:off x="3959860" y="1668145"/>
            <a:ext cx="8093710" cy="1442720"/>
          </a:xfrm>
          <a:prstGeom prst="rect">
            <a:avLst/>
          </a:prstGeom>
        </p:spPr>
        <p:txBody>
          <a:bodyPr>
            <a:noAutofit/>
          </a:bodyPr>
          <a:lstStyle/>
          <a:p>
            <a:pPr marL="0" algn="l">
              <a:spcBef>
                <a:spcPts val="1000"/>
              </a:spcBef>
              <a:buClrTx/>
              <a:buSzTx/>
              <a:buFontTx/>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什么是KV Cache</a:t>
            </a:r>
          </a:p>
          <a:p>
            <a:pPr marL="285750" indent="-285750" algn="l">
              <a:spcBef>
                <a:spcPts val="1000"/>
              </a:spcBef>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一种缓存机制，用于存储</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Transformer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每一层中历史</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和</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a:t>
            </a:r>
          </a:p>
          <a:p>
            <a:pPr marL="285750" indent="-285750" algn="l">
              <a:spcBef>
                <a:spcPts val="1000"/>
              </a:spcBef>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当生成下一个</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时，模型只需要计算当前</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向量，与缓存的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 cache</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向量做注意力运算，从而避免重新计算整个序列的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129540" y="1656974"/>
            <a:ext cx="5156200" cy="3006090"/>
          </a:xfrm>
          <a:prstGeom prst="rect">
            <a:avLst/>
          </a:prstGeom>
        </p:spPr>
      </p:pic>
      <p:sp>
        <p:nvSpPr>
          <p:cNvPr id="3" name="矩形 2"/>
          <p:cNvSpPr/>
          <p:nvPr/>
        </p:nvSpPr>
        <p:spPr>
          <a:xfrm>
            <a:off x="1822484" y="922274"/>
            <a:ext cx="8628185"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论文通过精确测量发现，现有系统（</a:t>
            </a:r>
            <a:r>
              <a:rPr lang="en-US" altLang="zh-CN" dirty="0">
                <a:latin typeface="宋体" panose="02010600030101010101" pitchFamily="2" charset="-122"/>
                <a:ea typeface="宋体" panose="02010600030101010101" pitchFamily="2" charset="-122"/>
              </a:rPr>
              <a:t>FasterTransformer, Orca</a:t>
            </a:r>
            <a:r>
              <a:rPr lang="zh-CN" altLang="en-US" dirty="0">
                <a:latin typeface="宋体" panose="02010600030101010101" pitchFamily="2" charset="-122"/>
                <a:ea typeface="宋体" panose="02010600030101010101" pitchFamily="2" charset="-122"/>
              </a:rPr>
              <a:t>）的</a:t>
            </a:r>
            <a:r>
              <a:rPr lang="zh-CN" altLang="en-US" b="1" dirty="0">
                <a:latin typeface="宋体" panose="02010600030101010101" pitchFamily="2" charset="-122"/>
                <a:ea typeface="宋体" panose="02010600030101010101" pitchFamily="2" charset="-122"/>
              </a:rPr>
              <a:t>内存利用率极低</a:t>
            </a:r>
            <a:r>
              <a:rPr lang="zh-CN" altLang="en-US" dirty="0">
                <a:latin typeface="宋体" panose="02010600030101010101" pitchFamily="2" charset="-122"/>
                <a:ea typeface="宋体" panose="02010600030101010101" pitchFamily="2" charset="-122"/>
              </a:rPr>
              <a:t>。</a:t>
            </a:r>
            <a:endParaRPr lang="zh-CN" altLang="en-US" b="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5"/>
          <a:stretch>
            <a:fillRect/>
          </a:stretch>
        </p:blipFill>
        <p:spPr>
          <a:xfrm>
            <a:off x="5429857" y="1460020"/>
            <a:ext cx="6257143" cy="3400000"/>
          </a:xfrm>
          <a:prstGeom prst="rect">
            <a:avLst/>
          </a:prstGeom>
        </p:spPr>
      </p:pic>
      <p:sp>
        <p:nvSpPr>
          <p:cNvPr id="7" name="矩形 6"/>
          <p:cNvSpPr/>
          <p:nvPr/>
        </p:nvSpPr>
        <p:spPr>
          <a:xfrm>
            <a:off x="129540" y="4912006"/>
            <a:ext cx="11529030" cy="1754326"/>
          </a:xfrm>
          <a:prstGeom prst="rect">
            <a:avLst/>
          </a:prstGeom>
        </p:spPr>
        <p:txBody>
          <a:bodyPr wrap="square">
            <a:spAutoFit/>
          </a:bodyPr>
          <a:lstStyle/>
          <a:p>
            <a:pPr>
              <a:lnSpc>
                <a:spcPct val="150000"/>
              </a:lnSpc>
            </a:pPr>
            <a:r>
              <a:rPr lang="zh-CN" altLang="en-US" dirty="0"/>
              <a:t>现有系统在为请求分配 </a:t>
            </a:r>
            <a:r>
              <a:rPr lang="en-US" altLang="zh-CN" dirty="0"/>
              <a:t>KV cache </a:t>
            </a:r>
            <a:r>
              <a:rPr lang="zh-CN" altLang="en-US" dirty="0" smtClean="0"/>
              <a:t>时： </a:t>
            </a:r>
            <a:r>
              <a:rPr lang="zh-CN" altLang="en-US" b="1" dirty="0" smtClean="0"/>
              <a:t>①内、外部碎片</a:t>
            </a:r>
            <a:r>
              <a:rPr lang="zh-CN" altLang="en-US" b="1" dirty="0"/>
              <a:t>；②无法共享内</a:t>
            </a:r>
            <a:r>
              <a:rPr lang="zh-CN" altLang="en-US" b="1" dirty="0" smtClean="0"/>
              <a:t>存。</a:t>
            </a:r>
            <a:endParaRPr lang="en-US" altLang="zh-CN" b="1" dirty="0" smtClean="0"/>
          </a:p>
          <a:p>
            <a:pPr>
              <a:lnSpc>
                <a:spcPct val="150000"/>
              </a:lnSpc>
            </a:pPr>
            <a:r>
              <a:rPr lang="zh-CN" altLang="en-US" dirty="0" smtClean="0"/>
              <a:t>提</a:t>
            </a:r>
            <a:r>
              <a:rPr lang="zh-CN" altLang="en-US" dirty="0"/>
              <a:t>前预分</a:t>
            </a:r>
            <a:r>
              <a:rPr lang="zh-CN" altLang="en-US" dirty="0" smtClean="0"/>
              <a:t>配一</a:t>
            </a:r>
            <a:r>
              <a:rPr lang="zh-CN" altLang="en-US" dirty="0"/>
              <a:t>块</a:t>
            </a:r>
            <a:r>
              <a:rPr lang="zh-CN" altLang="en-US" b="1" dirty="0"/>
              <a:t>连续内</a:t>
            </a:r>
            <a:r>
              <a:rPr lang="zh-CN" altLang="en-US" b="1" dirty="0" smtClean="0"/>
              <a:t>存</a:t>
            </a:r>
            <a:r>
              <a:rPr lang="zh-CN" altLang="en-US" dirty="0"/>
              <a:t>，</a:t>
            </a:r>
            <a:r>
              <a:rPr lang="zh-CN" altLang="en-US" dirty="0" smtClean="0"/>
              <a:t>大</a:t>
            </a:r>
            <a:r>
              <a:rPr lang="zh-CN" altLang="en-US" dirty="0"/>
              <a:t>小</a:t>
            </a:r>
            <a:r>
              <a:rPr lang="zh-CN" altLang="en-US" dirty="0" smtClean="0"/>
              <a:t>按“最</a:t>
            </a:r>
            <a:r>
              <a:rPr lang="zh-CN" altLang="en-US" dirty="0"/>
              <a:t>大可能序列长</a:t>
            </a:r>
            <a:r>
              <a:rPr lang="zh-CN" altLang="en-US" dirty="0" smtClean="0"/>
              <a:t>度”计算</a:t>
            </a:r>
            <a:r>
              <a:rPr lang="zh-CN" altLang="en-US" dirty="0"/>
              <a:t>，</a:t>
            </a:r>
            <a:r>
              <a:rPr lang="zh-CN" altLang="en-US" dirty="0" smtClean="0"/>
              <a:t>即</a:t>
            </a:r>
            <a:r>
              <a:rPr lang="zh-CN" altLang="en-US" dirty="0"/>
              <a:t>使当前只生成了几十个 </a:t>
            </a:r>
            <a:r>
              <a:rPr lang="en-US" altLang="zh-CN" dirty="0"/>
              <a:t>token</a:t>
            </a:r>
            <a:r>
              <a:rPr lang="zh-CN" altLang="en-US" dirty="0"/>
              <a:t>，也会保留整块空</a:t>
            </a:r>
            <a:r>
              <a:rPr lang="zh-CN" altLang="en-US" dirty="0" smtClean="0"/>
              <a:t>间；同时，每</a:t>
            </a:r>
            <a:r>
              <a:rPr lang="zh-CN" altLang="en-US" dirty="0"/>
              <a:t>个请求分配的块大小不同，释放时形成不连续空洞，无法拼接复用</a:t>
            </a:r>
            <a:r>
              <a:rPr lang="zh-CN" altLang="en-US" dirty="0" smtClean="0"/>
              <a:t>。</a:t>
            </a:r>
            <a:r>
              <a:rPr lang="zh-CN" altLang="en-US" dirty="0"/>
              <a:t>一个 </a:t>
            </a:r>
            <a:r>
              <a:rPr lang="en-US" altLang="zh-CN" dirty="0"/>
              <a:t>prompt </a:t>
            </a:r>
            <a:r>
              <a:rPr lang="zh-CN" altLang="en-US" dirty="0"/>
              <a:t>同时采样多个候选输</a:t>
            </a:r>
            <a:r>
              <a:rPr lang="zh-CN" altLang="en-US" dirty="0" smtClean="0"/>
              <a:t>出，每</a:t>
            </a:r>
            <a:r>
              <a:rPr lang="zh-CN" altLang="en-US" dirty="0"/>
              <a:t>个序</a:t>
            </a:r>
            <a:r>
              <a:rPr lang="zh-CN" altLang="en-US" dirty="0" smtClean="0"/>
              <a:t>列的 </a:t>
            </a:r>
            <a:r>
              <a:rPr lang="en-US" altLang="zh-CN" dirty="0"/>
              <a:t>KV cache </a:t>
            </a:r>
            <a:r>
              <a:rPr lang="zh-CN" altLang="en-US" dirty="0"/>
              <a:t>必须是</a:t>
            </a:r>
            <a:r>
              <a:rPr lang="zh-CN" altLang="en-US" b="1" dirty="0"/>
              <a:t>独立的连续显存块</a:t>
            </a:r>
            <a:r>
              <a:rPr lang="zh-CN" altLang="en-US" dirty="0"/>
              <a:t>；即便它们有相同内容，也会各自拷贝一</a:t>
            </a:r>
            <a:r>
              <a:rPr lang="zh-CN" altLang="en-US" dirty="0" smtClean="0"/>
              <a:t>份，无法共享内存。</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942343"/>
            <a:ext cx="11529030" cy="4524315"/>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u"/>
            </a:pPr>
            <a:r>
              <a:rPr lang="en-US" altLang="zh-CN" sz="3200" b="1" dirty="0" smtClean="0"/>
              <a:t>KV</a:t>
            </a:r>
            <a:r>
              <a:rPr lang="zh-CN" altLang="en-US" sz="3200" b="1" dirty="0" smtClean="0"/>
              <a:t>缓存的容量</a:t>
            </a:r>
            <a:endParaRPr lang="en-US" altLang="zh-CN" sz="3200" b="1" dirty="0" smtClean="0"/>
          </a:p>
          <a:p>
            <a:pPr>
              <a:lnSpc>
                <a:spcPct val="150000"/>
              </a:lnSpc>
              <a:buClr>
                <a:schemeClr val="accent1"/>
              </a:buClr>
            </a:pPr>
            <a:r>
              <a:rPr lang="en-US" altLang="zh-CN" sz="2400" dirty="0"/>
              <a:t>KV</a:t>
            </a:r>
            <a:r>
              <a:rPr lang="zh-CN" altLang="en-US" sz="2400" dirty="0"/>
              <a:t>缓存大小随着请求数量的增加而快速增</a:t>
            </a:r>
            <a:r>
              <a:rPr lang="zh-CN" altLang="en-US" sz="2400" dirty="0" smtClean="0"/>
              <a:t>长。</a:t>
            </a:r>
            <a:endParaRPr lang="en-US" altLang="zh-CN" sz="2400" dirty="0" smtClean="0"/>
          </a:p>
          <a:p>
            <a:pPr marL="285750" indent="-285750">
              <a:lnSpc>
                <a:spcPct val="150000"/>
              </a:lnSpc>
              <a:buClr>
                <a:schemeClr val="accent1"/>
              </a:buClr>
              <a:buFont typeface="Wingdings" panose="05000000000000000000" pitchFamily="2" charset="2"/>
              <a:buChar char="u"/>
            </a:pPr>
            <a:r>
              <a:rPr lang="zh-CN" altLang="en-US" sz="3200" b="1" dirty="0"/>
              <a:t>复</a:t>
            </a:r>
            <a:r>
              <a:rPr lang="zh-CN" altLang="en-US" sz="3200" b="1" dirty="0" smtClean="0"/>
              <a:t>杂的解码算法</a:t>
            </a:r>
            <a:endParaRPr lang="en-US" altLang="zh-CN" sz="3200" b="1" dirty="0" smtClean="0"/>
          </a:p>
          <a:p>
            <a:pPr>
              <a:lnSpc>
                <a:spcPct val="150000"/>
              </a:lnSpc>
              <a:buClr>
                <a:schemeClr val="accent1"/>
              </a:buClr>
            </a:pPr>
            <a:r>
              <a:rPr lang="en-US" altLang="zh-CN" sz="2400" dirty="0"/>
              <a:t>LLM</a:t>
            </a:r>
            <a:r>
              <a:rPr lang="zh-CN" altLang="en-US" sz="2400" dirty="0"/>
              <a:t>服务提供多种解码算法供用户选择，每种算法对内存管理复杂度都有不同影响。</a:t>
            </a:r>
            <a:endParaRPr lang="en-US" altLang="zh-CN" sz="2400" dirty="0"/>
          </a:p>
          <a:p>
            <a:pPr marL="285750" indent="-285750">
              <a:lnSpc>
                <a:spcPct val="150000"/>
              </a:lnSpc>
              <a:buClr>
                <a:schemeClr val="accent1"/>
              </a:buClr>
              <a:buFont typeface="Wingdings" panose="05000000000000000000" pitchFamily="2" charset="2"/>
              <a:buChar char="u"/>
            </a:pPr>
            <a:r>
              <a:rPr lang="zh-CN" altLang="en-US" sz="3200" b="1" dirty="0" smtClean="0"/>
              <a:t>输入、输出长度的不确定性</a:t>
            </a:r>
            <a:endParaRPr lang="en-US" altLang="zh-CN" sz="3200" b="1" dirty="0" smtClean="0"/>
          </a:p>
          <a:p>
            <a:pPr>
              <a:lnSpc>
                <a:spcPct val="150000"/>
              </a:lnSpc>
              <a:buClr>
                <a:schemeClr val="accent1"/>
              </a:buClr>
            </a:pPr>
            <a:r>
              <a:rPr lang="en-US" altLang="zh-CN" sz="2400" dirty="0"/>
              <a:t>LLM</a:t>
            </a:r>
            <a:r>
              <a:rPr lang="zh-CN" altLang="en-US" sz="2400" dirty="0"/>
              <a:t>服务的请求在输入和输出长度上表现出可变</a:t>
            </a:r>
            <a:r>
              <a:rPr lang="zh-CN" altLang="en-US" sz="2400" dirty="0" smtClean="0"/>
              <a:t>性，这</a:t>
            </a:r>
            <a:r>
              <a:rPr lang="zh-CN" altLang="en-US" sz="2400" dirty="0"/>
              <a:t>要求内存管理系统能够适应广泛的提示长度范围。</a:t>
            </a:r>
            <a:endParaRPr lang="en-US" altLang="zh-CN" sz="2400" dirty="0"/>
          </a:p>
        </p:txBody>
      </p:sp>
      <p:sp>
        <p:nvSpPr>
          <p:cNvPr id="3" name="矩形 2"/>
          <p:cNvSpPr/>
          <p:nvPr/>
        </p:nvSpPr>
        <p:spPr>
          <a:xfrm>
            <a:off x="301898" y="5967820"/>
            <a:ext cx="11529030" cy="646331"/>
          </a:xfrm>
          <a:prstGeom prst="rect">
            <a:avLst/>
          </a:prstGeom>
        </p:spPr>
        <p:txBody>
          <a:bodyPr wrap="square">
            <a:spAutoFit/>
          </a:bodyPr>
          <a:lstStyle/>
          <a:p>
            <a:r>
              <a:rPr lang="zh-CN" altLang="en-US" dirty="0"/>
              <a:t>压缩已被提出作为解决碎片化的潜在方案，但由于庞大的KV缓存，在性能敏感的LLM服务系统中执行压缩是不切实际的。即</a:t>
            </a:r>
            <a:r>
              <a:rPr lang="zh-CN" altLang="en-US" dirty="0" smtClean="0"/>
              <a:t>使进</a:t>
            </a:r>
            <a:r>
              <a:rPr lang="zh-CN" altLang="en-US" dirty="0"/>
              <a:t>行压缩，现有内存管理系统中为每个请求预分配的块空间也阻碍了特定于解码算法的内存共享。</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477328"/>
          </a:xfrm>
          <a:prstGeom prst="rect">
            <a:avLst/>
          </a:prstGeom>
        </p:spPr>
        <p:txBody>
          <a:bodyPr wrap="square">
            <a:spAutoFit/>
          </a:bodyPr>
          <a:lstStyle/>
          <a:p>
            <a:pPr>
              <a:lnSpc>
                <a:spcPct val="150000"/>
              </a:lnSpc>
              <a:buClr>
                <a:schemeClr val="accent1"/>
              </a:buClr>
            </a:pP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smtClean="0">
                <a:latin typeface="Times New Roman" panose="02020603050405020304" pitchFamily="18" charset="0"/>
                <a:ea typeface="微软雅黑" panose="020B0503020204020204" pitchFamily="34" charset="-122"/>
              </a:rPr>
              <a:t>是</a:t>
            </a:r>
            <a:r>
              <a:rPr lang="zh-CN" altLang="en-US" sz="2000" dirty="0">
                <a:latin typeface="Times New Roman" panose="02020603050405020304" pitchFamily="18" charset="0"/>
                <a:ea typeface="微软雅黑" panose="020B0503020204020204" pitchFamily="34" charset="-122"/>
              </a:rPr>
              <a:t>一种受操作系统经典分页思想启发的注意力算法。与传统的注</a:t>
            </a:r>
            <a:r>
              <a:rPr lang="zh-CN" altLang="en-US" sz="2000" dirty="0" smtClean="0">
                <a:latin typeface="Times New Roman" panose="02020603050405020304" pitchFamily="18" charset="0"/>
                <a:ea typeface="微软雅黑" panose="020B0503020204020204" pitchFamily="34" charset="-122"/>
              </a:rPr>
              <a:t>意力</a:t>
            </a:r>
            <a:r>
              <a:rPr lang="zh-CN" altLang="en-US" sz="2000" dirty="0">
                <a:latin typeface="Times New Roman" panose="02020603050405020304" pitchFamily="18" charset="0"/>
                <a:ea typeface="微软雅黑" panose="020B0503020204020204" pitchFamily="34" charset="-122"/>
              </a:rPr>
              <a:t>算法不同</a:t>
            </a:r>
            <a:r>
              <a:rPr lang="zh-CN" altLang="en-US" sz="2000" dirty="0" smtClean="0">
                <a:latin typeface="Times New Roman" panose="02020603050405020304" pitchFamily="18" charset="0"/>
                <a:ea typeface="微软雅黑" panose="020B0503020204020204" pitchFamily="34" charset="-122"/>
              </a:rPr>
              <a:t>，</a:t>
            </a:r>
            <a:r>
              <a:rPr lang="zh-CN" altLang="en-US" sz="2000" dirty="0">
                <a:latin typeface="Times New Roman" panose="02020603050405020304" pitchFamily="18" charset="0"/>
                <a:ea typeface="微软雅黑" panose="020B0503020204020204" pitchFamily="34" charset="-122"/>
              </a:rPr>
              <a:t>它</a:t>
            </a:r>
            <a:r>
              <a:rPr lang="zh-CN" altLang="en-US" sz="2000" dirty="0" smtClean="0">
                <a:latin typeface="Times New Roman" panose="02020603050405020304" pitchFamily="18" charset="0"/>
                <a:ea typeface="微软雅黑" panose="020B0503020204020204" pitchFamily="34" charset="-122"/>
              </a:rPr>
              <a:t>允</a:t>
            </a:r>
            <a:r>
              <a:rPr lang="zh-CN" altLang="en-US" sz="2000" dirty="0">
                <a:latin typeface="Times New Roman" panose="02020603050405020304" pitchFamily="18" charset="0"/>
                <a:ea typeface="微软雅黑" panose="020B0503020204020204" pitchFamily="34" charset="-122"/>
              </a:rPr>
              <a:t>许在不连续的内存空间中存储连续的键和值</a:t>
            </a:r>
            <a:r>
              <a:rPr lang="zh-CN" altLang="en-US" sz="2000" dirty="0" smtClean="0">
                <a:latin typeface="Times New Roman" panose="02020603050405020304" pitchFamily="18" charset="0"/>
                <a:ea typeface="微软雅黑" panose="020B0503020204020204" pitchFamily="34" charset="-122"/>
              </a:rPr>
              <a:t>。</a:t>
            </a: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a:latin typeface="Times New Roman" panose="02020603050405020304" pitchFamily="18" charset="0"/>
                <a:ea typeface="微软雅黑" panose="020B0503020204020204" pitchFamily="34" charset="-122"/>
              </a:rPr>
              <a:t>将每个序列的</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缓存划</a:t>
            </a:r>
            <a:r>
              <a:rPr lang="zh-CN" altLang="en-US" sz="2000" dirty="0" smtClean="0">
                <a:latin typeface="Times New Roman" panose="02020603050405020304" pitchFamily="18" charset="0"/>
                <a:ea typeface="微软雅黑" panose="020B0503020204020204" pitchFamily="34" charset="-122"/>
              </a:rPr>
              <a:t>分为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块。每个块包含固定数量</a:t>
            </a:r>
            <a:r>
              <a:rPr lang="zh-CN" altLang="en-US" sz="2000" dirty="0" smtClean="0">
                <a:latin typeface="Times New Roman" panose="02020603050405020304" pitchFamily="18" charset="0"/>
                <a:ea typeface="微软雅黑" panose="020B0503020204020204" pitchFamily="34" charset="-122"/>
              </a:rPr>
              <a:t>的</a:t>
            </a:r>
            <a:r>
              <a:rPr lang="en-US" altLang="zh-CN" sz="2000" dirty="0" smtClean="0">
                <a:latin typeface="Times New Roman" panose="02020603050405020304" pitchFamily="18" charset="0"/>
                <a:ea typeface="微软雅黑" panose="020B0503020204020204" pitchFamily="34" charset="-122"/>
              </a:rPr>
              <a:t>token</a:t>
            </a:r>
            <a:r>
              <a:rPr lang="zh-CN" altLang="en-US" sz="2000" dirty="0" smtClean="0">
                <a:latin typeface="Times New Roman" panose="02020603050405020304" pitchFamily="18" charset="0"/>
                <a:ea typeface="微软雅黑" panose="020B0503020204020204" pitchFamily="34" charset="-122"/>
              </a:rPr>
              <a:t>的</a:t>
            </a:r>
            <a:r>
              <a:rPr lang="zh-CN" altLang="en-US" sz="2000" dirty="0">
                <a:latin typeface="Times New Roman" panose="02020603050405020304" pitchFamily="18" charset="0"/>
                <a:ea typeface="微软雅黑" panose="020B0503020204020204" pitchFamily="34" charset="-122"/>
              </a:rPr>
              <a:t>键和值向量</a:t>
            </a:r>
            <a:r>
              <a:rPr lang="zh-CN" altLang="en-US" sz="2000" dirty="0" smtClean="0">
                <a:latin typeface="Times New Roman" panose="02020603050405020304" pitchFamily="18" charset="0"/>
                <a:ea typeface="微软雅黑" panose="020B0503020204020204" pitchFamily="34" charset="-122"/>
              </a:rPr>
              <a:t>，表</a:t>
            </a:r>
            <a:r>
              <a:rPr lang="zh-CN" altLang="en-US" sz="2000" dirty="0">
                <a:latin typeface="Times New Roman" panose="02020603050405020304" pitchFamily="18" charset="0"/>
                <a:ea typeface="微软雅黑" panose="020B0503020204020204" pitchFamily="34" charset="-122"/>
              </a:rPr>
              <a:t>示为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块大小（𝐵）。</a:t>
            </a:r>
            <a:endParaRPr lang="en-US" altLang="zh-CN" sz="2000" dirty="0">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581156"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PagedAttention</a:t>
            </a:r>
            <a:endParaRPr lang="zh-CN" altLang="en-US" sz="2800" b="1" dirty="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129540" y="3378051"/>
            <a:ext cx="5082675" cy="2268165"/>
          </a:xfrm>
          <a:prstGeom prst="rect">
            <a:avLst/>
          </a:prstGeom>
        </p:spPr>
      </p:pic>
      <p:pic>
        <p:nvPicPr>
          <p:cNvPr id="9" name="图片 8"/>
          <p:cNvPicPr>
            <a:picLocks noChangeAspect="1"/>
          </p:cNvPicPr>
          <p:nvPr/>
        </p:nvPicPr>
        <p:blipFill>
          <a:blip r:embed="rId5"/>
          <a:stretch>
            <a:fillRect/>
          </a:stretch>
        </p:blipFill>
        <p:spPr>
          <a:xfrm>
            <a:off x="5212215" y="3974038"/>
            <a:ext cx="6190476" cy="1076190"/>
          </a:xfrm>
          <a:prstGeom prst="rect">
            <a:avLst/>
          </a:prstGeom>
        </p:spPr>
      </p:pic>
      <p:sp>
        <p:nvSpPr>
          <p:cNvPr id="10" name="矩形 9"/>
          <p:cNvSpPr/>
          <p:nvPr/>
        </p:nvSpPr>
        <p:spPr>
          <a:xfrm>
            <a:off x="6968625" y="3665168"/>
            <a:ext cx="1338828" cy="369332"/>
          </a:xfrm>
          <a:prstGeom prst="rect">
            <a:avLst/>
          </a:prstGeom>
        </p:spPr>
        <p:txBody>
          <a:bodyPr wrap="none">
            <a:spAutoFit/>
          </a:bodyPr>
          <a:lstStyle/>
          <a:p>
            <a:r>
              <a:rPr lang="zh-CN" altLang="en-US" b="1" dirty="0">
                <a:solidFill>
                  <a:srgbClr val="FF0000"/>
                </a:solidFill>
              </a:rPr>
              <a:t>块级注意力</a:t>
            </a:r>
          </a:p>
        </p:txBody>
      </p:sp>
      <p:sp>
        <p:nvSpPr>
          <p:cNvPr id="11" name="矩形 10"/>
          <p:cNvSpPr/>
          <p:nvPr/>
        </p:nvSpPr>
        <p:spPr>
          <a:xfrm>
            <a:off x="9110481" y="3665168"/>
            <a:ext cx="2262158" cy="369332"/>
          </a:xfrm>
          <a:prstGeom prst="rect">
            <a:avLst/>
          </a:prstGeom>
        </p:spPr>
        <p:txBody>
          <a:bodyPr wrap="none">
            <a:spAutoFit/>
          </a:bodyPr>
          <a:lstStyle/>
          <a:p>
            <a:r>
              <a:rPr lang="zh-CN" altLang="en-US" b="1" dirty="0">
                <a:solidFill>
                  <a:srgbClr val="FF0000"/>
                </a:solidFill>
              </a:rPr>
              <a:t>聚合所有块的加权值</a:t>
            </a:r>
          </a:p>
        </p:txBody>
      </p:sp>
      <p:sp>
        <p:nvSpPr>
          <p:cNvPr id="12" name="矩形 11"/>
          <p:cNvSpPr/>
          <p:nvPr/>
        </p:nvSpPr>
        <p:spPr>
          <a:xfrm>
            <a:off x="105348" y="5830914"/>
            <a:ext cx="11725580" cy="646331"/>
          </a:xfrm>
          <a:prstGeom prst="rect">
            <a:avLst/>
          </a:prstGeom>
        </p:spPr>
        <p:txBody>
          <a:bodyPr wrap="square">
            <a:spAutoFit/>
          </a:bodyPr>
          <a:lstStyle/>
          <a:p>
            <a:r>
              <a:rPr lang="zh-CN" altLang="en-US" dirty="0" smtClean="0"/>
              <a:t>①内</a:t>
            </a:r>
            <a:r>
              <a:rPr lang="zh-CN" altLang="en-US" dirty="0"/>
              <a:t>存灵活性：KV块可以在物理内存中任意放</a:t>
            </a:r>
            <a:r>
              <a:rPr lang="zh-CN" altLang="en-US" dirty="0" smtClean="0"/>
              <a:t>置 </a:t>
            </a:r>
            <a:r>
              <a:rPr lang="en-US" altLang="zh-CN" dirty="0"/>
              <a:t> </a:t>
            </a:r>
            <a:r>
              <a:rPr lang="en-US" altLang="zh-CN" dirty="0" smtClean="0"/>
              <a:t>           </a:t>
            </a:r>
            <a:r>
              <a:rPr lang="zh-CN" altLang="en-US" dirty="0" smtClean="0"/>
              <a:t>②消</a:t>
            </a:r>
            <a:r>
              <a:rPr lang="zh-CN" altLang="en-US" dirty="0"/>
              <a:t>除碎片：不需要大块连续内存</a:t>
            </a:r>
          </a:p>
          <a:p>
            <a:r>
              <a:rPr lang="zh-CN" altLang="en-US" dirty="0" smtClean="0"/>
              <a:t>③动</a:t>
            </a:r>
            <a:r>
              <a:rPr lang="zh-CN" altLang="en-US" dirty="0"/>
              <a:t>态管理：可以按需分配/释放KV</a:t>
            </a:r>
            <a:r>
              <a:rPr lang="zh-CN" altLang="en-US" dirty="0" smtClean="0"/>
              <a:t>块                              ④支</a:t>
            </a:r>
            <a:r>
              <a:rPr lang="zh-CN" altLang="en-US" dirty="0"/>
              <a:t>持共享：不同序列可以共享相同的KV块（如提示前缀）</a:t>
            </a:r>
          </a:p>
        </p:txBody>
      </p:sp>
    </p:spTree>
    <p:extLst>
      <p:ext uri="{BB962C8B-B14F-4D97-AF65-F5344CB8AC3E}">
        <p14:creationId xmlns:p14="http://schemas.microsoft.com/office/powerpoint/2010/main" val="332954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338828"/>
          </a:xfrm>
          <a:prstGeom prst="rect">
            <a:avLst/>
          </a:prstGeom>
        </p:spPr>
        <p:txBody>
          <a:bodyPr wrap="square">
            <a:spAutoFit/>
          </a:bodyPr>
          <a:lstStyle/>
          <a:p>
            <a:pPr>
              <a:lnSpc>
                <a:spcPct val="150000"/>
              </a:lnSpc>
              <a:buClr>
                <a:schemeClr val="accent1"/>
              </a:buClr>
            </a:pP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vLLM </a:t>
            </a:r>
            <a:r>
              <a:rPr lang="zh-CN" altLang="en-US" dirty="0">
                <a:latin typeface="Times New Roman" panose="02020603050405020304" pitchFamily="18" charset="0"/>
                <a:ea typeface="微软雅黑" panose="020B0503020204020204" pitchFamily="34" charset="-122"/>
              </a:rPr>
              <a:t>内存管理器的核心思想借鉴了操作系统中的虚拟内</a:t>
            </a:r>
            <a:r>
              <a:rPr lang="zh-CN" altLang="en-US" dirty="0" smtClean="0">
                <a:latin typeface="Times New Roman" panose="02020603050405020304" pitchFamily="18" charset="0"/>
                <a:ea typeface="微软雅黑" panose="020B0503020204020204" pitchFamily="34" charset="-122"/>
              </a:rPr>
              <a:t>存。</a:t>
            </a:r>
            <a:r>
              <a:rPr lang="zh-CN" altLang="en-US" dirty="0">
                <a:latin typeface="Times New Roman" panose="02020603050405020304" pitchFamily="18" charset="0"/>
                <a:ea typeface="微软雅黑" panose="020B0503020204020204" pitchFamily="34" charset="-122"/>
              </a:rPr>
              <a:t>操作系统将内存划分为固定大小的页面，并将用户程序的逻辑页面映射到物理页面上。连续的逻辑页面可以对应到非连续的物理内存页，这使得用户程序可以像访问连续内存一样访问内存。</a:t>
            </a:r>
            <a:endParaRPr lang="en-US" altLang="zh-CN" sz="2000" dirty="0">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626040"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Cache </a:t>
            </a:r>
            <a:r>
              <a:rPr lang="en-US" altLang="zh-CN" sz="2800" b="1" dirty="0">
                <a:latin typeface="Times New Roman" panose="02020603050405020304" pitchFamily="18" charset="0"/>
                <a:ea typeface="微软雅黑" panose="020B0503020204020204" pitchFamily="34" charset="-122"/>
              </a:rPr>
              <a:t>Manager</a:t>
            </a:r>
            <a:endParaRPr lang="zh-CN" altLang="en-US" sz="2800" b="1" dirty="0">
              <a:latin typeface="Times New Roman" panose="02020603050405020304" pitchFamily="18" charset="0"/>
              <a:ea typeface="微软雅黑" panose="020B0503020204020204" pitchFamily="34" charset="-122"/>
            </a:endParaRPr>
          </a:p>
        </p:txBody>
      </p:sp>
      <p:sp>
        <p:nvSpPr>
          <p:cNvPr id="13" name="矩形 12"/>
          <p:cNvSpPr/>
          <p:nvPr/>
        </p:nvSpPr>
        <p:spPr>
          <a:xfrm>
            <a:off x="5553455" y="3201858"/>
            <a:ext cx="6566256" cy="2585323"/>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smtClean="0">
                <a:solidFill>
                  <a:srgbClr val="111133"/>
                </a:solidFill>
                <a:latin typeface="Times New Roman" panose="02020603050405020304" pitchFamily="18" charset="0"/>
                <a:ea typeface="微软雅黑" panose="020B0503020204020204" pitchFamily="34" charset="-122"/>
              </a:rPr>
              <a:t>支</a:t>
            </a:r>
            <a:r>
              <a:rPr lang="zh-CN" altLang="en-US" b="1" dirty="0">
                <a:solidFill>
                  <a:srgbClr val="111133"/>
                </a:solidFill>
                <a:latin typeface="Times New Roman" panose="02020603050405020304" pitchFamily="18" charset="0"/>
                <a:ea typeface="微软雅黑" panose="020B0503020204020204" pitchFamily="34" charset="-122"/>
              </a:rPr>
              <a:t>持换页 </a:t>
            </a:r>
            <a:r>
              <a:rPr lang="en-US" altLang="zh-CN" b="1" dirty="0">
                <a:solidFill>
                  <a:srgbClr val="111133"/>
                </a:solidFill>
                <a:latin typeface="Times New Roman" panose="02020603050405020304" pitchFamily="18" charset="0"/>
                <a:ea typeface="微软雅黑" panose="020B0503020204020204" pitchFamily="34" charset="-122"/>
              </a:rPr>
              <a:t>(Swapping</a:t>
            </a:r>
            <a:r>
              <a:rPr lang="en-US" altLang="zh-CN" b="1" dirty="0" smtClean="0">
                <a:solidFill>
                  <a:srgbClr val="111133"/>
                </a:solidFill>
                <a:latin typeface="Times New Roman" panose="02020603050405020304" pitchFamily="18" charset="0"/>
                <a:ea typeface="微软雅黑" panose="020B0503020204020204" pitchFamily="34" charset="-122"/>
              </a:rPr>
              <a:t>)</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smtClean="0">
                <a:solidFill>
                  <a:srgbClr val="111133"/>
                </a:solidFill>
                <a:latin typeface="Times New Roman" panose="02020603050405020304" pitchFamily="18" charset="0"/>
                <a:ea typeface="微软雅黑" panose="020B0503020204020204" pitchFamily="34" charset="-122"/>
              </a:rPr>
              <a:t>当 </a:t>
            </a:r>
            <a:r>
              <a:rPr lang="en-US" altLang="zh-CN" dirty="0">
                <a:solidFill>
                  <a:srgbClr val="111133"/>
                </a:solidFill>
                <a:latin typeface="Times New Roman" panose="02020603050405020304" pitchFamily="18" charset="0"/>
                <a:ea typeface="微软雅黑" panose="020B0503020204020204" pitchFamily="34" charset="-122"/>
              </a:rPr>
              <a:t>GPU </a:t>
            </a:r>
            <a:r>
              <a:rPr lang="zh-CN" altLang="en-US" dirty="0">
                <a:solidFill>
                  <a:srgbClr val="111133"/>
                </a:solidFill>
                <a:latin typeface="Times New Roman" panose="02020603050405020304" pitchFamily="18" charset="0"/>
                <a:ea typeface="微软雅黑" panose="020B0503020204020204" pitchFamily="34" charset="-122"/>
              </a:rPr>
              <a:t>显存不足时，可将不活跃请求的物理 </a:t>
            </a: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块换出到 </a:t>
            </a:r>
            <a:r>
              <a:rPr lang="en-US" altLang="zh-CN" dirty="0">
                <a:solidFill>
                  <a:srgbClr val="111133"/>
                </a:solidFill>
                <a:latin typeface="Times New Roman" panose="02020603050405020304" pitchFamily="18" charset="0"/>
                <a:ea typeface="微软雅黑" panose="020B0503020204020204" pitchFamily="34" charset="-122"/>
              </a:rPr>
              <a:t>CPU </a:t>
            </a:r>
            <a:r>
              <a:rPr lang="zh-CN" altLang="en-US" dirty="0">
                <a:solidFill>
                  <a:srgbClr val="111133"/>
                </a:solidFill>
                <a:latin typeface="Times New Roman" panose="02020603050405020304" pitchFamily="18" charset="0"/>
                <a:ea typeface="微软雅黑" panose="020B0503020204020204" pitchFamily="34" charset="-122"/>
              </a:rPr>
              <a:t>内存，进一步扩展系统容量。</a:t>
            </a:r>
          </a:p>
          <a:p>
            <a:pPr marL="285750" indent="-28575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提升吞吐</a:t>
            </a:r>
            <a:r>
              <a:rPr lang="zh-CN" altLang="en-US" b="1" dirty="0" smtClean="0">
                <a:solidFill>
                  <a:srgbClr val="111133"/>
                </a:solidFill>
                <a:latin typeface="Times New Roman" panose="02020603050405020304" pitchFamily="18" charset="0"/>
                <a:ea typeface="微软雅黑" panose="020B0503020204020204" pitchFamily="34" charset="-122"/>
              </a:rPr>
              <a:t>量</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smtClean="0">
                <a:solidFill>
                  <a:srgbClr val="111133"/>
                </a:solidFill>
                <a:latin typeface="Times New Roman" panose="02020603050405020304" pitchFamily="18" charset="0"/>
                <a:ea typeface="微软雅黑" panose="020B0503020204020204" pitchFamily="34" charset="-122"/>
              </a:rPr>
              <a:t>更</a:t>
            </a:r>
            <a:r>
              <a:rPr lang="zh-CN" altLang="en-US" dirty="0">
                <a:solidFill>
                  <a:srgbClr val="111133"/>
                </a:solidFill>
                <a:latin typeface="Times New Roman" panose="02020603050405020304" pitchFamily="18" charset="0"/>
                <a:ea typeface="微软雅黑" panose="020B0503020204020204" pitchFamily="34" charset="-122"/>
              </a:rPr>
              <a:t>高的显存利用率意味着可以在同一台机器上服务更多的并发请求，显著提升了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服务的吞吐量。</a:t>
            </a:r>
            <a:endParaRPr lang="zh-CN" altLang="en-US" b="0" i="0" dirty="0">
              <a:solidFill>
                <a:srgbClr val="111133"/>
              </a:solidFill>
              <a:effectLst/>
              <a:latin typeface="Times New Roman" panose="02020603050405020304" pitchFamily="18" charset="0"/>
              <a:ea typeface="微软雅黑" panose="020B0503020204020204" pitchFamily="34" charset="-122"/>
            </a:endParaRPr>
          </a:p>
        </p:txBody>
      </p:sp>
      <p:sp>
        <p:nvSpPr>
          <p:cNvPr id="14" name="矩形 13"/>
          <p:cNvSpPr/>
          <p:nvPr/>
        </p:nvSpPr>
        <p:spPr>
          <a:xfrm>
            <a:off x="426667" y="3201858"/>
            <a:ext cx="3994052" cy="1754326"/>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极高的显存利用率</a:t>
            </a:r>
            <a:endParaRPr lang="en-US" altLang="zh-CN" dirty="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消除了传统预分配造成的巨大浪费。</a:t>
            </a:r>
          </a:p>
          <a:p>
            <a:pPr marL="342900" indent="-34290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强大的动态扩展能力</a:t>
            </a:r>
            <a:endParaRPr lang="en-US" altLang="zh-CN" dirty="0">
              <a:solidFill>
                <a:srgbClr val="111133"/>
              </a:solidFill>
              <a:latin typeface="Times New Roman" panose="02020603050405020304" pitchFamily="18" charset="0"/>
              <a:ea typeface="微软雅黑" panose="020B0503020204020204" pitchFamily="34" charset="-122"/>
            </a:endParaRPr>
          </a:p>
          <a:p>
            <a:pPr>
              <a:lnSpc>
                <a:spcPct val="150000"/>
              </a:lnSpc>
            </a:pP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缓存可以像链表一样动态增长。</a:t>
            </a:r>
          </a:p>
        </p:txBody>
      </p:sp>
    </p:spTree>
    <p:extLst>
      <p:ext uri="{BB962C8B-B14F-4D97-AF65-F5344CB8AC3E}">
        <p14:creationId xmlns:p14="http://schemas.microsoft.com/office/powerpoint/2010/main" val="2616467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Decoding with PagedAttention and vLLM</a:t>
            </a:r>
            <a:endParaRPr lang="zh-CN" altLang="en-US" sz="2800" b="1" dirty="0">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82524" y="2982630"/>
            <a:ext cx="5406330" cy="2832173"/>
          </a:xfrm>
          <a:prstGeom prst="rect">
            <a:avLst/>
          </a:prstGeom>
        </p:spPr>
      </p:pic>
      <p:pic>
        <p:nvPicPr>
          <p:cNvPr id="9" name="图片 8"/>
          <p:cNvPicPr>
            <a:picLocks noChangeAspect="1"/>
          </p:cNvPicPr>
          <p:nvPr/>
        </p:nvPicPr>
        <p:blipFill>
          <a:blip r:embed="rId5"/>
          <a:stretch>
            <a:fillRect/>
          </a:stretch>
        </p:blipFill>
        <p:spPr>
          <a:xfrm>
            <a:off x="5588854" y="3018259"/>
            <a:ext cx="6242074" cy="2760917"/>
          </a:xfrm>
          <a:prstGeom prst="rect">
            <a:avLst/>
          </a:prstGeom>
        </p:spPr>
      </p:pic>
      <p:sp>
        <p:nvSpPr>
          <p:cNvPr id="10" name="矩形 9"/>
          <p:cNvSpPr/>
          <p:nvPr/>
        </p:nvSpPr>
        <p:spPr>
          <a:xfrm>
            <a:off x="301898" y="5850432"/>
            <a:ext cx="11529030" cy="830997"/>
          </a:xfrm>
          <a:prstGeom prst="rect">
            <a:avLst/>
          </a:prstGeom>
        </p:spPr>
        <p:txBody>
          <a:bodyPr wrap="square">
            <a:spAutoFit/>
          </a:bodyPr>
          <a:lstStyle/>
          <a:p>
            <a:pPr>
              <a:lnSpc>
                <a:spcPct val="150000"/>
              </a:lnSpc>
            </a:pPr>
            <a:r>
              <a:rPr lang="zh-CN" altLang="en-US" sz="1600" dirty="0">
                <a:solidFill>
                  <a:srgbClr val="111133"/>
                </a:solidFill>
                <a:latin typeface="-apple-system"/>
                <a:ea typeface="微软雅黑" panose="020B0503020204020204" pitchFamily="34" charset="-122"/>
              </a:rPr>
              <a:t>系统按需分配，且一个逻辑块必须填满才会分配下一个，因此一个请求造成的最大内存浪费就是</a:t>
            </a:r>
            <a:r>
              <a:rPr lang="zh-CN" altLang="en-US" sz="1600" b="1" dirty="0">
                <a:solidFill>
                  <a:srgbClr val="111133"/>
                </a:solidFill>
                <a:latin typeface="-apple-system"/>
                <a:ea typeface="微软雅黑" panose="020B0503020204020204" pitchFamily="34" charset="-122"/>
              </a:rPr>
              <a:t>一个未完全填满的物理</a:t>
            </a:r>
            <a:r>
              <a:rPr lang="zh-CN" altLang="en-US" sz="1600" b="1" dirty="0" smtClean="0">
                <a:solidFill>
                  <a:srgbClr val="111133"/>
                </a:solidFill>
                <a:latin typeface="-apple-system"/>
                <a:ea typeface="微软雅黑" panose="020B0503020204020204" pitchFamily="34" charset="-122"/>
              </a:rPr>
              <a:t>块</a:t>
            </a:r>
            <a:endParaRPr lang="en-US" altLang="zh-CN" sz="1600" b="1" dirty="0" smtClean="0">
              <a:solidFill>
                <a:srgbClr val="111133"/>
              </a:solidFill>
              <a:latin typeface="-apple-system"/>
              <a:ea typeface="微软雅黑" panose="020B0503020204020204" pitchFamily="34" charset="-122"/>
            </a:endParaRPr>
          </a:p>
          <a:p>
            <a:pPr>
              <a:lnSpc>
                <a:spcPct val="150000"/>
              </a:lnSpc>
            </a:pPr>
            <a:r>
              <a:rPr lang="zh-CN" altLang="en-US" sz="1600" dirty="0" smtClean="0">
                <a:ea typeface="微软雅黑" panose="020B0503020204020204" pitchFamily="34" charset="-122"/>
              </a:rPr>
              <a:t>当</a:t>
            </a:r>
            <a:r>
              <a:rPr lang="zh-CN" altLang="en-US" sz="1600" dirty="0">
                <a:ea typeface="微软雅黑" panose="020B0503020204020204" pitchFamily="34" charset="-122"/>
              </a:rPr>
              <a:t>一个请求完成生成（例如，达到最大长度或遇到结束符 </a:t>
            </a:r>
            <a:r>
              <a:rPr lang="en-US" altLang="zh-CN" sz="1600" dirty="0">
                <a:ea typeface="微软雅黑" panose="020B0503020204020204" pitchFamily="34" charset="-122"/>
              </a:rPr>
              <a:t>&lt;eos&gt;</a:t>
            </a:r>
            <a:r>
              <a:rPr lang="zh-CN" altLang="en-US" sz="1600" dirty="0">
                <a:ea typeface="微软雅黑" panose="020B0503020204020204" pitchFamily="34" charset="-122"/>
              </a:rPr>
              <a:t>），其占用的所有物理 </a:t>
            </a:r>
            <a:r>
              <a:rPr lang="en-US" altLang="zh-CN" sz="1600" dirty="0">
                <a:ea typeface="微软雅黑" panose="020B0503020204020204" pitchFamily="34" charset="-122"/>
              </a:rPr>
              <a:t>KV </a:t>
            </a:r>
            <a:r>
              <a:rPr lang="zh-CN" altLang="en-US" sz="1600" dirty="0">
                <a:ea typeface="微软雅黑" panose="020B0503020204020204" pitchFamily="34" charset="-122"/>
              </a:rPr>
              <a:t>块会被标记为空闲。</a:t>
            </a:r>
          </a:p>
        </p:txBody>
      </p:sp>
      <p:sp>
        <p:nvSpPr>
          <p:cNvPr id="11" name="矩形 10"/>
          <p:cNvSpPr/>
          <p:nvPr/>
        </p:nvSpPr>
        <p:spPr>
          <a:xfrm>
            <a:off x="301898" y="1615574"/>
            <a:ext cx="11603409" cy="1615827"/>
          </a:xfrm>
          <a:prstGeom prst="rect">
            <a:avLst/>
          </a:prstGeom>
        </p:spPr>
        <p:txBody>
          <a:bodyPr wrap="square">
            <a:spAutoFit/>
          </a:bodyPr>
          <a:lstStyle/>
          <a:p>
            <a:r>
              <a:rPr lang="en-US" altLang="zh-CN" dirty="0">
                <a:solidFill>
                  <a:srgbClr val="111133"/>
                </a:solidFill>
                <a:latin typeface="Times New Roman" panose="02020603050405020304" pitchFamily="18" charset="0"/>
                <a:ea typeface="微软雅黑" panose="020B0503020204020204" pitchFamily="34" charset="-122"/>
              </a:rPr>
              <a:t>vLLM </a:t>
            </a:r>
            <a:r>
              <a:rPr lang="zh-CN" altLang="en-US" dirty="0">
                <a:solidFill>
                  <a:srgbClr val="111133"/>
                </a:solidFill>
                <a:latin typeface="Times New Roman" panose="02020603050405020304" pitchFamily="18" charset="0"/>
                <a:ea typeface="微软雅黑" panose="020B0503020204020204" pitchFamily="34" charset="-122"/>
              </a:rPr>
              <a:t>的核心是一个循环过程，每次“解码迭代”代表一次自回归生成步骤（生成一个或多个 </a:t>
            </a:r>
            <a:r>
              <a:rPr lang="en-US" altLang="zh-CN" dirty="0">
                <a:solidFill>
                  <a:srgbClr val="111133"/>
                </a:solidFill>
                <a:latin typeface="Times New Roman" panose="02020603050405020304" pitchFamily="18" charset="0"/>
                <a:ea typeface="微软雅黑" panose="020B0503020204020204" pitchFamily="34" charset="-122"/>
              </a:rPr>
              <a:t>token</a:t>
            </a:r>
            <a:r>
              <a:rPr lang="zh-CN" altLang="en-US" dirty="0">
                <a:solidFill>
                  <a:srgbClr val="111133"/>
                </a:solidFill>
                <a:latin typeface="Times New Roman" panose="02020603050405020304" pitchFamily="18" charset="0"/>
                <a:ea typeface="微软雅黑" panose="020B0503020204020204" pitchFamily="34" charset="-122"/>
              </a:rPr>
              <a:t>）</a:t>
            </a:r>
            <a:r>
              <a:rPr lang="zh-CN" altLang="en-US" dirty="0" smtClean="0">
                <a:solidFill>
                  <a:srgbClr val="111133"/>
                </a:solidFill>
                <a:latin typeface="Times New Roman" panose="02020603050405020304" pitchFamily="18" charset="0"/>
                <a:ea typeface="微软雅黑" panose="020B0503020204020204" pitchFamily="34" charset="-122"/>
              </a:rPr>
              <a:t>。</a:t>
            </a:r>
            <a:endParaRPr lang="en-US" altLang="zh-CN" dirty="0">
              <a:solidFill>
                <a:srgbClr val="111133"/>
              </a:solidFill>
              <a:latin typeface="Times New Roman" panose="02020603050405020304" pitchFamily="18" charset="0"/>
              <a:ea typeface="微软雅黑" panose="020B0503020204020204" pitchFamily="34" charset="-122"/>
            </a:endParaRPr>
          </a:p>
          <a:p>
            <a:pPr marL="342900" indent="-342900">
              <a:lnSpc>
                <a:spcPct val="150000"/>
              </a:lnSpc>
              <a:buFont typeface="+mj-ea"/>
              <a:buAutoNum type="circleNumDbPlain"/>
            </a:pPr>
            <a:r>
              <a:rPr lang="zh-CN" altLang="en-US" b="1" dirty="0"/>
              <a:t>选择候选序</a:t>
            </a:r>
            <a:r>
              <a:rPr lang="zh-CN" altLang="en-US" b="1" dirty="0" smtClean="0"/>
              <a:t>列</a:t>
            </a:r>
            <a:r>
              <a:rPr lang="en-US" altLang="zh-CN" b="1" dirty="0" smtClean="0"/>
              <a:t>; </a:t>
            </a:r>
            <a:r>
              <a:rPr lang="zh-CN" altLang="en-US" dirty="0" smtClean="0"/>
              <a:t>（</a:t>
            </a:r>
            <a:r>
              <a:rPr lang="zh-CN" altLang="en-US" dirty="0"/>
              <a:t>选择一组候选请</a:t>
            </a:r>
            <a:r>
              <a:rPr lang="zh-CN" altLang="en-US" dirty="0" smtClean="0"/>
              <a:t>求进行</a:t>
            </a:r>
            <a:r>
              <a:rPr lang="zh-CN" altLang="en-US" b="1" dirty="0" smtClean="0"/>
              <a:t>批处理</a:t>
            </a:r>
            <a:r>
              <a:rPr lang="en-US" altLang="zh-CN" dirty="0" smtClean="0"/>
              <a:t>:</a:t>
            </a:r>
            <a:r>
              <a:rPr lang="zh-CN" altLang="en-US" dirty="0" smtClean="0"/>
              <a:t>例</a:t>
            </a:r>
            <a:r>
              <a:rPr lang="zh-CN" altLang="en-US" dirty="0"/>
              <a:t>如，用户</a:t>
            </a:r>
            <a:r>
              <a:rPr lang="en-US" altLang="zh-CN" dirty="0"/>
              <a:t>A</a:t>
            </a:r>
            <a:r>
              <a:rPr lang="zh-CN" altLang="en-US" dirty="0"/>
              <a:t>正在聊天，用户</a:t>
            </a:r>
            <a:r>
              <a:rPr lang="en-US" altLang="zh-CN" dirty="0"/>
              <a:t>B</a:t>
            </a:r>
            <a:r>
              <a:rPr lang="zh-CN" altLang="en-US" dirty="0"/>
              <a:t>在提问）</a:t>
            </a:r>
            <a:endParaRPr lang="en-US" altLang="zh-CN" b="1" dirty="0" smtClean="0"/>
          </a:p>
          <a:p>
            <a:pPr marL="342900" indent="-342900">
              <a:lnSpc>
                <a:spcPct val="150000"/>
              </a:lnSpc>
              <a:buFont typeface="+mj-ea"/>
              <a:buAutoNum type="circleNumDbPlain"/>
            </a:pPr>
            <a:r>
              <a:rPr lang="zh-CN" altLang="en-US" b="1" dirty="0" smtClean="0"/>
              <a:t>动</a:t>
            </a:r>
            <a:r>
              <a:rPr lang="zh-CN" altLang="en-US" b="1" dirty="0"/>
              <a:t>态分配物理</a:t>
            </a:r>
            <a:r>
              <a:rPr lang="zh-CN" altLang="en-US" b="1" dirty="0" smtClean="0"/>
              <a:t>块</a:t>
            </a:r>
            <a:r>
              <a:rPr lang="en-US" altLang="zh-CN" b="1" dirty="0" smtClean="0"/>
              <a:t>;</a:t>
            </a:r>
          </a:p>
          <a:p>
            <a:pPr marL="342900" indent="-342900">
              <a:lnSpc>
                <a:spcPct val="150000"/>
              </a:lnSpc>
              <a:buFont typeface="+mj-ea"/>
              <a:buAutoNum type="circleNumDbPlain"/>
            </a:pPr>
            <a:r>
              <a:rPr lang="zh-CN" altLang="en-US" b="1" dirty="0"/>
              <a:t>构造批处理输</a:t>
            </a:r>
            <a:r>
              <a:rPr lang="zh-CN" altLang="en-US" b="1" dirty="0" smtClean="0"/>
              <a:t>入</a:t>
            </a:r>
            <a:r>
              <a:rPr lang="en-US" altLang="zh-CN" b="1" dirty="0" smtClean="0"/>
              <a:t>; </a:t>
            </a:r>
            <a:r>
              <a:rPr lang="en-US" altLang="zh-CN" dirty="0" smtClean="0"/>
              <a:t>(</a:t>
            </a:r>
            <a:r>
              <a:rPr lang="zh-CN" altLang="en-US" dirty="0" smtClean="0"/>
              <a:t>正在预填充：输入的是完整的提示词；</a:t>
            </a:r>
            <a:r>
              <a:rPr lang="zh-CN" altLang="en-US" dirty="0"/>
              <a:t>正</a:t>
            </a:r>
            <a:r>
              <a:rPr lang="zh-CN" altLang="en-US" dirty="0" smtClean="0"/>
              <a:t>在自</a:t>
            </a:r>
            <a:r>
              <a:rPr lang="zh-CN" altLang="en-US" dirty="0"/>
              <a:t>回归生</a:t>
            </a:r>
            <a:r>
              <a:rPr lang="zh-CN" altLang="en-US" dirty="0" smtClean="0"/>
              <a:t>成：输入的</a:t>
            </a:r>
            <a:r>
              <a:rPr lang="zh-CN" altLang="en-US" dirty="0"/>
              <a:t>是</a:t>
            </a:r>
            <a:r>
              <a:rPr lang="zh-CN" altLang="en-US" dirty="0" smtClean="0"/>
              <a:t>最</a:t>
            </a:r>
            <a:r>
              <a:rPr lang="zh-CN" altLang="en-US" dirty="0"/>
              <a:t>新一</a:t>
            </a:r>
            <a:r>
              <a:rPr lang="zh-CN" altLang="en-US" dirty="0" smtClean="0"/>
              <a:t>个或多个 </a:t>
            </a:r>
            <a:r>
              <a:rPr lang="en-US" altLang="zh-CN" dirty="0" smtClean="0"/>
              <a:t>token)</a:t>
            </a: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763467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1" name="矩形 10"/>
          <p:cNvSpPr/>
          <p:nvPr/>
        </p:nvSpPr>
        <p:spPr>
          <a:xfrm>
            <a:off x="9683290" y="4743498"/>
            <a:ext cx="2304276" cy="584775"/>
          </a:xfrm>
          <a:prstGeom prst="rect">
            <a:avLst/>
          </a:prstGeom>
        </p:spPr>
        <p:txBody>
          <a:bodyPr wrap="square">
            <a:spAutoFit/>
          </a:bodyPr>
          <a:lstStyle/>
          <a:p>
            <a:r>
              <a:rPr lang="zh-CN" altLang="en-US" sz="1600" b="1" dirty="0" smtClean="0">
                <a:solidFill>
                  <a:schemeClr val="accent1"/>
                </a:solidFill>
                <a:latin typeface="+mj-ea"/>
                <a:ea typeface="+mj-ea"/>
              </a:rPr>
              <a:t>对</a:t>
            </a:r>
            <a:r>
              <a:rPr lang="zh-CN" altLang="en-US" sz="1600" b="1" dirty="0">
                <a:solidFill>
                  <a:schemeClr val="accent1"/>
                </a:solidFill>
                <a:latin typeface="+mj-ea"/>
                <a:ea typeface="+mj-ea"/>
              </a:rPr>
              <a:t>于长提示词</a:t>
            </a:r>
            <a:r>
              <a:rPr lang="zh-CN" altLang="en-US" sz="1600" b="1" dirty="0" smtClean="0">
                <a:solidFill>
                  <a:schemeClr val="accent1"/>
                </a:solidFill>
                <a:latin typeface="+mj-ea"/>
                <a:ea typeface="+mj-ea"/>
              </a:rPr>
              <a:t>，</a:t>
            </a:r>
            <a:endParaRPr lang="en-US" altLang="zh-CN" sz="1600" b="1" dirty="0" smtClean="0">
              <a:solidFill>
                <a:schemeClr val="accent1"/>
              </a:solidFill>
              <a:latin typeface="+mj-ea"/>
              <a:ea typeface="+mj-ea"/>
            </a:endParaRPr>
          </a:p>
          <a:p>
            <a:r>
              <a:rPr lang="zh-CN" altLang="en-US" sz="1600" b="1" dirty="0" smtClean="0">
                <a:solidFill>
                  <a:schemeClr val="accent1"/>
                </a:solidFill>
                <a:latin typeface="+mj-ea"/>
                <a:ea typeface="+mj-ea"/>
              </a:rPr>
              <a:t>内</a:t>
            </a:r>
            <a:r>
              <a:rPr lang="zh-CN" altLang="en-US" sz="1600" b="1" dirty="0">
                <a:solidFill>
                  <a:schemeClr val="accent1"/>
                </a:solidFill>
                <a:latin typeface="+mj-ea"/>
                <a:ea typeface="+mj-ea"/>
              </a:rPr>
              <a:t>存节省是巨大的</a:t>
            </a:r>
            <a:r>
              <a:rPr lang="zh-CN" altLang="en-US" sz="1600" b="1" dirty="0" smtClean="0">
                <a:solidFill>
                  <a:schemeClr val="accent1"/>
                </a:solidFill>
                <a:latin typeface="+mj-ea"/>
                <a:ea typeface="+mj-ea"/>
              </a:rPr>
              <a:t>。</a:t>
            </a:r>
            <a:endParaRPr lang="zh-CN" altLang="en-US" sz="1600" b="1" dirty="0">
              <a:solidFill>
                <a:schemeClr val="accent1"/>
              </a:solidFill>
              <a:latin typeface="+mj-ea"/>
              <a:ea typeface="+mj-ea"/>
            </a:endParaRPr>
          </a:p>
        </p:txBody>
      </p:sp>
      <p:pic>
        <p:nvPicPr>
          <p:cNvPr id="5" name="图片 4"/>
          <p:cNvPicPr>
            <a:picLocks noChangeAspect="1"/>
          </p:cNvPicPr>
          <p:nvPr/>
        </p:nvPicPr>
        <p:blipFill>
          <a:blip r:embed="rId4"/>
          <a:stretch>
            <a:fillRect/>
          </a:stretch>
        </p:blipFill>
        <p:spPr>
          <a:xfrm>
            <a:off x="2758574" y="3539856"/>
            <a:ext cx="6654885" cy="2992060"/>
          </a:xfrm>
          <a:prstGeom prst="rect">
            <a:avLst/>
          </a:prstGeom>
        </p:spPr>
      </p:pic>
      <p:sp>
        <p:nvSpPr>
          <p:cNvPr id="12" name="矩形 11"/>
          <p:cNvSpPr/>
          <p:nvPr/>
        </p:nvSpPr>
        <p:spPr>
          <a:xfrm>
            <a:off x="454298" y="1616545"/>
            <a:ext cx="11603409" cy="1985159"/>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并</a:t>
            </a:r>
            <a:r>
              <a:rPr lang="zh-CN" altLang="en-US" b="1" dirty="0">
                <a:latin typeface="Times New Roman" panose="02020603050405020304" pitchFamily="18" charset="0"/>
                <a:ea typeface="微软雅黑" panose="020B0503020204020204" pitchFamily="34" charset="-122"/>
              </a:rPr>
              <a:t>行采样 </a:t>
            </a:r>
            <a:r>
              <a:rPr lang="en-US" altLang="zh-CN" b="1" dirty="0">
                <a:latin typeface="Times New Roman" panose="02020603050405020304" pitchFamily="18" charset="0"/>
                <a:ea typeface="微软雅黑" panose="020B0503020204020204" pitchFamily="34" charset="-122"/>
              </a:rPr>
              <a:t>(Parallel Sampling</a:t>
            </a:r>
            <a:r>
              <a:rPr lang="en-US" altLang="zh-CN" b="1"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sz="1600" dirty="0">
                <a:latin typeface="Times New Roman" panose="02020603050405020304" pitchFamily="18" charset="0"/>
                <a:ea typeface="微软雅黑" panose="020B0503020204020204" pitchFamily="34" charset="-122"/>
              </a:rPr>
              <a:t>一个 </a:t>
            </a:r>
            <a:r>
              <a:rPr lang="en-US" altLang="zh-CN" sz="1600" dirty="0">
                <a:latin typeface="Times New Roman" panose="02020603050405020304" pitchFamily="18" charset="0"/>
                <a:ea typeface="微软雅黑" panose="020B0503020204020204" pitchFamily="34" charset="-122"/>
              </a:rPr>
              <a:t>LLM </a:t>
            </a:r>
            <a:r>
              <a:rPr lang="zh-CN" altLang="en-US" sz="1600" dirty="0">
                <a:latin typeface="Times New Roman" panose="02020603050405020304" pitchFamily="18" charset="0"/>
                <a:ea typeface="微软雅黑" panose="020B0503020204020204" pitchFamily="34" charset="-122"/>
              </a:rPr>
              <a:t>会为单个输入提示词生成多个采样输出</a:t>
            </a:r>
            <a:r>
              <a:rPr lang="zh-CN" altLang="en-US" sz="1600" dirty="0" smtClean="0">
                <a:latin typeface="Times New Roman" panose="02020603050405020304" pitchFamily="18" charset="0"/>
                <a:ea typeface="微软雅黑" panose="020B0503020204020204" pitchFamily="34" charset="-122"/>
              </a:rPr>
              <a:t>；</a:t>
            </a:r>
            <a:r>
              <a:rPr lang="zh-CN" altLang="en-US" sz="1600" dirty="0"/>
              <a:t>在并行采样中，一个请求包含多个共享相同输入提示词的样本，这使得提示词的 </a:t>
            </a:r>
            <a:r>
              <a:rPr lang="en-US" altLang="zh-CN" sz="1600" dirty="0"/>
              <a:t>KV </a:t>
            </a:r>
            <a:r>
              <a:rPr lang="zh-CN" altLang="en-US" sz="1600" dirty="0"/>
              <a:t>缓存也可以被共享</a:t>
            </a:r>
            <a:r>
              <a:rPr lang="zh-CN" altLang="en-US" sz="1600" dirty="0" smtClean="0"/>
              <a:t>。</a:t>
            </a:r>
            <a:r>
              <a:rPr lang="zh-CN" altLang="en-US" sz="1600" dirty="0"/>
              <a:t>但是</a:t>
            </a:r>
            <a:r>
              <a:rPr lang="en-US" altLang="zh-CN" sz="1600" dirty="0" smtClean="0"/>
              <a:t>vLLM </a:t>
            </a:r>
            <a:r>
              <a:rPr lang="zh-CN" altLang="en-US" sz="1600" dirty="0"/>
              <a:t>在物理块粒度上实现了</a:t>
            </a:r>
            <a:r>
              <a:rPr lang="zh-CN" altLang="en-US" sz="1600" b="1" dirty="0"/>
              <a:t>写时复制</a:t>
            </a:r>
            <a:r>
              <a:rPr lang="zh-CN" altLang="en-US" sz="1600" dirty="0"/>
              <a:t>（</a:t>
            </a:r>
            <a:r>
              <a:rPr lang="en-US" altLang="zh-CN" sz="1600" dirty="0"/>
              <a:t>copy-on-write</a:t>
            </a:r>
            <a:r>
              <a:rPr lang="zh-CN" altLang="en-US" sz="1600" dirty="0"/>
              <a:t>）机制，用于需要被多个序列修改的物理块，类似于操作系统虚拟内存中的写时复制技术（例如，</a:t>
            </a:r>
            <a:r>
              <a:rPr lang="en-US" altLang="zh-CN" sz="1600" dirty="0"/>
              <a:t>fork </a:t>
            </a:r>
            <a:r>
              <a:rPr lang="zh-CN" altLang="en-US" sz="1600" dirty="0"/>
              <a:t>进程时）</a:t>
            </a:r>
            <a:r>
              <a:rPr lang="zh-CN" altLang="en-US" sz="1600" dirty="0" smtClean="0"/>
              <a:t>。</a:t>
            </a:r>
            <a:r>
              <a:rPr lang="zh-CN" altLang="en-US" sz="1600" dirty="0"/>
              <a:t>当某个采样序列（如 </a:t>
            </a:r>
            <a:r>
              <a:rPr lang="en-US" altLang="zh-CN" sz="1600" dirty="0"/>
              <a:t>A1</a:t>
            </a:r>
            <a:r>
              <a:rPr lang="zh-CN" altLang="en-US" sz="1600" dirty="0"/>
              <a:t>）需要生成第一个输出 </a:t>
            </a:r>
            <a:r>
              <a:rPr lang="en-US" altLang="zh-CN" sz="1600" dirty="0"/>
              <a:t>token </a:t>
            </a:r>
            <a:r>
              <a:rPr lang="zh-CN" altLang="en-US" sz="1600" dirty="0"/>
              <a:t>并修改其最后一个逻辑块（逻辑块</a:t>
            </a:r>
            <a:r>
              <a:rPr lang="en-US" altLang="zh-CN" sz="1600" dirty="0"/>
              <a:t>1</a:t>
            </a:r>
            <a:r>
              <a:rPr lang="zh-CN" altLang="en-US" sz="1600" dirty="0"/>
              <a:t>）时，</a:t>
            </a:r>
            <a:r>
              <a:rPr lang="en-US" altLang="zh-CN" sz="1600" dirty="0"/>
              <a:t>vLLM </a:t>
            </a:r>
            <a:r>
              <a:rPr lang="zh-CN" altLang="en-US" sz="1600" dirty="0"/>
              <a:t>检测到该物理块（物理块</a:t>
            </a:r>
            <a:r>
              <a:rPr lang="en-US" altLang="zh-CN" sz="1600" dirty="0"/>
              <a:t>1</a:t>
            </a:r>
            <a:r>
              <a:rPr lang="zh-CN" altLang="en-US" sz="1600" dirty="0"/>
              <a:t>）的引用计数 </a:t>
            </a:r>
            <a:r>
              <a:rPr lang="en-US" altLang="zh-CN" sz="1600" dirty="0"/>
              <a:t>&gt; </a:t>
            </a:r>
            <a:r>
              <a:rPr lang="en-US" altLang="zh-CN" sz="1600" dirty="0" smtClean="0"/>
              <a:t>1</a:t>
            </a:r>
            <a:r>
              <a:rPr lang="zh-CN" altLang="en-US" sz="1600" dirty="0" smtClean="0"/>
              <a:t>，于是复制一个新的物理块</a:t>
            </a:r>
            <a:r>
              <a:rPr lang="en-US" altLang="zh-CN" sz="1600" dirty="0" smtClean="0"/>
              <a:t>3</a:t>
            </a:r>
            <a:r>
              <a:rPr lang="zh-CN" altLang="en-US" sz="1600" dirty="0" smtClean="0"/>
              <a:t>。</a:t>
            </a:r>
            <a:endParaRPr lang="zh-CN" altLang="en-US" sz="1600" dirty="0"/>
          </a:p>
        </p:txBody>
      </p:sp>
    </p:spTree>
    <p:extLst>
      <p:ext uri="{BB962C8B-B14F-4D97-AF65-F5344CB8AC3E}">
        <p14:creationId xmlns:p14="http://schemas.microsoft.com/office/powerpoint/2010/main" val="527905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marL="0" marR="0" indent="0" algn="l" defTabSz="914400" rtl="0" eaLnBrk="1" fontAlgn="base" latinLnBrk="0" hangingPunct="1">
          <a:lnSpc>
            <a:spcPct val="100000"/>
          </a:lnSpc>
          <a:spcBef>
            <a:spcPct val="0"/>
          </a:spcBef>
          <a:spcAft>
            <a:spcPct val="0"/>
          </a:spcAft>
          <a:buClrTx/>
          <a:buSzTx/>
          <a:buFontTx/>
          <a:buNone/>
          <a:defRPr sz="1800" dirty="0">
            <a:solidFill>
              <a:srgbClr val="62055D"/>
            </a:solidFill>
            <a:latin typeface="Impact" panose="020B0806030902050204" pitchFamily="34" charset="0"/>
            <a:ea typeface="微软雅黑" panose="020B0503020204020204" pitchFamily="34" charset="-122"/>
            <a:sym typeface="Impact" panose="020B080603090205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361</TotalTime>
  <Words>1995</Words>
  <Application>Microsoft Office PowerPoint</Application>
  <PresentationFormat>宽屏</PresentationFormat>
  <Paragraphs>98</Paragraphs>
  <Slides>13</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AliHYAiHei</vt:lpstr>
      <vt:lpstr>-apple-system</vt:lpstr>
      <vt:lpstr>等线</vt:lpstr>
      <vt:lpstr>黑体</vt:lpstr>
      <vt:lpstr>宋体</vt:lpstr>
      <vt:lpstr>微软雅黑</vt:lpstr>
      <vt:lpstr>Arial</vt:lpstr>
      <vt:lpstr>Arial Black</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linhaifeng</cp:lastModifiedBy>
  <cp:revision>773</cp:revision>
  <dcterms:created xsi:type="dcterms:W3CDTF">2021-05-05T06:24:00Z</dcterms:created>
  <dcterms:modified xsi:type="dcterms:W3CDTF">2025-10-24T03:47:00Z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1A728D81D7AA416C97586BCA33FB231D_13</vt:lpwstr>
  </property>
  <property fmtid="{D5CDD505-2E9C-101B-9397-08002B2CF9AE}" pid="3" name="KSOProductBuildVer">
    <vt:lpwstr>2052-12.1.0.22529</vt:lpwstr>
  </property>
</Properties>
</file>