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10" r:id="rId2"/>
    <p:sldId id="427" r:id="rId3"/>
    <p:sldId id="551" r:id="rId4"/>
    <p:sldId id="553" r:id="rId5"/>
    <p:sldId id="554" r:id="rId6"/>
    <p:sldId id="555" r:id="rId7"/>
    <p:sldId id="556" r:id="rId8"/>
    <p:sldId id="557" r:id="rId9"/>
    <p:sldId id="558" r:id="rId10"/>
    <p:sldId id="41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0569"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7</a:t>
            </a:fld>
            <a:endParaRPr lang="zh-CN" altLang="en-US"/>
          </a:p>
        </p:txBody>
      </p:sp>
    </p:spTree>
    <p:extLst>
      <p:ext uri="{BB962C8B-B14F-4D97-AF65-F5344CB8AC3E}">
        <p14:creationId xmlns:p14="http://schemas.microsoft.com/office/powerpoint/2010/main" val="1598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8</a:t>
            </a:fld>
            <a:endParaRPr lang="zh-CN" altLang="en-US"/>
          </a:p>
        </p:txBody>
      </p:sp>
    </p:spTree>
    <p:extLst>
      <p:ext uri="{BB962C8B-B14F-4D97-AF65-F5344CB8AC3E}">
        <p14:creationId xmlns:p14="http://schemas.microsoft.com/office/powerpoint/2010/main" val="361370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9</a:t>
            </a:fld>
            <a:endParaRPr lang="zh-CN" altLang="en-US"/>
          </a:p>
        </p:txBody>
      </p:sp>
    </p:spTree>
    <p:extLst>
      <p:ext uri="{BB962C8B-B14F-4D97-AF65-F5344CB8AC3E}">
        <p14:creationId xmlns:p14="http://schemas.microsoft.com/office/powerpoint/2010/main" val="3233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2025/10/23</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4300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Haifeng Lin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30967" y="2459504"/>
            <a:ext cx="7726681" cy="2308324"/>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Results</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宋体" panose="02010600030101010101" pitchFamily="2" charset="-122"/>
                <a:ea typeface="宋体" panose="02010600030101010101" pitchFamily="2" charset="-122"/>
                <a:cs typeface="宋体" panose="02010600030101010101" pitchFamily="2" charset="-122"/>
              </a:rPr>
              <a:t>这篇论文解决的核心问题是：</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大模型推理时 </a:t>
            </a:r>
            <a:r>
              <a:rPr lang="en-US" altLang="zh-CN" b="1" i="0" dirty="0">
                <a:solidFill>
                  <a:schemeClr val="tx1"/>
                </a:solidFill>
                <a:latin typeface="宋体" panose="02010600030101010101" pitchFamily="2" charset="-122"/>
                <a:ea typeface="宋体" panose="02010600030101010101" pitchFamily="2" charset="-122"/>
                <a:cs typeface="宋体" panose="02010600030101010101" pitchFamily="2" charset="-122"/>
              </a:rPr>
              <a:t>KV Cache </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527685" y="946150"/>
            <a:ext cx="2617470" cy="5878830"/>
          </a:xfrm>
          <a:prstGeom prst="rect">
            <a:avLst/>
          </a:prstGeom>
        </p:spPr>
      </p:pic>
      <p:sp>
        <p:nvSpPr>
          <p:cNvPr id="15" name="文本框 14"/>
          <p:cNvSpPr txBox="1"/>
          <p:nvPr/>
        </p:nvSpPr>
        <p:spPr>
          <a:xfrm>
            <a:off x="3959860" y="3543935"/>
            <a:ext cx="7871068" cy="288036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内存容量限制了 batch size</a:t>
            </a:r>
          </a:p>
        </p:txBody>
      </p:sp>
      <p:sp>
        <p:nvSpPr>
          <p:cNvPr id="17" name="文本框 16"/>
          <p:cNvSpPr txBox="1"/>
          <p:nvPr/>
        </p:nvSpPr>
        <p:spPr>
          <a:xfrm>
            <a:off x="3959860" y="1668145"/>
            <a:ext cx="8093710" cy="144272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什么是KV Cache</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一种缓存机制，用于存储</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Transformer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每一层中历史</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当生成下一个</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时，模型只需要计算当前</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向量，与缓存的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cache</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向量做注意力运算，从而避免重新计算整个序列的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56974"/>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论文通过精确测量发现，现有系统（</a:t>
            </a:r>
            <a:r>
              <a:rPr lang="en-US" altLang="zh-CN" dirty="0">
                <a:latin typeface="宋体" panose="02010600030101010101" pitchFamily="2" charset="-122"/>
                <a:ea typeface="宋体" panose="02010600030101010101" pitchFamily="2" charset="-122"/>
              </a:rPr>
              <a:t>FasterTransformer, Orca</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内存利用率极低</a:t>
            </a:r>
            <a:r>
              <a:rPr lang="zh-CN" altLang="en-US" dirty="0">
                <a:latin typeface="宋体" panose="02010600030101010101" pitchFamily="2" charset="-122"/>
                <a:ea typeface="宋体" panose="02010600030101010101" pitchFamily="2" charset="-122"/>
              </a:rPr>
              <a:t>。</a:t>
            </a:r>
            <a:endParaRPr lang="zh-CN" altLang="en-US" b="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5429857" y="1460020"/>
            <a:ext cx="6257143" cy="3400000"/>
          </a:xfrm>
          <a:prstGeom prst="rect">
            <a:avLst/>
          </a:prstGeom>
        </p:spPr>
      </p:pic>
      <p:sp>
        <p:nvSpPr>
          <p:cNvPr id="7" name="矩形 6"/>
          <p:cNvSpPr/>
          <p:nvPr/>
        </p:nvSpPr>
        <p:spPr>
          <a:xfrm>
            <a:off x="129540" y="4912006"/>
            <a:ext cx="11529030" cy="1754326"/>
          </a:xfrm>
          <a:prstGeom prst="rect">
            <a:avLst/>
          </a:prstGeom>
        </p:spPr>
        <p:txBody>
          <a:bodyPr wrap="square">
            <a:spAutoFit/>
          </a:bodyPr>
          <a:lstStyle/>
          <a:p>
            <a:pPr>
              <a:lnSpc>
                <a:spcPct val="150000"/>
              </a:lnSpc>
            </a:pPr>
            <a:r>
              <a:rPr lang="zh-CN" altLang="en-US" dirty="0"/>
              <a:t>现有系统在为请求分配 </a:t>
            </a:r>
            <a:r>
              <a:rPr lang="en-US" altLang="zh-CN" dirty="0"/>
              <a:t>KV cache </a:t>
            </a:r>
            <a:r>
              <a:rPr lang="zh-CN" altLang="en-US" dirty="0" smtClean="0"/>
              <a:t>时： </a:t>
            </a:r>
            <a:r>
              <a:rPr lang="zh-CN" altLang="en-US" b="1" dirty="0" smtClean="0"/>
              <a:t>①内、外部碎片</a:t>
            </a:r>
            <a:r>
              <a:rPr lang="zh-CN" altLang="en-US" b="1" dirty="0"/>
              <a:t>；②无法共享内</a:t>
            </a:r>
            <a:r>
              <a:rPr lang="zh-CN" altLang="en-US" b="1" dirty="0" smtClean="0"/>
              <a:t>存。</a:t>
            </a:r>
            <a:endParaRPr lang="en-US" altLang="zh-CN" b="1" dirty="0" smtClean="0"/>
          </a:p>
          <a:p>
            <a:pPr>
              <a:lnSpc>
                <a:spcPct val="150000"/>
              </a:lnSpc>
            </a:pPr>
            <a:r>
              <a:rPr lang="zh-CN" altLang="en-US" dirty="0" smtClean="0"/>
              <a:t>提</a:t>
            </a:r>
            <a:r>
              <a:rPr lang="zh-CN" altLang="en-US" dirty="0"/>
              <a:t>前预分</a:t>
            </a:r>
            <a:r>
              <a:rPr lang="zh-CN" altLang="en-US" dirty="0" smtClean="0"/>
              <a:t>配一</a:t>
            </a:r>
            <a:r>
              <a:rPr lang="zh-CN" altLang="en-US" dirty="0"/>
              <a:t>块</a:t>
            </a:r>
            <a:r>
              <a:rPr lang="zh-CN" altLang="en-US" b="1" dirty="0"/>
              <a:t>连续内</a:t>
            </a:r>
            <a:r>
              <a:rPr lang="zh-CN" altLang="en-US" b="1" dirty="0" smtClean="0"/>
              <a:t>存</a:t>
            </a:r>
            <a:r>
              <a:rPr lang="zh-CN" altLang="en-US" dirty="0"/>
              <a:t>，</a:t>
            </a:r>
            <a:r>
              <a:rPr lang="zh-CN" altLang="en-US" dirty="0" smtClean="0"/>
              <a:t>大</a:t>
            </a:r>
            <a:r>
              <a:rPr lang="zh-CN" altLang="en-US" dirty="0"/>
              <a:t>小</a:t>
            </a:r>
            <a:r>
              <a:rPr lang="zh-CN" altLang="en-US" dirty="0" smtClean="0"/>
              <a:t>按“最</a:t>
            </a:r>
            <a:r>
              <a:rPr lang="zh-CN" altLang="en-US" dirty="0"/>
              <a:t>大可能序列长</a:t>
            </a:r>
            <a:r>
              <a:rPr lang="zh-CN" altLang="en-US" dirty="0" smtClean="0"/>
              <a:t>度”计算</a:t>
            </a:r>
            <a:r>
              <a:rPr lang="zh-CN" altLang="en-US" dirty="0"/>
              <a:t>，</a:t>
            </a:r>
            <a:r>
              <a:rPr lang="zh-CN" altLang="en-US" dirty="0" smtClean="0"/>
              <a:t>即</a:t>
            </a:r>
            <a:r>
              <a:rPr lang="zh-CN" altLang="en-US" dirty="0"/>
              <a:t>使当前只生成了几十个 </a:t>
            </a:r>
            <a:r>
              <a:rPr lang="en-US" altLang="zh-CN" dirty="0"/>
              <a:t>token</a:t>
            </a:r>
            <a:r>
              <a:rPr lang="zh-CN" altLang="en-US" dirty="0"/>
              <a:t>，也会保留整块空</a:t>
            </a:r>
            <a:r>
              <a:rPr lang="zh-CN" altLang="en-US" dirty="0" smtClean="0"/>
              <a:t>间；同时，每</a:t>
            </a:r>
            <a:r>
              <a:rPr lang="zh-CN" altLang="en-US" dirty="0"/>
              <a:t>个请求分配的块大小不同，释放时形成不连续空洞，无法拼接复用</a:t>
            </a:r>
            <a:r>
              <a:rPr lang="zh-CN" altLang="en-US" dirty="0" smtClean="0"/>
              <a:t>。</a:t>
            </a:r>
            <a:r>
              <a:rPr lang="zh-CN" altLang="en-US" dirty="0"/>
              <a:t>一个 </a:t>
            </a:r>
            <a:r>
              <a:rPr lang="en-US" altLang="zh-CN" dirty="0"/>
              <a:t>prompt </a:t>
            </a:r>
            <a:r>
              <a:rPr lang="zh-CN" altLang="en-US" dirty="0"/>
              <a:t>同时采样多个候选输</a:t>
            </a:r>
            <a:r>
              <a:rPr lang="zh-CN" altLang="en-US" dirty="0" smtClean="0"/>
              <a:t>出，每</a:t>
            </a:r>
            <a:r>
              <a:rPr lang="zh-CN" altLang="en-US" dirty="0"/>
              <a:t>个序</a:t>
            </a:r>
            <a:r>
              <a:rPr lang="zh-CN" altLang="en-US" dirty="0" smtClean="0"/>
              <a:t>列的 </a:t>
            </a:r>
            <a:r>
              <a:rPr lang="en-US" altLang="zh-CN" dirty="0"/>
              <a:t>KV cache </a:t>
            </a:r>
            <a:r>
              <a:rPr lang="zh-CN" altLang="en-US" dirty="0"/>
              <a:t>必须是</a:t>
            </a:r>
            <a:r>
              <a:rPr lang="zh-CN" altLang="en-US" b="1" dirty="0"/>
              <a:t>独立的连续显存块</a:t>
            </a:r>
            <a:r>
              <a:rPr lang="zh-CN" altLang="en-US" dirty="0"/>
              <a:t>；即便它们有相同内容，也会各自拷贝一</a:t>
            </a:r>
            <a:r>
              <a:rPr lang="zh-CN" altLang="en-US" dirty="0" smtClean="0"/>
              <a:t>份，无法共享内存。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942343"/>
            <a:ext cx="11529030" cy="452431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en-US" altLang="zh-CN" sz="3200" b="1" dirty="0" smtClean="0"/>
              <a:t>KV</a:t>
            </a:r>
            <a:r>
              <a:rPr lang="zh-CN" altLang="en-US" sz="3200" b="1" dirty="0" smtClean="0"/>
              <a:t>缓存的容量</a:t>
            </a:r>
            <a:endParaRPr lang="en-US" altLang="zh-CN" sz="3200" b="1" dirty="0" smtClean="0"/>
          </a:p>
          <a:p>
            <a:pPr>
              <a:lnSpc>
                <a:spcPct val="150000"/>
              </a:lnSpc>
              <a:buClr>
                <a:schemeClr val="accent1"/>
              </a:buClr>
            </a:pPr>
            <a:r>
              <a:rPr lang="en-US" altLang="zh-CN" sz="2400" dirty="0"/>
              <a:t>KV</a:t>
            </a:r>
            <a:r>
              <a:rPr lang="zh-CN" altLang="en-US" sz="2400" dirty="0"/>
              <a:t>缓存大小随着请求数量的增加而快速增</a:t>
            </a:r>
            <a:r>
              <a:rPr lang="zh-CN" altLang="en-US" sz="2400" dirty="0" smtClean="0"/>
              <a:t>长。</a:t>
            </a:r>
            <a:endParaRPr lang="en-US" altLang="zh-CN" sz="2400" dirty="0" smtClean="0"/>
          </a:p>
          <a:p>
            <a:pPr marL="285750" indent="-285750">
              <a:lnSpc>
                <a:spcPct val="150000"/>
              </a:lnSpc>
              <a:buClr>
                <a:schemeClr val="accent1"/>
              </a:buClr>
              <a:buFont typeface="Wingdings" panose="05000000000000000000" pitchFamily="2" charset="2"/>
              <a:buChar char="u"/>
            </a:pPr>
            <a:r>
              <a:rPr lang="zh-CN" altLang="en-US" sz="3200" b="1" dirty="0"/>
              <a:t>复</a:t>
            </a:r>
            <a:r>
              <a:rPr lang="zh-CN" altLang="en-US" sz="3200" b="1" dirty="0" smtClean="0"/>
              <a:t>杂的解码算法</a:t>
            </a:r>
            <a:endParaRPr lang="en-US" altLang="zh-CN" sz="3200" b="1" dirty="0" smtClean="0"/>
          </a:p>
          <a:p>
            <a:pPr>
              <a:lnSpc>
                <a:spcPct val="150000"/>
              </a:lnSpc>
              <a:buClr>
                <a:schemeClr val="accent1"/>
              </a:buClr>
            </a:pPr>
            <a:r>
              <a:rPr lang="en-US" altLang="zh-CN" sz="2400" dirty="0"/>
              <a:t>LLM</a:t>
            </a:r>
            <a:r>
              <a:rPr lang="zh-CN" altLang="en-US" sz="2400" dirty="0"/>
              <a:t>服务提供多种解码算法供用户选择，每种算法对内存管理复杂度都有不同影响。</a:t>
            </a:r>
            <a:endParaRPr lang="en-US" altLang="zh-CN" sz="2400" dirty="0"/>
          </a:p>
          <a:p>
            <a:pPr marL="285750" indent="-285750">
              <a:lnSpc>
                <a:spcPct val="150000"/>
              </a:lnSpc>
              <a:buClr>
                <a:schemeClr val="accent1"/>
              </a:buClr>
              <a:buFont typeface="Wingdings" panose="05000000000000000000" pitchFamily="2" charset="2"/>
              <a:buChar char="u"/>
            </a:pPr>
            <a:r>
              <a:rPr lang="zh-CN" altLang="en-US" sz="3200" b="1" dirty="0" smtClean="0"/>
              <a:t>输入、输出长度的不确定性</a:t>
            </a:r>
            <a:endParaRPr lang="en-US" altLang="zh-CN" sz="3200" b="1" dirty="0" smtClean="0"/>
          </a:p>
          <a:p>
            <a:pPr>
              <a:lnSpc>
                <a:spcPct val="150000"/>
              </a:lnSpc>
              <a:buClr>
                <a:schemeClr val="accent1"/>
              </a:buClr>
            </a:pPr>
            <a:r>
              <a:rPr lang="en-US" altLang="zh-CN" sz="2400" dirty="0"/>
              <a:t>LLM</a:t>
            </a:r>
            <a:r>
              <a:rPr lang="zh-CN" altLang="en-US" sz="2400" dirty="0"/>
              <a:t>服务的请求在输入和输出长度上表现出可变</a:t>
            </a:r>
            <a:r>
              <a:rPr lang="zh-CN" altLang="en-US" sz="2400" dirty="0" smtClean="0"/>
              <a:t>性，这</a:t>
            </a:r>
            <a:r>
              <a:rPr lang="zh-CN" altLang="en-US" sz="2400" dirty="0"/>
              <a:t>要求内存管理系统能够适应广泛的提示长度范围。</a:t>
            </a:r>
            <a:endParaRPr lang="en-US" altLang="zh-CN" sz="2400" dirty="0"/>
          </a:p>
        </p:txBody>
      </p:sp>
      <p:sp>
        <p:nvSpPr>
          <p:cNvPr id="3" name="矩形 2"/>
          <p:cNvSpPr/>
          <p:nvPr/>
        </p:nvSpPr>
        <p:spPr>
          <a:xfrm>
            <a:off x="301898" y="5967820"/>
            <a:ext cx="11529030" cy="646331"/>
          </a:xfrm>
          <a:prstGeom prst="rect">
            <a:avLst/>
          </a:prstGeom>
        </p:spPr>
        <p:txBody>
          <a:bodyPr wrap="square">
            <a:spAutoFit/>
          </a:bodyPr>
          <a:lstStyle/>
          <a:p>
            <a:r>
              <a:rPr lang="zh-CN" altLang="en-US" dirty="0"/>
              <a:t>压缩已被提出作为解决碎片化的潜在方案，但由于庞大的KV缓存，在性能敏感的LLM服务系统中执行压缩是不切实际的。即</a:t>
            </a:r>
            <a:r>
              <a:rPr lang="zh-CN" altLang="en-US" dirty="0" smtClean="0"/>
              <a:t>使进</a:t>
            </a:r>
            <a:r>
              <a:rPr lang="zh-CN" altLang="en-US" dirty="0"/>
              <a:t>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477328"/>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b="1" dirty="0">
                <a:solidFill>
                  <a:srgbClr val="FF0000"/>
                </a:solidFill>
              </a:rPr>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b="1" dirty="0">
                <a:solidFill>
                  <a:srgbClr val="FF0000"/>
                </a:solidFill>
              </a:rPr>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338828"/>
          </a:xfrm>
          <a:prstGeom prst="rect">
            <a:avLst/>
          </a:prstGeom>
        </p:spPr>
        <p:txBody>
          <a:bodyPr wrap="square">
            <a:spAutoFit/>
          </a:bodyPr>
          <a:lstStyle/>
          <a:p>
            <a:pPr>
              <a:lnSpc>
                <a:spcPct val="150000"/>
              </a:lnSpc>
              <a:buClr>
                <a:schemeClr val="accent1"/>
              </a:buClr>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vLLM </a:t>
            </a:r>
            <a:r>
              <a:rPr lang="zh-CN" altLang="en-US" dirty="0">
                <a:latin typeface="Times New Roman" panose="02020603050405020304" pitchFamily="18" charset="0"/>
                <a:ea typeface="微软雅黑" panose="020B0503020204020204" pitchFamily="34" charset="-122"/>
              </a:rPr>
              <a:t>内存管理器的核心思想借鉴了操作系统中的虚拟内</a:t>
            </a:r>
            <a:r>
              <a:rPr lang="zh-CN" altLang="en-US" dirty="0" smtClean="0">
                <a:latin typeface="Times New Roman" panose="02020603050405020304" pitchFamily="18" charset="0"/>
                <a:ea typeface="微软雅黑" panose="020B0503020204020204" pitchFamily="34" charset="-122"/>
              </a:rPr>
              <a:t>存。</a:t>
            </a:r>
            <a:r>
              <a:rPr lang="zh-CN" altLang="en-US" dirty="0">
                <a:latin typeface="Times New Roman" panose="02020603050405020304" pitchFamily="18" charset="0"/>
                <a:ea typeface="微软雅黑" panose="020B0503020204020204" pitchFamily="34" charset="-122"/>
              </a:rPr>
              <a:t>操作系统将内存划分为固定大小的页面，并将用户程序的逻辑页面映射到物理页面上。连续的逻辑页面可以对应到非连续的物理内存页，这使得用户程序可以像访问连续内存一样访问内存。</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626040"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Cache </a:t>
            </a:r>
            <a:r>
              <a:rPr lang="en-US" altLang="zh-CN" sz="2800" b="1" dirty="0">
                <a:latin typeface="Times New Roman" panose="02020603050405020304" pitchFamily="18" charset="0"/>
                <a:ea typeface="微软雅黑" panose="020B0503020204020204" pitchFamily="34" charset="-122"/>
              </a:rPr>
              <a:t>Manager</a:t>
            </a:r>
            <a:endParaRPr lang="zh-CN" altLang="en-US" sz="2800" b="1" dirty="0">
              <a:latin typeface="Times New Roman" panose="02020603050405020304" pitchFamily="18" charset="0"/>
              <a:ea typeface="微软雅黑" panose="020B0503020204020204" pitchFamily="34" charset="-122"/>
            </a:endParaRPr>
          </a:p>
        </p:txBody>
      </p:sp>
      <p:sp>
        <p:nvSpPr>
          <p:cNvPr id="13" name="矩形 12"/>
          <p:cNvSpPr/>
          <p:nvPr/>
        </p:nvSpPr>
        <p:spPr>
          <a:xfrm>
            <a:off x="5553455" y="3201858"/>
            <a:ext cx="6566256" cy="258532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支</a:t>
            </a:r>
            <a:r>
              <a:rPr lang="zh-CN" altLang="en-US" b="1" dirty="0">
                <a:solidFill>
                  <a:srgbClr val="111133"/>
                </a:solidFill>
                <a:latin typeface="Times New Roman" panose="02020603050405020304" pitchFamily="18" charset="0"/>
                <a:ea typeface="微软雅黑" panose="020B0503020204020204" pitchFamily="34" charset="-122"/>
              </a:rPr>
              <a:t>持换页 </a:t>
            </a:r>
            <a:r>
              <a:rPr lang="en-US" altLang="zh-CN" b="1" dirty="0">
                <a:solidFill>
                  <a:srgbClr val="111133"/>
                </a:solidFill>
                <a:latin typeface="Times New Roman" panose="02020603050405020304" pitchFamily="18" charset="0"/>
                <a:ea typeface="微软雅黑" panose="020B0503020204020204" pitchFamily="34" charset="-122"/>
              </a:rPr>
              <a:t>(Swapping</a:t>
            </a:r>
            <a:r>
              <a:rPr lang="en-US" altLang="zh-CN" b="1"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当 </a:t>
            </a:r>
            <a:r>
              <a:rPr lang="en-US" altLang="zh-CN" dirty="0">
                <a:solidFill>
                  <a:srgbClr val="111133"/>
                </a:solidFill>
                <a:latin typeface="Times New Roman" panose="02020603050405020304" pitchFamily="18" charset="0"/>
                <a:ea typeface="微软雅黑" panose="020B0503020204020204" pitchFamily="34" charset="-122"/>
              </a:rPr>
              <a:t>GPU </a:t>
            </a:r>
            <a:r>
              <a:rPr lang="zh-CN" altLang="en-US" dirty="0">
                <a:solidFill>
                  <a:srgbClr val="111133"/>
                </a:solidFill>
                <a:latin typeface="Times New Roman" panose="02020603050405020304" pitchFamily="18" charset="0"/>
                <a:ea typeface="微软雅黑" panose="020B0503020204020204" pitchFamily="34" charset="-122"/>
              </a:rPr>
              <a:t>显存不足时，可将不活跃请求的物理 </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块换出到 </a:t>
            </a:r>
            <a:r>
              <a:rPr lang="en-US" altLang="zh-CN" dirty="0">
                <a:solidFill>
                  <a:srgbClr val="111133"/>
                </a:solidFill>
                <a:latin typeface="Times New Roman" panose="02020603050405020304" pitchFamily="18" charset="0"/>
                <a:ea typeface="微软雅黑" panose="020B0503020204020204" pitchFamily="34" charset="-122"/>
              </a:rPr>
              <a:t>CPU </a:t>
            </a:r>
            <a:r>
              <a:rPr lang="zh-CN" altLang="en-US" dirty="0">
                <a:solidFill>
                  <a:srgbClr val="111133"/>
                </a:solidFill>
                <a:latin typeface="Times New Roman" panose="02020603050405020304" pitchFamily="18" charset="0"/>
                <a:ea typeface="微软雅黑" panose="020B0503020204020204" pitchFamily="34" charset="-122"/>
              </a:rPr>
              <a:t>内存，进一步扩展系统容量。</a:t>
            </a:r>
          </a:p>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提升吞吐</a:t>
            </a:r>
            <a:r>
              <a:rPr lang="zh-CN" altLang="en-US" b="1" dirty="0" smtClean="0">
                <a:solidFill>
                  <a:srgbClr val="111133"/>
                </a:solidFill>
                <a:latin typeface="Times New Roman" panose="02020603050405020304" pitchFamily="18" charset="0"/>
                <a:ea typeface="微软雅黑" panose="020B0503020204020204" pitchFamily="34" charset="-122"/>
              </a:rPr>
              <a:t>量</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更</a:t>
            </a:r>
            <a:r>
              <a:rPr lang="zh-CN" altLang="en-US" dirty="0">
                <a:solidFill>
                  <a:srgbClr val="111133"/>
                </a:solidFill>
                <a:latin typeface="Times New Roman" panose="02020603050405020304" pitchFamily="18" charset="0"/>
                <a:ea typeface="微软雅黑" panose="020B0503020204020204" pitchFamily="34" charset="-122"/>
              </a:rPr>
              <a:t>高的显存利用率意味着可以在同一台机器上服务更多的并发请求，显著提升了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服务的吞吐量。</a:t>
            </a:r>
            <a:endParaRPr lang="zh-CN" altLang="en-US" b="0" i="0" dirty="0">
              <a:solidFill>
                <a:srgbClr val="111133"/>
              </a:solidFill>
              <a:effectLst/>
              <a:latin typeface="Times New Roman" panose="02020603050405020304" pitchFamily="18" charset="0"/>
              <a:ea typeface="微软雅黑" panose="020B0503020204020204" pitchFamily="34" charset="-122"/>
            </a:endParaRPr>
          </a:p>
        </p:txBody>
      </p:sp>
      <p:sp>
        <p:nvSpPr>
          <p:cNvPr id="14" name="矩形 13"/>
          <p:cNvSpPr/>
          <p:nvPr/>
        </p:nvSpPr>
        <p:spPr>
          <a:xfrm>
            <a:off x="426667" y="3201858"/>
            <a:ext cx="3994052"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极高的显存利用率</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消除了传统预分配造成的巨大浪费。</a:t>
            </a:r>
          </a:p>
          <a:p>
            <a:pPr marL="342900" indent="-34290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强大的动态扩展能力</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缓存可以像链表一样动态增长。</a:t>
            </a:r>
            <a:endParaRPr lang="zh-CN" altLang="en-US" dirty="0">
              <a:solidFill>
                <a:srgbClr val="111133"/>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61646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Decoding with PagedAttention and vLLM</a:t>
            </a:r>
            <a:endParaRPr lang="zh-CN" altLang="en-US" sz="2800" b="1" dirty="0">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2524" y="2982630"/>
            <a:ext cx="5406330" cy="2832173"/>
          </a:xfrm>
          <a:prstGeom prst="rect">
            <a:avLst/>
          </a:prstGeom>
        </p:spPr>
      </p:pic>
      <p:pic>
        <p:nvPicPr>
          <p:cNvPr id="9" name="图片 8"/>
          <p:cNvPicPr>
            <a:picLocks noChangeAspect="1"/>
          </p:cNvPicPr>
          <p:nvPr/>
        </p:nvPicPr>
        <p:blipFill>
          <a:blip r:embed="rId5"/>
          <a:stretch>
            <a:fillRect/>
          </a:stretch>
        </p:blipFill>
        <p:spPr>
          <a:xfrm>
            <a:off x="5588854" y="3018259"/>
            <a:ext cx="6242074" cy="2760917"/>
          </a:xfrm>
          <a:prstGeom prst="rect">
            <a:avLst/>
          </a:prstGeom>
        </p:spPr>
      </p:pic>
      <p:sp>
        <p:nvSpPr>
          <p:cNvPr id="10" name="矩形 9"/>
          <p:cNvSpPr/>
          <p:nvPr/>
        </p:nvSpPr>
        <p:spPr>
          <a:xfrm>
            <a:off x="301898" y="5850432"/>
            <a:ext cx="11529030" cy="830997"/>
          </a:xfrm>
          <a:prstGeom prst="rect">
            <a:avLst/>
          </a:prstGeom>
        </p:spPr>
        <p:txBody>
          <a:bodyPr wrap="square">
            <a:spAutoFit/>
          </a:bodyPr>
          <a:lstStyle/>
          <a:p>
            <a:pPr>
              <a:lnSpc>
                <a:spcPct val="150000"/>
              </a:lnSpc>
            </a:pPr>
            <a:r>
              <a:rPr lang="zh-CN" altLang="en-US" sz="1600" dirty="0">
                <a:solidFill>
                  <a:srgbClr val="111133"/>
                </a:solidFill>
                <a:latin typeface="-apple-system"/>
                <a:ea typeface="微软雅黑" panose="020B0503020204020204" pitchFamily="34" charset="-122"/>
              </a:rPr>
              <a:t>系统按需分配，且一个逻辑块必须填满才会分配下一个，因此一个请求造成的最大内存浪费就是</a:t>
            </a:r>
            <a:r>
              <a:rPr lang="zh-CN" altLang="en-US" sz="1600" b="1" dirty="0">
                <a:solidFill>
                  <a:srgbClr val="111133"/>
                </a:solidFill>
                <a:latin typeface="-apple-system"/>
                <a:ea typeface="微软雅黑" panose="020B0503020204020204" pitchFamily="34" charset="-122"/>
              </a:rPr>
              <a:t>一个未完全填满的物理</a:t>
            </a:r>
            <a:r>
              <a:rPr lang="zh-CN" altLang="en-US" sz="1600" b="1" dirty="0" smtClean="0">
                <a:solidFill>
                  <a:srgbClr val="111133"/>
                </a:solidFill>
                <a:latin typeface="-apple-system"/>
                <a:ea typeface="微软雅黑" panose="020B0503020204020204" pitchFamily="34" charset="-122"/>
              </a:rPr>
              <a:t>块</a:t>
            </a:r>
            <a:endParaRPr lang="en-US" altLang="zh-CN" sz="1600" b="1" dirty="0" smtClean="0">
              <a:solidFill>
                <a:srgbClr val="111133"/>
              </a:solidFill>
              <a:latin typeface="-apple-system"/>
              <a:ea typeface="微软雅黑" panose="020B0503020204020204" pitchFamily="34" charset="-122"/>
            </a:endParaRPr>
          </a:p>
          <a:p>
            <a:pPr>
              <a:lnSpc>
                <a:spcPct val="150000"/>
              </a:lnSpc>
            </a:pPr>
            <a:r>
              <a:rPr lang="zh-CN" altLang="en-US" sz="1600" dirty="0" smtClean="0">
                <a:ea typeface="微软雅黑" panose="020B0503020204020204" pitchFamily="34" charset="-122"/>
              </a:rPr>
              <a:t>当</a:t>
            </a:r>
            <a:r>
              <a:rPr lang="zh-CN" altLang="en-US" sz="1600" dirty="0">
                <a:ea typeface="微软雅黑" panose="020B0503020204020204" pitchFamily="34" charset="-122"/>
              </a:rPr>
              <a:t>一个请求完成生成（例如，达到最大长度或遇到结束符 </a:t>
            </a:r>
            <a:r>
              <a:rPr lang="en-US" altLang="zh-CN" sz="1600" dirty="0">
                <a:ea typeface="微软雅黑" panose="020B0503020204020204" pitchFamily="34" charset="-122"/>
              </a:rPr>
              <a:t>&lt;eos&gt;</a:t>
            </a:r>
            <a:r>
              <a:rPr lang="zh-CN" altLang="en-US" sz="1600" dirty="0">
                <a:ea typeface="微软雅黑" panose="020B0503020204020204" pitchFamily="34" charset="-122"/>
              </a:rPr>
              <a:t>），其占用的所有物理 </a:t>
            </a:r>
            <a:r>
              <a:rPr lang="en-US" altLang="zh-CN" sz="1600" dirty="0">
                <a:ea typeface="微软雅黑" panose="020B0503020204020204" pitchFamily="34" charset="-122"/>
              </a:rPr>
              <a:t>KV </a:t>
            </a:r>
            <a:r>
              <a:rPr lang="zh-CN" altLang="en-US" sz="1600" dirty="0">
                <a:ea typeface="微软雅黑" panose="020B0503020204020204" pitchFamily="34" charset="-122"/>
              </a:rPr>
              <a:t>块会被标记为空闲。</a:t>
            </a:r>
          </a:p>
        </p:txBody>
      </p:sp>
      <p:sp>
        <p:nvSpPr>
          <p:cNvPr id="11" name="矩形 10"/>
          <p:cNvSpPr/>
          <p:nvPr/>
        </p:nvSpPr>
        <p:spPr>
          <a:xfrm>
            <a:off x="301898" y="1615574"/>
            <a:ext cx="11603409" cy="1615827"/>
          </a:xfrm>
          <a:prstGeom prst="rect">
            <a:avLst/>
          </a:prstGeom>
        </p:spPr>
        <p:txBody>
          <a:bodyPr wrap="square">
            <a:spAutoFit/>
          </a:bodyPr>
          <a:lstStyle/>
          <a:p>
            <a:r>
              <a:rPr lang="en-US" altLang="zh-CN" dirty="0">
                <a:solidFill>
                  <a:srgbClr val="111133"/>
                </a:solidFill>
                <a:latin typeface="Times New Roman" panose="02020603050405020304" pitchFamily="18" charset="0"/>
                <a:ea typeface="微软雅黑" panose="020B0503020204020204" pitchFamily="34" charset="-122"/>
              </a:rPr>
              <a:t>vLLM </a:t>
            </a:r>
            <a:r>
              <a:rPr lang="zh-CN" altLang="en-US" dirty="0">
                <a:solidFill>
                  <a:srgbClr val="111133"/>
                </a:solidFill>
                <a:latin typeface="Times New Roman" panose="02020603050405020304" pitchFamily="18" charset="0"/>
                <a:ea typeface="微软雅黑" panose="020B0503020204020204" pitchFamily="34" charset="-122"/>
              </a:rPr>
              <a:t>的核心是一个循环过程，每次“解码迭代”代表一次自回归生成步骤（生成一个或多个 </a:t>
            </a:r>
            <a:r>
              <a:rPr lang="en-US" altLang="zh-CN" dirty="0">
                <a:solidFill>
                  <a:srgbClr val="111133"/>
                </a:solidFill>
                <a:latin typeface="Times New Roman" panose="02020603050405020304" pitchFamily="18" charset="0"/>
                <a:ea typeface="微软雅黑" panose="020B0503020204020204" pitchFamily="34" charset="-122"/>
              </a:rPr>
              <a:t>token</a:t>
            </a:r>
            <a:r>
              <a:rPr lang="zh-CN" altLang="en-US" dirty="0">
                <a:solidFill>
                  <a:srgbClr val="111133"/>
                </a:solidFill>
                <a:latin typeface="Times New Roman" panose="02020603050405020304" pitchFamily="18" charset="0"/>
                <a:ea typeface="微软雅黑" panose="020B0503020204020204" pitchFamily="34" charset="-122"/>
              </a:rPr>
              <a:t>）</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ea"/>
              <a:buAutoNum type="circleNumDbPlain"/>
            </a:pPr>
            <a:r>
              <a:rPr lang="zh-CN" altLang="en-US" b="1" dirty="0"/>
              <a:t>选择候选序</a:t>
            </a:r>
            <a:r>
              <a:rPr lang="zh-CN" altLang="en-US" b="1" dirty="0" smtClean="0"/>
              <a:t>列</a:t>
            </a:r>
            <a:r>
              <a:rPr lang="en-US" altLang="zh-CN" b="1" dirty="0" smtClean="0"/>
              <a:t>; </a:t>
            </a:r>
            <a:r>
              <a:rPr lang="zh-CN" altLang="en-US" dirty="0" smtClean="0"/>
              <a:t>（</a:t>
            </a:r>
            <a:r>
              <a:rPr lang="zh-CN" altLang="en-US" dirty="0"/>
              <a:t>选择一组候选请</a:t>
            </a:r>
            <a:r>
              <a:rPr lang="zh-CN" altLang="en-US" dirty="0" smtClean="0"/>
              <a:t>求进行</a:t>
            </a:r>
            <a:r>
              <a:rPr lang="zh-CN" altLang="en-US" b="1" dirty="0" smtClean="0"/>
              <a:t>批处理</a:t>
            </a:r>
            <a:r>
              <a:rPr lang="en-US" altLang="zh-CN" dirty="0" smtClean="0"/>
              <a:t>:</a:t>
            </a:r>
            <a:r>
              <a:rPr lang="zh-CN" altLang="en-US" dirty="0" smtClean="0"/>
              <a:t>例</a:t>
            </a:r>
            <a:r>
              <a:rPr lang="zh-CN" altLang="en-US" dirty="0"/>
              <a:t>如，用户</a:t>
            </a:r>
            <a:r>
              <a:rPr lang="en-US" altLang="zh-CN" dirty="0"/>
              <a:t>A</a:t>
            </a:r>
            <a:r>
              <a:rPr lang="zh-CN" altLang="en-US" dirty="0"/>
              <a:t>正在聊天，用户</a:t>
            </a:r>
            <a:r>
              <a:rPr lang="en-US" altLang="zh-CN" dirty="0"/>
              <a:t>B</a:t>
            </a:r>
            <a:r>
              <a:rPr lang="zh-CN" altLang="en-US" dirty="0"/>
              <a:t>在提问）</a:t>
            </a:r>
            <a:endParaRPr lang="en-US" altLang="zh-CN" b="1" dirty="0" smtClean="0"/>
          </a:p>
          <a:p>
            <a:pPr marL="342900" indent="-342900">
              <a:lnSpc>
                <a:spcPct val="150000"/>
              </a:lnSpc>
              <a:buFont typeface="+mj-ea"/>
              <a:buAutoNum type="circleNumDbPlain"/>
            </a:pPr>
            <a:r>
              <a:rPr lang="zh-CN" altLang="en-US" b="1" dirty="0" smtClean="0"/>
              <a:t>动</a:t>
            </a:r>
            <a:r>
              <a:rPr lang="zh-CN" altLang="en-US" b="1" dirty="0"/>
              <a:t>态分配物理</a:t>
            </a:r>
            <a:r>
              <a:rPr lang="zh-CN" altLang="en-US" b="1" dirty="0" smtClean="0"/>
              <a:t>块</a:t>
            </a:r>
            <a:r>
              <a:rPr lang="en-US" altLang="zh-CN" b="1" dirty="0" smtClean="0"/>
              <a:t>;</a:t>
            </a:r>
          </a:p>
          <a:p>
            <a:pPr marL="342900" indent="-342900">
              <a:lnSpc>
                <a:spcPct val="150000"/>
              </a:lnSpc>
              <a:buFont typeface="+mj-ea"/>
              <a:buAutoNum type="circleNumDbPlain"/>
            </a:pPr>
            <a:r>
              <a:rPr lang="zh-CN" altLang="en-US" b="1" dirty="0"/>
              <a:t>构造批处理输</a:t>
            </a:r>
            <a:r>
              <a:rPr lang="zh-CN" altLang="en-US" b="1" dirty="0" smtClean="0"/>
              <a:t>入</a:t>
            </a:r>
            <a:r>
              <a:rPr lang="en-US" altLang="zh-CN" b="1" dirty="0" smtClean="0"/>
              <a:t>; </a:t>
            </a:r>
            <a:r>
              <a:rPr lang="en-US" altLang="zh-CN" dirty="0" smtClean="0"/>
              <a:t>(</a:t>
            </a:r>
            <a:r>
              <a:rPr lang="zh-CN" altLang="en-US" dirty="0" smtClean="0"/>
              <a:t>正在预填充：输入的是完整的提示词；</a:t>
            </a:r>
            <a:r>
              <a:rPr lang="zh-CN" altLang="en-US" dirty="0"/>
              <a:t>正</a:t>
            </a:r>
            <a:r>
              <a:rPr lang="zh-CN" altLang="en-US" dirty="0" smtClean="0"/>
              <a:t>在自</a:t>
            </a:r>
            <a:r>
              <a:rPr lang="zh-CN" altLang="en-US" dirty="0"/>
              <a:t>回归生</a:t>
            </a:r>
            <a:r>
              <a:rPr lang="zh-CN" altLang="en-US" dirty="0" smtClean="0"/>
              <a:t>成：输入的</a:t>
            </a:r>
            <a:r>
              <a:rPr lang="zh-CN" altLang="en-US" dirty="0"/>
              <a:t>是</a:t>
            </a:r>
            <a:r>
              <a:rPr lang="zh-CN" altLang="en-US" dirty="0" smtClean="0"/>
              <a:t>最</a:t>
            </a:r>
            <a:r>
              <a:rPr lang="zh-CN" altLang="en-US" dirty="0"/>
              <a:t>新一</a:t>
            </a:r>
            <a:r>
              <a:rPr lang="zh-CN" altLang="en-US" dirty="0" smtClean="0"/>
              <a:t>个或多个 </a:t>
            </a:r>
            <a:r>
              <a:rPr lang="en-US" altLang="zh-CN" dirty="0" smtClean="0"/>
              <a:t>token)</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6346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1" name="矩形 10"/>
          <p:cNvSpPr/>
          <p:nvPr/>
        </p:nvSpPr>
        <p:spPr>
          <a:xfrm>
            <a:off x="9683290" y="4743498"/>
            <a:ext cx="2304276" cy="584775"/>
          </a:xfrm>
          <a:prstGeom prst="rect">
            <a:avLst/>
          </a:prstGeom>
        </p:spPr>
        <p:txBody>
          <a:bodyPr wrap="square">
            <a:spAutoFit/>
          </a:bodyPr>
          <a:lstStyle/>
          <a:p>
            <a:r>
              <a:rPr lang="zh-CN" altLang="en-US" sz="1600" b="1" dirty="0" smtClean="0">
                <a:solidFill>
                  <a:schemeClr val="accent1"/>
                </a:solidFill>
                <a:latin typeface="+mj-ea"/>
                <a:ea typeface="+mj-ea"/>
              </a:rPr>
              <a:t>对</a:t>
            </a:r>
            <a:r>
              <a:rPr lang="zh-CN" altLang="en-US" sz="1600" b="1" dirty="0">
                <a:solidFill>
                  <a:schemeClr val="accent1"/>
                </a:solidFill>
                <a:latin typeface="+mj-ea"/>
                <a:ea typeface="+mj-ea"/>
              </a:rPr>
              <a:t>于长提示词</a:t>
            </a:r>
            <a:r>
              <a:rPr lang="zh-CN" altLang="en-US" sz="1600" b="1" dirty="0" smtClean="0">
                <a:solidFill>
                  <a:schemeClr val="accent1"/>
                </a:solidFill>
                <a:latin typeface="+mj-ea"/>
                <a:ea typeface="+mj-ea"/>
              </a:rPr>
              <a:t>，</a:t>
            </a:r>
            <a:endParaRPr lang="en-US" altLang="zh-CN" sz="1600" b="1" dirty="0" smtClean="0">
              <a:solidFill>
                <a:schemeClr val="accent1"/>
              </a:solidFill>
              <a:latin typeface="+mj-ea"/>
              <a:ea typeface="+mj-ea"/>
            </a:endParaRPr>
          </a:p>
          <a:p>
            <a:r>
              <a:rPr lang="zh-CN" altLang="en-US" sz="1600" b="1" dirty="0" smtClean="0">
                <a:solidFill>
                  <a:schemeClr val="accent1"/>
                </a:solidFill>
                <a:latin typeface="+mj-ea"/>
                <a:ea typeface="+mj-ea"/>
              </a:rPr>
              <a:t>内</a:t>
            </a:r>
            <a:r>
              <a:rPr lang="zh-CN" altLang="en-US" sz="1600" b="1" dirty="0">
                <a:solidFill>
                  <a:schemeClr val="accent1"/>
                </a:solidFill>
                <a:latin typeface="+mj-ea"/>
                <a:ea typeface="+mj-ea"/>
              </a:rPr>
              <a:t>存节省是巨大的</a:t>
            </a:r>
            <a:r>
              <a:rPr lang="zh-CN" altLang="en-US" sz="1600" b="1" dirty="0" smtClean="0">
                <a:solidFill>
                  <a:schemeClr val="accent1"/>
                </a:solidFill>
                <a:latin typeface="+mj-ea"/>
                <a:ea typeface="+mj-ea"/>
              </a:rPr>
              <a:t>。</a:t>
            </a:r>
            <a:endParaRPr lang="zh-CN" altLang="en-US" sz="1600" b="1" dirty="0">
              <a:solidFill>
                <a:schemeClr val="accent1"/>
              </a:solidFill>
              <a:latin typeface="+mj-ea"/>
              <a:ea typeface="+mj-ea"/>
            </a:endParaRPr>
          </a:p>
        </p:txBody>
      </p:sp>
      <p:pic>
        <p:nvPicPr>
          <p:cNvPr id="5" name="图片 4"/>
          <p:cNvPicPr>
            <a:picLocks noChangeAspect="1"/>
          </p:cNvPicPr>
          <p:nvPr/>
        </p:nvPicPr>
        <p:blipFill>
          <a:blip r:embed="rId4"/>
          <a:stretch>
            <a:fillRect/>
          </a:stretch>
        </p:blipFill>
        <p:spPr>
          <a:xfrm>
            <a:off x="2758574" y="3539856"/>
            <a:ext cx="6654885" cy="2992060"/>
          </a:xfrm>
          <a:prstGeom prst="rect">
            <a:avLst/>
          </a:prstGeom>
        </p:spPr>
      </p:pic>
      <p:sp>
        <p:nvSpPr>
          <p:cNvPr id="12" name="矩形 11"/>
          <p:cNvSpPr/>
          <p:nvPr/>
        </p:nvSpPr>
        <p:spPr>
          <a:xfrm>
            <a:off x="454298" y="1616545"/>
            <a:ext cx="11603409" cy="1985159"/>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并</a:t>
            </a:r>
            <a:r>
              <a:rPr lang="zh-CN" altLang="en-US" b="1" dirty="0">
                <a:latin typeface="Times New Roman" panose="02020603050405020304" pitchFamily="18" charset="0"/>
                <a:ea typeface="微软雅黑" panose="020B0503020204020204" pitchFamily="34" charset="-122"/>
              </a:rPr>
              <a:t>行采样 </a:t>
            </a:r>
            <a:r>
              <a:rPr lang="en-US" altLang="zh-CN" b="1" dirty="0">
                <a:latin typeface="Times New Roman" panose="02020603050405020304" pitchFamily="18" charset="0"/>
                <a:ea typeface="微软雅黑" panose="020B0503020204020204" pitchFamily="34" charset="-122"/>
              </a:rPr>
              <a:t>(Parallel Sampling</a:t>
            </a:r>
            <a:r>
              <a:rPr lang="en-US" altLang="zh-CN" b="1"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一个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会为单个输入提示词生成多个采样输出</a:t>
            </a:r>
            <a:r>
              <a:rPr lang="zh-CN" altLang="en-US" sz="1600" dirty="0" smtClean="0">
                <a:latin typeface="Times New Roman" panose="02020603050405020304" pitchFamily="18" charset="0"/>
                <a:ea typeface="微软雅黑" panose="020B0503020204020204" pitchFamily="34" charset="-122"/>
              </a:rPr>
              <a:t>；</a:t>
            </a:r>
            <a:r>
              <a:rPr lang="zh-CN" altLang="en-US" sz="1600" dirty="0"/>
              <a:t>在并行采样中，一个请求包含多个共享相同输入提示词的样本，这使得提示词的 </a:t>
            </a:r>
            <a:r>
              <a:rPr lang="en-US" altLang="zh-CN" sz="1600" dirty="0"/>
              <a:t>KV </a:t>
            </a:r>
            <a:r>
              <a:rPr lang="zh-CN" altLang="en-US" sz="1600" dirty="0"/>
              <a:t>缓存也可以被共享</a:t>
            </a:r>
            <a:r>
              <a:rPr lang="zh-CN" altLang="en-US" sz="1600" dirty="0" smtClean="0"/>
              <a:t>。</a:t>
            </a:r>
            <a:r>
              <a:rPr lang="zh-CN" altLang="en-US" sz="1600" dirty="0"/>
              <a:t>但是</a:t>
            </a:r>
            <a:r>
              <a:rPr lang="en-US" altLang="zh-CN" sz="1600" dirty="0" smtClean="0"/>
              <a:t>vLLM </a:t>
            </a:r>
            <a:r>
              <a:rPr lang="zh-CN" altLang="en-US" sz="1600" dirty="0"/>
              <a:t>在物理块粒度上实现了</a:t>
            </a:r>
            <a:r>
              <a:rPr lang="zh-CN" altLang="en-US" sz="1600" b="1" dirty="0"/>
              <a:t>写时复制</a:t>
            </a:r>
            <a:r>
              <a:rPr lang="zh-CN" altLang="en-US" sz="1600" dirty="0"/>
              <a:t>（</a:t>
            </a:r>
            <a:r>
              <a:rPr lang="en-US" altLang="zh-CN" sz="1600" dirty="0"/>
              <a:t>copy-on-write</a:t>
            </a:r>
            <a:r>
              <a:rPr lang="zh-CN" altLang="en-US" sz="1600" dirty="0"/>
              <a:t>）机制，用于需要被多个序列修改的物理块，类似于操作系统虚拟内存中的写时复制技术（例如，</a:t>
            </a:r>
            <a:r>
              <a:rPr lang="en-US" altLang="zh-CN" sz="1600" dirty="0"/>
              <a:t>fork </a:t>
            </a:r>
            <a:r>
              <a:rPr lang="zh-CN" altLang="en-US" sz="1600" dirty="0"/>
              <a:t>进程时）</a:t>
            </a:r>
            <a:r>
              <a:rPr lang="zh-CN" altLang="en-US" sz="1600" dirty="0" smtClean="0"/>
              <a:t>。</a:t>
            </a:r>
            <a:r>
              <a:rPr lang="zh-CN" altLang="en-US" sz="1600" dirty="0"/>
              <a:t>当某个采样序列（如 </a:t>
            </a:r>
            <a:r>
              <a:rPr lang="en-US" altLang="zh-CN" sz="1600" dirty="0"/>
              <a:t>A1</a:t>
            </a:r>
            <a:r>
              <a:rPr lang="zh-CN" altLang="en-US" sz="1600" dirty="0"/>
              <a:t>）需要生成第一个输出 </a:t>
            </a:r>
            <a:r>
              <a:rPr lang="en-US" altLang="zh-CN" sz="1600" dirty="0"/>
              <a:t>token </a:t>
            </a:r>
            <a:r>
              <a:rPr lang="zh-CN" altLang="en-US" sz="1600" dirty="0"/>
              <a:t>并修改其最后一个逻辑块（逻辑块</a:t>
            </a:r>
            <a:r>
              <a:rPr lang="en-US" altLang="zh-CN" sz="1600" dirty="0"/>
              <a:t>1</a:t>
            </a:r>
            <a:r>
              <a:rPr lang="zh-CN" altLang="en-US" sz="1600" dirty="0"/>
              <a:t>）时，</a:t>
            </a:r>
            <a:r>
              <a:rPr lang="en-US" altLang="zh-CN" sz="1600" dirty="0"/>
              <a:t>vLLM </a:t>
            </a:r>
            <a:r>
              <a:rPr lang="zh-CN" altLang="en-US" sz="1600" dirty="0"/>
              <a:t>检测到该物理块（物理块</a:t>
            </a:r>
            <a:r>
              <a:rPr lang="en-US" altLang="zh-CN" sz="1600" dirty="0"/>
              <a:t>1</a:t>
            </a:r>
            <a:r>
              <a:rPr lang="zh-CN" altLang="en-US" sz="1600" dirty="0"/>
              <a:t>）的引用计数 </a:t>
            </a:r>
            <a:r>
              <a:rPr lang="en-US" altLang="zh-CN" sz="1600" dirty="0"/>
              <a:t>&gt; </a:t>
            </a:r>
            <a:r>
              <a:rPr lang="en-US" altLang="zh-CN" sz="1600" dirty="0" smtClean="0"/>
              <a:t>1</a:t>
            </a:r>
            <a:r>
              <a:rPr lang="zh-CN" altLang="en-US" sz="1600" dirty="0" smtClean="0"/>
              <a:t>，于是复制一个新的物理块</a:t>
            </a:r>
            <a:r>
              <a:rPr lang="en-US" altLang="zh-CN" sz="1600" dirty="0" smtClean="0"/>
              <a:t>3</a:t>
            </a:r>
            <a:r>
              <a:rPr lang="zh-CN" altLang="en-US" sz="1600" dirty="0" smtClean="0"/>
              <a:t>。</a:t>
            </a:r>
            <a:endParaRPr lang="zh-CN" altLang="en-US" sz="1600" dirty="0"/>
          </a:p>
        </p:txBody>
      </p:sp>
    </p:spTree>
    <p:extLst>
      <p:ext uri="{BB962C8B-B14F-4D97-AF65-F5344CB8AC3E}">
        <p14:creationId xmlns:p14="http://schemas.microsoft.com/office/powerpoint/2010/main" val="52790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1571</Words>
  <Application>Microsoft Office PowerPoint</Application>
  <PresentationFormat>宽屏</PresentationFormat>
  <Paragraphs>78</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AliHYAiHei</vt:lpstr>
      <vt:lpstr>-apple-system</vt:lpstr>
      <vt:lpstr>等线</vt:lpstr>
      <vt:lpstr>黑体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linhaifeng</cp:lastModifiedBy>
  <cp:revision>767</cp:revision>
  <dcterms:created xsi:type="dcterms:W3CDTF">2021-05-05T06:24:00Z</dcterms:created>
  <dcterms:modified xsi:type="dcterms:W3CDTF">2025-10-23T14:07:38Z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