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10" r:id="rId2"/>
    <p:sldId id="427" r:id="rId3"/>
    <p:sldId id="551" r:id="rId4"/>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41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0569" autoAdjust="0"/>
  </p:normalViewPr>
  <p:slideViewPr>
    <p:cSldViewPr snapToGrid="0">
      <p:cViewPr varScale="1">
        <p:scale>
          <a:sx n="109" d="100"/>
          <a:sy n="109" d="100"/>
        </p:scale>
        <p:origin x="516" y="96"/>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10</a:t>
            </a:fld>
            <a:endParaRPr lang="zh-CN" altLang="en-US"/>
          </a:p>
        </p:txBody>
      </p:sp>
    </p:spTree>
    <p:extLst>
      <p:ext uri="{BB962C8B-B14F-4D97-AF65-F5344CB8AC3E}">
        <p14:creationId xmlns:p14="http://schemas.microsoft.com/office/powerpoint/2010/main" val="376043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11</a:t>
            </a:fld>
            <a:endParaRPr lang="zh-CN" altLang="en-US"/>
          </a:p>
        </p:txBody>
      </p:sp>
    </p:spTree>
    <p:extLst>
      <p:ext uri="{BB962C8B-B14F-4D97-AF65-F5344CB8AC3E}">
        <p14:creationId xmlns:p14="http://schemas.microsoft.com/office/powerpoint/2010/main" val="340725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12</a:t>
            </a:fld>
            <a:endParaRPr lang="zh-CN" altLang="en-US"/>
          </a:p>
        </p:txBody>
      </p:sp>
    </p:spTree>
    <p:extLst>
      <p:ext uri="{BB962C8B-B14F-4D97-AF65-F5344CB8AC3E}">
        <p14:creationId xmlns:p14="http://schemas.microsoft.com/office/powerpoint/2010/main" val="268596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13</a:t>
            </a:fld>
            <a:endParaRPr lang="zh-CN" altLang="en-US"/>
          </a:p>
        </p:txBody>
      </p:sp>
    </p:spTree>
    <p:extLst>
      <p:ext uri="{BB962C8B-B14F-4D97-AF65-F5344CB8AC3E}">
        <p14:creationId xmlns:p14="http://schemas.microsoft.com/office/powerpoint/2010/main" val="265873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14</a:t>
            </a:fld>
            <a:endParaRPr lang="zh-CN" altLang="en-US"/>
          </a:p>
        </p:txBody>
      </p:sp>
    </p:spTree>
    <p:extLst>
      <p:ext uri="{BB962C8B-B14F-4D97-AF65-F5344CB8AC3E}">
        <p14:creationId xmlns:p14="http://schemas.microsoft.com/office/powerpoint/2010/main" val="109593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15</a:t>
            </a:fld>
            <a:endParaRPr lang="zh-CN" altLang="en-US"/>
          </a:p>
        </p:txBody>
      </p:sp>
    </p:spTree>
    <p:extLst>
      <p:ext uri="{BB962C8B-B14F-4D97-AF65-F5344CB8AC3E}">
        <p14:creationId xmlns:p14="http://schemas.microsoft.com/office/powerpoint/2010/main" val="183089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16</a:t>
            </a:fld>
            <a:endParaRPr lang="zh-CN" altLang="en-US"/>
          </a:p>
        </p:txBody>
      </p:sp>
    </p:spTree>
    <p:extLst>
      <p:ext uri="{BB962C8B-B14F-4D97-AF65-F5344CB8AC3E}">
        <p14:creationId xmlns:p14="http://schemas.microsoft.com/office/powerpoint/2010/main" val="68151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7</a:t>
            </a:fld>
            <a:endParaRPr lang="zh-CN" altLang="en-US"/>
          </a:p>
        </p:txBody>
      </p:sp>
    </p:spTree>
    <p:extLst>
      <p:ext uri="{BB962C8B-B14F-4D97-AF65-F5344CB8AC3E}">
        <p14:creationId xmlns:p14="http://schemas.microsoft.com/office/powerpoint/2010/main" val="1598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8</a:t>
            </a:fld>
            <a:endParaRPr lang="zh-CN" altLang="en-US"/>
          </a:p>
        </p:txBody>
      </p:sp>
    </p:spTree>
    <p:extLst>
      <p:ext uri="{BB962C8B-B14F-4D97-AF65-F5344CB8AC3E}">
        <p14:creationId xmlns:p14="http://schemas.microsoft.com/office/powerpoint/2010/main" val="361370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9</a:t>
            </a:fld>
            <a:endParaRPr lang="zh-CN" altLang="en-US"/>
          </a:p>
        </p:txBody>
      </p:sp>
    </p:spTree>
    <p:extLst>
      <p:ext uri="{BB962C8B-B14F-4D97-AF65-F5344CB8AC3E}">
        <p14:creationId xmlns:p14="http://schemas.microsoft.com/office/powerpoint/2010/main" val="3233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2025/10/25</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4300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Haifeng Lin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11603409" cy="1615827"/>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束</a:t>
            </a:r>
            <a:r>
              <a:rPr lang="zh-CN" altLang="en-US" b="1" dirty="0">
                <a:latin typeface="Times New Roman" panose="02020603050405020304" pitchFamily="18" charset="0"/>
                <a:ea typeface="微软雅黑" panose="020B0503020204020204" pitchFamily="34" charset="-122"/>
              </a:rPr>
              <a:t>搜索 </a:t>
            </a:r>
            <a:r>
              <a:rPr lang="en-US" altLang="zh-CN" b="1" dirty="0">
                <a:latin typeface="Times New Roman" panose="02020603050405020304" pitchFamily="18" charset="0"/>
                <a:ea typeface="微软雅黑" panose="020B0503020204020204" pitchFamily="34" charset="-122"/>
              </a:rPr>
              <a:t>(Beam Search)</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sz="1600" dirty="0" smtClean="0">
                <a:latin typeface="Times New Roman" panose="02020603050405020304" pitchFamily="18" charset="0"/>
                <a:ea typeface="微软雅黑" panose="020B0503020204020204" pitchFamily="34" charset="-122"/>
              </a:rPr>
              <a:t>束</a:t>
            </a:r>
            <a:r>
              <a:rPr lang="zh-CN" altLang="en-US" sz="1600" dirty="0">
                <a:latin typeface="Times New Roman" panose="02020603050405020304" pitchFamily="18" charset="0"/>
                <a:ea typeface="微软雅黑" panose="020B0503020204020204" pitchFamily="34" charset="-122"/>
              </a:rPr>
              <a:t>搜</a:t>
            </a:r>
            <a:r>
              <a:rPr lang="zh-CN" altLang="en-US" sz="1600" dirty="0" smtClean="0">
                <a:latin typeface="Times New Roman" panose="02020603050405020304" pitchFamily="18" charset="0"/>
                <a:ea typeface="微软雅黑" panose="020B0503020204020204" pitchFamily="34" charset="-122"/>
              </a:rPr>
              <a:t>索被</a:t>
            </a:r>
            <a:r>
              <a:rPr lang="zh-CN" altLang="en-US" sz="1600" dirty="0">
                <a:latin typeface="Times New Roman" panose="02020603050405020304" pitchFamily="18" charset="0"/>
                <a:ea typeface="微软雅黑" panose="020B0503020204020204" pitchFamily="34" charset="-122"/>
              </a:rPr>
              <a:t>广泛用于从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中解码出最可能的输出序列，因为它缓解了完全遍历样本空间的计算复杂性。束搜索不仅能够共享初始提示词块，还能在不同候选之间共享其他块，并且共享模式随着解码过程的推进而动态变化，类似于操作系统中通过复合 </a:t>
            </a: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创建的进程树。</a:t>
            </a:r>
            <a:endParaRPr lang="zh-CN" altLang="en-US" sz="1600" dirty="0"/>
          </a:p>
        </p:txBody>
      </p:sp>
      <p:pic>
        <p:nvPicPr>
          <p:cNvPr id="3" name="图片 2"/>
          <p:cNvPicPr>
            <a:picLocks noChangeAspect="1"/>
          </p:cNvPicPr>
          <p:nvPr/>
        </p:nvPicPr>
        <p:blipFill>
          <a:blip r:embed="rId4"/>
          <a:stretch>
            <a:fillRect/>
          </a:stretch>
        </p:blipFill>
        <p:spPr>
          <a:xfrm>
            <a:off x="454298" y="3690940"/>
            <a:ext cx="6819048" cy="2428571"/>
          </a:xfrm>
          <a:prstGeom prst="rect">
            <a:avLst/>
          </a:prstGeom>
        </p:spPr>
      </p:pic>
      <p:sp>
        <p:nvSpPr>
          <p:cNvPr id="8" name="矩形 7"/>
          <p:cNvSpPr/>
          <p:nvPr/>
        </p:nvSpPr>
        <p:spPr>
          <a:xfrm>
            <a:off x="8166767" y="3751063"/>
            <a:ext cx="2004342" cy="2308324"/>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树状共享</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动</a:t>
            </a:r>
            <a:r>
              <a:rPr lang="zh-CN" altLang="en-US" sz="2400" b="1" dirty="0">
                <a:latin typeface="+mj-ea"/>
                <a:ea typeface="+mj-ea"/>
              </a:rPr>
              <a:t>态映</a:t>
            </a:r>
            <a:r>
              <a:rPr lang="zh-CN" altLang="en-US" sz="2400" b="1" dirty="0" smtClean="0">
                <a:latin typeface="+mj-ea"/>
                <a:ea typeface="+mj-ea"/>
              </a:rPr>
              <a:t>射</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智能回收</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高效扩展</a:t>
            </a:r>
            <a:endParaRPr lang="zh-CN" altLang="en-US" sz="2400" b="1" dirty="0">
              <a:latin typeface="+mj-ea"/>
              <a:ea typeface="+mj-ea"/>
            </a:endParaRPr>
          </a:p>
        </p:txBody>
      </p:sp>
    </p:spTree>
    <p:extLst>
      <p:ext uri="{BB962C8B-B14F-4D97-AF65-F5344CB8AC3E}">
        <p14:creationId xmlns:p14="http://schemas.microsoft.com/office/powerpoint/2010/main" val="171707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2845493"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共</a:t>
            </a:r>
            <a:r>
              <a:rPr lang="zh-CN" altLang="en-US" b="1" dirty="0">
                <a:latin typeface="Times New Roman" panose="02020603050405020304" pitchFamily="18" charset="0"/>
                <a:ea typeface="微软雅黑" panose="020B0503020204020204" pitchFamily="34" charset="-122"/>
              </a:rPr>
              <a:t>享前缀 </a:t>
            </a:r>
            <a:r>
              <a:rPr lang="en-US" altLang="zh-CN" b="1" dirty="0">
                <a:latin typeface="Times New Roman" panose="02020603050405020304" pitchFamily="18" charset="0"/>
                <a:ea typeface="微软雅黑" panose="020B0503020204020204" pitchFamily="34" charset="-122"/>
              </a:rPr>
              <a:t>(Shared Prefix</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01898" y="2102579"/>
            <a:ext cx="6296183" cy="2379250"/>
          </a:xfrm>
          <a:prstGeom prst="rect">
            <a:avLst/>
          </a:prstGeom>
        </p:spPr>
      </p:pic>
      <p:sp>
        <p:nvSpPr>
          <p:cNvPr id="10" name="矩形 9"/>
          <p:cNvSpPr/>
          <p:nvPr/>
        </p:nvSpPr>
        <p:spPr>
          <a:xfrm>
            <a:off x="454298" y="4481829"/>
            <a:ext cx="4289980"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混</a:t>
            </a:r>
            <a:r>
              <a:rPr lang="zh-CN" altLang="en-US" b="1" dirty="0">
                <a:latin typeface="Times New Roman" panose="02020603050405020304" pitchFamily="18" charset="0"/>
                <a:ea typeface="微软雅黑" panose="020B0503020204020204" pitchFamily="34" charset="-122"/>
              </a:rPr>
              <a:t>合解码方法 </a:t>
            </a:r>
            <a:r>
              <a:rPr lang="en-US" altLang="zh-CN" b="1" dirty="0">
                <a:latin typeface="Times New Roman" panose="02020603050405020304" pitchFamily="18" charset="0"/>
                <a:ea typeface="微软雅黑" panose="020B0503020204020204" pitchFamily="34" charset="-122"/>
              </a:rPr>
              <a:t>(Mixed Decoding Methods</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9" name="矩形 8"/>
          <p:cNvSpPr/>
          <p:nvPr/>
        </p:nvSpPr>
        <p:spPr>
          <a:xfrm>
            <a:off x="401989" y="4967863"/>
            <a:ext cx="11428939" cy="2169825"/>
          </a:xfrm>
          <a:prstGeom prst="rect">
            <a:avLst/>
          </a:prstGeom>
        </p:spPr>
        <p:txBody>
          <a:bodyPr wrap="square">
            <a:spAutoFit/>
          </a:bodyPr>
          <a:lstStyle/>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一个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服务可能同时处理：纯贪婪解码、并行采样（</a:t>
            </a:r>
            <a:r>
              <a:rPr lang="en-US" altLang="zh-CN" dirty="0">
                <a:solidFill>
                  <a:srgbClr val="111133"/>
                </a:solidFill>
                <a:latin typeface="Times New Roman" panose="02020603050405020304" pitchFamily="18" charset="0"/>
                <a:ea typeface="微软雅黑" panose="020B0503020204020204" pitchFamily="34" charset="-122"/>
              </a:rPr>
              <a:t>N=5</a:t>
            </a:r>
            <a:r>
              <a:rPr lang="zh-CN" altLang="en-US" dirty="0">
                <a:solidFill>
                  <a:srgbClr val="111133"/>
                </a:solidFill>
                <a:latin typeface="Times New Roman" panose="02020603050405020304" pitchFamily="18" charset="0"/>
                <a:ea typeface="微软雅黑" panose="020B0503020204020204" pitchFamily="34" charset="-122"/>
              </a:rPr>
              <a:t>）、束搜索（</a:t>
            </a:r>
            <a:r>
              <a:rPr lang="en-US" altLang="zh-CN" dirty="0">
                <a:solidFill>
                  <a:srgbClr val="111133"/>
                </a:solidFill>
                <a:latin typeface="Times New Roman" panose="02020603050405020304" pitchFamily="18" charset="0"/>
                <a:ea typeface="微软雅黑" panose="020B0503020204020204" pitchFamily="34" charset="-122"/>
              </a:rPr>
              <a:t>k=4</a:t>
            </a:r>
            <a:r>
              <a:rPr lang="zh-CN" altLang="en-US" dirty="0">
                <a:solidFill>
                  <a:srgbClr val="111133"/>
                </a:solidFill>
                <a:latin typeface="Times New Roman" panose="02020603050405020304" pitchFamily="18" charset="0"/>
                <a:ea typeface="微软雅黑" panose="020B0503020204020204" pitchFamily="34" charset="-122"/>
              </a:rPr>
              <a:t>）、使用共享前缀的请求等。这些请求的内存访问和共享模式完全不同</a:t>
            </a:r>
            <a:r>
              <a:rPr lang="zh-CN" altLang="en-US" dirty="0" smtClean="0">
                <a:solidFill>
                  <a:srgbClr val="111133"/>
                </a:solidFill>
                <a:latin typeface="Times New Roman" panose="02020603050405020304" pitchFamily="18" charset="0"/>
                <a:ea typeface="微软雅黑" panose="020B0503020204020204" pitchFamily="34" charset="-122"/>
              </a:rPr>
              <a:t>。</a:t>
            </a:r>
            <a:r>
              <a:rPr lang="zh-CN" altLang="en-US" dirty="0">
                <a:solidFill>
                  <a:srgbClr val="111133"/>
                </a:solidFill>
                <a:latin typeface="Times New Roman" panose="02020603050405020304" pitchFamily="18" charset="0"/>
                <a:ea typeface="微软雅黑" panose="020B0503020204020204" pitchFamily="34" charset="-122"/>
              </a:rPr>
              <a:t>这</a:t>
            </a:r>
            <a:r>
              <a:rPr lang="zh-CN" altLang="en-US" dirty="0" smtClean="0">
                <a:solidFill>
                  <a:srgbClr val="111133"/>
                </a:solidFill>
                <a:latin typeface="Times New Roman" panose="02020603050405020304" pitchFamily="18" charset="0"/>
                <a:ea typeface="微软雅黑" panose="020B0503020204020204" pitchFamily="34" charset="-122"/>
              </a:rPr>
              <a:t>是一项巨大的挑战。</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统</a:t>
            </a:r>
            <a:r>
              <a:rPr lang="zh-CN" altLang="en-US" dirty="0" smtClean="0">
                <a:solidFill>
                  <a:srgbClr val="111133"/>
                </a:solidFill>
                <a:latin typeface="Times New Roman" panose="02020603050405020304" pitchFamily="18" charset="0"/>
                <a:ea typeface="微软雅黑" panose="020B0503020204020204" pitchFamily="34" charset="-122"/>
              </a:rPr>
              <a:t>一抽象：①</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逻辑块 </a:t>
            </a:r>
            <a:r>
              <a:rPr lang="en-US" altLang="zh-CN" dirty="0">
                <a:latin typeface="Times New Roman" panose="02020603050405020304" pitchFamily="18" charset="0"/>
                <a:ea typeface="微软雅黑" panose="020B0503020204020204" pitchFamily="34" charset="-122"/>
              </a:rPr>
              <a:t>-&gt; </a:t>
            </a:r>
            <a:r>
              <a:rPr lang="zh-CN" altLang="en-US" dirty="0">
                <a:latin typeface="Times New Roman" panose="02020603050405020304" pitchFamily="18" charset="0"/>
                <a:ea typeface="微软雅黑" panose="020B0503020204020204" pitchFamily="34" charset="-122"/>
              </a:rPr>
              <a:t>物理块 </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引用计数”的映射</a:t>
            </a:r>
            <a:r>
              <a:rPr lang="zh-CN" altLang="en-US" dirty="0" smtClean="0">
                <a:latin typeface="Times New Roman" panose="02020603050405020304" pitchFamily="18" charset="0"/>
                <a:ea typeface="微软雅黑" panose="020B0503020204020204" pitchFamily="34" charset="-122"/>
              </a:rPr>
              <a:t>层；②</a:t>
            </a:r>
            <a:r>
              <a:rPr lang="zh-CN" altLang="en-US" dirty="0">
                <a:latin typeface="Times New Roman" panose="02020603050405020304" pitchFamily="18" charset="0"/>
                <a:ea typeface="微软雅黑" panose="020B0503020204020204" pitchFamily="34" charset="-122"/>
              </a:rPr>
              <a:t>对上层透明</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内核只看到物理块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的列</a:t>
            </a:r>
            <a:r>
              <a:rPr lang="zh-CN" altLang="en-US" dirty="0" smtClean="0">
                <a:latin typeface="Times New Roman" panose="02020603050405020304" pitchFamily="18" charset="0"/>
                <a:ea typeface="微软雅黑" panose="020B0503020204020204" pitchFamily="34" charset="-122"/>
              </a:rPr>
              <a:t>表；③</a:t>
            </a:r>
            <a:r>
              <a:rPr lang="zh-CN" altLang="en-US" dirty="0">
                <a:latin typeface="Times New Roman" panose="02020603050405020304" pitchFamily="18" charset="0"/>
                <a:ea typeface="微软雅黑" panose="020B0503020204020204" pitchFamily="34" charset="-122"/>
              </a:rPr>
              <a:t>统一处理：无论底层是何种解码模式</a:t>
            </a:r>
            <a:r>
              <a:rPr lang="zh-CN" altLang="en-US" dirty="0" smtClean="0">
                <a:latin typeface="Times New Roman" panose="02020603050405020304" pitchFamily="18" charset="0"/>
                <a:ea typeface="微软雅黑" panose="020B0503020204020204" pitchFamily="34" charset="-122"/>
              </a:rPr>
              <a:t>，输</a:t>
            </a:r>
            <a:r>
              <a:rPr lang="zh-CN" altLang="en-US" dirty="0">
                <a:latin typeface="Times New Roman" panose="02020603050405020304" pitchFamily="18" charset="0"/>
                <a:ea typeface="微软雅黑" panose="020B0503020204020204" pitchFamily="34" charset="-122"/>
              </a:rPr>
              <a:t>入都是“从这些物理块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中读取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p>
          <a:p>
            <a:pPr>
              <a:lnSpc>
                <a:spcPct val="150000"/>
              </a:lnSpc>
            </a:pP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6894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443095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Scheduling </a:t>
            </a:r>
            <a:r>
              <a:rPr lang="en-US" altLang="zh-CN" sz="2800" b="1" dirty="0">
                <a:latin typeface="Times New Roman" panose="02020603050405020304" pitchFamily="18" charset="0"/>
                <a:ea typeface="微软雅黑" panose="020B0503020204020204" pitchFamily="34" charset="-122"/>
              </a:rPr>
              <a:t>and Preemption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923330"/>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对所</a:t>
            </a:r>
            <a:r>
              <a:rPr lang="zh-CN" altLang="en-US" dirty="0">
                <a:latin typeface="Times New Roman" panose="02020603050405020304" pitchFamily="18" charset="0"/>
                <a:ea typeface="微软雅黑" panose="020B0503020204020204" pitchFamily="34" charset="-122"/>
              </a:rPr>
              <a:t>有请求采用先到先服务（</a:t>
            </a:r>
            <a:r>
              <a:rPr lang="en-US" altLang="zh-CN" dirty="0">
                <a:latin typeface="Times New Roman" panose="02020603050405020304" pitchFamily="18" charset="0"/>
                <a:ea typeface="微软雅黑" panose="020B0503020204020204" pitchFamily="34" charset="-122"/>
              </a:rPr>
              <a:t>FCFS</a:t>
            </a:r>
            <a:r>
              <a:rPr lang="zh-CN" altLang="en-US" dirty="0">
                <a:latin typeface="Times New Roman" panose="02020603050405020304" pitchFamily="18" charset="0"/>
                <a:ea typeface="微软雅黑" panose="020B0503020204020204" pitchFamily="34" charset="-122"/>
              </a:rPr>
              <a:t>）的调度策略，以确保公平性并防止饥饿。当 </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需要抢占请求时，它会确保最早到达的请求优先被服务，而最晚到达的请求则被优先抢占</a:t>
            </a:r>
            <a:r>
              <a:rPr lang="zh-CN" altLang="en-US" dirty="0" smtClean="0">
                <a:latin typeface="Times New Roman" panose="02020603050405020304" pitchFamily="18" charset="0"/>
                <a:ea typeface="微软雅黑" panose="020B0503020204020204" pitchFamily="34" charset="-122"/>
              </a:rPr>
              <a:t>。一旦开始抢占，停止接受新请求</a:t>
            </a:r>
            <a:endParaRPr lang="en-US" altLang="zh-CN" dirty="0" smtClean="0">
              <a:latin typeface="Times New Roman" panose="02020603050405020304" pitchFamily="18" charset="0"/>
              <a:ea typeface="微软雅黑" panose="020B0503020204020204" pitchFamily="34" charset="-122"/>
            </a:endParaRPr>
          </a:p>
        </p:txBody>
      </p:sp>
      <p:sp>
        <p:nvSpPr>
          <p:cNvPr id="3" name="矩形 2"/>
          <p:cNvSpPr/>
          <p:nvPr/>
        </p:nvSpPr>
        <p:spPr>
          <a:xfrm>
            <a:off x="301898" y="4303003"/>
            <a:ext cx="2295528" cy="646331"/>
          </a:xfrm>
          <a:prstGeom prst="rect">
            <a:avLst/>
          </a:prstGeom>
        </p:spPr>
        <p:txBody>
          <a:bodyPr wrap="square">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提</a:t>
            </a:r>
            <a:r>
              <a:rPr lang="zh-CN" altLang="en-US" b="1" dirty="0">
                <a:solidFill>
                  <a:srgbClr val="FF0000"/>
                </a:solidFill>
                <a:latin typeface="微软雅黑" panose="020B0503020204020204" pitchFamily="34" charset="-122"/>
                <a:ea typeface="微软雅黑" panose="020B0503020204020204" pitchFamily="34" charset="-122"/>
              </a:rPr>
              <a:t>示词长</a:t>
            </a:r>
            <a:r>
              <a:rPr lang="zh-CN" altLang="en-US" b="1" dirty="0" smtClean="0">
                <a:solidFill>
                  <a:srgbClr val="FF0000"/>
                </a:solidFill>
                <a:latin typeface="微软雅黑" panose="020B0503020204020204" pitchFamily="34" charset="-122"/>
                <a:ea typeface="微软雅黑" panose="020B0503020204020204" pitchFamily="34" charset="-122"/>
              </a:rPr>
              <a:t>度差</a:t>
            </a:r>
            <a:r>
              <a:rPr lang="zh-CN" altLang="en-US" b="1" dirty="0">
                <a:solidFill>
                  <a:srgbClr val="FF0000"/>
                </a:solidFill>
                <a:latin typeface="微软雅黑" panose="020B0503020204020204" pitchFamily="34" charset="-122"/>
                <a:ea typeface="微软雅黑" panose="020B0503020204020204" pitchFamily="34" charset="-122"/>
              </a:rPr>
              <a:t>异巨</a:t>
            </a:r>
            <a:r>
              <a:rPr lang="zh-CN" altLang="en-US" b="1" dirty="0" smtClean="0">
                <a:solidFill>
                  <a:srgbClr val="FF0000"/>
                </a:solidFill>
                <a:latin typeface="微软雅黑" panose="020B0503020204020204" pitchFamily="34" charset="-122"/>
                <a:ea typeface="微软雅黑" panose="020B0503020204020204" pitchFamily="34" charset="-122"/>
              </a:rPr>
              <a:t>大</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且输</a:t>
            </a:r>
            <a:r>
              <a:rPr lang="zh-CN" altLang="en-US" b="1" dirty="0">
                <a:solidFill>
                  <a:srgbClr val="FF0000"/>
                </a:solidFill>
                <a:latin typeface="微软雅黑" panose="020B0503020204020204" pitchFamily="34" charset="-122"/>
                <a:ea typeface="微软雅黑" panose="020B0503020204020204" pitchFamily="34" charset="-122"/>
              </a:rPr>
              <a:t>出长度无法</a:t>
            </a:r>
            <a:r>
              <a:rPr lang="zh-CN" altLang="en-US" b="1" dirty="0" smtClean="0">
                <a:solidFill>
                  <a:srgbClr val="FF0000"/>
                </a:solidFill>
                <a:latin typeface="微软雅黑" panose="020B0503020204020204" pitchFamily="34" charset="-122"/>
                <a:ea typeface="微软雅黑" panose="020B0503020204020204" pitchFamily="34" charset="-122"/>
              </a:rPr>
              <a:t>预知</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01898" y="2371126"/>
            <a:ext cx="10260085" cy="507831"/>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微软雅黑" panose="020B0503020204020204" pitchFamily="34" charset="-122"/>
              </a:rPr>
              <a:t>随着请求数量及其输出的增长，</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可能会耗尽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的物理块来存储新生成的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endParaRPr lang="en-US" altLang="zh-CN" dirty="0">
              <a:latin typeface="Times New Roman" panose="02020603050405020304" pitchFamily="18" charset="0"/>
              <a:ea typeface="微软雅黑" panose="020B0503020204020204" pitchFamily="34" charset="-122"/>
            </a:endParaRPr>
          </a:p>
        </p:txBody>
      </p:sp>
      <p:sp>
        <p:nvSpPr>
          <p:cNvPr id="14" name="矩形 13"/>
          <p:cNvSpPr/>
          <p:nvPr/>
        </p:nvSpPr>
        <p:spPr>
          <a:xfrm>
            <a:off x="3466396" y="3042632"/>
            <a:ext cx="8212132" cy="3831818"/>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问题一：</a:t>
            </a:r>
            <a:r>
              <a:rPr lang="zh-CN" altLang="en-US" dirty="0">
                <a:latin typeface="Times New Roman" panose="02020603050405020304" pitchFamily="18" charset="0"/>
                <a:ea typeface="微软雅黑" panose="020B0503020204020204" pitchFamily="34" charset="-122"/>
              </a:rPr>
              <a:t>逐出哪些块？</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全部处理（保留、交换、丢弃</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对</a:t>
            </a:r>
            <a:r>
              <a:rPr lang="zh-CN" altLang="en-US" dirty="0">
                <a:latin typeface="Times New Roman" panose="02020603050405020304" pitchFamily="18" charset="0"/>
                <a:ea typeface="微软雅黑" panose="020B0503020204020204" pitchFamily="34" charset="-122"/>
              </a:rPr>
              <a:t>于并行采样、束搜索等生成多个序列的请求，这些序列被视为一个</a:t>
            </a:r>
            <a:r>
              <a:rPr lang="zh-CN" altLang="en-US" b="1" dirty="0">
                <a:latin typeface="Times New Roman" panose="02020603050405020304" pitchFamily="18" charset="0"/>
                <a:ea typeface="微软雅黑" panose="020B0503020204020204" pitchFamily="34" charset="-122"/>
              </a:rPr>
              <a:t>整体</a:t>
            </a:r>
            <a:endParaRPr lang="en-US" altLang="zh-CN" b="1" dirty="0">
              <a:latin typeface="Times New Roman" panose="02020603050405020304" pitchFamily="18" charset="0"/>
              <a:ea typeface="微软雅黑" panose="020B0503020204020204" pitchFamily="34" charset="-122"/>
            </a:endParaRPr>
          </a:p>
          <a:p>
            <a:pPr>
              <a:lnSpc>
                <a:spcPct val="150000"/>
              </a:lnSpc>
            </a:pPr>
            <a:r>
              <a:rPr lang="zh-CN" altLang="en-US" b="1" dirty="0">
                <a:latin typeface="Times New Roman" panose="02020603050405020304" pitchFamily="18" charset="0"/>
                <a:ea typeface="微软雅黑" panose="020B0503020204020204" pitchFamily="34" charset="-122"/>
              </a:rPr>
              <a:t>问题二：</a:t>
            </a:r>
            <a:r>
              <a:rPr lang="zh-CN" altLang="en-US" dirty="0">
                <a:latin typeface="Times New Roman" panose="02020603050405020304" pitchFamily="18" charset="0"/>
                <a:ea typeface="微软雅黑" panose="020B0503020204020204" pitchFamily="34" charset="-122"/>
              </a:rPr>
              <a:t>如果再次访问逐出的块，如何恢复</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两种策略，选择权留给了我们</a:t>
            </a:r>
            <a:r>
              <a:rPr lang="en-US" altLang="zh-CN"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①交换：内存换</a:t>
            </a:r>
            <a:r>
              <a:rPr lang="zh-CN" altLang="en-US" dirty="0" smtClean="0">
                <a:latin typeface="Times New Roman" panose="02020603050405020304" pitchFamily="18" charset="0"/>
                <a:ea typeface="微软雅黑" panose="020B0503020204020204" pitchFamily="34" charset="-122"/>
              </a:rPr>
              <a:t>时间</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en-US" altLang="zh-CN" dirty="0" smtClean="0">
                <a:latin typeface="Times New Roman" panose="02020603050405020304" pitchFamily="18" charset="0"/>
                <a:ea typeface="微软雅黑" panose="020B0503020204020204" pitchFamily="34" charset="-122"/>
              </a:rPr>
              <a:t>GPU</a:t>
            </a:r>
            <a:r>
              <a:rPr lang="zh-CN" altLang="en-US" dirty="0" smtClean="0">
                <a:latin typeface="Times New Roman" panose="02020603050405020304" pitchFamily="18" charset="0"/>
                <a:ea typeface="微软雅黑" panose="020B0503020204020204" pitchFamily="34" charset="-122"/>
              </a:rPr>
              <a:t>显存不足时，选择一组最晚到达的请求，将所有</a:t>
            </a:r>
            <a:r>
              <a:rPr lang="en-US" altLang="zh-CN" dirty="0" smtClean="0">
                <a:latin typeface="Times New Roman" panose="02020603050405020304" pitchFamily="18" charset="0"/>
                <a:ea typeface="微软雅黑" panose="020B0503020204020204" pitchFamily="34" charset="-122"/>
              </a:rPr>
              <a:t>KV</a:t>
            </a:r>
            <a:r>
              <a:rPr lang="zh-CN" altLang="en-US" dirty="0" smtClean="0">
                <a:latin typeface="Times New Roman" panose="02020603050405020304" pitchFamily="18" charset="0"/>
                <a:ea typeface="微软雅黑" panose="020B0503020204020204" pitchFamily="34" charset="-122"/>
              </a:rPr>
              <a:t>块复制到</a:t>
            </a:r>
            <a:r>
              <a:rPr lang="en-US" altLang="zh-CN" dirty="0" smtClean="0">
                <a:latin typeface="Times New Roman" panose="02020603050405020304" pitchFamily="18" charset="0"/>
                <a:ea typeface="微软雅黑" panose="020B0503020204020204" pitchFamily="34" charset="-122"/>
              </a:rPr>
              <a:t>CPU</a:t>
            </a:r>
            <a:r>
              <a:rPr lang="zh-CN" altLang="en-US" dirty="0" smtClean="0">
                <a:latin typeface="Times New Roman" panose="02020603050405020304" pitchFamily="18" charset="0"/>
                <a:ea typeface="微软雅黑" panose="020B0503020204020204" pitchFamily="34" charset="-122"/>
              </a:rPr>
              <a:t>内存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②</a:t>
            </a:r>
            <a:r>
              <a:rPr lang="zh-CN" altLang="en-US" dirty="0">
                <a:latin typeface="Times New Roman" panose="02020603050405020304" pitchFamily="18" charset="0"/>
                <a:ea typeface="微软雅黑" panose="020B0503020204020204" pitchFamily="34" charset="-122"/>
              </a:rPr>
              <a:t>重新计算：时间换内</a:t>
            </a:r>
            <a:r>
              <a:rPr lang="zh-CN" altLang="en-US" dirty="0" smtClean="0">
                <a:latin typeface="Times New Roman" panose="02020603050405020304" pitchFamily="18" charset="0"/>
                <a:ea typeface="微软雅黑" panose="020B0503020204020204" pitchFamily="34" charset="-122"/>
              </a:rPr>
              <a:t>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优化：</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执行一次 “预填充”（</a:t>
            </a:r>
            <a:r>
              <a:rPr lang="en-US" altLang="zh-CN" dirty="0">
                <a:latin typeface="Times New Roman" panose="02020603050405020304" pitchFamily="18" charset="0"/>
                <a:ea typeface="微软雅黑" panose="020B0503020204020204" pitchFamily="34" charset="-122"/>
              </a:rPr>
              <a:t>prefill</a:t>
            </a:r>
            <a:r>
              <a:rPr lang="zh-CN" altLang="en-US" dirty="0">
                <a:latin typeface="Times New Roman" panose="02020603050405020304" pitchFamily="18" charset="0"/>
                <a:ea typeface="微软雅黑" panose="020B0503020204020204" pitchFamily="34" charset="-122"/>
              </a:rPr>
              <a:t>）计算，一次性生</a:t>
            </a:r>
            <a:r>
              <a:rPr lang="zh-CN" altLang="en-US" dirty="0" smtClean="0">
                <a:latin typeface="Times New Roman" panose="02020603050405020304" pitchFamily="18" charset="0"/>
                <a:ea typeface="微软雅黑" panose="020B0503020204020204" pitchFamily="34" charset="-122"/>
              </a:rPr>
              <a:t>成。将原始</a:t>
            </a:r>
            <a:r>
              <a:rPr lang="en-US" altLang="zh-CN" dirty="0" smtClean="0">
                <a:latin typeface="Times New Roman" panose="02020603050405020304" pitchFamily="18" charset="0"/>
                <a:ea typeface="微软雅黑" panose="020B0503020204020204" pitchFamily="34" charset="-122"/>
              </a:rPr>
              <a:t>prompt</a:t>
            </a:r>
            <a:r>
              <a:rPr lang="zh-CN" altLang="en-US" dirty="0" smtClean="0">
                <a:latin typeface="Times New Roman" panose="02020603050405020304" pitchFamily="18" charset="0"/>
                <a:ea typeface="微软雅黑" panose="020B0503020204020204" pitchFamily="34" charset="-122"/>
              </a:rPr>
              <a:t>和已生成的 </a:t>
            </a:r>
            <a:r>
              <a:rPr lang="en-US" altLang="zh-CN" dirty="0" smtClean="0">
                <a:latin typeface="Times New Roman" panose="02020603050405020304" pitchFamily="18" charset="0"/>
                <a:ea typeface="微软雅黑" panose="020B0503020204020204" pitchFamily="34" charset="-122"/>
              </a:rPr>
              <a:t>token</a:t>
            </a:r>
            <a:r>
              <a:rPr lang="zh-CN" altLang="en-US" dirty="0" smtClean="0">
                <a:latin typeface="Times New Roman" panose="02020603050405020304" pitchFamily="18" charset="0"/>
                <a:ea typeface="微软雅黑" panose="020B0503020204020204" pitchFamily="34" charset="-122"/>
              </a:rPr>
              <a:t>拼接，并行处理整个长序列，一次性生成所有</a:t>
            </a:r>
            <a:r>
              <a:rPr lang="en-US" altLang="zh-CN" b="1" dirty="0" smtClean="0">
                <a:latin typeface="Times New Roman" panose="02020603050405020304" pitchFamily="18" charset="0"/>
                <a:ea typeface="微软雅黑" panose="020B0503020204020204" pitchFamily="34" charset="-122"/>
              </a:rPr>
              <a:t>KV cache</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10" name="圆角矩形 9"/>
          <p:cNvSpPr/>
          <p:nvPr/>
        </p:nvSpPr>
        <p:spPr>
          <a:xfrm>
            <a:off x="361532" y="4303002"/>
            <a:ext cx="2176259" cy="646331"/>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3804" y="5537158"/>
            <a:ext cx="1811714" cy="369332"/>
          </a:xfrm>
          <a:prstGeom prst="rect">
            <a:avLst/>
          </a:prstGeom>
        </p:spPr>
        <p:txBody>
          <a:bodyPr wrap="none">
            <a:spAutoFit/>
          </a:bodyPr>
          <a:lstStyle/>
          <a:p>
            <a:r>
              <a:rPr lang="zh-CN" altLang="en-US" b="1" dirty="0"/>
              <a:t>计算与通信权衡</a:t>
            </a:r>
            <a:endParaRPr lang="zh-CN" altLang="en-US" dirty="0"/>
          </a:p>
        </p:txBody>
      </p:sp>
    </p:spTree>
    <p:extLst>
      <p:ext uri="{BB962C8B-B14F-4D97-AF65-F5344CB8AC3E}">
        <p14:creationId xmlns:p14="http://schemas.microsoft.com/office/powerpoint/2010/main" val="389287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3567002"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Distributed </a:t>
            </a:r>
            <a:r>
              <a:rPr lang="en-US" altLang="zh-CN" sz="2800" b="1" dirty="0">
                <a:latin typeface="Times New Roman" panose="02020603050405020304" pitchFamily="18" charset="0"/>
                <a:ea typeface="微软雅黑" panose="020B0503020204020204" pitchFamily="34" charset="-122"/>
              </a:rPr>
              <a:t>Execution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对于一些比较大的模型，其</a:t>
            </a:r>
            <a:r>
              <a:rPr lang="zh-CN" altLang="en-US" dirty="0">
                <a:latin typeface="Times New Roman" panose="02020603050405020304" pitchFamily="18" charset="0"/>
                <a:ea typeface="微软雅黑" panose="020B0503020204020204" pitchFamily="34" charset="-122"/>
              </a:rPr>
              <a:t>参数量远超单个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显存（如 </a:t>
            </a:r>
            <a:r>
              <a:rPr lang="en-US" altLang="zh-CN" dirty="0">
                <a:latin typeface="Times New Roman" panose="02020603050405020304" pitchFamily="18" charset="0"/>
                <a:ea typeface="微软雅黑" panose="020B0503020204020204" pitchFamily="34" charset="-122"/>
              </a:rPr>
              <a:t>A100 </a:t>
            </a:r>
            <a:r>
              <a:rPr lang="zh-CN" altLang="en-US" dirty="0">
                <a:latin typeface="Times New Roman" panose="02020603050405020304" pitchFamily="18" charset="0"/>
                <a:ea typeface="微软雅黑" panose="020B0503020204020204" pitchFamily="34" charset="-122"/>
              </a:rPr>
              <a:t>的 </a:t>
            </a:r>
            <a:r>
              <a:rPr lang="en-US" altLang="zh-CN" dirty="0">
                <a:latin typeface="Times New Roman" panose="02020603050405020304" pitchFamily="18" charset="0"/>
                <a:ea typeface="微软雅黑" panose="020B0503020204020204" pitchFamily="34" charset="-122"/>
              </a:rPr>
              <a:t>40/80GB</a:t>
            </a:r>
            <a:r>
              <a:rPr lang="zh-CN" altLang="en-US" dirty="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必</a:t>
            </a:r>
            <a:r>
              <a:rPr lang="zh-CN" altLang="en-US" dirty="0">
                <a:latin typeface="Times New Roman" panose="02020603050405020304" pitchFamily="18" charset="0"/>
                <a:ea typeface="微软雅黑" panose="020B0503020204020204" pitchFamily="34" charset="-122"/>
              </a:rPr>
              <a:t>须将模型参数切分到多个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上</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因此，需要</a:t>
            </a:r>
            <a:r>
              <a:rPr lang="zh-CN" altLang="en-US" b="1" dirty="0">
                <a:latin typeface="Times New Roman" panose="02020603050405020304" pitchFamily="18" charset="0"/>
                <a:ea typeface="微软雅黑" panose="020B0503020204020204" pitchFamily="34" charset="-122"/>
              </a:rPr>
              <a:t>张量模型并行 </a:t>
            </a:r>
            <a:r>
              <a:rPr lang="en-US" altLang="zh-CN" b="1" dirty="0">
                <a:latin typeface="Times New Roman" panose="02020603050405020304" pitchFamily="18" charset="0"/>
                <a:ea typeface="微软雅黑" panose="020B0503020204020204" pitchFamily="34" charset="-122"/>
              </a:rPr>
              <a:t>(Tensor Model Parallelism, TMP</a:t>
            </a:r>
            <a:r>
              <a:rPr lang="en-US" altLang="zh-CN" b="1"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en-US" altLang="zh-CN" b="1" dirty="0" smtClean="0">
                <a:latin typeface="Times New Roman" panose="02020603050405020304" pitchFamily="18" charset="0"/>
                <a:ea typeface="微软雅黑" panose="020B0503020204020204" pitchFamily="34" charset="-122"/>
              </a:rPr>
              <a:t>SPMD </a:t>
            </a:r>
            <a:r>
              <a:rPr lang="zh-CN" altLang="en-US" b="1" dirty="0">
                <a:latin typeface="Times New Roman" panose="02020603050405020304" pitchFamily="18" charset="0"/>
                <a:ea typeface="微软雅黑" panose="020B0503020204020204" pitchFamily="34" charset="-122"/>
              </a:rPr>
              <a:t>执行：</a:t>
            </a:r>
            <a:r>
              <a:rPr lang="zh-CN" altLang="en-US" dirty="0" smtClean="0"/>
              <a:t>所</a:t>
            </a:r>
            <a:r>
              <a:rPr lang="zh-CN" altLang="en-US" dirty="0"/>
              <a:t>有 </a:t>
            </a:r>
            <a:r>
              <a:rPr lang="en-US" altLang="zh-CN" dirty="0"/>
              <a:t>GPU </a:t>
            </a:r>
            <a:r>
              <a:rPr lang="zh-CN" altLang="en-US" dirty="0"/>
              <a:t>运行相同的模型代码（</a:t>
            </a:r>
            <a:r>
              <a:rPr lang="en-US" altLang="zh-CN" dirty="0"/>
              <a:t>Single Program</a:t>
            </a:r>
            <a:r>
              <a:rPr lang="zh-CN" altLang="en-US" dirty="0"/>
              <a:t>），但处理的数据分片不同（</a:t>
            </a:r>
            <a:r>
              <a:rPr lang="en-US" altLang="zh-CN" dirty="0"/>
              <a:t>Multiple Data</a:t>
            </a:r>
            <a:r>
              <a:rPr lang="zh-CN" altLang="en-US" dirty="0"/>
              <a:t>）</a:t>
            </a:r>
            <a:r>
              <a:rPr lang="zh-CN" altLang="en-US" dirty="0" smtClean="0"/>
              <a:t>。</a:t>
            </a:r>
            <a:endParaRPr lang="en-US" altLang="zh-CN" sz="1600"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918697"/>
            <a:ext cx="11128102" cy="3831818"/>
          </a:xfrm>
          <a:prstGeom prst="rect">
            <a:avLst/>
          </a:prstGeom>
        </p:spPr>
        <p:txBody>
          <a:bodyPr wrap="square">
            <a:spAutoFit/>
          </a:bodyPr>
          <a:lstStyle/>
          <a:p>
            <a:pPr>
              <a:lnSpc>
                <a:spcPct val="150000"/>
              </a:lnSpc>
            </a:pPr>
            <a:r>
              <a:rPr lang="en-US" altLang="zh-CN" b="1" dirty="0">
                <a:latin typeface="Times New Roman" panose="02020603050405020304" pitchFamily="18" charset="0"/>
                <a:ea typeface="微软雅黑" panose="020B0503020204020204" pitchFamily="34" charset="-122"/>
              </a:rPr>
              <a:t>vLLM</a:t>
            </a:r>
            <a:r>
              <a:rPr lang="zh-CN" altLang="en-US" dirty="0">
                <a:latin typeface="Times New Roman" panose="02020603050405020304" pitchFamily="18" charset="0"/>
                <a:ea typeface="微软雅黑" panose="020B0503020204020204" pitchFamily="34" charset="-122"/>
              </a:rPr>
              <a:t>的巧妙设计</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a:latin typeface="Times New Roman" panose="02020603050405020304" pitchFamily="18" charset="0"/>
                <a:ea typeface="微软雅黑" panose="020B0503020204020204" pitchFamily="34" charset="-122"/>
              </a:rPr>
              <a:t>单一全局管理器 </a:t>
            </a:r>
            <a:r>
              <a:rPr lang="en-US" altLang="zh-CN" sz="1600" b="1" dirty="0">
                <a:latin typeface="Times New Roman" panose="02020603050405020304" pitchFamily="18" charset="0"/>
                <a:ea typeface="微软雅黑" panose="020B0503020204020204" pitchFamily="34" charset="-122"/>
              </a:rPr>
              <a:t>(Single KV Cache Manager</a:t>
            </a:r>
            <a:r>
              <a:rPr lang="en-US" altLang="zh-CN" sz="1600" b="1" dirty="0" smtClean="0">
                <a:latin typeface="Times New Roman" panose="02020603050405020304" pitchFamily="18" charset="0"/>
                <a:ea typeface="微软雅黑" panose="020B0503020204020204" pitchFamily="34" charset="-122"/>
              </a:rPr>
              <a:t>)                              </a:t>
            </a:r>
            <a:r>
              <a:rPr lang="zh-CN" altLang="en-US" sz="1100" dirty="0" smtClean="0">
                <a:latin typeface="楷体" panose="02010609060101010101" pitchFamily="49" charset="-122"/>
                <a:ea typeface="楷体" panose="02010609060101010101" pitchFamily="49" charset="-122"/>
              </a:rPr>
              <a:t>决</a:t>
            </a:r>
            <a:r>
              <a:rPr lang="zh-CN" altLang="en-US" sz="1100" dirty="0">
                <a:latin typeface="楷体" panose="02010609060101010101" pitchFamily="49" charset="-122"/>
                <a:ea typeface="楷体" panose="02010609060101010101" pitchFamily="49" charset="-122"/>
              </a:rPr>
              <a:t>定每个逻辑块应该映射到哪个物理块（在哪个 </a:t>
            </a:r>
            <a:r>
              <a:rPr lang="en-US" altLang="zh-CN" sz="1100" dirty="0">
                <a:latin typeface="楷体" panose="02010609060101010101" pitchFamily="49" charset="-122"/>
                <a:ea typeface="楷体" panose="02010609060101010101" pitchFamily="49" charset="-122"/>
              </a:rPr>
              <a:t>GPU </a:t>
            </a:r>
            <a:r>
              <a:rPr lang="zh-CN" altLang="en-US" sz="1100" dirty="0">
                <a:latin typeface="楷体" panose="02010609060101010101" pitchFamily="49" charset="-122"/>
                <a:ea typeface="楷体" panose="02010609060101010101" pitchFamily="49" charset="-122"/>
              </a:rPr>
              <a:t>的显存上），并跟踪引用计数</a:t>
            </a:r>
            <a:endParaRPr lang="en-US" altLang="zh-CN" sz="1100" b="1" dirty="0" smtClean="0">
              <a:latin typeface="楷体" panose="02010609060101010101" pitchFamily="49" charset="-122"/>
              <a:ea typeface="楷体" panose="02010609060101010101" pitchFamily="49"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所有逻辑块到物理块的映射（块表）由集中式调度器上的一个单一管理器统一维</a:t>
            </a:r>
            <a:r>
              <a:rPr lang="zh-CN" altLang="en-US" sz="1600" dirty="0" smtClean="0">
                <a:latin typeface="Times New Roman" panose="02020603050405020304" pitchFamily="18" charset="0"/>
                <a:ea typeface="微软雅黑" panose="020B0503020204020204" pitchFamily="34" charset="-122"/>
              </a:rPr>
              <a:t>护</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共</a:t>
            </a:r>
            <a:r>
              <a:rPr lang="zh-CN" altLang="en-US" sz="1600" b="1" dirty="0">
                <a:latin typeface="Times New Roman" panose="02020603050405020304" pitchFamily="18" charset="0"/>
                <a:ea typeface="微软雅黑" panose="020B0503020204020204" pitchFamily="34" charset="-122"/>
              </a:rPr>
              <a:t>享映射，独立存</a:t>
            </a:r>
            <a:r>
              <a:rPr lang="zh-CN" altLang="en-US" sz="1600" b="1" dirty="0" smtClean="0">
                <a:latin typeface="Times New Roman" panose="02020603050405020304" pitchFamily="18" charset="0"/>
                <a:ea typeface="微软雅黑" panose="020B0503020204020204" pitchFamily="34" charset="-122"/>
              </a:rPr>
              <a:t>储</a:t>
            </a:r>
            <a:endParaRPr lang="en-US" altLang="zh-CN" sz="1600" b="1" dirty="0" smtClean="0">
              <a:latin typeface="Times New Roman" panose="02020603050405020304" pitchFamily="18" charset="0"/>
              <a:ea typeface="微软雅黑" panose="020B0503020204020204" pitchFamily="34" charset="-122"/>
            </a:endParaRP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所有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工作节点共享这个映射关系，每</a:t>
            </a:r>
            <a:r>
              <a:rPr lang="zh-CN" altLang="en-US" sz="1600" dirty="0" smtClean="0">
                <a:latin typeface="Times New Roman" panose="02020603050405020304" pitchFamily="18" charset="0"/>
                <a:ea typeface="微软雅黑" panose="020B0503020204020204" pitchFamily="34" charset="-122"/>
              </a:rPr>
              <a:t>个节</a:t>
            </a:r>
            <a:r>
              <a:rPr lang="zh-CN" altLang="en-US" sz="1600" dirty="0">
                <a:latin typeface="Times New Roman" panose="02020603050405020304" pitchFamily="18" charset="0"/>
                <a:ea typeface="微软雅黑" panose="020B0503020204020204" pitchFamily="34" charset="-122"/>
              </a:rPr>
              <a:t>点根据这个块表，只读取和存储属于自己的那部分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数据（即其负责的注意力头的 </a:t>
            </a:r>
            <a:r>
              <a:rPr lang="en-US" altLang="zh-CN" sz="1600" dirty="0">
                <a:latin typeface="Times New Roman" panose="02020603050405020304" pitchFamily="18" charset="0"/>
                <a:ea typeface="微软雅黑" panose="020B0503020204020204" pitchFamily="34" charset="-122"/>
              </a:rPr>
              <a:t>K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V</a:t>
            </a:r>
            <a:r>
              <a:rPr lang="zh-CN" altLang="en-US" sz="1600" dirty="0">
                <a:latin typeface="Times New Roman" panose="02020603050405020304" pitchFamily="18" charset="0"/>
                <a:ea typeface="微软雅黑" panose="020B0503020204020204" pitchFamily="34" charset="-122"/>
              </a:rPr>
              <a:t>）</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工作节点接收消息，获取自</a:t>
            </a:r>
            <a:r>
              <a:rPr lang="zh-CN" altLang="en-US" sz="1600" dirty="0" smtClean="0">
                <a:latin typeface="Times New Roman" panose="02020603050405020304" pitchFamily="18" charset="0"/>
                <a:ea typeface="微软雅黑" panose="020B0503020204020204" pitchFamily="34" charset="-122"/>
              </a:rPr>
              <a:t>己的输入和 </a:t>
            </a:r>
            <a:r>
              <a:rPr lang="en-US" altLang="zh-CN" sz="1600" dirty="0" smtClean="0">
                <a:latin typeface="Times New Roman" panose="02020603050405020304" pitchFamily="18" charset="0"/>
                <a:ea typeface="微软雅黑" panose="020B0503020204020204" pitchFamily="34" charset="-122"/>
              </a:rPr>
              <a:t>KV </a:t>
            </a:r>
            <a:r>
              <a:rPr lang="zh-CN" altLang="en-US" sz="1600" dirty="0" smtClean="0">
                <a:latin typeface="Times New Roman" panose="02020603050405020304" pitchFamily="18" charset="0"/>
                <a:ea typeface="微软雅黑" panose="020B0503020204020204" pitchFamily="34" charset="-122"/>
              </a:rPr>
              <a:t>缓存位置</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执行模型前向传播</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在注意力层，根据块表从本地显存读取所需的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块（只读取自己负责的头的部分</a:t>
            </a:r>
            <a:r>
              <a:rPr lang="zh-CN" altLang="en-US" sz="1600" dirty="0" smtClean="0">
                <a:latin typeface="Times New Roman" panose="02020603050405020304" pitchFamily="18" charset="0"/>
                <a:ea typeface="微软雅黑" panose="020B0503020204020204" pitchFamily="34" charset="-122"/>
              </a:rPr>
              <a:t>）</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在需要聚合的层（如 </a:t>
            </a:r>
            <a:r>
              <a:rPr lang="en-US" altLang="zh-CN" sz="1600" dirty="0">
                <a:latin typeface="Times New Roman" panose="02020603050405020304" pitchFamily="18" charset="0"/>
                <a:ea typeface="微软雅黑" panose="020B0503020204020204" pitchFamily="34" charset="-122"/>
              </a:rPr>
              <a:t>FFN </a:t>
            </a:r>
            <a:r>
              <a:rPr lang="zh-CN" altLang="en-US" sz="1600" dirty="0">
                <a:latin typeface="Times New Roman" panose="02020603050405020304" pitchFamily="18" charset="0"/>
                <a:ea typeface="微软雅黑" panose="020B0503020204020204" pitchFamily="34" charset="-122"/>
              </a:rPr>
              <a:t>输出、注意力输出），通过 </a:t>
            </a:r>
            <a:r>
              <a:rPr lang="en-US" altLang="zh-CN" sz="1600" dirty="0">
                <a:latin typeface="Times New Roman" panose="02020603050405020304" pitchFamily="18" charset="0"/>
                <a:ea typeface="微软雅黑" panose="020B0503020204020204" pitchFamily="34" charset="-122"/>
              </a:rPr>
              <a:t>all-reduce </a:t>
            </a:r>
            <a:r>
              <a:rPr lang="zh-CN" altLang="en-US" sz="1600" dirty="0">
                <a:latin typeface="Times New Roman" panose="02020603050405020304" pitchFamily="18" charset="0"/>
                <a:ea typeface="微软雅黑" panose="020B0503020204020204" pitchFamily="34" charset="-122"/>
              </a:rPr>
              <a:t>与其他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同步中间结</a:t>
            </a:r>
            <a:r>
              <a:rPr lang="zh-CN" altLang="en-US" sz="1600" dirty="0" smtClean="0">
                <a:latin typeface="Times New Roman" panose="02020603050405020304" pitchFamily="18" charset="0"/>
                <a:ea typeface="微软雅黑" panose="020B0503020204020204" pitchFamily="34" charset="-122"/>
              </a:rPr>
              <a:t>果</a:t>
            </a:r>
            <a:endParaRPr lang="zh-CN" altLang="en-US" sz="16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92852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2640466"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Implementation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en-US" altLang="zh-CN" dirty="0" smtClean="0">
                <a:latin typeface="Times New Roman" panose="02020603050405020304" pitchFamily="18" charset="0"/>
                <a:ea typeface="微软雅黑" panose="020B0503020204020204" pitchFamily="34" charset="-122"/>
              </a:rPr>
              <a:t>vLLM </a:t>
            </a:r>
            <a:r>
              <a:rPr lang="zh-CN" altLang="en-US" dirty="0" smtClean="0">
                <a:latin typeface="Times New Roman" panose="02020603050405020304" pitchFamily="18" charset="0"/>
                <a:ea typeface="微软雅黑" panose="020B0503020204020204" pitchFamily="34" charset="-122"/>
              </a:rPr>
              <a:t>是一个</a:t>
            </a:r>
            <a:r>
              <a:rPr lang="zh-CN" altLang="en-US" dirty="0">
                <a:latin typeface="Times New Roman" panose="02020603050405020304" pitchFamily="18" charset="0"/>
                <a:ea typeface="微软雅黑" panose="020B0503020204020204" pitchFamily="34" charset="-122"/>
              </a:rPr>
              <a:t>端到端</a:t>
            </a:r>
            <a:r>
              <a:rPr lang="zh-CN" altLang="en-US" dirty="0" smtClean="0">
                <a:latin typeface="Times New Roman" panose="02020603050405020304" pitchFamily="18" charset="0"/>
                <a:ea typeface="微软雅黑" panose="020B0503020204020204" pitchFamily="34" charset="-122"/>
              </a:rPr>
              <a:t>的 </a:t>
            </a:r>
            <a:r>
              <a:rPr lang="en-US" altLang="zh-CN" dirty="0" smtClean="0">
                <a:latin typeface="Times New Roman" panose="02020603050405020304" pitchFamily="18" charset="0"/>
                <a:ea typeface="微软雅黑" panose="020B0503020204020204" pitchFamily="34" charset="-122"/>
              </a:rPr>
              <a:t>LLM </a:t>
            </a:r>
            <a:r>
              <a:rPr lang="zh-CN" altLang="en-US" dirty="0" smtClean="0">
                <a:latin typeface="Times New Roman" panose="02020603050405020304" pitchFamily="18" charset="0"/>
                <a:ea typeface="微软雅黑" panose="020B0503020204020204" pitchFamily="34" charset="-122"/>
              </a:rPr>
              <a:t>服</a:t>
            </a:r>
            <a:r>
              <a:rPr lang="zh-CN" altLang="en-US" dirty="0">
                <a:latin typeface="Times New Roman" panose="02020603050405020304" pitchFamily="18" charset="0"/>
                <a:ea typeface="微软雅黑" panose="020B0503020204020204" pitchFamily="34" charset="-122"/>
              </a:rPr>
              <a:t>务系统，包含一个基于 </a:t>
            </a:r>
            <a:r>
              <a:rPr lang="en-US" altLang="zh-CN" dirty="0" smtClean="0">
                <a:latin typeface="Times New Roman" panose="02020603050405020304" pitchFamily="18" charset="0"/>
                <a:ea typeface="微软雅黑" panose="020B0503020204020204" pitchFamily="34" charset="-122"/>
              </a:rPr>
              <a:t>FastAPI</a:t>
            </a:r>
            <a:r>
              <a:rPr lang="zh-CN" altLang="en-US" dirty="0" smtClean="0">
                <a:latin typeface="Times New Roman" panose="02020603050405020304" pitchFamily="18" charset="0"/>
                <a:ea typeface="微软雅黑" panose="020B0503020204020204" pitchFamily="34" charset="-122"/>
              </a:rPr>
              <a:t>的</a:t>
            </a:r>
            <a:r>
              <a:rPr lang="zh-CN" altLang="en-US" dirty="0">
                <a:latin typeface="Times New Roman" panose="02020603050405020304" pitchFamily="18" charset="0"/>
                <a:ea typeface="微软雅黑" panose="020B0503020204020204" pitchFamily="34" charset="-122"/>
              </a:rPr>
              <a:t>前端和一个基于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的推理引擎。使用 </a:t>
            </a:r>
            <a:r>
              <a:rPr lang="en-US" altLang="zh-CN" dirty="0">
                <a:latin typeface="Times New Roman" panose="02020603050405020304" pitchFamily="18" charset="0"/>
                <a:ea typeface="微软雅黑" panose="020B0503020204020204" pitchFamily="34" charset="-122"/>
              </a:rPr>
              <a:t>Python </a:t>
            </a:r>
            <a:r>
              <a:rPr lang="zh-CN" altLang="en-US" dirty="0">
                <a:latin typeface="Times New Roman" panose="02020603050405020304" pitchFamily="18" charset="0"/>
                <a:ea typeface="微软雅黑" panose="020B0503020204020204" pitchFamily="34" charset="-122"/>
              </a:rPr>
              <a:t>开发了调度器和块管理器等控制相关组件</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使用 </a:t>
            </a:r>
            <a:r>
              <a:rPr lang="en-US" altLang="zh-CN" dirty="0">
                <a:latin typeface="Times New Roman" panose="02020603050405020304" pitchFamily="18" charset="0"/>
                <a:ea typeface="微软雅黑" panose="020B0503020204020204" pitchFamily="34" charset="-122"/>
              </a:rPr>
              <a:t>NCCL </a:t>
            </a:r>
            <a:r>
              <a:rPr lang="zh-CN" altLang="en-US" dirty="0">
                <a:latin typeface="Times New Roman" panose="02020603050405020304" pitchFamily="18" charset="0"/>
                <a:ea typeface="微软雅黑" panose="020B0503020204020204" pitchFamily="34" charset="-122"/>
              </a:rPr>
              <a:t>进行分布式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工作节点之间的张量通信。</a:t>
            </a:r>
            <a:r>
              <a:rPr lang="zh-CN" altLang="en-US" dirty="0" smtClean="0">
                <a:latin typeface="Times New Roman" panose="02020603050405020304" pitchFamily="18" charset="0"/>
                <a:ea typeface="微软雅黑" panose="020B0503020204020204" pitchFamily="34" charset="-122"/>
              </a:rPr>
              <a:t>同</a:t>
            </a:r>
            <a:r>
              <a:rPr lang="zh-CN" altLang="en-US" dirty="0">
                <a:latin typeface="Times New Roman" panose="02020603050405020304" pitchFamily="18" charset="0"/>
                <a:ea typeface="微软雅黑" panose="020B0503020204020204" pitchFamily="34" charset="-122"/>
              </a:rPr>
              <a:t>时为 </a:t>
            </a:r>
            <a:r>
              <a:rPr lang="en-US" altLang="zh-CN" dirty="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等关键操作开发了自定义的 </a:t>
            </a:r>
            <a:r>
              <a:rPr lang="en-US" altLang="zh-CN" dirty="0">
                <a:latin typeface="Times New Roman" panose="02020603050405020304" pitchFamily="18" charset="0"/>
                <a:ea typeface="微软雅黑" panose="020B0503020204020204" pitchFamily="34" charset="-122"/>
              </a:rPr>
              <a:t>CUDA </a:t>
            </a:r>
            <a:r>
              <a:rPr lang="zh-CN" altLang="en-US" dirty="0">
                <a:latin typeface="Times New Roman" panose="02020603050405020304" pitchFamily="18" charset="0"/>
                <a:ea typeface="微软雅黑" panose="020B0503020204020204" pitchFamily="34" charset="-122"/>
              </a:rPr>
              <a:t>内核</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864489"/>
            <a:ext cx="11128102" cy="3785652"/>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内核级优化 </a:t>
            </a:r>
            <a:r>
              <a:rPr lang="en-US" altLang="zh-CN" sz="1600" b="1" dirty="0" smtClean="0">
                <a:latin typeface="Times New Roman" panose="02020603050405020304" pitchFamily="18" charset="0"/>
                <a:ea typeface="微软雅黑" panose="020B0503020204020204" pitchFamily="34" charset="-122"/>
              </a:rPr>
              <a:t>(Kernel-level Optimization)</a:t>
            </a: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融合重塑与块写入、融合块读取与注意力计算、融合块复制</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支</a:t>
            </a:r>
            <a:r>
              <a:rPr lang="zh-CN" altLang="en-US" sz="1600" b="1" dirty="0">
                <a:latin typeface="Times New Roman" panose="02020603050405020304" pitchFamily="18" charset="0"/>
                <a:ea typeface="微软雅黑" panose="020B0503020204020204" pitchFamily="34" charset="-122"/>
              </a:rPr>
              <a:t>持多种解码算</a:t>
            </a:r>
            <a:r>
              <a:rPr lang="zh-CN" altLang="en-US" sz="1600" b="1" dirty="0" smtClean="0">
                <a:latin typeface="Times New Roman" panose="02020603050405020304" pitchFamily="18" charset="0"/>
                <a:ea typeface="微软雅黑" panose="020B0503020204020204" pitchFamily="34" charset="-122"/>
              </a:rPr>
              <a:t>法</a:t>
            </a:r>
            <a:r>
              <a:rPr lang="en-US" altLang="zh-CN" sz="1600" b="1" dirty="0">
                <a:latin typeface="Times New Roman" panose="02020603050405020304" pitchFamily="18" charset="0"/>
                <a:ea typeface="微软雅黑" panose="020B0503020204020204" pitchFamily="34" charset="-122"/>
              </a:rPr>
              <a:t>( </a:t>
            </a:r>
            <a:r>
              <a:rPr lang="en-US" altLang="zh-CN" sz="1600" b="1" dirty="0" smtClean="0">
                <a:latin typeface="Times New Roman" panose="02020603050405020304" pitchFamily="18" charset="0"/>
                <a:ea typeface="微软雅黑" panose="020B0503020204020204" pitchFamily="34" charset="-122"/>
              </a:rPr>
              <a:t>Supporting </a:t>
            </a:r>
            <a:r>
              <a:rPr lang="en-US" altLang="zh-CN" sz="1600" b="1" dirty="0">
                <a:latin typeface="Times New Roman" panose="02020603050405020304" pitchFamily="18" charset="0"/>
                <a:ea typeface="微软雅黑" panose="020B0503020204020204" pitchFamily="34" charset="-122"/>
              </a:rPr>
              <a:t>Various Decoding </a:t>
            </a:r>
            <a:r>
              <a:rPr lang="en-US" altLang="zh-CN" sz="1600" b="1" dirty="0" smtClean="0">
                <a:latin typeface="Times New Roman" panose="02020603050405020304" pitchFamily="18" charset="0"/>
                <a:ea typeface="微软雅黑" panose="020B0503020204020204" pitchFamily="34" charset="-122"/>
              </a:rPr>
              <a:t>Algorithms)</a:t>
            </a:r>
          </a:p>
          <a:p>
            <a:pPr>
              <a:lnSpc>
                <a:spcPct val="150000"/>
              </a:lnSpc>
              <a:buClr>
                <a:schemeClr val="accent1"/>
              </a:buClr>
            </a:pPr>
            <a:r>
              <a:rPr lang="zh-CN" altLang="en-US" sz="1600" dirty="0" smtClean="0">
                <a:latin typeface="Times New Roman" panose="02020603050405020304" pitchFamily="18" charset="0"/>
                <a:ea typeface="微软雅黑" panose="020B0503020204020204" pitchFamily="34" charset="-122"/>
              </a:rPr>
              <a:t>使用三</a:t>
            </a:r>
            <a:r>
              <a:rPr lang="zh-CN" altLang="en-US" sz="1600" dirty="0">
                <a:latin typeface="Times New Roman" panose="02020603050405020304" pitchFamily="18" charset="0"/>
                <a:ea typeface="微软雅黑" panose="020B0503020204020204" pitchFamily="34" charset="-122"/>
              </a:rPr>
              <a:t>种关键方法实现了多种解码算法：</a:t>
            </a:r>
            <a:r>
              <a:rPr lang="en-US" altLang="zh-CN" sz="1600" dirty="0">
                <a:latin typeface="Times New Roman" panose="02020603050405020304" pitchFamily="18" charset="0"/>
                <a:ea typeface="微软雅黑" panose="020B0503020204020204" pitchFamily="34" charset="-122"/>
              </a:rPr>
              <a:t>fork</a:t>
            </a:r>
            <a:r>
              <a:rPr lang="zh-CN" altLang="en-US" sz="1600" dirty="0">
                <a:latin typeface="Times New Roman" panose="02020603050405020304" pitchFamily="18" charset="0"/>
                <a:ea typeface="微软雅黑" panose="020B0503020204020204" pitchFamily="34" charset="-122"/>
              </a:rPr>
              <a:t>、</a:t>
            </a:r>
            <a:r>
              <a:rPr lang="en-US" altLang="zh-CN" sz="1600" dirty="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free</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方法从一个现有序列创建一个新序列</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方法向序列追加一个新 </a:t>
            </a:r>
            <a:r>
              <a:rPr lang="en-US" altLang="zh-CN" sz="1600" dirty="0">
                <a:latin typeface="Times New Roman" panose="02020603050405020304" pitchFamily="18" charset="0"/>
                <a:ea typeface="微软雅黑" panose="020B0503020204020204" pitchFamily="34" charset="-122"/>
              </a:rPr>
              <a:t>token</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free </a:t>
            </a:r>
            <a:r>
              <a:rPr lang="zh-CN" altLang="en-US" sz="1600" dirty="0">
                <a:latin typeface="Times New Roman" panose="02020603050405020304" pitchFamily="18" charset="0"/>
                <a:ea typeface="微软雅黑" panose="020B0503020204020204" pitchFamily="34" charset="-122"/>
              </a:rPr>
              <a:t>方法删除序列</a:t>
            </a:r>
            <a:r>
              <a:rPr lang="zh-CN" altLang="en-US" sz="16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并行采样</a:t>
            </a:r>
            <a:r>
              <a:rPr lang="zh-CN" altLang="en-US" sz="1400" dirty="0" smtClean="0">
                <a:latin typeface="Times New Roman" panose="02020603050405020304" pitchFamily="18" charset="0"/>
                <a:ea typeface="微软雅黑" panose="020B0503020204020204" pitchFamily="34" charset="-122"/>
              </a:rPr>
              <a:t> </a:t>
            </a:r>
            <a:r>
              <a:rPr lang="en-US" altLang="zh-CN" sz="1400" dirty="0" smtClean="0">
                <a:latin typeface="Times New Roman" panose="02020603050405020304" pitchFamily="18" charset="0"/>
                <a:ea typeface="微软雅黑" panose="020B0503020204020204" pitchFamily="34" charset="-122"/>
              </a:rPr>
              <a:t>= fork (N</a:t>
            </a:r>
            <a:r>
              <a:rPr lang="zh-CN" altLang="en-US" sz="1400" dirty="0" smtClean="0">
                <a:latin typeface="Times New Roman" panose="02020603050405020304" pitchFamily="18" charset="0"/>
                <a:ea typeface="微软雅黑" panose="020B0503020204020204" pitchFamily="34" charset="-122"/>
              </a:rPr>
              <a:t>次</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束搜索 </a:t>
            </a:r>
            <a:r>
              <a:rPr lang="en-US" altLang="zh-CN" sz="1400" dirty="0" smtClean="0">
                <a:latin typeface="Times New Roman" panose="02020603050405020304" pitchFamily="18" charset="0"/>
                <a:ea typeface="微软雅黑" panose="020B0503020204020204" pitchFamily="34" charset="-122"/>
              </a:rPr>
              <a:t>= fork (</a:t>
            </a:r>
            <a:r>
              <a:rPr lang="zh-CN" altLang="en-US" sz="1400" dirty="0" smtClean="0">
                <a:latin typeface="Times New Roman" panose="02020603050405020304" pitchFamily="18" charset="0"/>
                <a:ea typeface="微软雅黑" panose="020B0503020204020204" pitchFamily="34" charset="-122"/>
              </a:rPr>
              <a:t>分支时</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生成时</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淘汰时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普通贪婪</a:t>
            </a:r>
            <a:r>
              <a:rPr lang="en-US" altLang="zh-CN" sz="1400" b="1" dirty="0" smtClean="0">
                <a:latin typeface="Times New Roman" panose="02020603050405020304" pitchFamily="18" charset="0"/>
                <a:ea typeface="微软雅黑" panose="020B0503020204020204" pitchFamily="34" charset="-122"/>
              </a:rPr>
              <a:t>/</a:t>
            </a:r>
            <a:r>
              <a:rPr lang="zh-CN" altLang="en-US" sz="1400" b="1" dirty="0" smtClean="0">
                <a:latin typeface="Times New Roman" panose="02020603050405020304" pitchFamily="18" charset="0"/>
                <a:ea typeface="微软雅黑" panose="020B0503020204020204" pitchFamily="34" charset="-122"/>
              </a:rPr>
              <a:t>采样 </a:t>
            </a:r>
            <a:r>
              <a:rPr lang="en-US" altLang="zh-CN" sz="1400" dirty="0" smtClean="0">
                <a:latin typeface="Times New Roman" panose="02020603050405020304" pitchFamily="18" charset="0"/>
                <a:ea typeface="微软雅黑" panose="020B0503020204020204" pitchFamily="34" charset="-122"/>
              </a:rPr>
              <a:t>=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endParaRPr lang="en-US" altLang="zh-CN" sz="14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861165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186140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Evaluation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对</a:t>
            </a:r>
            <a:r>
              <a:rPr lang="zh-CN" altLang="en-US" b="1" dirty="0" smtClean="0">
                <a:latin typeface="Times New Roman" panose="02020603050405020304" pitchFamily="18" charset="0"/>
                <a:ea typeface="微软雅黑" panose="020B0503020204020204" pitchFamily="34" charset="-122"/>
              </a:rPr>
              <a:t>比实验</a:t>
            </a:r>
            <a:endParaRPr lang="en-US" altLang="zh-CN" dirty="0" smtClean="0">
              <a:latin typeface="Times New Roman" panose="02020603050405020304" pitchFamily="18" charset="0"/>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68982449"/>
              </p:ext>
            </p:extLst>
          </p:nvPr>
        </p:nvGraphicFramePr>
        <p:xfrm>
          <a:off x="389819" y="2028281"/>
          <a:ext cx="11288708" cy="1854200"/>
        </p:xfrm>
        <a:graphic>
          <a:graphicData uri="http://schemas.openxmlformats.org/drawingml/2006/table">
            <a:tbl>
              <a:tblPr firstRow="1" bandRow="1">
                <a:tableStyleId>{5C22544A-7EE6-4342-B048-85BDC9FD1C3A}</a:tableStyleId>
              </a:tblPr>
              <a:tblGrid>
                <a:gridCol w="1386227">
                  <a:extLst>
                    <a:ext uri="{9D8B030D-6E8A-4147-A177-3AD203B41FA5}">
                      <a16:colId xmlns:a16="http://schemas.microsoft.com/office/drawing/2014/main" val="2444379165"/>
                    </a:ext>
                  </a:extLst>
                </a:gridCol>
                <a:gridCol w="9902481">
                  <a:extLst>
                    <a:ext uri="{9D8B030D-6E8A-4147-A177-3AD203B41FA5}">
                      <a16:colId xmlns:a16="http://schemas.microsoft.com/office/drawing/2014/main" val="953954304"/>
                    </a:ext>
                  </a:extLst>
                </a:gridCol>
              </a:tblGrid>
              <a:tr h="370840">
                <a:tc>
                  <a:txBody>
                    <a:bodyPr/>
                    <a:lstStyle/>
                    <a:p>
                      <a:pPr algn="ctr"/>
                      <a:r>
                        <a:rPr lang="zh-CN" altLang="en-US" baseline="0" dirty="0" smtClean="0">
                          <a:latin typeface="Times New Roman" panose="02020603050405020304" pitchFamily="18" charset="0"/>
                          <a:ea typeface="微软雅黑" panose="020B0503020204020204" pitchFamily="34" charset="-122"/>
                        </a:rPr>
                        <a:t>实验设置</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algn="ctr"/>
                      <a:r>
                        <a:rPr lang="zh-CN" altLang="en-US" baseline="0" dirty="0" smtClean="0">
                          <a:latin typeface="Times New Roman" panose="02020603050405020304" pitchFamily="18" charset="0"/>
                          <a:ea typeface="微软雅黑" panose="020B0503020204020204" pitchFamily="34" charset="-122"/>
                        </a:rPr>
                        <a:t>实验说明</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3583340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基线</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FasterTransformer</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Orca</a:t>
                      </a:r>
                      <a:endParaRPr lang="zh-CN" altLang="en-US" b="0"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4395191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评测模型</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66B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和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175B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OPT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模型以及具有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LLaMA</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64474017"/>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评价指标</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系统的</a:t>
                      </a:r>
                      <a:r>
                        <a:rPr lang="zh-CN" altLang="en-US" sz="1800" b="1" i="0" kern="1200" baseline="0" dirty="0" smtClean="0">
                          <a:solidFill>
                            <a:schemeClr val="dk1"/>
                          </a:solidFill>
                          <a:effectLst/>
                          <a:latin typeface="Times New Roman" panose="02020603050405020304" pitchFamily="18" charset="0"/>
                          <a:ea typeface="微软雅黑" panose="020B0503020204020204" pitchFamily="34" charset="-122"/>
                          <a:cs typeface="+mn-cs"/>
                        </a:rPr>
                        <a:t>归一化延迟</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，即每个请求的端到端延迟的平均值除以其输出长度</a:t>
                      </a:r>
                      <a:endParaRPr lang="zh-CN" altLang="en-US"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12975535"/>
                  </a:ext>
                </a:extLst>
              </a:tr>
              <a:tr h="370840">
                <a:tc>
                  <a:txBody>
                    <a:bodyPr/>
                    <a:lstStyle/>
                    <a:p>
                      <a:pPr marL="0" algn="just" defTabSz="914400" rtl="0" eaLnBrk="1" latinLnBrk="0" hangingPunct="1"/>
                      <a:r>
                        <a:rPr lang="zh-CN" altLang="en-US" sz="1800" kern="1200" baseline="0" dirty="0" smtClean="0">
                          <a:solidFill>
                            <a:schemeClr val="dk1"/>
                          </a:solidFill>
                          <a:latin typeface="Times New Roman" panose="02020603050405020304" pitchFamily="18" charset="0"/>
                          <a:ea typeface="微软雅黑" panose="020B0503020204020204" pitchFamily="34" charset="-122"/>
                          <a:cs typeface="+mn-cs"/>
                        </a:rPr>
                        <a:t>负载场景</a:t>
                      </a:r>
                      <a:endParaRPr lang="zh-CN" altLang="en-US" sz="1800" kern="1200" baseline="0" dirty="0">
                        <a:solidFill>
                          <a:schemeClr val="dk1"/>
                        </a:solidFill>
                        <a:latin typeface="Times New Roman" panose="02020603050405020304" pitchFamily="18" charset="0"/>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基础采样、并行采样、束搜索、共享前缀、聊天机器人</a:t>
                      </a:r>
                      <a:endParaRPr lang="zh-CN" altLang="en-US" b="0"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1884191299"/>
                  </a:ext>
                </a:extLst>
              </a:tr>
            </a:tbl>
          </a:graphicData>
        </a:graphic>
      </p:graphicFrame>
      <p:sp>
        <p:nvSpPr>
          <p:cNvPr id="9" name="矩形 8"/>
          <p:cNvSpPr/>
          <p:nvPr/>
        </p:nvSpPr>
        <p:spPr>
          <a:xfrm>
            <a:off x="301898" y="3955135"/>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消融</a:t>
            </a:r>
            <a:r>
              <a:rPr lang="zh-CN" altLang="en-US" b="1" dirty="0" smtClean="0">
                <a:latin typeface="Times New Roman" panose="02020603050405020304" pitchFamily="18" charset="0"/>
                <a:ea typeface="微软雅黑" panose="020B0503020204020204" pitchFamily="34" charset="-122"/>
              </a:rPr>
              <a:t>实验</a:t>
            </a:r>
            <a:endParaRPr lang="en-US" altLang="zh-CN" dirty="0" smtClean="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301898" y="4674660"/>
            <a:ext cx="4080287" cy="1845190"/>
          </a:xfrm>
          <a:prstGeom prst="rect">
            <a:avLst/>
          </a:prstGeom>
        </p:spPr>
      </p:pic>
      <p:pic>
        <p:nvPicPr>
          <p:cNvPr id="11" name="图片 10"/>
          <p:cNvPicPr>
            <a:picLocks noChangeAspect="1"/>
          </p:cNvPicPr>
          <p:nvPr/>
        </p:nvPicPr>
        <p:blipFill>
          <a:blip r:embed="rId5"/>
          <a:stretch>
            <a:fillRect/>
          </a:stretch>
        </p:blipFill>
        <p:spPr>
          <a:xfrm>
            <a:off x="7446534" y="4674660"/>
            <a:ext cx="4231993" cy="1787814"/>
          </a:xfrm>
          <a:prstGeom prst="rect">
            <a:avLst/>
          </a:prstGeom>
        </p:spPr>
      </p:pic>
      <p:sp>
        <p:nvSpPr>
          <p:cNvPr id="13" name="矩形 12"/>
          <p:cNvSpPr/>
          <p:nvPr/>
        </p:nvSpPr>
        <p:spPr>
          <a:xfrm>
            <a:off x="389819" y="4420605"/>
            <a:ext cx="4384404"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测</a:t>
            </a:r>
            <a:r>
              <a:rPr lang="zh-CN" altLang="en-US" sz="1400" b="1" dirty="0" smtClean="0">
                <a:solidFill>
                  <a:srgbClr val="FF0000"/>
                </a:solidFill>
                <a:latin typeface="楷体" panose="02010609060101010101" pitchFamily="49" charset="-122"/>
                <a:ea typeface="楷体" panose="02010609060101010101" pitchFamily="49" charset="-122"/>
              </a:rPr>
              <a:t>量底</a:t>
            </a:r>
            <a:r>
              <a:rPr lang="zh-CN" altLang="en-US" sz="1400" b="1" dirty="0">
                <a:solidFill>
                  <a:srgbClr val="FF0000"/>
                </a:solidFill>
                <a:latin typeface="楷体" panose="02010609060101010101" pitchFamily="49" charset="-122"/>
                <a:ea typeface="楷体" panose="02010609060101010101" pitchFamily="49" charset="-122"/>
              </a:rPr>
              <a:t>层开销：内核延迟比基线高 </a:t>
            </a:r>
            <a:r>
              <a:rPr lang="en-US" altLang="zh-CN" sz="1400" b="1" dirty="0">
                <a:solidFill>
                  <a:srgbClr val="FF0000"/>
                </a:solidFill>
                <a:latin typeface="楷体" panose="02010609060101010101" pitchFamily="49" charset="-122"/>
                <a:ea typeface="楷体" panose="02010609060101010101" pitchFamily="49" charset="-122"/>
              </a:rPr>
              <a:t>20-26</a:t>
            </a:r>
            <a:r>
              <a:rPr lang="en-US" altLang="zh-CN" sz="1400" b="1" dirty="0" smtClean="0">
                <a:solidFill>
                  <a:srgbClr val="FF0000"/>
                </a:solidFill>
                <a:latin typeface="楷体" panose="02010609060101010101" pitchFamily="49" charset="-122"/>
                <a:ea typeface="楷体" panose="02010609060101010101" pitchFamily="49" charset="-122"/>
              </a:rPr>
              <a:t>%</a:t>
            </a:r>
            <a:r>
              <a:rPr lang="zh-CN" altLang="en-US" sz="1400" b="1" dirty="0" smtClean="0">
                <a:solidFill>
                  <a:srgbClr val="FF0000"/>
                </a:solidFill>
                <a:latin typeface="楷体" panose="02010609060101010101" pitchFamily="49" charset="-122"/>
                <a:ea typeface="楷体" panose="02010609060101010101" pitchFamily="49" charset="-122"/>
              </a:rPr>
              <a:t>，承认代价</a:t>
            </a:r>
            <a:endParaRPr lang="zh-CN" altLang="en-US" sz="14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2663333" y="6506563"/>
            <a:ext cx="1441420"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寻找最优块大小</a:t>
            </a:r>
          </a:p>
        </p:txBody>
      </p:sp>
      <p:sp>
        <p:nvSpPr>
          <p:cNvPr id="15" name="矩形 14"/>
          <p:cNvSpPr/>
          <p:nvPr/>
        </p:nvSpPr>
        <p:spPr>
          <a:xfrm>
            <a:off x="7666341" y="4420605"/>
            <a:ext cx="2159566"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分析恢复机制的开销来源</a:t>
            </a:r>
          </a:p>
        </p:txBody>
      </p:sp>
      <p:sp>
        <p:nvSpPr>
          <p:cNvPr id="16" name="矩形 15"/>
          <p:cNvSpPr/>
          <p:nvPr/>
        </p:nvSpPr>
        <p:spPr>
          <a:xfrm>
            <a:off x="9491826" y="6408752"/>
            <a:ext cx="2339102"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评估恢复机制的端到端影响</a:t>
            </a:r>
          </a:p>
        </p:txBody>
      </p:sp>
    </p:spTree>
    <p:extLst>
      <p:ext uri="{BB962C8B-B14F-4D97-AF65-F5344CB8AC3E}">
        <p14:creationId xmlns:p14="http://schemas.microsoft.com/office/powerpoint/2010/main" val="931045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思</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考与展望</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800219" cy="461665"/>
          </a:xfrm>
          <a:prstGeom prst="rect">
            <a:avLst/>
          </a:prstGeom>
        </p:spPr>
        <p:txBody>
          <a:bodyPr wrap="none">
            <a:spAutoFit/>
          </a:bodyPr>
          <a:lstStyle/>
          <a:p>
            <a:r>
              <a:rPr lang="zh-CN" altLang="en-US" sz="2400" b="1" dirty="0" smtClean="0">
                <a:latin typeface="Times New Roman" panose="02020603050405020304" pitchFamily="18" charset="0"/>
                <a:ea typeface="微软雅黑" panose="020B0503020204020204" pitchFamily="34" charset="-122"/>
              </a:rPr>
              <a:t>思考</a:t>
            </a:r>
            <a:endParaRPr lang="zh-CN" altLang="en-US" sz="2400" b="1" dirty="0">
              <a:latin typeface="Times New Roman" panose="02020603050405020304" pitchFamily="18" charset="0"/>
              <a:ea typeface="微软雅黑" panose="020B0503020204020204" pitchFamily="34" charset="-122"/>
            </a:endParaRPr>
          </a:p>
        </p:txBody>
      </p:sp>
      <p:sp>
        <p:nvSpPr>
          <p:cNvPr id="17" name="矩形 16"/>
          <p:cNvSpPr/>
          <p:nvPr/>
        </p:nvSpPr>
        <p:spPr>
          <a:xfrm>
            <a:off x="301898" y="4083572"/>
            <a:ext cx="800219" cy="461665"/>
          </a:xfrm>
          <a:prstGeom prst="rect">
            <a:avLst/>
          </a:prstGeom>
        </p:spPr>
        <p:txBody>
          <a:bodyPr wrap="none">
            <a:spAutoFit/>
          </a:bodyPr>
          <a:lstStyle/>
          <a:p>
            <a:r>
              <a:rPr lang="zh-CN" altLang="en-US" sz="2400" b="1" dirty="0">
                <a:latin typeface="Times New Roman" panose="02020603050405020304" pitchFamily="18" charset="0"/>
                <a:ea typeface="微软雅黑" panose="020B0503020204020204" pitchFamily="34" charset="-122"/>
              </a:rPr>
              <a:t>展望</a:t>
            </a:r>
            <a:endParaRPr lang="zh-CN" altLang="en-US" sz="2400" b="1" dirty="0">
              <a:latin typeface="Times New Roman" panose="02020603050405020304" pitchFamily="18" charset="0"/>
              <a:ea typeface="微软雅黑" panose="020B0503020204020204" pitchFamily="34" charset="-122"/>
            </a:endParaRPr>
          </a:p>
        </p:txBody>
      </p:sp>
      <p:sp>
        <p:nvSpPr>
          <p:cNvPr id="5" name="矩形 4"/>
          <p:cNvSpPr/>
          <p:nvPr/>
        </p:nvSpPr>
        <p:spPr>
          <a:xfrm>
            <a:off x="298646" y="1361398"/>
            <a:ext cx="11532282" cy="2816156"/>
          </a:xfrm>
          <a:prstGeom prst="rect">
            <a:avLst/>
          </a:prstGeom>
        </p:spPr>
        <p:txBody>
          <a:bodyPr wrap="square">
            <a:spAutoFit/>
          </a:bodyPr>
          <a:lstStyle/>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PagedAttention </a:t>
            </a:r>
            <a:r>
              <a:rPr lang="zh-CN" altLang="en-US" dirty="0">
                <a:solidFill>
                  <a:srgbClr val="111133"/>
                </a:solidFill>
                <a:latin typeface="Times New Roman" panose="02020603050405020304" pitchFamily="18" charset="0"/>
                <a:ea typeface="微软雅黑" panose="020B0503020204020204" pitchFamily="34" charset="-122"/>
              </a:rPr>
              <a:t>的成功依赖于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a:t>
            </a:r>
            <a:r>
              <a:rPr lang="zh-CN" altLang="en-US" b="1" dirty="0">
                <a:solidFill>
                  <a:srgbClr val="111133"/>
                </a:solidFill>
                <a:latin typeface="Times New Roman" panose="02020603050405020304" pitchFamily="18" charset="0"/>
                <a:ea typeface="微软雅黑" panose="020B0503020204020204" pitchFamily="34" charset="-122"/>
              </a:rPr>
              <a:t>特定属</a:t>
            </a:r>
            <a:r>
              <a:rPr lang="zh-CN" altLang="en-US" b="1" dirty="0" smtClean="0">
                <a:solidFill>
                  <a:srgbClr val="111133"/>
                </a:solidFill>
                <a:latin typeface="Times New Roman" panose="02020603050405020304" pitchFamily="18" charset="0"/>
                <a:ea typeface="微软雅黑" panose="020B0503020204020204" pitchFamily="34" charset="-122"/>
              </a:rPr>
              <a:t>性</a:t>
            </a:r>
            <a:endParaRPr lang="en-US" altLang="zh-CN" dirty="0" smtClean="0">
              <a:solidFill>
                <a:srgbClr val="111133"/>
              </a:solidFill>
              <a:latin typeface="Times New Roman" panose="02020603050405020304" pitchFamily="18" charset="0"/>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动</a:t>
            </a:r>
            <a:r>
              <a:rPr lang="zh-CN" altLang="en-US" b="1" dirty="0">
                <a:solidFill>
                  <a:srgbClr val="111133"/>
                </a:solidFill>
                <a:latin typeface="Times New Roman" panose="02020603050405020304" pitchFamily="18" charset="0"/>
                <a:ea typeface="微软雅黑" panose="020B0503020204020204" pitchFamily="34" charset="-122"/>
              </a:rPr>
              <a:t>态内存需求</a:t>
            </a:r>
            <a:r>
              <a:rPr lang="zh-CN" altLang="en-US" dirty="0">
                <a:solidFill>
                  <a:srgbClr val="111133"/>
                </a:solidFill>
                <a:latin typeface="Times New Roman" panose="02020603050405020304" pitchFamily="18" charset="0"/>
                <a:ea typeface="微软雅黑" panose="020B0503020204020204" pitchFamily="34" charset="-122"/>
              </a:rPr>
              <a:t>（输出长度未知</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内</a:t>
            </a:r>
            <a:r>
              <a:rPr lang="zh-CN" altLang="en-US" b="1" dirty="0">
                <a:solidFill>
                  <a:srgbClr val="111133"/>
                </a:solidFill>
                <a:latin typeface="Times New Roman" panose="02020603050405020304" pitchFamily="18" charset="0"/>
                <a:ea typeface="微软雅黑" panose="020B0503020204020204" pitchFamily="34" charset="-122"/>
              </a:rPr>
              <a:t>存瓶颈</a:t>
            </a:r>
            <a:r>
              <a:rPr lang="zh-CN" altLang="en-US" dirty="0">
                <a:solidFill>
                  <a:srgbClr val="111133"/>
                </a:solidFill>
                <a:latin typeface="Times New Roman" panose="02020603050405020304" pitchFamily="18" charset="0"/>
                <a:ea typeface="微软雅黑" panose="020B0503020204020204" pitchFamily="34" charset="-122"/>
              </a:rPr>
              <a:t>（</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缓存巨大</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buClr>
                <a:schemeClr val="accent1"/>
              </a:buClr>
            </a:pPr>
            <a:r>
              <a:rPr lang="zh-CN" altLang="en-US" sz="1600" dirty="0" smtClean="0">
                <a:latin typeface="Times New Roman" panose="02020603050405020304" pitchFamily="18" charset="0"/>
                <a:ea typeface="微软雅黑" panose="020B0503020204020204" pitchFamily="34" charset="-122"/>
              </a:rPr>
              <a:t>但该技术不适</a:t>
            </a:r>
            <a:r>
              <a:rPr lang="zh-CN" altLang="en-US" sz="1600" dirty="0">
                <a:latin typeface="Times New Roman" panose="02020603050405020304" pitchFamily="18" charset="0"/>
                <a:ea typeface="微软雅黑" panose="020B0503020204020204" pitchFamily="34" charset="-122"/>
              </a:rPr>
              <a:t>用于</a:t>
            </a:r>
            <a:r>
              <a:rPr lang="zh-CN" altLang="en-US" sz="1600" dirty="0">
                <a:latin typeface="Times New Roman" panose="02020603050405020304" pitchFamily="18" charset="0"/>
                <a:ea typeface="微软雅黑" panose="020B0503020204020204" pitchFamily="34" charset="-122"/>
              </a:rPr>
              <a:t>内存可以静态分</a:t>
            </a:r>
            <a:r>
              <a:rPr lang="zh-CN" altLang="en-US" sz="1600" dirty="0" smtClean="0">
                <a:latin typeface="Times New Roman" panose="02020603050405020304" pitchFamily="18" charset="0"/>
                <a:ea typeface="微软雅黑" panose="020B0503020204020204" pitchFamily="34" charset="-122"/>
              </a:rPr>
              <a:t>配以及计算密集型的非</a:t>
            </a:r>
            <a:r>
              <a:rPr lang="en-US" altLang="zh-CN" sz="1600" dirty="0" smtClean="0">
                <a:latin typeface="Times New Roman" panose="02020603050405020304" pitchFamily="18" charset="0"/>
                <a:ea typeface="微软雅黑" panose="020B0503020204020204" pitchFamily="34" charset="-122"/>
              </a:rPr>
              <a:t>LLM</a:t>
            </a:r>
            <a:r>
              <a:rPr lang="zh-CN" altLang="en-US" sz="1600" dirty="0" smtClean="0">
                <a:latin typeface="Times New Roman" panose="02020603050405020304" pitchFamily="18" charset="0"/>
                <a:ea typeface="微软雅黑" panose="020B0503020204020204" pitchFamily="34" charset="-122"/>
              </a:rPr>
              <a:t>模型</a:t>
            </a:r>
            <a:endParaRPr lang="en-US" altLang="zh-CN" sz="1600" dirty="0" smtClean="0">
              <a:latin typeface="Times New Roman" panose="02020603050405020304" pitchFamily="18" charset="0"/>
              <a:ea typeface="微软雅黑" panose="020B0503020204020204" pitchFamily="34" charset="-122"/>
            </a:endParaRPr>
          </a:p>
          <a:p>
            <a:pPr>
              <a:lnSpc>
                <a:spcPct val="150000"/>
              </a:lnSpc>
              <a:buClr>
                <a:schemeClr val="accent1"/>
              </a:buClr>
            </a:pPr>
            <a:r>
              <a:rPr lang="en-US" altLang="zh-CN" sz="1600" dirty="0"/>
              <a:t>vLLM </a:t>
            </a:r>
            <a:r>
              <a:rPr lang="zh-CN" altLang="en-US" sz="1600" dirty="0"/>
              <a:t>不是简单地照搬操作系统的分页，而是进行了</a:t>
            </a:r>
            <a:r>
              <a:rPr lang="zh-CN" altLang="en-US" sz="1600" b="1" dirty="0"/>
              <a:t>深度的、应用特定的改</a:t>
            </a:r>
            <a:r>
              <a:rPr lang="zh-CN" altLang="en-US" sz="1600" b="1" dirty="0" smtClean="0"/>
              <a:t>造</a:t>
            </a:r>
            <a:endParaRPr lang="en-US" altLang="zh-CN" sz="1600" b="1" dirty="0" smtClean="0"/>
          </a:p>
          <a:p>
            <a:pPr>
              <a:lnSpc>
                <a:spcPct val="150000"/>
              </a:lnSpc>
              <a:buClr>
                <a:schemeClr val="accent1"/>
              </a:buClr>
            </a:pPr>
            <a:r>
              <a:rPr lang="zh-CN" altLang="en-US" sz="1400" dirty="0" smtClean="0">
                <a:latin typeface="+mj-ea"/>
                <a:ea typeface="+mj-ea"/>
              </a:rPr>
              <a:t>①</a:t>
            </a:r>
            <a:r>
              <a:rPr lang="zh-CN" altLang="en-US" sz="1400" b="1" dirty="0" smtClean="0">
                <a:latin typeface="+mj-ea"/>
                <a:ea typeface="+mj-ea"/>
              </a:rPr>
              <a:t>全</a:t>
            </a:r>
            <a:r>
              <a:rPr lang="zh-CN" altLang="en-US" sz="1400" b="1" dirty="0">
                <a:latin typeface="+mj-ea"/>
                <a:ea typeface="+mj-ea"/>
              </a:rPr>
              <a:t>有或全无换</a:t>
            </a:r>
            <a:r>
              <a:rPr lang="zh-CN" altLang="en-US" sz="1400" b="1" dirty="0" smtClean="0">
                <a:latin typeface="+mj-ea"/>
                <a:ea typeface="+mj-ea"/>
              </a:rPr>
              <a:t>出</a:t>
            </a:r>
            <a:r>
              <a:rPr lang="en-US" altLang="zh-CN" sz="1400" dirty="0">
                <a:latin typeface="+mj-ea"/>
                <a:ea typeface="+mj-ea"/>
              </a:rPr>
              <a:t>(All-or-nothing swap-out)</a:t>
            </a:r>
            <a:r>
              <a:rPr lang="zh-CN" altLang="en-US" sz="1400" dirty="0" smtClean="0">
                <a:latin typeface="+mj-ea"/>
                <a:ea typeface="+mj-ea"/>
              </a:rPr>
              <a:t>：</a:t>
            </a:r>
            <a:r>
              <a:rPr lang="en-US" altLang="zh-CN" sz="1400" dirty="0" smtClean="0">
                <a:latin typeface="+mj-ea"/>
                <a:ea typeface="+mj-ea"/>
              </a:rPr>
              <a:t>LLM</a:t>
            </a:r>
            <a:r>
              <a:rPr lang="zh-CN" altLang="en-US" sz="1400" dirty="0" smtClean="0">
                <a:latin typeface="+mj-ea"/>
                <a:ea typeface="+mj-ea"/>
              </a:rPr>
              <a:t>自回归</a:t>
            </a:r>
            <a:r>
              <a:rPr lang="zh-CN" altLang="en-US" sz="1400" dirty="0">
                <a:latin typeface="+mj-ea"/>
                <a:ea typeface="+mj-ea"/>
              </a:rPr>
              <a:t>特</a:t>
            </a:r>
            <a:r>
              <a:rPr lang="zh-CN" altLang="en-US" sz="1400" dirty="0" smtClean="0">
                <a:latin typeface="+mj-ea"/>
                <a:ea typeface="+mj-ea"/>
              </a:rPr>
              <a:t>性；②</a:t>
            </a:r>
            <a:r>
              <a:rPr lang="zh-CN" altLang="en-US" sz="1400" b="1" dirty="0" smtClean="0">
                <a:latin typeface="+mj-ea"/>
                <a:ea typeface="+mj-ea"/>
              </a:rPr>
              <a:t>重</a:t>
            </a:r>
            <a:r>
              <a:rPr lang="zh-CN" altLang="en-US" sz="1400" b="1" dirty="0">
                <a:latin typeface="+mj-ea"/>
                <a:ea typeface="+mj-ea"/>
              </a:rPr>
              <a:t>计算</a:t>
            </a:r>
            <a:r>
              <a:rPr lang="zh-CN" altLang="en-US" sz="1400" dirty="0">
                <a:latin typeface="+mj-ea"/>
                <a:ea typeface="+mj-ea"/>
              </a:rPr>
              <a:t> </a:t>
            </a:r>
            <a:r>
              <a:rPr lang="en-US" altLang="zh-CN" sz="1400" dirty="0">
                <a:latin typeface="+mj-ea"/>
                <a:ea typeface="+mj-ea"/>
              </a:rPr>
              <a:t>(Recomputation</a:t>
            </a:r>
            <a:r>
              <a:rPr lang="en-US" altLang="zh-CN" sz="1400" dirty="0" smtClean="0">
                <a:latin typeface="+mj-ea"/>
                <a:ea typeface="+mj-ea"/>
              </a:rPr>
              <a:t>)</a:t>
            </a:r>
            <a:r>
              <a:rPr lang="zh-CN" altLang="en-US" sz="1400" dirty="0" smtClean="0">
                <a:latin typeface="+mj-ea"/>
                <a:ea typeface="+mj-ea"/>
              </a:rPr>
              <a:t>；③</a:t>
            </a:r>
            <a:r>
              <a:rPr lang="zh-CN" altLang="en-US" sz="1400" b="1" dirty="0" smtClean="0">
                <a:latin typeface="+mj-ea"/>
                <a:ea typeface="+mj-ea"/>
              </a:rPr>
              <a:t>内</a:t>
            </a:r>
            <a:r>
              <a:rPr lang="zh-CN" altLang="en-US" sz="1400" b="1" dirty="0">
                <a:latin typeface="+mj-ea"/>
                <a:ea typeface="+mj-ea"/>
              </a:rPr>
              <a:t>核融合</a:t>
            </a:r>
            <a:r>
              <a:rPr lang="zh-CN" altLang="en-US" sz="1400" dirty="0">
                <a:latin typeface="+mj-ea"/>
                <a:ea typeface="+mj-ea"/>
              </a:rPr>
              <a:t> </a:t>
            </a:r>
            <a:r>
              <a:rPr lang="en-US" altLang="zh-CN" sz="1400" dirty="0">
                <a:latin typeface="+mj-ea"/>
                <a:ea typeface="+mj-ea"/>
              </a:rPr>
              <a:t>(Kernel Fusion</a:t>
            </a:r>
            <a:r>
              <a:rPr lang="en-US" altLang="zh-CN" sz="1400" dirty="0" smtClean="0">
                <a:latin typeface="+mj-ea"/>
                <a:ea typeface="+mj-ea"/>
              </a:rPr>
              <a:t>):</a:t>
            </a:r>
            <a:r>
              <a:rPr lang="zh-CN" altLang="en-US" sz="1400" dirty="0">
                <a:latin typeface="+mj-ea"/>
                <a:ea typeface="+mj-ea"/>
              </a:rPr>
              <a:t>为了减轻分页带来的间接寻址开</a:t>
            </a:r>
            <a:r>
              <a:rPr lang="zh-CN" altLang="en-US" sz="1400" dirty="0" smtClean="0">
                <a:latin typeface="+mj-ea"/>
                <a:ea typeface="+mj-ea"/>
              </a:rPr>
              <a:t>销</a:t>
            </a:r>
            <a:r>
              <a:rPr lang="en-US" altLang="zh-CN" sz="1400" dirty="0" smtClean="0">
                <a:latin typeface="+mj-ea"/>
                <a:ea typeface="+mj-ea"/>
              </a:rPr>
              <a:t>,</a:t>
            </a:r>
            <a:r>
              <a:rPr lang="zh-CN" altLang="en-US" sz="1400" dirty="0" smtClean="0">
                <a:latin typeface="+mj-ea"/>
                <a:ea typeface="+mj-ea"/>
              </a:rPr>
              <a:t>将</a:t>
            </a:r>
            <a:r>
              <a:rPr lang="zh-CN" altLang="en-US" sz="1400" dirty="0">
                <a:latin typeface="+mj-ea"/>
                <a:ea typeface="+mj-ea"/>
              </a:rPr>
              <a:t>“查找块地址”和“执行注意力计算”等操作融合到一个 </a:t>
            </a:r>
            <a:r>
              <a:rPr lang="en-US" altLang="zh-CN" sz="1400" dirty="0">
                <a:latin typeface="+mj-ea"/>
                <a:ea typeface="+mj-ea"/>
              </a:rPr>
              <a:t>GPU </a:t>
            </a:r>
            <a:r>
              <a:rPr lang="zh-CN" altLang="en-US" sz="1400" dirty="0">
                <a:latin typeface="+mj-ea"/>
                <a:ea typeface="+mj-ea"/>
              </a:rPr>
              <a:t>内核</a:t>
            </a:r>
            <a:r>
              <a:rPr lang="zh-CN" altLang="en-US" sz="1400" dirty="0" smtClean="0">
                <a:latin typeface="+mj-ea"/>
                <a:ea typeface="+mj-ea"/>
              </a:rPr>
              <a:t>中</a:t>
            </a:r>
            <a:r>
              <a:rPr lang="zh-CN" altLang="en-US" sz="1400" dirty="0">
                <a:latin typeface="+mj-ea"/>
                <a:ea typeface="+mj-ea"/>
              </a:rPr>
              <a:t>。</a:t>
            </a:r>
            <a:endParaRPr lang="en-US" altLang="zh-CN" sz="1400" dirty="0">
              <a:latin typeface="+mj-ea"/>
              <a:ea typeface="+mj-ea"/>
            </a:endParaRPr>
          </a:p>
        </p:txBody>
      </p:sp>
      <p:sp>
        <p:nvSpPr>
          <p:cNvPr id="18" name="矩形 17"/>
          <p:cNvSpPr/>
          <p:nvPr/>
        </p:nvSpPr>
        <p:spPr>
          <a:xfrm>
            <a:off x="298646" y="4614376"/>
            <a:ext cx="11532282" cy="1938992"/>
          </a:xfrm>
          <a:prstGeom prst="rect">
            <a:avLst/>
          </a:prstGeom>
        </p:spPr>
        <p:txBody>
          <a:bodyPr wrap="square">
            <a:spAutoFit/>
          </a:bodyPr>
          <a:lstStyle/>
          <a:p>
            <a:pPr marL="342900" indent="-342900">
              <a:lnSpc>
                <a:spcPct val="150000"/>
              </a:lnSpc>
              <a:buFont typeface="+mj-lt"/>
              <a:buAutoNum type="arabicPeriod"/>
            </a:pPr>
            <a:r>
              <a:rPr lang="zh-CN" altLang="en-US" sz="1600" dirty="0">
                <a:solidFill>
                  <a:srgbClr val="111133"/>
                </a:solidFill>
                <a:latin typeface="Times New Roman" panose="02020603050405020304" pitchFamily="18" charset="0"/>
                <a:ea typeface="微软雅黑" panose="020B0503020204020204" pitchFamily="34" charset="-122"/>
              </a:rPr>
              <a:t>之</a:t>
            </a:r>
            <a:r>
              <a:rPr lang="zh-CN" altLang="en-US" sz="1600" dirty="0" smtClean="0">
                <a:solidFill>
                  <a:srgbClr val="111133"/>
                </a:solidFill>
                <a:latin typeface="Times New Roman" panose="02020603050405020304" pitchFamily="18" charset="0"/>
                <a:ea typeface="微软雅黑" panose="020B0503020204020204" pitchFamily="34" charset="-122"/>
              </a:rPr>
              <a:t>前，</a:t>
            </a:r>
            <a:r>
              <a:rPr lang="en-US" altLang="zh-CN" sz="1600" b="1" dirty="0" smtClean="0">
                <a:solidFill>
                  <a:srgbClr val="111133"/>
                </a:solidFill>
                <a:latin typeface="Times New Roman" panose="02020603050405020304" pitchFamily="18" charset="0"/>
                <a:ea typeface="微软雅黑" panose="020B0503020204020204" pitchFamily="34" charset="-122"/>
              </a:rPr>
              <a:t>AI </a:t>
            </a:r>
            <a:r>
              <a:rPr lang="en-US" altLang="zh-CN" sz="1600" b="1" dirty="0">
                <a:solidFill>
                  <a:srgbClr val="111133"/>
                </a:solidFill>
                <a:latin typeface="Times New Roman" panose="02020603050405020304" pitchFamily="18" charset="0"/>
                <a:ea typeface="微软雅黑" panose="020B0503020204020204" pitchFamily="34" charset="-122"/>
              </a:rPr>
              <a:t>Infra </a:t>
            </a:r>
            <a:r>
              <a:rPr lang="zh-CN" altLang="en-US" sz="1600" dirty="0">
                <a:solidFill>
                  <a:srgbClr val="111133"/>
                </a:solidFill>
                <a:latin typeface="Times New Roman" panose="02020603050405020304" pitchFamily="18" charset="0"/>
                <a:ea typeface="微软雅黑" panose="020B0503020204020204" pitchFamily="34" charset="-122"/>
              </a:rPr>
              <a:t>的重点是优化计算（</a:t>
            </a:r>
            <a:r>
              <a:rPr lang="zh-CN" altLang="en-US" sz="1600" dirty="0" smtClean="0">
                <a:solidFill>
                  <a:srgbClr val="111133"/>
                </a:solidFill>
                <a:latin typeface="Times New Roman" panose="02020603050405020304" pitchFamily="18" charset="0"/>
                <a:ea typeface="微软雅黑" panose="020B0503020204020204" pitchFamily="34" charset="-122"/>
              </a:rPr>
              <a:t>如算</a:t>
            </a:r>
            <a:r>
              <a:rPr lang="zh-CN" altLang="en-US" sz="1600" dirty="0">
                <a:solidFill>
                  <a:srgbClr val="111133"/>
                </a:solidFill>
                <a:latin typeface="Times New Roman" panose="02020603050405020304" pitchFamily="18" charset="0"/>
                <a:ea typeface="微软雅黑" panose="020B0503020204020204" pitchFamily="34" charset="-122"/>
              </a:rPr>
              <a:t>子融合）。随着模型规模爆炸式增长，</a:t>
            </a:r>
            <a:r>
              <a:rPr lang="zh-CN" altLang="en-US" sz="1600" b="1" dirty="0">
                <a:solidFill>
                  <a:srgbClr val="111133"/>
                </a:solidFill>
                <a:latin typeface="Times New Roman" panose="02020603050405020304" pitchFamily="18" charset="0"/>
                <a:ea typeface="微软雅黑" panose="020B0503020204020204" pitchFamily="34" charset="-122"/>
              </a:rPr>
              <a:t>内存墙（</a:t>
            </a:r>
            <a:r>
              <a:rPr lang="en-US" altLang="zh-CN" sz="1600" b="1" dirty="0">
                <a:solidFill>
                  <a:srgbClr val="111133"/>
                </a:solidFill>
                <a:latin typeface="Times New Roman" panose="02020603050405020304" pitchFamily="18" charset="0"/>
                <a:ea typeface="微软雅黑" panose="020B0503020204020204" pitchFamily="34" charset="-122"/>
              </a:rPr>
              <a:t>Memory Wall</a:t>
            </a:r>
            <a:r>
              <a:rPr lang="zh-CN" altLang="en-US" sz="1600" b="1"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 </a:t>
            </a:r>
            <a:r>
              <a:rPr lang="zh-CN" altLang="en-US" sz="1600" dirty="0">
                <a:solidFill>
                  <a:srgbClr val="111133"/>
                </a:solidFill>
                <a:latin typeface="Times New Roman" panose="02020603050405020304" pitchFamily="18" charset="0"/>
                <a:ea typeface="微软雅黑" panose="020B0503020204020204" pitchFamily="34" charset="-122"/>
              </a:rPr>
              <a:t>已成为比算力墙更紧迫的瓶</a:t>
            </a:r>
            <a:r>
              <a:rPr lang="zh-CN" altLang="en-US" sz="1600" dirty="0" smtClean="0">
                <a:solidFill>
                  <a:srgbClr val="111133"/>
                </a:solidFill>
                <a:latin typeface="Times New Roman" panose="02020603050405020304" pitchFamily="18" charset="0"/>
                <a:ea typeface="微软雅黑" panose="020B0503020204020204" pitchFamily="34" charset="-122"/>
              </a:rPr>
              <a:t>颈。</a:t>
            </a:r>
            <a:endParaRPr lang="en-US" altLang="zh-CN" sz="1600"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en-US" altLang="zh-CN" sz="1600" dirty="0" smtClean="0">
                <a:solidFill>
                  <a:srgbClr val="111133"/>
                </a:solidFill>
                <a:latin typeface="Times New Roman" panose="02020603050405020304" pitchFamily="18" charset="0"/>
                <a:ea typeface="微软雅黑" panose="020B0503020204020204" pitchFamily="34" charset="-122"/>
              </a:rPr>
              <a:t>vLLM </a:t>
            </a:r>
            <a:r>
              <a:rPr lang="zh-CN" altLang="en-US" sz="1600" dirty="0">
                <a:solidFill>
                  <a:srgbClr val="111133"/>
                </a:solidFill>
                <a:latin typeface="Times New Roman" panose="02020603050405020304" pitchFamily="18" charset="0"/>
                <a:ea typeface="微软雅黑" panose="020B0503020204020204" pitchFamily="34" charset="-122"/>
              </a:rPr>
              <a:t>目前不原生支持</a:t>
            </a:r>
            <a:r>
              <a:rPr lang="zh-CN" altLang="en-US" sz="1600" b="1" dirty="0">
                <a:solidFill>
                  <a:srgbClr val="111133"/>
                </a:solidFill>
                <a:latin typeface="Times New Roman" panose="02020603050405020304" pitchFamily="18" charset="0"/>
                <a:ea typeface="微软雅黑" panose="020B0503020204020204" pitchFamily="34" charset="-122"/>
              </a:rPr>
              <a:t>多模</a:t>
            </a:r>
            <a:r>
              <a:rPr lang="zh-CN" altLang="en-US" sz="1600" b="1" dirty="0" smtClean="0">
                <a:solidFill>
                  <a:srgbClr val="111133"/>
                </a:solidFill>
                <a:latin typeface="Times New Roman" panose="02020603050405020304" pitchFamily="18" charset="0"/>
                <a:ea typeface="微软雅黑" panose="020B0503020204020204" pitchFamily="34" charset="-122"/>
              </a:rPr>
              <a:t>态大模</a:t>
            </a:r>
            <a:r>
              <a:rPr lang="zh-CN" altLang="en-US" sz="1600" b="1" dirty="0">
                <a:solidFill>
                  <a:srgbClr val="111133"/>
                </a:solidFill>
                <a:latin typeface="Times New Roman" panose="02020603050405020304" pitchFamily="18" charset="0"/>
                <a:ea typeface="微软雅黑" panose="020B0503020204020204" pitchFamily="34" charset="-122"/>
              </a:rPr>
              <a:t>型</a:t>
            </a:r>
            <a:r>
              <a:rPr lang="zh-CN" altLang="en-US" sz="1600" dirty="0">
                <a:solidFill>
                  <a:srgbClr val="111133"/>
                </a:solidFill>
                <a:latin typeface="Times New Roman" panose="02020603050405020304" pitchFamily="18" charset="0"/>
                <a:ea typeface="微软雅黑" panose="020B0503020204020204" pitchFamily="34" charset="-122"/>
              </a:rPr>
              <a:t>（如 </a:t>
            </a:r>
            <a:r>
              <a:rPr lang="en-US" altLang="zh-CN" sz="1600" dirty="0">
                <a:solidFill>
                  <a:srgbClr val="111133"/>
                </a:solidFill>
                <a:latin typeface="Times New Roman" panose="02020603050405020304" pitchFamily="18" charset="0"/>
                <a:ea typeface="微软雅黑" panose="020B0503020204020204" pitchFamily="34" charset="-122"/>
              </a:rPr>
              <a:t>LLaVA</a:t>
            </a:r>
            <a:r>
              <a:rPr lang="zh-CN" altLang="en-US" sz="1600"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Qwen-VL</a:t>
            </a:r>
            <a:r>
              <a:rPr lang="zh-CN" altLang="en-US" sz="1600"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GPT-4V </a:t>
            </a:r>
            <a:r>
              <a:rPr lang="zh-CN" altLang="en-US" sz="1600" dirty="0">
                <a:solidFill>
                  <a:srgbClr val="111133"/>
                </a:solidFill>
                <a:latin typeface="Times New Roman" panose="02020603050405020304" pitchFamily="18" charset="0"/>
                <a:ea typeface="微软雅黑" panose="020B0503020204020204" pitchFamily="34" charset="-122"/>
              </a:rPr>
              <a:t>等）的完整端到端推</a:t>
            </a:r>
            <a:r>
              <a:rPr lang="zh-CN" altLang="en-US" sz="1600" dirty="0">
                <a:solidFill>
                  <a:srgbClr val="111133"/>
                </a:solidFill>
                <a:latin typeface="Times New Roman" panose="02020603050405020304" pitchFamily="18" charset="0"/>
                <a:ea typeface="微软雅黑" panose="020B0503020204020204" pitchFamily="34" charset="-122"/>
              </a:rPr>
              <a:t>理</a:t>
            </a:r>
            <a:r>
              <a:rPr lang="zh-CN" altLang="en-US" sz="1600" dirty="0" smtClean="0">
                <a:solidFill>
                  <a:srgbClr val="111133"/>
                </a:solidFill>
                <a:latin typeface="Times New Roman" panose="02020603050405020304" pitchFamily="18" charset="0"/>
                <a:ea typeface="微软雅黑" panose="020B0503020204020204" pitchFamily="34" charset="-122"/>
              </a:rPr>
              <a:t>，多模</a:t>
            </a:r>
            <a:r>
              <a:rPr lang="zh-CN" altLang="en-US" sz="1600" dirty="0">
                <a:solidFill>
                  <a:srgbClr val="111133"/>
                </a:solidFill>
                <a:latin typeface="Times New Roman" panose="02020603050405020304" pitchFamily="18" charset="0"/>
                <a:ea typeface="微软雅黑" panose="020B0503020204020204" pitchFamily="34" charset="-122"/>
              </a:rPr>
              <a:t>态大模型</a:t>
            </a:r>
            <a:r>
              <a:rPr lang="zh-CN" altLang="en-US" sz="1600" dirty="0" smtClean="0">
                <a:solidFill>
                  <a:srgbClr val="111133"/>
                </a:solidFill>
                <a:latin typeface="Times New Roman" panose="02020603050405020304" pitchFamily="18" charset="0"/>
                <a:ea typeface="微软雅黑" panose="020B0503020204020204" pitchFamily="34" charset="-122"/>
              </a:rPr>
              <a:t>高效处理图</a:t>
            </a:r>
            <a:r>
              <a:rPr lang="zh-CN" altLang="en-US" sz="1600" dirty="0">
                <a:solidFill>
                  <a:srgbClr val="111133"/>
                </a:solidFill>
                <a:latin typeface="Times New Roman" panose="02020603050405020304" pitchFamily="18" charset="0"/>
                <a:ea typeface="微软雅黑" panose="020B0503020204020204" pitchFamily="34" charset="-122"/>
              </a:rPr>
              <a:t>像、视频等占用巨大内存的 </a:t>
            </a:r>
            <a:r>
              <a:rPr lang="en-US" altLang="zh-CN" sz="1600" dirty="0" smtClean="0">
                <a:solidFill>
                  <a:srgbClr val="111133"/>
                </a:solidFill>
                <a:latin typeface="Times New Roman" panose="02020603050405020304" pitchFamily="18" charset="0"/>
                <a:ea typeface="微软雅黑" panose="020B0503020204020204" pitchFamily="34" charset="-122"/>
              </a:rPr>
              <a:t>token</a:t>
            </a:r>
            <a:r>
              <a:rPr lang="zh-CN" altLang="en-US" sz="1600" dirty="0" smtClean="0">
                <a:solidFill>
                  <a:srgbClr val="111133"/>
                </a:solidFill>
                <a:latin typeface="Times New Roman" panose="02020603050405020304" pitchFamily="18" charset="0"/>
                <a:ea typeface="微软雅黑" panose="020B0503020204020204" pitchFamily="34" charset="-122"/>
              </a:rPr>
              <a:t>，这是未来可以拓展的点。</a:t>
            </a:r>
            <a:endParaRPr lang="en-US" altLang="zh-CN" sz="1600" dirty="0" smtClean="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zh-CN" altLang="en-US" sz="1600" b="1" dirty="0" smtClean="0">
                <a:solidFill>
                  <a:srgbClr val="111133"/>
                </a:solidFill>
                <a:latin typeface="Times New Roman" panose="02020603050405020304" pitchFamily="18" charset="0"/>
                <a:ea typeface="微软雅黑" panose="020B0503020204020204" pitchFamily="34" charset="-122"/>
              </a:rPr>
              <a:t>向</a:t>
            </a:r>
            <a:r>
              <a:rPr lang="zh-CN" altLang="en-US" sz="1600" b="1" dirty="0">
                <a:solidFill>
                  <a:srgbClr val="111133"/>
                </a:solidFill>
                <a:latin typeface="Times New Roman" panose="02020603050405020304" pitchFamily="18" charset="0"/>
                <a:ea typeface="微软雅黑" panose="020B0503020204020204" pitchFamily="34" charset="-122"/>
              </a:rPr>
              <a:t>量数据</a:t>
            </a:r>
            <a:r>
              <a:rPr lang="zh-CN" altLang="en-US" sz="1600" b="1" dirty="0" smtClean="0">
                <a:solidFill>
                  <a:srgbClr val="111133"/>
                </a:solidFill>
                <a:latin typeface="Times New Roman" panose="02020603050405020304" pitchFamily="18" charset="0"/>
                <a:ea typeface="微软雅黑" panose="020B0503020204020204" pitchFamily="34" charset="-122"/>
              </a:rPr>
              <a:t>库</a:t>
            </a:r>
            <a:r>
              <a:rPr lang="zh-CN" altLang="en-US" sz="1600" dirty="0" smtClean="0">
                <a:solidFill>
                  <a:srgbClr val="111133"/>
                </a:solidFill>
                <a:latin typeface="Times New Roman" panose="02020603050405020304" pitchFamily="18" charset="0"/>
                <a:ea typeface="微软雅黑" panose="020B0503020204020204" pitchFamily="34" charset="-122"/>
              </a:rPr>
              <a:t>与 </a:t>
            </a:r>
            <a:r>
              <a:rPr lang="en-US" altLang="zh-CN" sz="1600" dirty="0">
                <a:solidFill>
                  <a:srgbClr val="111133"/>
                </a:solidFill>
                <a:latin typeface="Times New Roman" panose="02020603050405020304" pitchFamily="18" charset="0"/>
                <a:ea typeface="微软雅黑" panose="020B0503020204020204" pitchFamily="34" charset="-122"/>
              </a:rPr>
              <a:t>LLM </a:t>
            </a:r>
            <a:r>
              <a:rPr lang="zh-CN" altLang="en-US" sz="1600" dirty="0">
                <a:solidFill>
                  <a:srgbClr val="111133"/>
                </a:solidFill>
                <a:latin typeface="Times New Roman" panose="02020603050405020304" pitchFamily="18" charset="0"/>
                <a:ea typeface="微软雅黑" panose="020B0503020204020204" pitchFamily="34" charset="-122"/>
              </a:rPr>
              <a:t>的 </a:t>
            </a:r>
            <a:r>
              <a:rPr lang="en-US" altLang="zh-CN" sz="1600" dirty="0">
                <a:solidFill>
                  <a:srgbClr val="111133"/>
                </a:solidFill>
                <a:latin typeface="Times New Roman" panose="02020603050405020304" pitchFamily="18" charset="0"/>
                <a:ea typeface="微软雅黑" panose="020B0503020204020204" pitchFamily="34" charset="-122"/>
              </a:rPr>
              <a:t>KV </a:t>
            </a:r>
            <a:r>
              <a:rPr lang="zh-CN" altLang="en-US" sz="1600" dirty="0">
                <a:solidFill>
                  <a:srgbClr val="111133"/>
                </a:solidFill>
                <a:latin typeface="Times New Roman" panose="02020603050405020304" pitchFamily="18" charset="0"/>
                <a:ea typeface="微软雅黑" panose="020B0503020204020204" pitchFamily="34" charset="-122"/>
              </a:rPr>
              <a:t>缓存类似，向量索引也面临内存瓶</a:t>
            </a:r>
            <a:r>
              <a:rPr lang="zh-CN" altLang="en-US" sz="1600" dirty="0" smtClean="0">
                <a:solidFill>
                  <a:srgbClr val="111133"/>
                </a:solidFill>
                <a:latin typeface="Times New Roman" panose="02020603050405020304" pitchFamily="18" charset="0"/>
                <a:ea typeface="微软雅黑" panose="020B0503020204020204" pitchFamily="34" charset="-122"/>
              </a:rPr>
              <a:t>颈，是否也可以应用</a:t>
            </a:r>
            <a:r>
              <a:rPr lang="zh-CN" altLang="en-US" sz="1600" dirty="0">
                <a:solidFill>
                  <a:srgbClr val="111133"/>
                </a:solidFill>
                <a:latin typeface="Times New Roman" panose="02020603050405020304" pitchFamily="18" charset="0"/>
                <a:ea typeface="微软雅黑" panose="020B0503020204020204" pitchFamily="34" charset="-122"/>
              </a:rPr>
              <a:t>类</a:t>
            </a:r>
            <a:r>
              <a:rPr lang="zh-CN" altLang="en-US" sz="1600" dirty="0" smtClean="0">
                <a:solidFill>
                  <a:srgbClr val="111133"/>
                </a:solidFill>
                <a:latin typeface="Times New Roman" panose="02020603050405020304" pitchFamily="18" charset="0"/>
                <a:ea typeface="微软雅黑" panose="020B0503020204020204" pitchFamily="34" charset="-122"/>
              </a:rPr>
              <a:t>似的</a:t>
            </a:r>
            <a:r>
              <a:rPr lang="en-US" altLang="zh-CN" sz="1600" dirty="0" smtClean="0">
                <a:solidFill>
                  <a:srgbClr val="111133"/>
                </a:solidFill>
                <a:latin typeface="Times New Roman" panose="02020603050405020304" pitchFamily="18" charset="0"/>
                <a:ea typeface="微软雅黑" panose="020B0503020204020204" pitchFamily="34" charset="-122"/>
              </a:rPr>
              <a:t>PagedAttention</a:t>
            </a:r>
            <a:r>
              <a:rPr lang="zh-CN" altLang="en-US" sz="1600" dirty="0" smtClean="0">
                <a:solidFill>
                  <a:srgbClr val="111133"/>
                </a:solidFill>
                <a:latin typeface="Times New Roman" panose="02020603050405020304" pitchFamily="18" charset="0"/>
                <a:ea typeface="微软雅黑" panose="020B0503020204020204" pitchFamily="34" charset="-122"/>
              </a:rPr>
              <a:t>机制呢？</a:t>
            </a:r>
            <a:endParaRPr lang="zh-CN" altLang="en-US" sz="1600" dirty="0">
              <a:solidFill>
                <a:srgbClr val="111133"/>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589855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68231"/>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30967" y="2459504"/>
            <a:ext cx="2851187" cy="2862322"/>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估</a:t>
            </a:r>
            <a:endParaRPr lang="en-US" altLang="zh-CN"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思</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考与展望</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宋体" panose="02010600030101010101" pitchFamily="2" charset="-122"/>
                <a:ea typeface="宋体" panose="02010600030101010101" pitchFamily="2" charset="-122"/>
                <a:cs typeface="宋体" panose="02010600030101010101" pitchFamily="2" charset="-122"/>
              </a:rPr>
              <a:t>这篇论文解决的核心问题是：</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大模型推理时 </a:t>
            </a:r>
            <a:r>
              <a:rPr lang="en-US" altLang="zh-CN" b="1" i="0" dirty="0">
                <a:solidFill>
                  <a:schemeClr val="tx1"/>
                </a:solidFill>
                <a:latin typeface="宋体" panose="02010600030101010101" pitchFamily="2" charset="-122"/>
                <a:ea typeface="宋体" panose="02010600030101010101" pitchFamily="2" charset="-122"/>
                <a:cs typeface="宋体" panose="02010600030101010101" pitchFamily="2" charset="-122"/>
              </a:rPr>
              <a:t>KV Cache </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527685" y="946150"/>
            <a:ext cx="2617470" cy="5878830"/>
          </a:xfrm>
          <a:prstGeom prst="rect">
            <a:avLst/>
          </a:prstGeom>
        </p:spPr>
      </p:pic>
      <p:sp>
        <p:nvSpPr>
          <p:cNvPr id="15" name="文本框 14"/>
          <p:cNvSpPr txBox="1"/>
          <p:nvPr/>
        </p:nvSpPr>
        <p:spPr>
          <a:xfrm>
            <a:off x="3959860" y="3543935"/>
            <a:ext cx="7871068" cy="288036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内存容量限制了 batch size</a:t>
            </a:r>
          </a:p>
        </p:txBody>
      </p:sp>
      <p:sp>
        <p:nvSpPr>
          <p:cNvPr id="17" name="文本框 16"/>
          <p:cNvSpPr txBox="1"/>
          <p:nvPr/>
        </p:nvSpPr>
        <p:spPr>
          <a:xfrm>
            <a:off x="3959860" y="1668145"/>
            <a:ext cx="8093710" cy="144272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什么是KV Cache</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一种缓存机制，用于存储</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Transformer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每一层中历史</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当生成下一个</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时，模型只需要计算当前</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向量，与缓存的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cache</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向量做注意力运算，从而避免重新计算整个序列的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56974"/>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论文通过精确测量发现，现有系统（</a:t>
            </a:r>
            <a:r>
              <a:rPr lang="en-US" altLang="zh-CN" dirty="0">
                <a:latin typeface="宋体" panose="02010600030101010101" pitchFamily="2" charset="-122"/>
                <a:ea typeface="宋体" panose="02010600030101010101" pitchFamily="2" charset="-122"/>
              </a:rPr>
              <a:t>FasterTransformer, Orca</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内存利用率极低</a:t>
            </a:r>
            <a:r>
              <a:rPr lang="zh-CN" altLang="en-US" dirty="0">
                <a:latin typeface="宋体" panose="02010600030101010101" pitchFamily="2" charset="-122"/>
                <a:ea typeface="宋体" panose="02010600030101010101" pitchFamily="2" charset="-122"/>
              </a:rPr>
              <a:t>。</a:t>
            </a:r>
            <a:endParaRPr lang="zh-CN" altLang="en-US" b="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5429857" y="1460020"/>
            <a:ext cx="6257143" cy="3400000"/>
          </a:xfrm>
          <a:prstGeom prst="rect">
            <a:avLst/>
          </a:prstGeom>
        </p:spPr>
      </p:pic>
      <p:sp>
        <p:nvSpPr>
          <p:cNvPr id="7" name="矩形 6"/>
          <p:cNvSpPr/>
          <p:nvPr/>
        </p:nvSpPr>
        <p:spPr>
          <a:xfrm>
            <a:off x="129540" y="4751435"/>
            <a:ext cx="11529030" cy="1754326"/>
          </a:xfrm>
          <a:prstGeom prst="rect">
            <a:avLst/>
          </a:prstGeom>
        </p:spPr>
        <p:txBody>
          <a:bodyPr wrap="square">
            <a:spAutoFit/>
          </a:bodyPr>
          <a:lstStyle/>
          <a:p>
            <a:pPr>
              <a:lnSpc>
                <a:spcPct val="150000"/>
              </a:lnSpc>
            </a:pPr>
            <a:r>
              <a:rPr lang="zh-CN" altLang="en-US" dirty="0"/>
              <a:t>现有系统在为请求分配 </a:t>
            </a:r>
            <a:r>
              <a:rPr lang="en-US" altLang="zh-CN" dirty="0"/>
              <a:t>KV cache </a:t>
            </a:r>
            <a:r>
              <a:rPr lang="zh-CN" altLang="en-US" dirty="0" smtClean="0"/>
              <a:t>时： </a:t>
            </a:r>
            <a:r>
              <a:rPr lang="zh-CN" altLang="en-US" b="1" dirty="0" smtClean="0"/>
              <a:t>①内、外部碎片</a:t>
            </a:r>
            <a:r>
              <a:rPr lang="zh-CN" altLang="en-US" b="1" dirty="0"/>
              <a:t>；②无法共享内</a:t>
            </a:r>
            <a:r>
              <a:rPr lang="zh-CN" altLang="en-US" b="1" dirty="0" smtClean="0"/>
              <a:t>存。</a:t>
            </a:r>
            <a:endParaRPr lang="en-US" altLang="zh-CN" b="1" dirty="0" smtClean="0"/>
          </a:p>
          <a:p>
            <a:pPr>
              <a:lnSpc>
                <a:spcPct val="150000"/>
              </a:lnSpc>
            </a:pPr>
            <a:r>
              <a:rPr lang="zh-CN" altLang="en-US" dirty="0" smtClean="0"/>
              <a:t>提</a:t>
            </a:r>
            <a:r>
              <a:rPr lang="zh-CN" altLang="en-US" dirty="0"/>
              <a:t>前预分</a:t>
            </a:r>
            <a:r>
              <a:rPr lang="zh-CN" altLang="en-US" dirty="0" smtClean="0"/>
              <a:t>配一</a:t>
            </a:r>
            <a:r>
              <a:rPr lang="zh-CN" altLang="en-US" dirty="0"/>
              <a:t>块</a:t>
            </a:r>
            <a:r>
              <a:rPr lang="zh-CN" altLang="en-US" b="1" dirty="0"/>
              <a:t>连续内</a:t>
            </a:r>
            <a:r>
              <a:rPr lang="zh-CN" altLang="en-US" b="1" dirty="0" smtClean="0"/>
              <a:t>存</a:t>
            </a:r>
            <a:r>
              <a:rPr lang="zh-CN" altLang="en-US" dirty="0"/>
              <a:t>，</a:t>
            </a:r>
            <a:r>
              <a:rPr lang="zh-CN" altLang="en-US" dirty="0" smtClean="0"/>
              <a:t>大</a:t>
            </a:r>
            <a:r>
              <a:rPr lang="zh-CN" altLang="en-US" dirty="0"/>
              <a:t>小</a:t>
            </a:r>
            <a:r>
              <a:rPr lang="zh-CN" altLang="en-US" dirty="0" smtClean="0"/>
              <a:t>按“最</a:t>
            </a:r>
            <a:r>
              <a:rPr lang="zh-CN" altLang="en-US" dirty="0"/>
              <a:t>大可能序列长</a:t>
            </a:r>
            <a:r>
              <a:rPr lang="zh-CN" altLang="en-US" dirty="0" smtClean="0"/>
              <a:t>度”计算</a:t>
            </a:r>
            <a:r>
              <a:rPr lang="zh-CN" altLang="en-US" dirty="0"/>
              <a:t>，</a:t>
            </a:r>
            <a:r>
              <a:rPr lang="zh-CN" altLang="en-US" dirty="0" smtClean="0"/>
              <a:t>即</a:t>
            </a:r>
            <a:r>
              <a:rPr lang="zh-CN" altLang="en-US" dirty="0"/>
              <a:t>使当前只生成了几十个 </a:t>
            </a:r>
            <a:r>
              <a:rPr lang="en-US" altLang="zh-CN" dirty="0"/>
              <a:t>token</a:t>
            </a:r>
            <a:r>
              <a:rPr lang="zh-CN" altLang="en-US" dirty="0"/>
              <a:t>，也会保留整块空</a:t>
            </a:r>
            <a:r>
              <a:rPr lang="zh-CN" altLang="en-US" dirty="0" smtClean="0"/>
              <a:t>间；同时，每</a:t>
            </a:r>
            <a:r>
              <a:rPr lang="zh-CN" altLang="en-US" dirty="0"/>
              <a:t>个请求分配的块大小不同，释放时形成不连续空洞，无法拼接复用</a:t>
            </a:r>
            <a:r>
              <a:rPr lang="zh-CN" altLang="en-US" dirty="0" smtClean="0"/>
              <a:t>。</a:t>
            </a:r>
            <a:r>
              <a:rPr lang="zh-CN" altLang="en-US" dirty="0"/>
              <a:t>一个 </a:t>
            </a:r>
            <a:r>
              <a:rPr lang="en-US" altLang="zh-CN" dirty="0"/>
              <a:t>prompt </a:t>
            </a:r>
            <a:r>
              <a:rPr lang="zh-CN" altLang="en-US" dirty="0"/>
              <a:t>同时采样多个候选输</a:t>
            </a:r>
            <a:r>
              <a:rPr lang="zh-CN" altLang="en-US" dirty="0" smtClean="0"/>
              <a:t>出，每</a:t>
            </a:r>
            <a:r>
              <a:rPr lang="zh-CN" altLang="en-US" dirty="0"/>
              <a:t>个序</a:t>
            </a:r>
            <a:r>
              <a:rPr lang="zh-CN" altLang="en-US" dirty="0" smtClean="0"/>
              <a:t>列的 </a:t>
            </a:r>
            <a:r>
              <a:rPr lang="en-US" altLang="zh-CN" dirty="0"/>
              <a:t>KV cache </a:t>
            </a:r>
            <a:r>
              <a:rPr lang="zh-CN" altLang="en-US" dirty="0"/>
              <a:t>必须是</a:t>
            </a:r>
            <a:r>
              <a:rPr lang="zh-CN" altLang="en-US" b="1" dirty="0"/>
              <a:t>独立的连续显存块</a:t>
            </a:r>
            <a:r>
              <a:rPr lang="zh-CN" altLang="en-US" dirty="0"/>
              <a:t>；即便它们有相同内容，也会各自拷贝一</a:t>
            </a:r>
            <a:r>
              <a:rPr lang="zh-CN" altLang="en-US" dirty="0" smtClean="0"/>
              <a:t>份，无法共享内存。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942343"/>
            <a:ext cx="11529030" cy="452431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en-US" altLang="zh-CN" sz="3200" b="1" dirty="0" smtClean="0"/>
              <a:t>KV</a:t>
            </a:r>
            <a:r>
              <a:rPr lang="zh-CN" altLang="en-US" sz="3200" b="1" dirty="0" smtClean="0"/>
              <a:t>缓存的容量</a:t>
            </a:r>
            <a:endParaRPr lang="en-US" altLang="zh-CN" sz="3200" b="1" dirty="0" smtClean="0"/>
          </a:p>
          <a:p>
            <a:pPr>
              <a:lnSpc>
                <a:spcPct val="150000"/>
              </a:lnSpc>
              <a:buClr>
                <a:schemeClr val="accent1"/>
              </a:buClr>
            </a:pPr>
            <a:r>
              <a:rPr lang="en-US" altLang="zh-CN" sz="2400" dirty="0"/>
              <a:t>KV</a:t>
            </a:r>
            <a:r>
              <a:rPr lang="zh-CN" altLang="en-US" sz="2400" dirty="0"/>
              <a:t>缓存大小随着请求数量的增加而快速增</a:t>
            </a:r>
            <a:r>
              <a:rPr lang="zh-CN" altLang="en-US" sz="2400" dirty="0" smtClean="0"/>
              <a:t>长。</a:t>
            </a:r>
            <a:endParaRPr lang="en-US" altLang="zh-CN" sz="2400" dirty="0" smtClean="0"/>
          </a:p>
          <a:p>
            <a:pPr marL="285750" indent="-285750">
              <a:lnSpc>
                <a:spcPct val="150000"/>
              </a:lnSpc>
              <a:buClr>
                <a:schemeClr val="accent1"/>
              </a:buClr>
              <a:buFont typeface="Wingdings" panose="05000000000000000000" pitchFamily="2" charset="2"/>
              <a:buChar char="u"/>
            </a:pPr>
            <a:r>
              <a:rPr lang="zh-CN" altLang="en-US" sz="3200" b="1" dirty="0"/>
              <a:t>复</a:t>
            </a:r>
            <a:r>
              <a:rPr lang="zh-CN" altLang="en-US" sz="3200" b="1" dirty="0" smtClean="0"/>
              <a:t>杂的解码算法</a:t>
            </a:r>
            <a:endParaRPr lang="en-US" altLang="zh-CN" sz="3200" b="1" dirty="0" smtClean="0"/>
          </a:p>
          <a:p>
            <a:pPr>
              <a:lnSpc>
                <a:spcPct val="150000"/>
              </a:lnSpc>
              <a:buClr>
                <a:schemeClr val="accent1"/>
              </a:buClr>
            </a:pPr>
            <a:r>
              <a:rPr lang="en-US" altLang="zh-CN" sz="2400" dirty="0"/>
              <a:t>LLM</a:t>
            </a:r>
            <a:r>
              <a:rPr lang="zh-CN" altLang="en-US" sz="2400" dirty="0"/>
              <a:t>服务提供多种解码算法供用户选择，每种算法对内存管理复杂度都有不同影响。</a:t>
            </a:r>
            <a:endParaRPr lang="en-US" altLang="zh-CN" sz="2400" dirty="0"/>
          </a:p>
          <a:p>
            <a:pPr marL="285750" indent="-285750">
              <a:lnSpc>
                <a:spcPct val="150000"/>
              </a:lnSpc>
              <a:buClr>
                <a:schemeClr val="accent1"/>
              </a:buClr>
              <a:buFont typeface="Wingdings" panose="05000000000000000000" pitchFamily="2" charset="2"/>
              <a:buChar char="u"/>
            </a:pPr>
            <a:r>
              <a:rPr lang="zh-CN" altLang="en-US" sz="3200" b="1" dirty="0" smtClean="0"/>
              <a:t>输入、输出长度的不确定性</a:t>
            </a:r>
            <a:endParaRPr lang="en-US" altLang="zh-CN" sz="3200" b="1" dirty="0" smtClean="0"/>
          </a:p>
          <a:p>
            <a:pPr>
              <a:lnSpc>
                <a:spcPct val="150000"/>
              </a:lnSpc>
              <a:buClr>
                <a:schemeClr val="accent1"/>
              </a:buClr>
            </a:pPr>
            <a:r>
              <a:rPr lang="en-US" altLang="zh-CN" sz="2400" dirty="0"/>
              <a:t>LLM</a:t>
            </a:r>
            <a:r>
              <a:rPr lang="zh-CN" altLang="en-US" sz="2400" dirty="0"/>
              <a:t>服务的请求在输入和输出长度上表现出可变</a:t>
            </a:r>
            <a:r>
              <a:rPr lang="zh-CN" altLang="en-US" sz="2400" dirty="0" smtClean="0"/>
              <a:t>性，这</a:t>
            </a:r>
            <a:r>
              <a:rPr lang="zh-CN" altLang="en-US" sz="2400" dirty="0"/>
              <a:t>要求内存管理系统能够适应广泛的提示长度范围。</a:t>
            </a:r>
            <a:endParaRPr lang="en-US" altLang="zh-CN" sz="2400" dirty="0"/>
          </a:p>
        </p:txBody>
      </p:sp>
      <p:sp>
        <p:nvSpPr>
          <p:cNvPr id="3" name="矩形 2"/>
          <p:cNvSpPr/>
          <p:nvPr/>
        </p:nvSpPr>
        <p:spPr>
          <a:xfrm>
            <a:off x="301898" y="5967820"/>
            <a:ext cx="11529030" cy="646331"/>
          </a:xfrm>
          <a:prstGeom prst="rect">
            <a:avLst/>
          </a:prstGeom>
        </p:spPr>
        <p:txBody>
          <a:bodyPr wrap="square">
            <a:spAutoFit/>
          </a:bodyPr>
          <a:lstStyle/>
          <a:p>
            <a:r>
              <a:rPr lang="zh-CN" altLang="en-US" dirty="0"/>
              <a:t>压缩已被提出作为解决碎片化的潜在方案，但由于庞大的KV缓存，在性能敏感的LLM服务系统中执行压缩是不切实际的。即</a:t>
            </a:r>
            <a:r>
              <a:rPr lang="zh-CN" altLang="en-US" dirty="0" smtClean="0"/>
              <a:t>使进</a:t>
            </a:r>
            <a:r>
              <a:rPr lang="zh-CN" altLang="en-US" dirty="0"/>
              <a:t>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843710"/>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r>
              <a:rPr lang="zh-CN" altLang="en-US" sz="2000" dirty="0" smtClean="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 </a:t>
            </a:r>
            <a:endParaRPr lang="en-US" altLang="zh-CN" sz="2000" dirty="0" smtClean="0">
              <a:latin typeface="Times New Roman" panose="02020603050405020304" pitchFamily="18" charset="0"/>
              <a:ea typeface="微软雅黑" panose="020B0503020204020204" pitchFamily="34" charset="-122"/>
            </a:endParaRPr>
          </a:p>
          <a:p>
            <a:pPr algn="ctr">
              <a:lnSpc>
                <a:spcPct val="150000"/>
              </a:lnSpc>
              <a:buClr>
                <a:schemeClr val="accent1"/>
              </a:buClr>
            </a:pPr>
            <a:r>
              <a:rPr lang="en-US" altLang="zh-CN" b="1" dirty="0" smtClean="0">
                <a:solidFill>
                  <a:srgbClr val="FF0000"/>
                </a:solidFill>
                <a:latin typeface="Times New Roman" panose="02020603050405020304" pitchFamily="18" charset="0"/>
                <a:ea typeface="微软雅黑" panose="020B0503020204020204" pitchFamily="34" charset="-122"/>
              </a:rPr>
              <a:t>PagedAttention </a:t>
            </a:r>
            <a:r>
              <a:rPr lang="zh-CN" altLang="en-US" b="1" dirty="0">
                <a:solidFill>
                  <a:srgbClr val="FF0000"/>
                </a:solidFill>
                <a:latin typeface="Times New Roman" panose="02020603050405020304" pitchFamily="18" charset="0"/>
                <a:ea typeface="微软雅黑" panose="020B0503020204020204" pitchFamily="34" charset="-122"/>
              </a:rPr>
              <a:t>的核心思想是打破连续内存假设</a:t>
            </a:r>
            <a:endParaRPr lang="en-US" altLang="zh-CN" b="1" dirty="0">
              <a:solidFill>
                <a:srgbClr val="FF0000"/>
              </a:solidFill>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b="1" dirty="0">
                <a:solidFill>
                  <a:srgbClr val="FF0000"/>
                </a:solidFill>
              </a:rPr>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b="1" dirty="0">
                <a:solidFill>
                  <a:srgbClr val="FF0000"/>
                </a:solidFill>
              </a:rPr>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338828"/>
          </a:xfrm>
          <a:prstGeom prst="rect">
            <a:avLst/>
          </a:prstGeom>
        </p:spPr>
        <p:txBody>
          <a:bodyPr wrap="square">
            <a:spAutoFit/>
          </a:bodyPr>
          <a:lstStyle/>
          <a:p>
            <a:pPr>
              <a:lnSpc>
                <a:spcPct val="150000"/>
              </a:lnSpc>
              <a:buClr>
                <a:schemeClr val="accent1"/>
              </a:buClr>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vLLM </a:t>
            </a:r>
            <a:r>
              <a:rPr lang="zh-CN" altLang="en-US" dirty="0">
                <a:latin typeface="Times New Roman" panose="02020603050405020304" pitchFamily="18" charset="0"/>
                <a:ea typeface="微软雅黑" panose="020B0503020204020204" pitchFamily="34" charset="-122"/>
              </a:rPr>
              <a:t>内存管理器的核心思想借鉴了操作系统中的虚拟内</a:t>
            </a:r>
            <a:r>
              <a:rPr lang="zh-CN" altLang="en-US" dirty="0" smtClean="0">
                <a:latin typeface="Times New Roman" panose="02020603050405020304" pitchFamily="18" charset="0"/>
                <a:ea typeface="微软雅黑" panose="020B0503020204020204" pitchFamily="34" charset="-122"/>
              </a:rPr>
              <a:t>存。</a:t>
            </a:r>
            <a:r>
              <a:rPr lang="zh-CN" altLang="en-US" dirty="0">
                <a:latin typeface="Times New Roman" panose="02020603050405020304" pitchFamily="18" charset="0"/>
                <a:ea typeface="微软雅黑" panose="020B0503020204020204" pitchFamily="34" charset="-122"/>
              </a:rPr>
              <a:t>操作系统将内存划分为固定大小的页面，并将用户程序的逻辑页面映射到物理页面上。连续的逻辑页面可以对应到非连续的物理内存页，这使得用户程序可以像访问连续内存一样访问内存。</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626040"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Cache </a:t>
            </a:r>
            <a:r>
              <a:rPr lang="en-US" altLang="zh-CN" sz="2800" b="1" dirty="0">
                <a:latin typeface="Times New Roman" panose="02020603050405020304" pitchFamily="18" charset="0"/>
                <a:ea typeface="微软雅黑" panose="020B0503020204020204" pitchFamily="34" charset="-122"/>
              </a:rPr>
              <a:t>Manager</a:t>
            </a:r>
            <a:endParaRPr lang="zh-CN" altLang="en-US" sz="2800" b="1" dirty="0">
              <a:latin typeface="Times New Roman" panose="02020603050405020304" pitchFamily="18" charset="0"/>
              <a:ea typeface="微软雅黑" panose="020B0503020204020204" pitchFamily="34" charset="-122"/>
            </a:endParaRPr>
          </a:p>
        </p:txBody>
      </p:sp>
      <p:sp>
        <p:nvSpPr>
          <p:cNvPr id="13" name="矩形 12"/>
          <p:cNvSpPr/>
          <p:nvPr/>
        </p:nvSpPr>
        <p:spPr>
          <a:xfrm>
            <a:off x="5553455" y="3201858"/>
            <a:ext cx="6566256" cy="258532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支</a:t>
            </a:r>
            <a:r>
              <a:rPr lang="zh-CN" altLang="en-US" b="1" dirty="0">
                <a:solidFill>
                  <a:srgbClr val="111133"/>
                </a:solidFill>
                <a:latin typeface="Times New Roman" panose="02020603050405020304" pitchFamily="18" charset="0"/>
                <a:ea typeface="微软雅黑" panose="020B0503020204020204" pitchFamily="34" charset="-122"/>
              </a:rPr>
              <a:t>持换页 </a:t>
            </a:r>
            <a:r>
              <a:rPr lang="en-US" altLang="zh-CN" b="1" dirty="0">
                <a:solidFill>
                  <a:srgbClr val="111133"/>
                </a:solidFill>
                <a:latin typeface="Times New Roman" panose="02020603050405020304" pitchFamily="18" charset="0"/>
                <a:ea typeface="微软雅黑" panose="020B0503020204020204" pitchFamily="34" charset="-122"/>
              </a:rPr>
              <a:t>(Swapping</a:t>
            </a:r>
            <a:r>
              <a:rPr lang="en-US" altLang="zh-CN" b="1"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当 </a:t>
            </a:r>
            <a:r>
              <a:rPr lang="en-US" altLang="zh-CN" dirty="0">
                <a:solidFill>
                  <a:srgbClr val="111133"/>
                </a:solidFill>
                <a:latin typeface="Times New Roman" panose="02020603050405020304" pitchFamily="18" charset="0"/>
                <a:ea typeface="微软雅黑" panose="020B0503020204020204" pitchFamily="34" charset="-122"/>
              </a:rPr>
              <a:t>GPU </a:t>
            </a:r>
            <a:r>
              <a:rPr lang="zh-CN" altLang="en-US" dirty="0">
                <a:solidFill>
                  <a:srgbClr val="111133"/>
                </a:solidFill>
                <a:latin typeface="Times New Roman" panose="02020603050405020304" pitchFamily="18" charset="0"/>
                <a:ea typeface="微软雅黑" panose="020B0503020204020204" pitchFamily="34" charset="-122"/>
              </a:rPr>
              <a:t>显存不足时，可将不活跃请求的物理 </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块换出到 </a:t>
            </a:r>
            <a:r>
              <a:rPr lang="en-US" altLang="zh-CN" dirty="0">
                <a:solidFill>
                  <a:srgbClr val="111133"/>
                </a:solidFill>
                <a:latin typeface="Times New Roman" panose="02020603050405020304" pitchFamily="18" charset="0"/>
                <a:ea typeface="微软雅黑" panose="020B0503020204020204" pitchFamily="34" charset="-122"/>
              </a:rPr>
              <a:t>CPU </a:t>
            </a:r>
            <a:r>
              <a:rPr lang="zh-CN" altLang="en-US" dirty="0">
                <a:solidFill>
                  <a:srgbClr val="111133"/>
                </a:solidFill>
                <a:latin typeface="Times New Roman" panose="02020603050405020304" pitchFamily="18" charset="0"/>
                <a:ea typeface="微软雅黑" panose="020B0503020204020204" pitchFamily="34" charset="-122"/>
              </a:rPr>
              <a:t>内存，进一步扩展系统容量。</a:t>
            </a:r>
          </a:p>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提升吞吐</a:t>
            </a:r>
            <a:r>
              <a:rPr lang="zh-CN" altLang="en-US" b="1" dirty="0" smtClean="0">
                <a:solidFill>
                  <a:srgbClr val="111133"/>
                </a:solidFill>
                <a:latin typeface="Times New Roman" panose="02020603050405020304" pitchFamily="18" charset="0"/>
                <a:ea typeface="微软雅黑" panose="020B0503020204020204" pitchFamily="34" charset="-122"/>
              </a:rPr>
              <a:t>量</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更</a:t>
            </a:r>
            <a:r>
              <a:rPr lang="zh-CN" altLang="en-US" dirty="0">
                <a:solidFill>
                  <a:srgbClr val="111133"/>
                </a:solidFill>
                <a:latin typeface="Times New Roman" panose="02020603050405020304" pitchFamily="18" charset="0"/>
                <a:ea typeface="微软雅黑" panose="020B0503020204020204" pitchFamily="34" charset="-122"/>
              </a:rPr>
              <a:t>高的显存利用率意味着可以在同一台机器上服务更多的并发请求，显著提升了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服务的吞吐量。</a:t>
            </a:r>
            <a:endParaRPr lang="zh-CN" altLang="en-US" b="0" i="0" dirty="0">
              <a:solidFill>
                <a:srgbClr val="111133"/>
              </a:solidFill>
              <a:effectLst/>
              <a:latin typeface="Times New Roman" panose="02020603050405020304" pitchFamily="18" charset="0"/>
              <a:ea typeface="微软雅黑" panose="020B0503020204020204" pitchFamily="34" charset="-122"/>
            </a:endParaRPr>
          </a:p>
        </p:txBody>
      </p:sp>
      <p:sp>
        <p:nvSpPr>
          <p:cNvPr id="14" name="矩形 13"/>
          <p:cNvSpPr/>
          <p:nvPr/>
        </p:nvSpPr>
        <p:spPr>
          <a:xfrm>
            <a:off x="426667" y="3201858"/>
            <a:ext cx="3994052"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极高的显存利用率</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消除了传统预分配造成的巨大浪费。</a:t>
            </a:r>
          </a:p>
          <a:p>
            <a:pPr marL="342900" indent="-34290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强大的动态扩展能力</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缓存可以像链表一样动态增长。</a:t>
            </a:r>
          </a:p>
        </p:txBody>
      </p:sp>
    </p:spTree>
    <p:extLst>
      <p:ext uri="{BB962C8B-B14F-4D97-AF65-F5344CB8AC3E}">
        <p14:creationId xmlns:p14="http://schemas.microsoft.com/office/powerpoint/2010/main" val="261646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Decoding with PagedAttention and vLLM</a:t>
            </a:r>
            <a:endParaRPr lang="zh-CN" altLang="en-US" sz="2800" b="1" dirty="0">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2524" y="2982630"/>
            <a:ext cx="5406330" cy="2832173"/>
          </a:xfrm>
          <a:prstGeom prst="rect">
            <a:avLst/>
          </a:prstGeom>
        </p:spPr>
      </p:pic>
      <p:pic>
        <p:nvPicPr>
          <p:cNvPr id="9" name="图片 8"/>
          <p:cNvPicPr>
            <a:picLocks noChangeAspect="1"/>
          </p:cNvPicPr>
          <p:nvPr/>
        </p:nvPicPr>
        <p:blipFill>
          <a:blip r:embed="rId5"/>
          <a:stretch>
            <a:fillRect/>
          </a:stretch>
        </p:blipFill>
        <p:spPr>
          <a:xfrm>
            <a:off x="5588854" y="3018259"/>
            <a:ext cx="6242074" cy="2760917"/>
          </a:xfrm>
          <a:prstGeom prst="rect">
            <a:avLst/>
          </a:prstGeom>
        </p:spPr>
      </p:pic>
      <p:sp>
        <p:nvSpPr>
          <p:cNvPr id="10" name="矩形 9"/>
          <p:cNvSpPr/>
          <p:nvPr/>
        </p:nvSpPr>
        <p:spPr>
          <a:xfrm>
            <a:off x="301898" y="5850432"/>
            <a:ext cx="11529030" cy="830997"/>
          </a:xfrm>
          <a:prstGeom prst="rect">
            <a:avLst/>
          </a:prstGeom>
        </p:spPr>
        <p:txBody>
          <a:bodyPr wrap="square">
            <a:spAutoFit/>
          </a:bodyPr>
          <a:lstStyle/>
          <a:p>
            <a:pPr>
              <a:lnSpc>
                <a:spcPct val="150000"/>
              </a:lnSpc>
            </a:pPr>
            <a:r>
              <a:rPr lang="zh-CN" altLang="en-US" sz="1600" dirty="0">
                <a:solidFill>
                  <a:srgbClr val="111133"/>
                </a:solidFill>
                <a:latin typeface="-apple-system"/>
                <a:ea typeface="微软雅黑" panose="020B0503020204020204" pitchFamily="34" charset="-122"/>
              </a:rPr>
              <a:t>系统按需分配，且一个逻辑块必须填满才会分配下一个，因此一个请求造成的最大内存浪费就是</a:t>
            </a:r>
            <a:r>
              <a:rPr lang="zh-CN" altLang="en-US" sz="1600" b="1" dirty="0">
                <a:solidFill>
                  <a:srgbClr val="111133"/>
                </a:solidFill>
                <a:latin typeface="-apple-system"/>
                <a:ea typeface="微软雅黑" panose="020B0503020204020204" pitchFamily="34" charset="-122"/>
              </a:rPr>
              <a:t>一个未完全填满的物理</a:t>
            </a:r>
            <a:r>
              <a:rPr lang="zh-CN" altLang="en-US" sz="1600" b="1" dirty="0" smtClean="0">
                <a:solidFill>
                  <a:srgbClr val="111133"/>
                </a:solidFill>
                <a:latin typeface="-apple-system"/>
                <a:ea typeface="微软雅黑" panose="020B0503020204020204" pitchFamily="34" charset="-122"/>
              </a:rPr>
              <a:t>块</a:t>
            </a:r>
            <a:endParaRPr lang="en-US" altLang="zh-CN" sz="1600" b="1" dirty="0" smtClean="0">
              <a:solidFill>
                <a:srgbClr val="111133"/>
              </a:solidFill>
              <a:latin typeface="-apple-system"/>
              <a:ea typeface="微软雅黑" panose="020B0503020204020204" pitchFamily="34" charset="-122"/>
            </a:endParaRPr>
          </a:p>
          <a:p>
            <a:pPr>
              <a:lnSpc>
                <a:spcPct val="150000"/>
              </a:lnSpc>
            </a:pPr>
            <a:r>
              <a:rPr lang="zh-CN" altLang="en-US" sz="1600" dirty="0" smtClean="0">
                <a:ea typeface="微软雅黑" panose="020B0503020204020204" pitchFamily="34" charset="-122"/>
              </a:rPr>
              <a:t>当</a:t>
            </a:r>
            <a:r>
              <a:rPr lang="zh-CN" altLang="en-US" sz="1600" dirty="0">
                <a:ea typeface="微软雅黑" panose="020B0503020204020204" pitchFamily="34" charset="-122"/>
              </a:rPr>
              <a:t>一个请求完成生成（例如，达到最大长度或遇到结束符 </a:t>
            </a:r>
            <a:r>
              <a:rPr lang="en-US" altLang="zh-CN" sz="1600" dirty="0">
                <a:ea typeface="微软雅黑" panose="020B0503020204020204" pitchFamily="34" charset="-122"/>
              </a:rPr>
              <a:t>&lt;eos&gt;</a:t>
            </a:r>
            <a:r>
              <a:rPr lang="zh-CN" altLang="en-US" sz="1600" dirty="0">
                <a:ea typeface="微软雅黑" panose="020B0503020204020204" pitchFamily="34" charset="-122"/>
              </a:rPr>
              <a:t>），其占用的所有物理 </a:t>
            </a:r>
            <a:r>
              <a:rPr lang="en-US" altLang="zh-CN" sz="1600" dirty="0">
                <a:ea typeface="微软雅黑" panose="020B0503020204020204" pitchFamily="34" charset="-122"/>
              </a:rPr>
              <a:t>KV </a:t>
            </a:r>
            <a:r>
              <a:rPr lang="zh-CN" altLang="en-US" sz="1600" dirty="0">
                <a:ea typeface="微软雅黑" panose="020B0503020204020204" pitchFamily="34" charset="-122"/>
              </a:rPr>
              <a:t>块会被标记为空闲。</a:t>
            </a:r>
          </a:p>
        </p:txBody>
      </p:sp>
      <p:sp>
        <p:nvSpPr>
          <p:cNvPr id="11" name="矩形 10"/>
          <p:cNvSpPr/>
          <p:nvPr/>
        </p:nvSpPr>
        <p:spPr>
          <a:xfrm>
            <a:off x="301898" y="1615574"/>
            <a:ext cx="11603409" cy="1615827"/>
          </a:xfrm>
          <a:prstGeom prst="rect">
            <a:avLst/>
          </a:prstGeom>
        </p:spPr>
        <p:txBody>
          <a:bodyPr wrap="square">
            <a:spAutoFit/>
          </a:bodyPr>
          <a:lstStyle/>
          <a:p>
            <a:r>
              <a:rPr lang="en-US" altLang="zh-CN" dirty="0">
                <a:solidFill>
                  <a:srgbClr val="111133"/>
                </a:solidFill>
                <a:latin typeface="Times New Roman" panose="02020603050405020304" pitchFamily="18" charset="0"/>
                <a:ea typeface="微软雅黑" panose="020B0503020204020204" pitchFamily="34" charset="-122"/>
              </a:rPr>
              <a:t>vLLM </a:t>
            </a:r>
            <a:r>
              <a:rPr lang="zh-CN" altLang="en-US" dirty="0">
                <a:solidFill>
                  <a:srgbClr val="111133"/>
                </a:solidFill>
                <a:latin typeface="Times New Roman" panose="02020603050405020304" pitchFamily="18" charset="0"/>
                <a:ea typeface="微软雅黑" panose="020B0503020204020204" pitchFamily="34" charset="-122"/>
              </a:rPr>
              <a:t>的核心是一个循环过程，每次“解码迭代”代表一次自回归生成步骤（生成一个或多个 </a:t>
            </a:r>
            <a:r>
              <a:rPr lang="en-US" altLang="zh-CN" dirty="0">
                <a:solidFill>
                  <a:srgbClr val="111133"/>
                </a:solidFill>
                <a:latin typeface="Times New Roman" panose="02020603050405020304" pitchFamily="18" charset="0"/>
                <a:ea typeface="微软雅黑" panose="020B0503020204020204" pitchFamily="34" charset="-122"/>
              </a:rPr>
              <a:t>token</a:t>
            </a:r>
            <a:r>
              <a:rPr lang="zh-CN" altLang="en-US" dirty="0">
                <a:solidFill>
                  <a:srgbClr val="111133"/>
                </a:solidFill>
                <a:latin typeface="Times New Roman" panose="02020603050405020304" pitchFamily="18" charset="0"/>
                <a:ea typeface="微软雅黑" panose="020B0503020204020204" pitchFamily="34" charset="-122"/>
              </a:rPr>
              <a:t>）</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ea"/>
              <a:buAutoNum type="circleNumDbPlain"/>
            </a:pPr>
            <a:r>
              <a:rPr lang="zh-CN" altLang="en-US" b="1" dirty="0"/>
              <a:t>选择候选序</a:t>
            </a:r>
            <a:r>
              <a:rPr lang="zh-CN" altLang="en-US" b="1" dirty="0" smtClean="0"/>
              <a:t>列</a:t>
            </a:r>
            <a:r>
              <a:rPr lang="en-US" altLang="zh-CN" b="1" dirty="0" smtClean="0"/>
              <a:t>; </a:t>
            </a:r>
            <a:r>
              <a:rPr lang="zh-CN" altLang="en-US" dirty="0" smtClean="0"/>
              <a:t>（</a:t>
            </a:r>
            <a:r>
              <a:rPr lang="zh-CN" altLang="en-US" dirty="0"/>
              <a:t>选择一组候选请</a:t>
            </a:r>
            <a:r>
              <a:rPr lang="zh-CN" altLang="en-US" dirty="0" smtClean="0"/>
              <a:t>求进行</a:t>
            </a:r>
            <a:r>
              <a:rPr lang="zh-CN" altLang="en-US" b="1" dirty="0" smtClean="0"/>
              <a:t>批处理</a:t>
            </a:r>
            <a:r>
              <a:rPr lang="en-US" altLang="zh-CN" dirty="0" smtClean="0"/>
              <a:t>:</a:t>
            </a:r>
            <a:r>
              <a:rPr lang="zh-CN" altLang="en-US" dirty="0" smtClean="0"/>
              <a:t>例</a:t>
            </a:r>
            <a:r>
              <a:rPr lang="zh-CN" altLang="en-US" dirty="0"/>
              <a:t>如，用户</a:t>
            </a:r>
            <a:r>
              <a:rPr lang="en-US" altLang="zh-CN" dirty="0"/>
              <a:t>A</a:t>
            </a:r>
            <a:r>
              <a:rPr lang="zh-CN" altLang="en-US" dirty="0"/>
              <a:t>正在聊天，用户</a:t>
            </a:r>
            <a:r>
              <a:rPr lang="en-US" altLang="zh-CN" dirty="0"/>
              <a:t>B</a:t>
            </a:r>
            <a:r>
              <a:rPr lang="zh-CN" altLang="en-US" dirty="0"/>
              <a:t>在提问）</a:t>
            </a:r>
            <a:endParaRPr lang="en-US" altLang="zh-CN" b="1" dirty="0" smtClean="0"/>
          </a:p>
          <a:p>
            <a:pPr marL="342900" indent="-342900">
              <a:lnSpc>
                <a:spcPct val="150000"/>
              </a:lnSpc>
              <a:buFont typeface="+mj-ea"/>
              <a:buAutoNum type="circleNumDbPlain"/>
            </a:pPr>
            <a:r>
              <a:rPr lang="zh-CN" altLang="en-US" b="1" dirty="0" smtClean="0"/>
              <a:t>动</a:t>
            </a:r>
            <a:r>
              <a:rPr lang="zh-CN" altLang="en-US" b="1" dirty="0"/>
              <a:t>态分配物理</a:t>
            </a:r>
            <a:r>
              <a:rPr lang="zh-CN" altLang="en-US" b="1" dirty="0" smtClean="0"/>
              <a:t>块</a:t>
            </a:r>
            <a:r>
              <a:rPr lang="en-US" altLang="zh-CN" b="1" dirty="0" smtClean="0"/>
              <a:t>;</a:t>
            </a:r>
          </a:p>
          <a:p>
            <a:pPr marL="342900" indent="-342900">
              <a:lnSpc>
                <a:spcPct val="150000"/>
              </a:lnSpc>
              <a:buFont typeface="+mj-ea"/>
              <a:buAutoNum type="circleNumDbPlain"/>
            </a:pPr>
            <a:r>
              <a:rPr lang="zh-CN" altLang="en-US" b="1" dirty="0"/>
              <a:t>构造批处理输</a:t>
            </a:r>
            <a:r>
              <a:rPr lang="zh-CN" altLang="en-US" b="1" dirty="0" smtClean="0"/>
              <a:t>入</a:t>
            </a:r>
            <a:r>
              <a:rPr lang="en-US" altLang="zh-CN" b="1" dirty="0" smtClean="0"/>
              <a:t>; </a:t>
            </a:r>
            <a:r>
              <a:rPr lang="en-US" altLang="zh-CN" dirty="0" smtClean="0"/>
              <a:t>(</a:t>
            </a:r>
            <a:r>
              <a:rPr lang="zh-CN" altLang="en-US" dirty="0" smtClean="0"/>
              <a:t>正在预填充：输入的是完整的提示词；</a:t>
            </a:r>
            <a:r>
              <a:rPr lang="zh-CN" altLang="en-US" dirty="0"/>
              <a:t>正</a:t>
            </a:r>
            <a:r>
              <a:rPr lang="zh-CN" altLang="en-US" dirty="0" smtClean="0"/>
              <a:t>在自</a:t>
            </a:r>
            <a:r>
              <a:rPr lang="zh-CN" altLang="en-US" dirty="0"/>
              <a:t>回归生</a:t>
            </a:r>
            <a:r>
              <a:rPr lang="zh-CN" altLang="en-US" dirty="0" smtClean="0"/>
              <a:t>成：输入的</a:t>
            </a:r>
            <a:r>
              <a:rPr lang="zh-CN" altLang="en-US" dirty="0"/>
              <a:t>是</a:t>
            </a:r>
            <a:r>
              <a:rPr lang="zh-CN" altLang="en-US" dirty="0" smtClean="0"/>
              <a:t>最</a:t>
            </a:r>
            <a:r>
              <a:rPr lang="zh-CN" altLang="en-US" dirty="0"/>
              <a:t>新一</a:t>
            </a:r>
            <a:r>
              <a:rPr lang="zh-CN" altLang="en-US" dirty="0" smtClean="0"/>
              <a:t>个或多个 </a:t>
            </a:r>
            <a:r>
              <a:rPr lang="en-US" altLang="zh-CN" dirty="0" smtClean="0"/>
              <a:t>token)</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6346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1" name="矩形 10"/>
          <p:cNvSpPr/>
          <p:nvPr/>
        </p:nvSpPr>
        <p:spPr>
          <a:xfrm>
            <a:off x="9683290" y="4743498"/>
            <a:ext cx="2304276" cy="584775"/>
          </a:xfrm>
          <a:prstGeom prst="rect">
            <a:avLst/>
          </a:prstGeom>
        </p:spPr>
        <p:txBody>
          <a:bodyPr wrap="square">
            <a:spAutoFit/>
          </a:bodyPr>
          <a:lstStyle/>
          <a:p>
            <a:r>
              <a:rPr lang="zh-CN" altLang="en-US" sz="1600" b="1" dirty="0" smtClean="0">
                <a:solidFill>
                  <a:schemeClr val="accent1"/>
                </a:solidFill>
                <a:latin typeface="+mj-ea"/>
                <a:ea typeface="+mj-ea"/>
              </a:rPr>
              <a:t>对</a:t>
            </a:r>
            <a:r>
              <a:rPr lang="zh-CN" altLang="en-US" sz="1600" b="1" dirty="0">
                <a:solidFill>
                  <a:schemeClr val="accent1"/>
                </a:solidFill>
                <a:latin typeface="+mj-ea"/>
                <a:ea typeface="+mj-ea"/>
              </a:rPr>
              <a:t>于长提示词</a:t>
            </a:r>
            <a:r>
              <a:rPr lang="zh-CN" altLang="en-US" sz="1600" b="1" dirty="0" smtClean="0">
                <a:solidFill>
                  <a:schemeClr val="accent1"/>
                </a:solidFill>
                <a:latin typeface="+mj-ea"/>
                <a:ea typeface="+mj-ea"/>
              </a:rPr>
              <a:t>，</a:t>
            </a:r>
            <a:endParaRPr lang="en-US" altLang="zh-CN" sz="1600" b="1" dirty="0" smtClean="0">
              <a:solidFill>
                <a:schemeClr val="accent1"/>
              </a:solidFill>
              <a:latin typeface="+mj-ea"/>
              <a:ea typeface="+mj-ea"/>
            </a:endParaRPr>
          </a:p>
          <a:p>
            <a:r>
              <a:rPr lang="zh-CN" altLang="en-US" sz="1600" b="1" dirty="0" smtClean="0">
                <a:solidFill>
                  <a:schemeClr val="accent1"/>
                </a:solidFill>
                <a:latin typeface="+mj-ea"/>
                <a:ea typeface="+mj-ea"/>
              </a:rPr>
              <a:t>内</a:t>
            </a:r>
            <a:r>
              <a:rPr lang="zh-CN" altLang="en-US" sz="1600" b="1" dirty="0">
                <a:solidFill>
                  <a:schemeClr val="accent1"/>
                </a:solidFill>
                <a:latin typeface="+mj-ea"/>
                <a:ea typeface="+mj-ea"/>
              </a:rPr>
              <a:t>存节省是巨大的</a:t>
            </a:r>
            <a:r>
              <a:rPr lang="zh-CN" altLang="en-US" sz="1600" b="1" dirty="0" smtClean="0">
                <a:solidFill>
                  <a:schemeClr val="accent1"/>
                </a:solidFill>
                <a:latin typeface="+mj-ea"/>
                <a:ea typeface="+mj-ea"/>
              </a:rPr>
              <a:t>。</a:t>
            </a:r>
            <a:endParaRPr lang="zh-CN" altLang="en-US" sz="1600" b="1" dirty="0">
              <a:solidFill>
                <a:schemeClr val="accent1"/>
              </a:solidFill>
              <a:latin typeface="+mj-ea"/>
              <a:ea typeface="+mj-ea"/>
            </a:endParaRPr>
          </a:p>
        </p:txBody>
      </p:sp>
      <p:pic>
        <p:nvPicPr>
          <p:cNvPr id="5" name="图片 4"/>
          <p:cNvPicPr>
            <a:picLocks noChangeAspect="1"/>
          </p:cNvPicPr>
          <p:nvPr/>
        </p:nvPicPr>
        <p:blipFill>
          <a:blip r:embed="rId4"/>
          <a:stretch>
            <a:fillRect/>
          </a:stretch>
        </p:blipFill>
        <p:spPr>
          <a:xfrm>
            <a:off x="2758574" y="3539856"/>
            <a:ext cx="6654885" cy="2992060"/>
          </a:xfrm>
          <a:prstGeom prst="rect">
            <a:avLst/>
          </a:prstGeom>
        </p:spPr>
      </p:pic>
      <p:sp>
        <p:nvSpPr>
          <p:cNvPr id="12" name="矩形 11"/>
          <p:cNvSpPr/>
          <p:nvPr/>
        </p:nvSpPr>
        <p:spPr>
          <a:xfrm>
            <a:off x="454298" y="1616545"/>
            <a:ext cx="11603409" cy="1985159"/>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并</a:t>
            </a:r>
            <a:r>
              <a:rPr lang="zh-CN" altLang="en-US" b="1" dirty="0">
                <a:latin typeface="Times New Roman" panose="02020603050405020304" pitchFamily="18" charset="0"/>
                <a:ea typeface="微软雅黑" panose="020B0503020204020204" pitchFamily="34" charset="-122"/>
              </a:rPr>
              <a:t>行采样 </a:t>
            </a:r>
            <a:r>
              <a:rPr lang="en-US" altLang="zh-CN" b="1" dirty="0">
                <a:latin typeface="Times New Roman" panose="02020603050405020304" pitchFamily="18" charset="0"/>
                <a:ea typeface="微软雅黑" panose="020B0503020204020204" pitchFamily="34" charset="-122"/>
              </a:rPr>
              <a:t>(Parallel Sampling</a:t>
            </a:r>
            <a:r>
              <a:rPr lang="en-US" altLang="zh-CN" b="1"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一个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会为单个输入提示词生成多个采样输出</a:t>
            </a:r>
            <a:r>
              <a:rPr lang="zh-CN" altLang="en-US" sz="1600" dirty="0" smtClean="0">
                <a:latin typeface="Times New Roman" panose="02020603050405020304" pitchFamily="18" charset="0"/>
                <a:ea typeface="微软雅黑" panose="020B0503020204020204" pitchFamily="34" charset="-122"/>
              </a:rPr>
              <a:t>；</a:t>
            </a:r>
            <a:r>
              <a:rPr lang="zh-CN" altLang="en-US" sz="1600" dirty="0"/>
              <a:t>在并行采样中，一个请求包含多个共享相同输入提示词的样本，这使得提示词的 </a:t>
            </a:r>
            <a:r>
              <a:rPr lang="en-US" altLang="zh-CN" sz="1600" dirty="0"/>
              <a:t>KV </a:t>
            </a:r>
            <a:r>
              <a:rPr lang="zh-CN" altLang="en-US" sz="1600" dirty="0"/>
              <a:t>缓存也可以被共享</a:t>
            </a:r>
            <a:r>
              <a:rPr lang="zh-CN" altLang="en-US" sz="1600" dirty="0" smtClean="0"/>
              <a:t>。</a:t>
            </a:r>
            <a:r>
              <a:rPr lang="zh-CN" altLang="en-US" sz="1600" dirty="0"/>
              <a:t>但是</a:t>
            </a:r>
            <a:r>
              <a:rPr lang="en-US" altLang="zh-CN" sz="1600" dirty="0" smtClean="0"/>
              <a:t>vLLM </a:t>
            </a:r>
            <a:r>
              <a:rPr lang="zh-CN" altLang="en-US" sz="1600" dirty="0"/>
              <a:t>在物理块粒度上实现了</a:t>
            </a:r>
            <a:r>
              <a:rPr lang="zh-CN" altLang="en-US" sz="1600" b="1" dirty="0"/>
              <a:t>写时复制</a:t>
            </a:r>
            <a:r>
              <a:rPr lang="zh-CN" altLang="en-US" sz="1600" dirty="0"/>
              <a:t>（</a:t>
            </a:r>
            <a:r>
              <a:rPr lang="en-US" altLang="zh-CN" sz="1600" dirty="0"/>
              <a:t>copy-on-write</a:t>
            </a:r>
            <a:r>
              <a:rPr lang="zh-CN" altLang="en-US" sz="1600" dirty="0"/>
              <a:t>）机制，用于需要被多个序列修改的物理块，类似于操作系统虚拟内存中的写时复制技术（例如，</a:t>
            </a:r>
            <a:r>
              <a:rPr lang="en-US" altLang="zh-CN" sz="1600" dirty="0"/>
              <a:t>fork </a:t>
            </a:r>
            <a:r>
              <a:rPr lang="zh-CN" altLang="en-US" sz="1600" dirty="0"/>
              <a:t>进程时）</a:t>
            </a:r>
            <a:r>
              <a:rPr lang="zh-CN" altLang="en-US" sz="1600" dirty="0" smtClean="0"/>
              <a:t>。</a:t>
            </a:r>
            <a:r>
              <a:rPr lang="zh-CN" altLang="en-US" sz="1600" dirty="0"/>
              <a:t>当某个采样序列（如 </a:t>
            </a:r>
            <a:r>
              <a:rPr lang="en-US" altLang="zh-CN" sz="1600" dirty="0"/>
              <a:t>A1</a:t>
            </a:r>
            <a:r>
              <a:rPr lang="zh-CN" altLang="en-US" sz="1600" dirty="0"/>
              <a:t>）需要生成第一个输出 </a:t>
            </a:r>
            <a:r>
              <a:rPr lang="en-US" altLang="zh-CN" sz="1600" dirty="0"/>
              <a:t>token </a:t>
            </a:r>
            <a:r>
              <a:rPr lang="zh-CN" altLang="en-US" sz="1600" dirty="0"/>
              <a:t>并修改其最后一个逻辑块（逻辑块</a:t>
            </a:r>
            <a:r>
              <a:rPr lang="en-US" altLang="zh-CN" sz="1600" dirty="0"/>
              <a:t>1</a:t>
            </a:r>
            <a:r>
              <a:rPr lang="zh-CN" altLang="en-US" sz="1600" dirty="0"/>
              <a:t>）时，</a:t>
            </a:r>
            <a:r>
              <a:rPr lang="en-US" altLang="zh-CN" sz="1600" dirty="0"/>
              <a:t>vLLM </a:t>
            </a:r>
            <a:r>
              <a:rPr lang="zh-CN" altLang="en-US" sz="1600" dirty="0"/>
              <a:t>检测到该物理块（物理块</a:t>
            </a:r>
            <a:r>
              <a:rPr lang="en-US" altLang="zh-CN" sz="1600" dirty="0"/>
              <a:t>1</a:t>
            </a:r>
            <a:r>
              <a:rPr lang="zh-CN" altLang="en-US" sz="1600" dirty="0"/>
              <a:t>）的引用计数 </a:t>
            </a:r>
            <a:r>
              <a:rPr lang="en-US" altLang="zh-CN" sz="1600" dirty="0"/>
              <a:t>&gt; </a:t>
            </a:r>
            <a:r>
              <a:rPr lang="en-US" altLang="zh-CN" sz="1600" dirty="0" smtClean="0"/>
              <a:t>1</a:t>
            </a:r>
            <a:r>
              <a:rPr lang="zh-CN" altLang="en-US" sz="1600" dirty="0" smtClean="0"/>
              <a:t>，于是复制一个新的物理块</a:t>
            </a:r>
            <a:r>
              <a:rPr lang="en-US" altLang="zh-CN" sz="1600" dirty="0" smtClean="0"/>
              <a:t>3</a:t>
            </a:r>
            <a:r>
              <a:rPr lang="zh-CN" altLang="en-US" sz="1600" dirty="0" smtClean="0"/>
              <a:t>。</a:t>
            </a:r>
            <a:endParaRPr lang="zh-CN" altLang="en-US" sz="1600" dirty="0"/>
          </a:p>
        </p:txBody>
      </p:sp>
    </p:spTree>
    <p:extLst>
      <p:ext uri="{BB962C8B-B14F-4D97-AF65-F5344CB8AC3E}">
        <p14:creationId xmlns:p14="http://schemas.microsoft.com/office/powerpoint/2010/main" val="52790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3239</Words>
  <Application>Microsoft Office PowerPoint</Application>
  <PresentationFormat>宽屏</PresentationFormat>
  <Paragraphs>173</Paragraphs>
  <Slides>17</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AliHYAiHei</vt:lpstr>
      <vt:lpstr>-apple-system</vt:lpstr>
      <vt:lpstr>等线</vt:lpstr>
      <vt:lpstr>黑体</vt:lpstr>
      <vt:lpstr>楷体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linhaifeng</cp:lastModifiedBy>
  <cp:revision>797</cp:revision>
  <dcterms:created xsi:type="dcterms:W3CDTF">2021-05-05T06:24:00Z</dcterms:created>
  <dcterms:modified xsi:type="dcterms:W3CDTF">2025-10-25T10:12:19Z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