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27" r:id="rId5"/>
    <p:sldId id="551" r:id="rId6"/>
    <p:sldId id="4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055D"/>
    <a:srgbClr val="E84A27"/>
    <a:srgbClr val="CD4B23"/>
    <a:srgbClr val="AA8377"/>
    <a:srgbClr val="CCCCFF"/>
    <a:srgbClr val="CC10E0"/>
    <a:srgbClr val="FFFFFF"/>
    <a:srgbClr val="6E0F6C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0569" autoAdjust="0"/>
  </p:normalViewPr>
  <p:slideViewPr>
    <p:cSldViewPr snapToGrid="0">
      <p:cViewPr varScale="1">
        <p:scale>
          <a:sx n="144" d="100"/>
          <a:sy n="144" d="100"/>
        </p:scale>
        <p:origin x="9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2B4EB-71A4-431D-81B4-414C21715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3718C-E13D-4500-A87B-3750CAAD43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3718C-E13D-4500-A87B-3750CAAD43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69107-35E3-4F45-9121-475D3C203D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木先生iPPT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AEAA-BB07-4843-834F-558AD13174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808C-0B07-49E3-9E9C-420F43E3A3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/>
        </p:nvSpPr>
        <p:spPr>
          <a:xfrm rot="16200000">
            <a:off x="9440862" y="4106862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5400000">
            <a:off x="0" y="0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98816" y="994465"/>
            <a:ext cx="11775984" cy="5300848"/>
            <a:chOff x="198816" y="1041763"/>
            <a:chExt cx="11775984" cy="530084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9"/>
            <a:stretch>
              <a:fillRect/>
            </a:stretch>
          </p:blipFill>
          <p:spPr>
            <a:xfrm>
              <a:off x="203412" y="1041763"/>
              <a:ext cx="11766792" cy="5300848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31" name="矩形 30"/>
            <p:cNvSpPr/>
            <p:nvPr/>
          </p:nvSpPr>
          <p:spPr>
            <a:xfrm>
              <a:off x="198816" y="1041763"/>
              <a:ext cx="11775984" cy="5300848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983260" y="2531174"/>
            <a:ext cx="83569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6E0F6C"/>
                </a:solidFill>
                <a:latin typeface="Times New Roman" panose="02020603050405020304" pitchFamily="18" charset="0"/>
                <a:ea typeface="AliHYAiHei" pitchFamily="18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srgbClr val="6E0F6C"/>
                </a:solidFill>
                <a:latin typeface="Times New Roman" panose="02020603050405020304" pitchFamily="18" charset="0"/>
                <a:ea typeface="AliHYAiHei" pitchFamily="18" charset="-122"/>
                <a:cs typeface="Times New Roman" panose="02020603050405020304" pitchFamily="18" charset="0"/>
              </a:rPr>
              <a:t>itle</a:t>
            </a:r>
            <a:endParaRPr lang="en-US" sz="2400" dirty="0">
              <a:solidFill>
                <a:srgbClr val="6E0F6C"/>
              </a:solidFill>
              <a:latin typeface="Times New Roman" panose="02020603050405020304" pitchFamily="18" charset="0"/>
              <a:ea typeface="AliHYAiHei" pitchFamily="18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10807" y="3495829"/>
            <a:ext cx="7365325" cy="469265"/>
          </a:xfrm>
          <a:prstGeom prst="rect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99" y="1500711"/>
            <a:ext cx="1778639" cy="222975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304526" y="54442"/>
            <a:ext cx="5582948" cy="425957"/>
            <a:chOff x="783216" y="3993642"/>
            <a:chExt cx="7005756" cy="6224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216" y="3993642"/>
              <a:ext cx="3331584" cy="6224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4559" y="3993642"/>
              <a:ext cx="3514413" cy="622479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28" y="3969005"/>
            <a:ext cx="2177507" cy="686388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83288" y="-268474"/>
            <a:ext cx="913789" cy="15596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23123" y="54442"/>
            <a:ext cx="5405241" cy="44432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050477" y="592598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379CC05-A8BD-4BFA-AB9F-E6F75F06382B}" type="datetime1">
              <a:rPr lang="zh-CN" altLang="en-US" smtClean="0">
                <a:solidFill>
                  <a:srgbClr val="6E0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solidFill>
                <a:srgbClr val="6E0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6811" y="3545795"/>
            <a:ext cx="1430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Haifeng Lin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/>
        </p:nvSpPr>
        <p:spPr>
          <a:xfrm rot="16200000">
            <a:off x="9440862" y="4106862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5400000">
            <a:off x="0" y="0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98816" y="994465"/>
            <a:ext cx="11775984" cy="5300848"/>
            <a:chOff x="198816" y="1041763"/>
            <a:chExt cx="11775984" cy="530084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9"/>
            <a:stretch>
              <a:fillRect/>
            </a:stretch>
          </p:blipFill>
          <p:spPr>
            <a:xfrm>
              <a:off x="203412" y="1041763"/>
              <a:ext cx="11766792" cy="5300848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31" name="矩形 30"/>
            <p:cNvSpPr/>
            <p:nvPr/>
          </p:nvSpPr>
          <p:spPr>
            <a:xfrm>
              <a:off x="198816" y="1041763"/>
              <a:ext cx="11775984" cy="5300848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04526" y="54442"/>
            <a:ext cx="5582948" cy="425957"/>
            <a:chOff x="783216" y="3993642"/>
            <a:chExt cx="7005756" cy="62248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16" y="3993642"/>
              <a:ext cx="3331584" cy="6224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4559" y="3993642"/>
              <a:ext cx="3514413" cy="622479"/>
            </a:xfrm>
            <a:prstGeom prst="rect">
              <a:avLst/>
            </a:prstGeom>
          </p:spPr>
        </p:pic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83288" y="-268474"/>
            <a:ext cx="913789" cy="155962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323123" y="54442"/>
            <a:ext cx="5405241" cy="44432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40822" y="2459504"/>
            <a:ext cx="7726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Backgroud</a:t>
            </a:r>
            <a:r>
              <a:rPr lang="zh-CN" altLang="en-US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 </a:t>
            </a: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&amp;</a:t>
            </a:r>
            <a:r>
              <a:rPr lang="zh-CN" altLang="en-US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 </a:t>
            </a: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Related</a:t>
            </a:r>
            <a:r>
              <a:rPr lang="zh-CN" altLang="en-US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 </a:t>
            </a: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work</a:t>
            </a:r>
            <a:endParaRPr lang="en-US" altLang="zh-CN" sz="2400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Challenges &amp; Opportunity</a:t>
            </a:r>
            <a:endParaRPr lang="en-US" altLang="zh-CN" sz="2400" b="1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Approach</a:t>
            </a:r>
            <a:endParaRPr lang="en-US" altLang="zh-CN" sz="2400" b="1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Setup</a:t>
            </a:r>
            <a:endParaRPr lang="en-US" altLang="zh-CN" sz="2400" b="1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Results</a:t>
            </a:r>
            <a:endParaRPr lang="zh-CN" altLang="en-US" sz="2400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>
            <a:spLocks noChangeArrowheads="1"/>
          </p:cNvSpPr>
          <p:nvPr/>
        </p:nvSpPr>
        <p:spPr bwMode="auto">
          <a:xfrm>
            <a:off x="2423693" y="260734"/>
            <a:ext cx="940723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Background &amp; Related work:</a:t>
            </a:r>
            <a:r>
              <a:rPr lang="zh-CN" altLang="en-US" sz="28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 </a:t>
            </a:r>
            <a:r>
              <a:rPr lang="en-US" altLang="zh-CN" sz="2800" b="1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Impact" panose="020B0806030902050204" pitchFamily="34" charset="0"/>
              </a:rPr>
              <a:t>LLM for static analysis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2055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Impact" panose="020B0806030902050204" pitchFamily="34" charset="0"/>
            </a:endParaRPr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" y="159790"/>
            <a:ext cx="1989778" cy="6327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23694" y="697914"/>
            <a:ext cx="6745244" cy="71852"/>
          </a:xfrm>
          <a:prstGeom prst="rect">
            <a:avLst/>
          </a:prstGeom>
          <a:gradFill flip="none" rotWithShape="1">
            <a:gsLst>
              <a:gs pos="0">
                <a:srgbClr val="63065F">
                  <a:shade val="30000"/>
                  <a:satMod val="115000"/>
                  <a:alpha val="60000"/>
                  <a:lumMod val="100000"/>
                </a:srgbClr>
              </a:gs>
              <a:gs pos="52000">
                <a:srgbClr val="63065F">
                  <a:shade val="67500"/>
                  <a:satMod val="115000"/>
                  <a:alpha val="70000"/>
                </a:srgbClr>
              </a:gs>
              <a:gs pos="100000">
                <a:srgbClr val="63065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25167" y="6305134"/>
            <a:ext cx="10079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2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 Li H, Hao Y, Zhai Y, et al. Enhancing static analysis for practical bug detection: An llm-integrated approach[J]. Proceedings of the ACM on Programming Languages, 2024, 8(OOPSLA1): 474-499.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4668" y="979409"/>
            <a:ext cx="449626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000" dirty="0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Llift[1]</a:t>
            </a:r>
            <a:r>
              <a:rPr lang="en-US" altLang="zh-CN" sz="2000" dirty="0" err="1">
                <a:solidFill>
                  <a:srgbClr val="62055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xxxx</a:t>
            </a:r>
            <a:endParaRPr lang="en-US" altLang="zh-CN" sz="2000" dirty="0">
              <a:solidFill>
                <a:srgbClr val="62055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25"/>
            <a:ext cx="7310732" cy="4711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/>
        </p:nvSpPr>
        <p:spPr>
          <a:xfrm rot="16200000">
            <a:off x="9440862" y="4106862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5400000">
            <a:off x="0" y="0"/>
            <a:ext cx="2751138" cy="2751138"/>
          </a:xfrm>
          <a:prstGeom prst="rtTriangle">
            <a:avLst/>
          </a:prstGeom>
          <a:solidFill>
            <a:srgbClr val="6E0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198816" y="1041763"/>
            <a:ext cx="11775984" cy="5300848"/>
            <a:chOff x="198816" y="1041763"/>
            <a:chExt cx="11775984" cy="5300848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99"/>
            <a:stretch>
              <a:fillRect/>
            </a:stretch>
          </p:blipFill>
          <p:spPr>
            <a:xfrm>
              <a:off x="203412" y="1041763"/>
              <a:ext cx="11766792" cy="5300848"/>
            </a:xfrm>
            <a:prstGeom prst="rect">
              <a:avLst/>
            </a:prstGeom>
            <a:solidFill>
              <a:schemeClr val="bg2"/>
            </a:solidFill>
          </p:spPr>
        </p:pic>
        <p:sp>
          <p:nvSpPr>
            <p:cNvPr id="57" name="矩形 56"/>
            <p:cNvSpPr/>
            <p:nvPr/>
          </p:nvSpPr>
          <p:spPr>
            <a:xfrm>
              <a:off x="198816" y="1041763"/>
              <a:ext cx="11775984" cy="5300848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931351" y="2243306"/>
            <a:ext cx="83292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6E0F6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Thanks</a:t>
            </a:r>
            <a:endParaRPr lang="zh-CN" altLang="en-US" sz="6000" spc="300" dirty="0">
              <a:solidFill>
                <a:srgbClr val="6E0F6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304526" y="54442"/>
            <a:ext cx="5582948" cy="425957"/>
            <a:chOff x="783216" y="3993642"/>
            <a:chExt cx="7005756" cy="622480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216" y="3993642"/>
              <a:ext cx="3331584" cy="6224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4559" y="3993642"/>
              <a:ext cx="3514413" cy="622479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3323123" y="54442"/>
            <a:ext cx="5405241" cy="44432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内容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626" y="56868"/>
            <a:ext cx="1989778" cy="632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sz="1800" dirty="0">
            <a:solidFill>
              <a:srgbClr val="62055D"/>
            </a:solidFill>
            <a:latin typeface="Impact" panose="020B0806030902050204" pitchFamily="34" charset="0"/>
            <a:ea typeface="微软雅黑" panose="020B0503020204020204" pitchFamily="34" charset="-122"/>
            <a:sym typeface="Impact" panose="020B080603090205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Impact</vt:lpstr>
      <vt:lpstr>微软雅黑</vt:lpstr>
      <vt:lpstr>Times New Roman</vt:lpstr>
      <vt:lpstr>AliHYAiHei</vt:lpstr>
      <vt:lpstr>等线</vt:lpstr>
      <vt:lpstr>等线 Light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卓阳</dc:creator>
  <cp:lastModifiedBy>林海峰</cp:lastModifiedBy>
  <cp:revision>736</cp:revision>
  <dcterms:created xsi:type="dcterms:W3CDTF">2021-05-05T06:24:00Z</dcterms:created>
  <dcterms:modified xsi:type="dcterms:W3CDTF">2025-10-14T06:08:35Z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72E89E8DC5534BF7BC7C20457BBFB886_13</vt:lpwstr>
  </property>
  <property fmtid="{D5CDD505-2E9C-101B-9397-08002B2CF9AE}" pid="3" name="KSOProductBuildVer">
    <vt:lpwstr>2052-12.1.0.22529</vt:lpwstr>
  </property>
</Properties>
</file>