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410" r:id="rId2"/>
    <p:sldId id="427" r:id="rId3"/>
    <p:sldId id="551" r:id="rId4"/>
    <p:sldId id="553" r:id="rId5"/>
    <p:sldId id="554" r:id="rId6"/>
    <p:sldId id="555" r:id="rId7"/>
    <p:sldId id="556" r:id="rId8"/>
    <p:sldId id="557" r:id="rId9"/>
    <p:sldId id="558" r:id="rId10"/>
    <p:sldId id="559" r:id="rId11"/>
    <p:sldId id="560" r:id="rId12"/>
    <p:sldId id="561" r:id="rId13"/>
    <p:sldId id="562" r:id="rId14"/>
    <p:sldId id="563" r:id="rId15"/>
    <p:sldId id="564" r:id="rId16"/>
    <p:sldId id="41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055D"/>
    <a:srgbClr val="E84A27"/>
    <a:srgbClr val="CD4B23"/>
    <a:srgbClr val="AA8377"/>
    <a:srgbClr val="CCCCFF"/>
    <a:srgbClr val="CC10E0"/>
    <a:srgbClr val="FFFFFF"/>
    <a:srgbClr val="6E0F6C"/>
    <a:srgbClr val="6306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59" autoAdjust="0"/>
    <p:restoredTop sz="90569" autoAdjust="0"/>
  </p:normalViewPr>
  <p:slideViewPr>
    <p:cSldViewPr snapToGrid="0">
      <p:cViewPr varScale="1">
        <p:scale>
          <a:sx n="109" d="100"/>
          <a:sy n="109" d="100"/>
        </p:scale>
        <p:origin x="516" y="96"/>
      </p:cViewPr>
      <p:guideLst/>
    </p:cSldViewPr>
  </p:slideViewPr>
  <p:notesTextViewPr>
    <p:cViewPr>
      <p:scale>
        <a:sx n="1" d="1"/>
        <a:sy n="1" d="1"/>
      </p:scale>
      <p:origin x="0" y="0"/>
    </p:cViewPr>
  </p:notesTextViewPr>
  <p:sorterViewPr>
    <p:cViewPr>
      <p:scale>
        <a:sx n="100" d="100"/>
        <a:sy n="100" d="100"/>
      </p:scale>
      <p:origin x="0" y="-343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52B4EB-71A4-431D-81B4-414C21715A07}" type="datetimeFigureOut">
              <a:rPr lang="zh-CN" altLang="en-US" smtClean="0"/>
              <a:t>2025/10/25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3718C-E13D-4500-A87B-3750CAAD43C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F69107-35E3-4F45-9121-475D3C203D59}"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10</a:t>
            </a:fld>
            <a:endParaRPr lang="zh-CN" altLang="en-US"/>
          </a:p>
        </p:txBody>
      </p:sp>
    </p:spTree>
    <p:extLst>
      <p:ext uri="{BB962C8B-B14F-4D97-AF65-F5344CB8AC3E}">
        <p14:creationId xmlns:p14="http://schemas.microsoft.com/office/powerpoint/2010/main" val="3760435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11</a:t>
            </a:fld>
            <a:endParaRPr lang="zh-CN" altLang="en-US"/>
          </a:p>
        </p:txBody>
      </p:sp>
    </p:spTree>
    <p:extLst>
      <p:ext uri="{BB962C8B-B14F-4D97-AF65-F5344CB8AC3E}">
        <p14:creationId xmlns:p14="http://schemas.microsoft.com/office/powerpoint/2010/main" val="3407252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12</a:t>
            </a:fld>
            <a:endParaRPr lang="zh-CN" altLang="en-US"/>
          </a:p>
        </p:txBody>
      </p:sp>
    </p:spTree>
    <p:extLst>
      <p:ext uri="{BB962C8B-B14F-4D97-AF65-F5344CB8AC3E}">
        <p14:creationId xmlns:p14="http://schemas.microsoft.com/office/powerpoint/2010/main" val="2685964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13</a:t>
            </a:fld>
            <a:endParaRPr lang="zh-CN" altLang="en-US"/>
          </a:p>
        </p:txBody>
      </p:sp>
    </p:spTree>
    <p:extLst>
      <p:ext uri="{BB962C8B-B14F-4D97-AF65-F5344CB8AC3E}">
        <p14:creationId xmlns:p14="http://schemas.microsoft.com/office/powerpoint/2010/main" val="2658733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14</a:t>
            </a:fld>
            <a:endParaRPr lang="zh-CN" altLang="en-US"/>
          </a:p>
        </p:txBody>
      </p:sp>
    </p:spTree>
    <p:extLst>
      <p:ext uri="{BB962C8B-B14F-4D97-AF65-F5344CB8AC3E}">
        <p14:creationId xmlns:p14="http://schemas.microsoft.com/office/powerpoint/2010/main" val="1095933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15</a:t>
            </a:fld>
            <a:endParaRPr lang="zh-CN" altLang="en-US"/>
          </a:p>
        </p:txBody>
      </p:sp>
    </p:spTree>
    <p:extLst>
      <p:ext uri="{BB962C8B-B14F-4D97-AF65-F5344CB8AC3E}">
        <p14:creationId xmlns:p14="http://schemas.microsoft.com/office/powerpoint/2010/main" val="183089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F69107-35E3-4F45-9121-475D3C203D59}" type="slidenum">
              <a:rPr lang="zh-CN" altLang="en-US" smtClean="0"/>
              <a:t>16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F69107-35E3-4F45-9121-475D3C203D59}"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6</a:t>
            </a:fld>
            <a:endParaRPr lang="zh-CN" altLang="en-US"/>
          </a:p>
        </p:txBody>
      </p:sp>
    </p:spTree>
    <p:extLst>
      <p:ext uri="{BB962C8B-B14F-4D97-AF65-F5344CB8AC3E}">
        <p14:creationId xmlns:p14="http://schemas.microsoft.com/office/powerpoint/2010/main" val="1940287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7</a:t>
            </a:fld>
            <a:endParaRPr lang="zh-CN" altLang="en-US"/>
          </a:p>
        </p:txBody>
      </p:sp>
    </p:spTree>
    <p:extLst>
      <p:ext uri="{BB962C8B-B14F-4D97-AF65-F5344CB8AC3E}">
        <p14:creationId xmlns:p14="http://schemas.microsoft.com/office/powerpoint/2010/main" val="1598324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8</a:t>
            </a:fld>
            <a:endParaRPr lang="zh-CN" altLang="en-US"/>
          </a:p>
        </p:txBody>
      </p:sp>
    </p:spTree>
    <p:extLst>
      <p:ext uri="{BB962C8B-B14F-4D97-AF65-F5344CB8AC3E}">
        <p14:creationId xmlns:p14="http://schemas.microsoft.com/office/powerpoint/2010/main" val="3613703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9</a:t>
            </a:fld>
            <a:endParaRPr lang="zh-CN" altLang="en-US"/>
          </a:p>
        </p:txBody>
      </p:sp>
    </p:spTree>
    <p:extLst>
      <p:ext uri="{BB962C8B-B14F-4D97-AF65-F5344CB8AC3E}">
        <p14:creationId xmlns:p14="http://schemas.microsoft.com/office/powerpoint/2010/main" val="3233219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941AEAA-BB07-4843-834F-558AD1317431}" type="datetimeFigureOut">
              <a:rPr lang="zh-CN" altLang="en-US" smtClean="0"/>
              <a:t>2025/10/25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941AEAA-BB07-4843-834F-558AD1317431}" type="datetimeFigureOut">
              <a:rPr lang="zh-CN" altLang="en-US" smtClean="0"/>
              <a:t>2025/10/25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941AEAA-BB07-4843-834F-558AD1317431}" type="datetimeFigureOut">
              <a:rPr lang="zh-CN" altLang="en-US" smtClean="0"/>
              <a:t>2025/10/25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木先生iPPT01">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941AEAA-BB07-4843-834F-558AD1317431}" type="datetimeFigureOut">
              <a:rPr lang="zh-CN" altLang="en-US" smtClean="0"/>
              <a:t>2025/10/25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941AEAA-BB07-4843-834F-558AD1317431}" type="datetimeFigureOut">
              <a:rPr lang="zh-CN" altLang="en-US" smtClean="0"/>
              <a:t>2025/10/25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E941AEAA-BB07-4843-834F-558AD1317431}" type="datetimeFigureOut">
              <a:rPr lang="zh-CN" altLang="en-US" smtClean="0"/>
              <a:t>2025/10/25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941AEAA-BB07-4843-834F-558AD1317431}" type="datetimeFigureOut">
              <a:rPr lang="zh-CN" altLang="en-US" smtClean="0"/>
              <a:t>2025/10/25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941AEAA-BB07-4843-834F-558AD1317431}" type="datetimeFigureOut">
              <a:rPr lang="zh-CN" altLang="en-US" smtClean="0"/>
              <a:t>2025/10/25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41AEAA-BB07-4843-834F-558AD1317431}" type="datetimeFigureOut">
              <a:rPr lang="zh-CN" altLang="en-US" smtClean="0"/>
              <a:t>2025/10/25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941AEAA-BB07-4843-834F-558AD1317431}" type="datetimeFigureOut">
              <a:rPr lang="zh-CN" altLang="en-US" smtClean="0"/>
              <a:t>2025/10/25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941AEAA-BB07-4843-834F-558AD1317431}" type="datetimeFigureOut">
              <a:rPr lang="zh-CN" altLang="en-US" smtClean="0"/>
              <a:t>2025/10/25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41AEAA-BB07-4843-834F-558AD1317431}" type="datetimeFigureOut">
              <a:rPr lang="zh-CN" altLang="en-US" smtClean="0"/>
              <a:t>2025/10/25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1C808C-0B07-49E3-9E9C-420F43E3A3B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7.jpe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直角三角形 12"/>
          <p:cNvSpPr/>
          <p:nvPr/>
        </p:nvSpPr>
        <p:spPr>
          <a:xfrm rot="16200000">
            <a:off x="9440862" y="4106862"/>
            <a:ext cx="2751138" cy="2751138"/>
          </a:xfrm>
          <a:prstGeom prst="rtTriangle">
            <a:avLst/>
          </a:prstGeom>
          <a:solidFill>
            <a:srgbClr val="6E0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5400000">
            <a:off x="0" y="0"/>
            <a:ext cx="2751138" cy="2751138"/>
          </a:xfrm>
          <a:prstGeom prst="rtTriangle">
            <a:avLst/>
          </a:prstGeom>
          <a:solidFill>
            <a:srgbClr val="6E0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198816" y="994465"/>
            <a:ext cx="11775984" cy="5300848"/>
            <a:chOff x="198816" y="1041763"/>
            <a:chExt cx="11775984" cy="5300848"/>
          </a:xfrm>
        </p:grpSpPr>
        <p:pic>
          <p:nvPicPr>
            <p:cNvPr id="30" name="图片 29"/>
            <p:cNvPicPr>
              <a:picLocks noChangeAspect="1"/>
            </p:cNvPicPr>
            <p:nvPr/>
          </p:nvPicPr>
          <p:blipFill rotWithShape="1">
            <a:blip r:embed="rId3">
              <a:extLst>
                <a:ext uri="{28A0092B-C50C-407E-A947-70E740481C1C}">
                  <a14:useLocalDpi xmlns:a14="http://schemas.microsoft.com/office/drawing/2010/main" val="0"/>
                </a:ext>
              </a:extLst>
            </a:blip>
            <a:srcRect t="32799"/>
            <a:stretch>
              <a:fillRect/>
            </a:stretch>
          </p:blipFill>
          <p:spPr>
            <a:xfrm>
              <a:off x="203412" y="1041763"/>
              <a:ext cx="11766792" cy="5300848"/>
            </a:xfrm>
            <a:prstGeom prst="rect">
              <a:avLst/>
            </a:prstGeom>
            <a:solidFill>
              <a:schemeClr val="bg2"/>
            </a:solidFill>
          </p:spPr>
        </p:pic>
        <p:sp>
          <p:nvSpPr>
            <p:cNvPr id="31" name="矩形 30"/>
            <p:cNvSpPr/>
            <p:nvPr/>
          </p:nvSpPr>
          <p:spPr>
            <a:xfrm>
              <a:off x="198816" y="1041763"/>
              <a:ext cx="11775984" cy="5300848"/>
            </a:xfrm>
            <a:prstGeom prst="rect">
              <a:avLst/>
            </a:prstGeom>
            <a:solidFill>
              <a:schemeClr val="bg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文本框 3"/>
          <p:cNvSpPr txBox="1"/>
          <p:nvPr/>
        </p:nvSpPr>
        <p:spPr>
          <a:xfrm>
            <a:off x="2983260" y="2531174"/>
            <a:ext cx="8356922" cy="829945"/>
          </a:xfrm>
          <a:prstGeom prst="rect">
            <a:avLst/>
          </a:prstGeom>
          <a:noFill/>
        </p:spPr>
        <p:txBody>
          <a:bodyPr wrap="square" rtlCol="0">
            <a:spAutoFit/>
          </a:bodyPr>
          <a:lstStyle/>
          <a:p>
            <a:pPr algn="ctr"/>
            <a:r>
              <a:rPr lang="en-US" altLang="zh-CN" sz="2400" dirty="0">
                <a:solidFill>
                  <a:srgbClr val="6E0F6C"/>
                </a:solidFill>
                <a:latin typeface="Times New Roman" panose="02020603050405020304" pitchFamily="18" charset="0"/>
                <a:ea typeface="AliHYAiHei" pitchFamily="18" charset="-122"/>
                <a:cs typeface="Times New Roman" panose="02020603050405020304" pitchFamily="18" charset="0"/>
              </a:rPr>
              <a:t>Efficient Memory Management for Large Language</a:t>
            </a:r>
          </a:p>
          <a:p>
            <a:pPr algn="ctr"/>
            <a:r>
              <a:rPr lang="en-US" altLang="zh-CN" sz="2400" dirty="0">
                <a:solidFill>
                  <a:srgbClr val="6E0F6C"/>
                </a:solidFill>
                <a:latin typeface="Times New Roman" panose="02020603050405020304" pitchFamily="18" charset="0"/>
                <a:ea typeface="AliHYAiHei" pitchFamily="18" charset="-122"/>
                <a:cs typeface="Times New Roman" panose="02020603050405020304" pitchFamily="18" charset="0"/>
              </a:rPr>
              <a:t>Model Serving with PagedAttention</a:t>
            </a:r>
          </a:p>
        </p:txBody>
      </p:sp>
      <p:sp>
        <p:nvSpPr>
          <p:cNvPr id="47" name="矩形 46"/>
          <p:cNvSpPr/>
          <p:nvPr/>
        </p:nvSpPr>
        <p:spPr>
          <a:xfrm>
            <a:off x="3410807" y="3495829"/>
            <a:ext cx="7365325" cy="469265"/>
          </a:xfrm>
          <a:prstGeom prst="rect">
            <a:avLst/>
          </a:prstGeom>
          <a:solidFill>
            <a:srgbClr val="6E0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ndParaRPr>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1099" y="1500711"/>
            <a:ext cx="1778639" cy="2229750"/>
          </a:xfrm>
          <a:prstGeom prst="rect">
            <a:avLst/>
          </a:prstGeom>
        </p:spPr>
      </p:pic>
      <p:grpSp>
        <p:nvGrpSpPr>
          <p:cNvPr id="26" name="组合 25"/>
          <p:cNvGrpSpPr/>
          <p:nvPr/>
        </p:nvGrpSpPr>
        <p:grpSpPr>
          <a:xfrm>
            <a:off x="3304526" y="54442"/>
            <a:ext cx="5582948" cy="425957"/>
            <a:chOff x="783216" y="3993642"/>
            <a:chExt cx="7005756" cy="622480"/>
          </a:xfrm>
        </p:grpSpPr>
        <p:pic>
          <p:nvPicPr>
            <p:cNvPr id="27" name="图片 26"/>
            <p:cNvPicPr>
              <a:picLocks noChangeAspect="1"/>
            </p:cNvPicPr>
            <p:nvPr/>
          </p:nvPicPr>
          <p:blipFill>
            <a:blip r:embed="rId5"/>
            <a:stretch>
              <a:fillRect/>
            </a:stretch>
          </p:blipFill>
          <p:spPr>
            <a:xfrm>
              <a:off x="783216" y="3993642"/>
              <a:ext cx="3331584" cy="622480"/>
            </a:xfrm>
            <a:prstGeom prst="rect">
              <a:avLst/>
            </a:prstGeom>
            <a:solidFill>
              <a:schemeClr val="bg1"/>
            </a:solidFill>
          </p:spPr>
        </p:pic>
        <p:pic>
          <p:nvPicPr>
            <p:cNvPr id="28" name="图片 27"/>
            <p:cNvPicPr>
              <a:picLocks noChangeAspect="1"/>
            </p:cNvPicPr>
            <p:nvPr/>
          </p:nvPicPr>
          <p:blipFill>
            <a:blip r:embed="rId6"/>
            <a:stretch>
              <a:fillRect/>
            </a:stretch>
          </p:blipFill>
          <p:spPr>
            <a:xfrm>
              <a:off x="4274559" y="3993642"/>
              <a:ext cx="3514413" cy="622479"/>
            </a:xfrm>
            <a:prstGeom prst="rect">
              <a:avLst/>
            </a:prstGeom>
          </p:spPr>
        </p:pic>
      </p:grpSp>
      <p:pic>
        <p:nvPicPr>
          <p:cNvPr id="25" name="图片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5628" y="3969005"/>
            <a:ext cx="2177507" cy="686388"/>
          </a:xfrm>
          <a:prstGeom prst="rect">
            <a:avLst/>
          </a:prstGeom>
        </p:spPr>
      </p:pic>
      <p:pic>
        <p:nvPicPr>
          <p:cNvPr id="32" name="图片 31"/>
          <p:cNvPicPr>
            <a:picLocks noChangeAspect="1"/>
          </p:cNvPicPr>
          <p:nvPr/>
        </p:nvPicPr>
        <p:blipFill>
          <a:blip r:embed="rId8" cstate="print">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rot="16200000">
            <a:off x="10883288" y="-268474"/>
            <a:ext cx="913789" cy="1559621"/>
          </a:xfrm>
          <a:prstGeom prst="rect">
            <a:avLst/>
          </a:prstGeom>
        </p:spPr>
      </p:pic>
      <p:sp>
        <p:nvSpPr>
          <p:cNvPr id="20" name="矩形 19"/>
          <p:cNvSpPr/>
          <p:nvPr/>
        </p:nvSpPr>
        <p:spPr>
          <a:xfrm>
            <a:off x="3323123" y="54442"/>
            <a:ext cx="5405241" cy="44432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10050477" y="5925981"/>
            <a:ext cx="1326004" cy="369332"/>
          </a:xfrm>
          <a:prstGeom prst="rect">
            <a:avLst/>
          </a:prstGeom>
          <a:noFill/>
        </p:spPr>
        <p:txBody>
          <a:bodyPr wrap="none" rtlCol="0">
            <a:spAutoFit/>
          </a:bodyPr>
          <a:lstStyle/>
          <a:p>
            <a:fld id="{1379CC05-A8BD-4BFA-AB9F-E6F75F06382B}" type="datetime1">
              <a:rPr lang="zh-CN" altLang="en-US" smtClean="0">
                <a:solidFill>
                  <a:srgbClr val="6E0F6C"/>
                </a:solidFill>
                <a:latin typeface="微软雅黑" panose="020B0503020204020204" pitchFamily="34" charset="-122"/>
                <a:ea typeface="微软雅黑" panose="020B0503020204020204" pitchFamily="34" charset="-122"/>
              </a:rPr>
              <a:t>2025/10/25</a:t>
            </a:fld>
            <a:endParaRPr lang="zh-CN" altLang="en-US" dirty="0">
              <a:solidFill>
                <a:srgbClr val="6E0F6C"/>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776811" y="3545795"/>
            <a:ext cx="1430020" cy="368300"/>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Haifeng Lin</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noProof="0"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方</a:t>
            </a:r>
            <a:r>
              <a:rPr lang="zh-CN" altLang="en-US" sz="2800" b="1" noProof="0"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法设计</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1898" y="924576"/>
            <a:ext cx="6631944" cy="523220"/>
          </a:xfrm>
          <a:prstGeom prst="rect">
            <a:avLst/>
          </a:prstGeom>
        </p:spPr>
        <p:txBody>
          <a:bodyPr wrap="none">
            <a:spAutoFit/>
          </a:bodyPr>
          <a:lstStyle/>
          <a:p>
            <a:r>
              <a:rPr lang="en-US" altLang="zh-CN" sz="2800" b="1" dirty="0">
                <a:latin typeface="Times New Roman" panose="02020603050405020304" pitchFamily="18" charset="0"/>
                <a:ea typeface="微软雅黑" panose="020B0503020204020204" pitchFamily="34" charset="-122"/>
              </a:rPr>
              <a:t>Application to Other Decoding Scenarios</a:t>
            </a:r>
            <a:endParaRPr lang="zh-CN" altLang="en-US" sz="2800" b="1" dirty="0">
              <a:latin typeface="Times New Roman" panose="02020603050405020304" pitchFamily="18" charset="0"/>
              <a:ea typeface="微软雅黑" panose="020B0503020204020204" pitchFamily="34" charset="-122"/>
            </a:endParaRPr>
          </a:p>
        </p:txBody>
      </p:sp>
      <p:sp>
        <p:nvSpPr>
          <p:cNvPr id="12" name="矩形 11"/>
          <p:cNvSpPr/>
          <p:nvPr/>
        </p:nvSpPr>
        <p:spPr>
          <a:xfrm>
            <a:off x="454298" y="1616545"/>
            <a:ext cx="11603409" cy="1615827"/>
          </a:xfrm>
          <a:prstGeom prst="rect">
            <a:avLst/>
          </a:prstGeom>
        </p:spPr>
        <p:txBody>
          <a:bodyPr wrap="square">
            <a:spAutoFit/>
          </a:bodyPr>
          <a:lstStyle/>
          <a:p>
            <a:pPr>
              <a:lnSpc>
                <a:spcPct val="150000"/>
              </a:lnSpc>
            </a:pPr>
            <a:r>
              <a:rPr lang="zh-CN" altLang="en-US" b="1" dirty="0" smtClean="0">
                <a:latin typeface="Times New Roman" panose="02020603050405020304" pitchFamily="18" charset="0"/>
                <a:ea typeface="微软雅黑" panose="020B0503020204020204" pitchFamily="34" charset="-122"/>
              </a:rPr>
              <a:t>束</a:t>
            </a:r>
            <a:r>
              <a:rPr lang="zh-CN" altLang="en-US" b="1" dirty="0">
                <a:latin typeface="Times New Roman" panose="02020603050405020304" pitchFamily="18" charset="0"/>
                <a:ea typeface="微软雅黑" panose="020B0503020204020204" pitchFamily="34" charset="-122"/>
              </a:rPr>
              <a:t>搜索 </a:t>
            </a:r>
            <a:r>
              <a:rPr lang="en-US" altLang="zh-CN" b="1" dirty="0">
                <a:latin typeface="Times New Roman" panose="02020603050405020304" pitchFamily="18" charset="0"/>
                <a:ea typeface="微软雅黑" panose="020B0503020204020204" pitchFamily="34" charset="-122"/>
              </a:rPr>
              <a:t>(Beam Search)</a:t>
            </a:r>
            <a:endParaRPr lang="en-US" altLang="zh-CN" dirty="0" smtClean="0">
              <a:latin typeface="Times New Roman" panose="02020603050405020304" pitchFamily="18" charset="0"/>
              <a:ea typeface="微软雅黑" panose="020B0503020204020204" pitchFamily="34" charset="-122"/>
            </a:endParaRPr>
          </a:p>
          <a:p>
            <a:pPr>
              <a:lnSpc>
                <a:spcPct val="150000"/>
              </a:lnSpc>
            </a:pPr>
            <a:r>
              <a:rPr lang="zh-CN" altLang="en-US" sz="1600" dirty="0" smtClean="0">
                <a:latin typeface="Times New Roman" panose="02020603050405020304" pitchFamily="18" charset="0"/>
                <a:ea typeface="微软雅黑" panose="020B0503020204020204" pitchFamily="34" charset="-122"/>
              </a:rPr>
              <a:t>束</a:t>
            </a:r>
            <a:r>
              <a:rPr lang="zh-CN" altLang="en-US" sz="1600" dirty="0">
                <a:latin typeface="Times New Roman" panose="02020603050405020304" pitchFamily="18" charset="0"/>
                <a:ea typeface="微软雅黑" panose="020B0503020204020204" pitchFamily="34" charset="-122"/>
              </a:rPr>
              <a:t>搜</a:t>
            </a:r>
            <a:r>
              <a:rPr lang="zh-CN" altLang="en-US" sz="1600" dirty="0" smtClean="0">
                <a:latin typeface="Times New Roman" panose="02020603050405020304" pitchFamily="18" charset="0"/>
                <a:ea typeface="微软雅黑" panose="020B0503020204020204" pitchFamily="34" charset="-122"/>
              </a:rPr>
              <a:t>索被</a:t>
            </a:r>
            <a:r>
              <a:rPr lang="zh-CN" altLang="en-US" sz="1600" dirty="0">
                <a:latin typeface="Times New Roman" panose="02020603050405020304" pitchFamily="18" charset="0"/>
                <a:ea typeface="微软雅黑" panose="020B0503020204020204" pitchFamily="34" charset="-122"/>
              </a:rPr>
              <a:t>广泛用于从 </a:t>
            </a:r>
            <a:r>
              <a:rPr lang="en-US" altLang="zh-CN" sz="1600" dirty="0">
                <a:latin typeface="Times New Roman" panose="02020603050405020304" pitchFamily="18" charset="0"/>
                <a:ea typeface="微软雅黑" panose="020B0503020204020204" pitchFamily="34" charset="-122"/>
              </a:rPr>
              <a:t>LLM </a:t>
            </a:r>
            <a:r>
              <a:rPr lang="zh-CN" altLang="en-US" sz="1600" dirty="0">
                <a:latin typeface="Times New Roman" panose="02020603050405020304" pitchFamily="18" charset="0"/>
                <a:ea typeface="微软雅黑" panose="020B0503020204020204" pitchFamily="34" charset="-122"/>
              </a:rPr>
              <a:t>中解码出最可能的输出序列，因为它缓解了完全遍历样本空间的计算复杂性。束搜索不仅能够共享初始提示词块，还能在不同候选之间共享其他块，并且共享模式随着解码过程的推进而动态变化，类似于操作系统中通过复合 </a:t>
            </a:r>
            <a:r>
              <a:rPr lang="en-US" altLang="zh-CN" sz="1600" dirty="0">
                <a:latin typeface="Times New Roman" panose="02020603050405020304" pitchFamily="18" charset="0"/>
                <a:ea typeface="微软雅黑" panose="020B0503020204020204" pitchFamily="34" charset="-122"/>
              </a:rPr>
              <a:t>fork </a:t>
            </a:r>
            <a:r>
              <a:rPr lang="zh-CN" altLang="en-US" sz="1600" dirty="0">
                <a:latin typeface="Times New Roman" panose="02020603050405020304" pitchFamily="18" charset="0"/>
                <a:ea typeface="微软雅黑" panose="020B0503020204020204" pitchFamily="34" charset="-122"/>
              </a:rPr>
              <a:t>创建的进程树。</a:t>
            </a:r>
            <a:endParaRPr lang="zh-CN" altLang="en-US" sz="1600" dirty="0"/>
          </a:p>
        </p:txBody>
      </p:sp>
      <p:pic>
        <p:nvPicPr>
          <p:cNvPr id="3" name="图片 2"/>
          <p:cNvPicPr>
            <a:picLocks noChangeAspect="1"/>
          </p:cNvPicPr>
          <p:nvPr/>
        </p:nvPicPr>
        <p:blipFill>
          <a:blip r:embed="rId4"/>
          <a:stretch>
            <a:fillRect/>
          </a:stretch>
        </p:blipFill>
        <p:spPr>
          <a:xfrm>
            <a:off x="454298" y="3690940"/>
            <a:ext cx="6819048" cy="2428571"/>
          </a:xfrm>
          <a:prstGeom prst="rect">
            <a:avLst/>
          </a:prstGeom>
        </p:spPr>
      </p:pic>
      <p:sp>
        <p:nvSpPr>
          <p:cNvPr id="8" name="矩形 7"/>
          <p:cNvSpPr/>
          <p:nvPr/>
        </p:nvSpPr>
        <p:spPr>
          <a:xfrm>
            <a:off x="8166767" y="3751063"/>
            <a:ext cx="2004342" cy="2308324"/>
          </a:xfrm>
          <a:prstGeom prst="rect">
            <a:avLst/>
          </a:prstGeom>
        </p:spPr>
        <p:txBody>
          <a:bodyPr wrap="square">
            <a:spAutoFit/>
          </a:bodyPr>
          <a:lstStyle/>
          <a:p>
            <a:pPr marL="285750" indent="-285750">
              <a:lnSpc>
                <a:spcPct val="150000"/>
              </a:lnSpc>
              <a:buClr>
                <a:schemeClr val="accent1"/>
              </a:buClr>
              <a:buFont typeface="Wingdings" panose="05000000000000000000" pitchFamily="2" charset="2"/>
              <a:buChar char="u"/>
            </a:pPr>
            <a:r>
              <a:rPr lang="zh-CN" altLang="en-US" sz="2400" b="1" dirty="0" smtClean="0">
                <a:latin typeface="+mj-ea"/>
                <a:ea typeface="+mj-ea"/>
              </a:rPr>
              <a:t>树状共享</a:t>
            </a:r>
            <a:endParaRPr lang="en-US" altLang="zh-CN" sz="2400" b="1" dirty="0">
              <a:latin typeface="+mj-ea"/>
              <a:ea typeface="+mj-ea"/>
            </a:endParaRPr>
          </a:p>
          <a:p>
            <a:pPr marL="285750" indent="-285750">
              <a:lnSpc>
                <a:spcPct val="150000"/>
              </a:lnSpc>
              <a:buClr>
                <a:schemeClr val="accent1"/>
              </a:buClr>
              <a:buFont typeface="Wingdings" panose="05000000000000000000" pitchFamily="2" charset="2"/>
              <a:buChar char="u"/>
            </a:pPr>
            <a:r>
              <a:rPr lang="zh-CN" altLang="en-US" sz="2400" b="1" dirty="0" smtClean="0">
                <a:latin typeface="+mj-ea"/>
                <a:ea typeface="+mj-ea"/>
              </a:rPr>
              <a:t>动</a:t>
            </a:r>
            <a:r>
              <a:rPr lang="zh-CN" altLang="en-US" sz="2400" b="1" dirty="0">
                <a:latin typeface="+mj-ea"/>
                <a:ea typeface="+mj-ea"/>
              </a:rPr>
              <a:t>态映</a:t>
            </a:r>
            <a:r>
              <a:rPr lang="zh-CN" altLang="en-US" sz="2400" b="1" dirty="0" smtClean="0">
                <a:latin typeface="+mj-ea"/>
                <a:ea typeface="+mj-ea"/>
              </a:rPr>
              <a:t>射</a:t>
            </a:r>
            <a:endParaRPr lang="en-US" altLang="zh-CN" sz="2400" b="1" dirty="0">
              <a:latin typeface="+mj-ea"/>
              <a:ea typeface="+mj-ea"/>
            </a:endParaRPr>
          </a:p>
          <a:p>
            <a:pPr marL="285750" indent="-285750">
              <a:lnSpc>
                <a:spcPct val="150000"/>
              </a:lnSpc>
              <a:buClr>
                <a:schemeClr val="accent1"/>
              </a:buClr>
              <a:buFont typeface="Wingdings" panose="05000000000000000000" pitchFamily="2" charset="2"/>
              <a:buChar char="u"/>
            </a:pPr>
            <a:r>
              <a:rPr lang="zh-CN" altLang="en-US" sz="2400" b="1" dirty="0" smtClean="0">
                <a:latin typeface="+mj-ea"/>
                <a:ea typeface="+mj-ea"/>
              </a:rPr>
              <a:t>智能回收</a:t>
            </a:r>
            <a:endParaRPr lang="en-US" altLang="zh-CN" sz="2400" b="1" dirty="0">
              <a:latin typeface="+mj-ea"/>
              <a:ea typeface="+mj-ea"/>
            </a:endParaRPr>
          </a:p>
          <a:p>
            <a:pPr marL="285750" indent="-285750">
              <a:lnSpc>
                <a:spcPct val="150000"/>
              </a:lnSpc>
              <a:buClr>
                <a:schemeClr val="accent1"/>
              </a:buClr>
              <a:buFont typeface="Wingdings" panose="05000000000000000000" pitchFamily="2" charset="2"/>
              <a:buChar char="u"/>
            </a:pPr>
            <a:r>
              <a:rPr lang="zh-CN" altLang="en-US" sz="2400" b="1" dirty="0" smtClean="0">
                <a:latin typeface="+mj-ea"/>
                <a:ea typeface="+mj-ea"/>
              </a:rPr>
              <a:t>高效扩展</a:t>
            </a:r>
            <a:endParaRPr lang="zh-CN" altLang="en-US" sz="2400" b="1" dirty="0">
              <a:latin typeface="+mj-ea"/>
              <a:ea typeface="+mj-ea"/>
            </a:endParaRPr>
          </a:p>
        </p:txBody>
      </p:sp>
    </p:spTree>
    <p:extLst>
      <p:ext uri="{BB962C8B-B14F-4D97-AF65-F5344CB8AC3E}">
        <p14:creationId xmlns:p14="http://schemas.microsoft.com/office/powerpoint/2010/main" val="1717070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noProof="0"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方</a:t>
            </a:r>
            <a:r>
              <a:rPr lang="zh-CN" altLang="en-US" sz="2800" b="1" noProof="0"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法设计</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1898" y="924576"/>
            <a:ext cx="6631944" cy="523220"/>
          </a:xfrm>
          <a:prstGeom prst="rect">
            <a:avLst/>
          </a:prstGeom>
        </p:spPr>
        <p:txBody>
          <a:bodyPr wrap="none">
            <a:spAutoFit/>
          </a:bodyPr>
          <a:lstStyle/>
          <a:p>
            <a:r>
              <a:rPr lang="en-US" altLang="zh-CN" sz="2800" b="1" dirty="0">
                <a:latin typeface="Times New Roman" panose="02020603050405020304" pitchFamily="18" charset="0"/>
                <a:ea typeface="微软雅黑" panose="020B0503020204020204" pitchFamily="34" charset="-122"/>
              </a:rPr>
              <a:t>Application to Other Decoding Scenarios</a:t>
            </a:r>
            <a:endParaRPr lang="zh-CN" altLang="en-US" sz="2800" b="1" dirty="0">
              <a:latin typeface="Times New Roman" panose="02020603050405020304" pitchFamily="18" charset="0"/>
              <a:ea typeface="微软雅黑" panose="020B0503020204020204" pitchFamily="34" charset="-122"/>
            </a:endParaRPr>
          </a:p>
        </p:txBody>
      </p:sp>
      <p:sp>
        <p:nvSpPr>
          <p:cNvPr id="12" name="矩形 11"/>
          <p:cNvSpPr/>
          <p:nvPr/>
        </p:nvSpPr>
        <p:spPr>
          <a:xfrm>
            <a:off x="454298" y="1616545"/>
            <a:ext cx="2845493" cy="507831"/>
          </a:xfrm>
          <a:prstGeom prst="rect">
            <a:avLst/>
          </a:prstGeom>
        </p:spPr>
        <p:txBody>
          <a:bodyPr wrap="square">
            <a:spAutoFit/>
          </a:bodyPr>
          <a:lstStyle/>
          <a:p>
            <a:pPr>
              <a:lnSpc>
                <a:spcPct val="150000"/>
              </a:lnSpc>
            </a:pPr>
            <a:r>
              <a:rPr lang="zh-CN" altLang="en-US" b="1" dirty="0" smtClean="0">
                <a:latin typeface="Times New Roman" panose="02020603050405020304" pitchFamily="18" charset="0"/>
                <a:ea typeface="微软雅黑" panose="020B0503020204020204" pitchFamily="34" charset="-122"/>
              </a:rPr>
              <a:t>共</a:t>
            </a:r>
            <a:r>
              <a:rPr lang="zh-CN" altLang="en-US" b="1" dirty="0">
                <a:latin typeface="Times New Roman" panose="02020603050405020304" pitchFamily="18" charset="0"/>
                <a:ea typeface="微软雅黑" panose="020B0503020204020204" pitchFamily="34" charset="-122"/>
              </a:rPr>
              <a:t>享前缀 </a:t>
            </a:r>
            <a:r>
              <a:rPr lang="en-US" altLang="zh-CN" b="1" dirty="0">
                <a:latin typeface="Times New Roman" panose="02020603050405020304" pitchFamily="18" charset="0"/>
                <a:ea typeface="微软雅黑" panose="020B0503020204020204" pitchFamily="34" charset="-122"/>
              </a:rPr>
              <a:t>(Shared Prefix</a:t>
            </a:r>
            <a:r>
              <a:rPr lang="en-US" altLang="zh-CN" b="1" dirty="0" smtClean="0">
                <a:latin typeface="Times New Roman" panose="02020603050405020304" pitchFamily="18" charset="0"/>
                <a:ea typeface="微软雅黑" panose="020B0503020204020204" pitchFamily="34" charset="-122"/>
              </a:rPr>
              <a:t>)</a:t>
            </a:r>
            <a:endParaRPr lang="en-US" altLang="zh-CN" dirty="0" smtClean="0">
              <a:latin typeface="Times New Roman" panose="02020603050405020304" pitchFamily="18" charset="0"/>
              <a:ea typeface="微软雅黑" panose="020B0503020204020204" pitchFamily="34" charset="-122"/>
            </a:endParaRPr>
          </a:p>
        </p:txBody>
      </p:sp>
      <p:pic>
        <p:nvPicPr>
          <p:cNvPr id="5" name="图片 4"/>
          <p:cNvPicPr>
            <a:picLocks noChangeAspect="1"/>
          </p:cNvPicPr>
          <p:nvPr/>
        </p:nvPicPr>
        <p:blipFill>
          <a:blip r:embed="rId4"/>
          <a:stretch>
            <a:fillRect/>
          </a:stretch>
        </p:blipFill>
        <p:spPr>
          <a:xfrm>
            <a:off x="301898" y="2102579"/>
            <a:ext cx="6296183" cy="2379250"/>
          </a:xfrm>
          <a:prstGeom prst="rect">
            <a:avLst/>
          </a:prstGeom>
        </p:spPr>
      </p:pic>
      <p:sp>
        <p:nvSpPr>
          <p:cNvPr id="10" name="矩形 9"/>
          <p:cNvSpPr/>
          <p:nvPr/>
        </p:nvSpPr>
        <p:spPr>
          <a:xfrm>
            <a:off x="454298" y="4481829"/>
            <a:ext cx="4289980" cy="507831"/>
          </a:xfrm>
          <a:prstGeom prst="rect">
            <a:avLst/>
          </a:prstGeom>
        </p:spPr>
        <p:txBody>
          <a:bodyPr wrap="square">
            <a:spAutoFit/>
          </a:bodyPr>
          <a:lstStyle/>
          <a:p>
            <a:pPr>
              <a:lnSpc>
                <a:spcPct val="150000"/>
              </a:lnSpc>
            </a:pPr>
            <a:r>
              <a:rPr lang="zh-CN" altLang="en-US" b="1" dirty="0" smtClean="0">
                <a:latin typeface="Times New Roman" panose="02020603050405020304" pitchFamily="18" charset="0"/>
                <a:ea typeface="微软雅黑" panose="020B0503020204020204" pitchFamily="34" charset="-122"/>
              </a:rPr>
              <a:t>混</a:t>
            </a:r>
            <a:r>
              <a:rPr lang="zh-CN" altLang="en-US" b="1" dirty="0">
                <a:latin typeface="Times New Roman" panose="02020603050405020304" pitchFamily="18" charset="0"/>
                <a:ea typeface="微软雅黑" panose="020B0503020204020204" pitchFamily="34" charset="-122"/>
              </a:rPr>
              <a:t>合解码方法 </a:t>
            </a:r>
            <a:r>
              <a:rPr lang="en-US" altLang="zh-CN" b="1" dirty="0">
                <a:latin typeface="Times New Roman" panose="02020603050405020304" pitchFamily="18" charset="0"/>
                <a:ea typeface="微软雅黑" panose="020B0503020204020204" pitchFamily="34" charset="-122"/>
              </a:rPr>
              <a:t>(Mixed Decoding Methods</a:t>
            </a:r>
            <a:r>
              <a:rPr lang="en-US" altLang="zh-CN" b="1" dirty="0" smtClean="0">
                <a:latin typeface="Times New Roman" panose="02020603050405020304" pitchFamily="18" charset="0"/>
                <a:ea typeface="微软雅黑" panose="020B0503020204020204" pitchFamily="34" charset="-122"/>
              </a:rPr>
              <a:t>)</a:t>
            </a:r>
            <a:endParaRPr lang="en-US" altLang="zh-CN" dirty="0" smtClean="0">
              <a:latin typeface="Times New Roman" panose="02020603050405020304" pitchFamily="18" charset="0"/>
              <a:ea typeface="微软雅黑" panose="020B0503020204020204" pitchFamily="34" charset="-122"/>
            </a:endParaRPr>
          </a:p>
        </p:txBody>
      </p:sp>
      <p:sp>
        <p:nvSpPr>
          <p:cNvPr id="9" name="矩形 8"/>
          <p:cNvSpPr/>
          <p:nvPr/>
        </p:nvSpPr>
        <p:spPr>
          <a:xfrm>
            <a:off x="401989" y="4967863"/>
            <a:ext cx="11428939" cy="2169825"/>
          </a:xfrm>
          <a:prstGeom prst="rect">
            <a:avLst/>
          </a:prstGeom>
        </p:spPr>
        <p:txBody>
          <a:bodyPr wrap="square">
            <a:spAutoFit/>
          </a:bodyPr>
          <a:lstStyle/>
          <a:p>
            <a:pPr>
              <a:lnSpc>
                <a:spcPct val="150000"/>
              </a:lnSpc>
            </a:pPr>
            <a:r>
              <a:rPr lang="zh-CN" altLang="en-US" dirty="0">
                <a:solidFill>
                  <a:srgbClr val="111133"/>
                </a:solidFill>
                <a:latin typeface="Times New Roman" panose="02020603050405020304" pitchFamily="18" charset="0"/>
                <a:ea typeface="微软雅黑" panose="020B0503020204020204" pitchFamily="34" charset="-122"/>
              </a:rPr>
              <a:t>一个 </a:t>
            </a:r>
            <a:r>
              <a:rPr lang="en-US" altLang="zh-CN" dirty="0">
                <a:solidFill>
                  <a:srgbClr val="111133"/>
                </a:solidFill>
                <a:latin typeface="Times New Roman" panose="02020603050405020304" pitchFamily="18" charset="0"/>
                <a:ea typeface="微软雅黑" panose="020B0503020204020204" pitchFamily="34" charset="-122"/>
              </a:rPr>
              <a:t>LLM </a:t>
            </a:r>
            <a:r>
              <a:rPr lang="zh-CN" altLang="en-US" dirty="0">
                <a:solidFill>
                  <a:srgbClr val="111133"/>
                </a:solidFill>
                <a:latin typeface="Times New Roman" panose="02020603050405020304" pitchFamily="18" charset="0"/>
                <a:ea typeface="微软雅黑" panose="020B0503020204020204" pitchFamily="34" charset="-122"/>
              </a:rPr>
              <a:t>服务可能同时处理：纯贪婪解码、并行采样（</a:t>
            </a:r>
            <a:r>
              <a:rPr lang="en-US" altLang="zh-CN" dirty="0">
                <a:solidFill>
                  <a:srgbClr val="111133"/>
                </a:solidFill>
                <a:latin typeface="Times New Roman" panose="02020603050405020304" pitchFamily="18" charset="0"/>
                <a:ea typeface="微软雅黑" panose="020B0503020204020204" pitchFamily="34" charset="-122"/>
              </a:rPr>
              <a:t>N=5</a:t>
            </a:r>
            <a:r>
              <a:rPr lang="zh-CN" altLang="en-US" dirty="0">
                <a:solidFill>
                  <a:srgbClr val="111133"/>
                </a:solidFill>
                <a:latin typeface="Times New Roman" panose="02020603050405020304" pitchFamily="18" charset="0"/>
                <a:ea typeface="微软雅黑" panose="020B0503020204020204" pitchFamily="34" charset="-122"/>
              </a:rPr>
              <a:t>）、束搜索（</a:t>
            </a:r>
            <a:r>
              <a:rPr lang="en-US" altLang="zh-CN" dirty="0">
                <a:solidFill>
                  <a:srgbClr val="111133"/>
                </a:solidFill>
                <a:latin typeface="Times New Roman" panose="02020603050405020304" pitchFamily="18" charset="0"/>
                <a:ea typeface="微软雅黑" panose="020B0503020204020204" pitchFamily="34" charset="-122"/>
              </a:rPr>
              <a:t>k=4</a:t>
            </a:r>
            <a:r>
              <a:rPr lang="zh-CN" altLang="en-US" dirty="0">
                <a:solidFill>
                  <a:srgbClr val="111133"/>
                </a:solidFill>
                <a:latin typeface="Times New Roman" panose="02020603050405020304" pitchFamily="18" charset="0"/>
                <a:ea typeface="微软雅黑" panose="020B0503020204020204" pitchFamily="34" charset="-122"/>
              </a:rPr>
              <a:t>）、使用共享前缀的请求等。这些请求的内存访问和共享模式完全不同</a:t>
            </a:r>
            <a:r>
              <a:rPr lang="zh-CN" altLang="en-US" dirty="0" smtClean="0">
                <a:solidFill>
                  <a:srgbClr val="111133"/>
                </a:solidFill>
                <a:latin typeface="Times New Roman" panose="02020603050405020304" pitchFamily="18" charset="0"/>
                <a:ea typeface="微软雅黑" panose="020B0503020204020204" pitchFamily="34" charset="-122"/>
              </a:rPr>
              <a:t>。</a:t>
            </a:r>
            <a:r>
              <a:rPr lang="zh-CN" altLang="en-US" dirty="0">
                <a:solidFill>
                  <a:srgbClr val="111133"/>
                </a:solidFill>
                <a:latin typeface="Times New Roman" panose="02020603050405020304" pitchFamily="18" charset="0"/>
                <a:ea typeface="微软雅黑" panose="020B0503020204020204" pitchFamily="34" charset="-122"/>
              </a:rPr>
              <a:t>这</a:t>
            </a:r>
            <a:r>
              <a:rPr lang="zh-CN" altLang="en-US" dirty="0" smtClean="0">
                <a:solidFill>
                  <a:srgbClr val="111133"/>
                </a:solidFill>
                <a:latin typeface="Times New Roman" panose="02020603050405020304" pitchFamily="18" charset="0"/>
                <a:ea typeface="微软雅黑" panose="020B0503020204020204" pitchFamily="34" charset="-122"/>
              </a:rPr>
              <a:t>是一项巨大的挑战。</a:t>
            </a:r>
            <a:endParaRPr lang="en-US" altLang="zh-CN" dirty="0" smtClean="0">
              <a:solidFill>
                <a:srgbClr val="111133"/>
              </a:solidFill>
              <a:latin typeface="Times New Roman" panose="02020603050405020304" pitchFamily="18" charset="0"/>
              <a:ea typeface="微软雅黑" panose="020B0503020204020204" pitchFamily="34" charset="-122"/>
            </a:endParaRPr>
          </a:p>
          <a:p>
            <a:pPr>
              <a:lnSpc>
                <a:spcPct val="150000"/>
              </a:lnSpc>
            </a:pPr>
            <a:r>
              <a:rPr lang="zh-CN" altLang="en-US" dirty="0">
                <a:solidFill>
                  <a:srgbClr val="111133"/>
                </a:solidFill>
                <a:latin typeface="Times New Roman" panose="02020603050405020304" pitchFamily="18" charset="0"/>
                <a:ea typeface="微软雅黑" panose="020B0503020204020204" pitchFamily="34" charset="-122"/>
              </a:rPr>
              <a:t>统</a:t>
            </a:r>
            <a:r>
              <a:rPr lang="zh-CN" altLang="en-US" dirty="0" smtClean="0">
                <a:solidFill>
                  <a:srgbClr val="111133"/>
                </a:solidFill>
                <a:latin typeface="Times New Roman" panose="02020603050405020304" pitchFamily="18" charset="0"/>
                <a:ea typeface="微软雅黑" panose="020B0503020204020204" pitchFamily="34" charset="-122"/>
              </a:rPr>
              <a:t>一抽象：①</a:t>
            </a:r>
            <a:r>
              <a:rPr lang="zh-CN" altLang="en-US" dirty="0" smtClean="0">
                <a:latin typeface="Times New Roman" panose="02020603050405020304" pitchFamily="18" charset="0"/>
                <a:ea typeface="微软雅黑" panose="020B0503020204020204" pitchFamily="34" charset="-122"/>
              </a:rPr>
              <a:t>“</a:t>
            </a:r>
            <a:r>
              <a:rPr lang="zh-CN" altLang="en-US" dirty="0">
                <a:latin typeface="Times New Roman" panose="02020603050405020304" pitchFamily="18" charset="0"/>
                <a:ea typeface="微软雅黑" panose="020B0503020204020204" pitchFamily="34" charset="-122"/>
              </a:rPr>
              <a:t>逻辑块 </a:t>
            </a:r>
            <a:r>
              <a:rPr lang="en-US" altLang="zh-CN" dirty="0">
                <a:latin typeface="Times New Roman" panose="02020603050405020304" pitchFamily="18" charset="0"/>
                <a:ea typeface="微软雅黑" panose="020B0503020204020204" pitchFamily="34" charset="-122"/>
              </a:rPr>
              <a:t>-&gt; </a:t>
            </a:r>
            <a:r>
              <a:rPr lang="zh-CN" altLang="en-US" dirty="0">
                <a:latin typeface="Times New Roman" panose="02020603050405020304" pitchFamily="18" charset="0"/>
                <a:ea typeface="微软雅黑" panose="020B0503020204020204" pitchFamily="34" charset="-122"/>
              </a:rPr>
              <a:t>物理块 </a:t>
            </a:r>
            <a:r>
              <a:rPr lang="en-US" altLang="zh-CN" dirty="0">
                <a:latin typeface="Times New Roman" panose="02020603050405020304" pitchFamily="18" charset="0"/>
                <a:ea typeface="微软雅黑" panose="020B0503020204020204" pitchFamily="34" charset="-122"/>
              </a:rPr>
              <a:t>+ </a:t>
            </a:r>
            <a:r>
              <a:rPr lang="zh-CN" altLang="en-US" dirty="0">
                <a:latin typeface="Times New Roman" panose="02020603050405020304" pitchFamily="18" charset="0"/>
                <a:ea typeface="微软雅黑" panose="020B0503020204020204" pitchFamily="34" charset="-122"/>
              </a:rPr>
              <a:t>引用计数”的映射</a:t>
            </a:r>
            <a:r>
              <a:rPr lang="zh-CN" altLang="en-US" dirty="0" smtClean="0">
                <a:latin typeface="Times New Roman" panose="02020603050405020304" pitchFamily="18" charset="0"/>
                <a:ea typeface="微软雅黑" panose="020B0503020204020204" pitchFamily="34" charset="-122"/>
              </a:rPr>
              <a:t>层；②</a:t>
            </a:r>
            <a:r>
              <a:rPr lang="zh-CN" altLang="en-US" dirty="0">
                <a:latin typeface="Times New Roman" panose="02020603050405020304" pitchFamily="18" charset="0"/>
                <a:ea typeface="微软雅黑" panose="020B0503020204020204" pitchFamily="34" charset="-122"/>
              </a:rPr>
              <a:t>对上层透明</a:t>
            </a:r>
            <a:r>
              <a:rPr lang="zh-CN" altLang="en-US" dirty="0" smtClean="0">
                <a:latin typeface="Times New Roman" panose="02020603050405020304" pitchFamily="18" charset="0"/>
                <a:ea typeface="微软雅黑" panose="020B0503020204020204" pitchFamily="34" charset="-122"/>
              </a:rPr>
              <a:t>：</a:t>
            </a:r>
            <a:r>
              <a:rPr lang="en-US" altLang="zh-CN" dirty="0" smtClean="0">
                <a:latin typeface="Times New Roman" panose="02020603050405020304" pitchFamily="18" charset="0"/>
                <a:ea typeface="微软雅黑" panose="020B0503020204020204" pitchFamily="34" charset="-122"/>
              </a:rPr>
              <a:t>PagedAttention </a:t>
            </a:r>
            <a:r>
              <a:rPr lang="zh-CN" altLang="en-US" dirty="0">
                <a:latin typeface="Times New Roman" panose="02020603050405020304" pitchFamily="18" charset="0"/>
                <a:ea typeface="微软雅黑" panose="020B0503020204020204" pitchFamily="34" charset="-122"/>
              </a:rPr>
              <a:t>内核只看到物理块 </a:t>
            </a:r>
            <a:r>
              <a:rPr lang="en-US" altLang="zh-CN" dirty="0">
                <a:latin typeface="Times New Roman" panose="02020603050405020304" pitchFamily="18" charset="0"/>
                <a:ea typeface="微软雅黑" panose="020B0503020204020204" pitchFamily="34" charset="-122"/>
              </a:rPr>
              <a:t>ID </a:t>
            </a:r>
            <a:r>
              <a:rPr lang="zh-CN" altLang="en-US" dirty="0">
                <a:latin typeface="Times New Roman" panose="02020603050405020304" pitchFamily="18" charset="0"/>
                <a:ea typeface="微软雅黑" panose="020B0503020204020204" pitchFamily="34" charset="-122"/>
              </a:rPr>
              <a:t>的列</a:t>
            </a:r>
            <a:r>
              <a:rPr lang="zh-CN" altLang="en-US" dirty="0" smtClean="0">
                <a:latin typeface="Times New Roman" panose="02020603050405020304" pitchFamily="18" charset="0"/>
                <a:ea typeface="微软雅黑" panose="020B0503020204020204" pitchFamily="34" charset="-122"/>
              </a:rPr>
              <a:t>表；③</a:t>
            </a:r>
            <a:r>
              <a:rPr lang="zh-CN" altLang="en-US" dirty="0">
                <a:latin typeface="Times New Roman" panose="02020603050405020304" pitchFamily="18" charset="0"/>
                <a:ea typeface="微软雅黑" panose="020B0503020204020204" pitchFamily="34" charset="-122"/>
              </a:rPr>
              <a:t>统一处理：无论底层是何种解码模式</a:t>
            </a:r>
            <a:r>
              <a:rPr lang="zh-CN" altLang="en-US" dirty="0" smtClean="0">
                <a:latin typeface="Times New Roman" panose="02020603050405020304" pitchFamily="18" charset="0"/>
                <a:ea typeface="微软雅黑" panose="020B0503020204020204" pitchFamily="34" charset="-122"/>
              </a:rPr>
              <a:t>，输</a:t>
            </a:r>
            <a:r>
              <a:rPr lang="zh-CN" altLang="en-US" dirty="0">
                <a:latin typeface="Times New Roman" panose="02020603050405020304" pitchFamily="18" charset="0"/>
                <a:ea typeface="微软雅黑" panose="020B0503020204020204" pitchFamily="34" charset="-122"/>
              </a:rPr>
              <a:t>入都是“从这些物理块 </a:t>
            </a:r>
            <a:r>
              <a:rPr lang="en-US" altLang="zh-CN" dirty="0">
                <a:latin typeface="Times New Roman" panose="02020603050405020304" pitchFamily="18" charset="0"/>
                <a:ea typeface="微软雅黑" panose="020B0503020204020204" pitchFamily="34" charset="-122"/>
              </a:rPr>
              <a:t>ID </a:t>
            </a:r>
            <a:r>
              <a:rPr lang="zh-CN" altLang="en-US" dirty="0">
                <a:latin typeface="Times New Roman" panose="02020603050405020304" pitchFamily="18" charset="0"/>
                <a:ea typeface="微软雅黑" panose="020B0503020204020204" pitchFamily="34" charset="-122"/>
              </a:rPr>
              <a:t>中读取 </a:t>
            </a:r>
            <a:r>
              <a:rPr lang="en-US" altLang="zh-CN" dirty="0">
                <a:latin typeface="Times New Roman" panose="02020603050405020304" pitchFamily="18" charset="0"/>
                <a:ea typeface="微软雅黑" panose="020B0503020204020204" pitchFamily="34" charset="-122"/>
              </a:rPr>
              <a:t>KV </a:t>
            </a:r>
            <a:r>
              <a:rPr lang="zh-CN" altLang="en-US" dirty="0">
                <a:latin typeface="Times New Roman" panose="02020603050405020304" pitchFamily="18" charset="0"/>
                <a:ea typeface="微软雅黑" panose="020B0503020204020204" pitchFamily="34" charset="-122"/>
              </a:rPr>
              <a:t>缓存”。</a:t>
            </a:r>
          </a:p>
          <a:p>
            <a:pPr>
              <a:lnSpc>
                <a:spcPct val="150000"/>
              </a:lnSpc>
            </a:pPr>
            <a:endParaRPr lang="zh-CN" altLang="en-US" dirty="0">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2468946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noProof="0"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方</a:t>
            </a:r>
            <a:r>
              <a:rPr lang="zh-CN" altLang="en-US" sz="2800" b="1" noProof="0"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法设计</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1898" y="924576"/>
            <a:ext cx="4430957" cy="523220"/>
          </a:xfrm>
          <a:prstGeom prst="rect">
            <a:avLst/>
          </a:prstGeom>
        </p:spPr>
        <p:txBody>
          <a:bodyPr wrap="none">
            <a:spAutoFit/>
          </a:bodyPr>
          <a:lstStyle/>
          <a:p>
            <a:r>
              <a:rPr lang="en-US" altLang="zh-CN" sz="2800" b="1" dirty="0" smtClean="0">
                <a:latin typeface="Times New Roman" panose="02020603050405020304" pitchFamily="18" charset="0"/>
                <a:ea typeface="微软雅黑" panose="020B0503020204020204" pitchFamily="34" charset="-122"/>
              </a:rPr>
              <a:t>Scheduling </a:t>
            </a:r>
            <a:r>
              <a:rPr lang="en-US" altLang="zh-CN" sz="2800" b="1" dirty="0">
                <a:latin typeface="Times New Roman" panose="02020603050405020304" pitchFamily="18" charset="0"/>
                <a:ea typeface="微软雅黑" panose="020B0503020204020204" pitchFamily="34" charset="-122"/>
              </a:rPr>
              <a:t>and Preemption</a:t>
            </a:r>
            <a:endParaRPr lang="zh-CN" altLang="en-US" sz="2800" b="1" dirty="0">
              <a:latin typeface="Times New Roman" panose="02020603050405020304" pitchFamily="18" charset="0"/>
              <a:ea typeface="微软雅黑" panose="020B0503020204020204" pitchFamily="34" charset="-122"/>
            </a:endParaRPr>
          </a:p>
        </p:txBody>
      </p:sp>
      <p:sp>
        <p:nvSpPr>
          <p:cNvPr id="12" name="矩形 11"/>
          <p:cNvSpPr/>
          <p:nvPr/>
        </p:nvSpPr>
        <p:spPr>
          <a:xfrm>
            <a:off x="301898" y="1447796"/>
            <a:ext cx="11376630" cy="923330"/>
          </a:xfrm>
          <a:prstGeom prst="rect">
            <a:avLst/>
          </a:prstGeom>
        </p:spPr>
        <p:txBody>
          <a:bodyPr wrap="square">
            <a:spAutoFit/>
          </a:bodyPr>
          <a:lstStyle/>
          <a:p>
            <a:pPr>
              <a:lnSpc>
                <a:spcPct val="150000"/>
              </a:lnSpc>
            </a:pPr>
            <a:r>
              <a:rPr lang="zh-CN" altLang="en-US" dirty="0" smtClean="0">
                <a:latin typeface="Times New Roman" panose="02020603050405020304" pitchFamily="18" charset="0"/>
                <a:ea typeface="微软雅黑" panose="020B0503020204020204" pitchFamily="34" charset="-122"/>
              </a:rPr>
              <a:t>对所</a:t>
            </a:r>
            <a:r>
              <a:rPr lang="zh-CN" altLang="en-US" dirty="0">
                <a:latin typeface="Times New Roman" panose="02020603050405020304" pitchFamily="18" charset="0"/>
                <a:ea typeface="微软雅黑" panose="020B0503020204020204" pitchFamily="34" charset="-122"/>
              </a:rPr>
              <a:t>有请求采用先到先服务（</a:t>
            </a:r>
            <a:r>
              <a:rPr lang="en-US" altLang="zh-CN" dirty="0">
                <a:latin typeface="Times New Roman" panose="02020603050405020304" pitchFamily="18" charset="0"/>
                <a:ea typeface="微软雅黑" panose="020B0503020204020204" pitchFamily="34" charset="-122"/>
              </a:rPr>
              <a:t>FCFS</a:t>
            </a:r>
            <a:r>
              <a:rPr lang="zh-CN" altLang="en-US" dirty="0">
                <a:latin typeface="Times New Roman" panose="02020603050405020304" pitchFamily="18" charset="0"/>
                <a:ea typeface="微软雅黑" panose="020B0503020204020204" pitchFamily="34" charset="-122"/>
              </a:rPr>
              <a:t>）的调度策略，以确保公平性并防止饥饿。当 </a:t>
            </a:r>
            <a:r>
              <a:rPr lang="en-US" altLang="zh-CN" dirty="0">
                <a:latin typeface="Times New Roman" panose="02020603050405020304" pitchFamily="18" charset="0"/>
                <a:ea typeface="微软雅黑" panose="020B0503020204020204" pitchFamily="34" charset="-122"/>
              </a:rPr>
              <a:t>vLLM </a:t>
            </a:r>
            <a:r>
              <a:rPr lang="zh-CN" altLang="en-US" dirty="0">
                <a:latin typeface="Times New Roman" panose="02020603050405020304" pitchFamily="18" charset="0"/>
                <a:ea typeface="微软雅黑" panose="020B0503020204020204" pitchFamily="34" charset="-122"/>
              </a:rPr>
              <a:t>需要抢占请求时，它会确保最早到达的请求优先被服务，而最晚到达的请求则被优先抢占</a:t>
            </a:r>
            <a:r>
              <a:rPr lang="zh-CN" altLang="en-US" dirty="0" smtClean="0">
                <a:latin typeface="Times New Roman" panose="02020603050405020304" pitchFamily="18" charset="0"/>
                <a:ea typeface="微软雅黑" panose="020B0503020204020204" pitchFamily="34" charset="-122"/>
              </a:rPr>
              <a:t>。一旦开始抢占，停止接受新请求</a:t>
            </a:r>
            <a:endParaRPr lang="en-US" altLang="zh-CN" dirty="0" smtClean="0">
              <a:latin typeface="Times New Roman" panose="02020603050405020304" pitchFamily="18" charset="0"/>
              <a:ea typeface="微软雅黑" panose="020B0503020204020204" pitchFamily="34" charset="-122"/>
            </a:endParaRPr>
          </a:p>
        </p:txBody>
      </p:sp>
      <p:sp>
        <p:nvSpPr>
          <p:cNvPr id="3" name="矩形 2"/>
          <p:cNvSpPr/>
          <p:nvPr/>
        </p:nvSpPr>
        <p:spPr>
          <a:xfrm>
            <a:off x="301898" y="4303003"/>
            <a:ext cx="2295528" cy="646331"/>
          </a:xfrm>
          <a:prstGeom prst="rect">
            <a:avLst/>
          </a:prstGeom>
        </p:spPr>
        <p:txBody>
          <a:bodyPr wrap="square">
            <a:spAutoFit/>
          </a:bodyPr>
          <a:lstStyle/>
          <a:p>
            <a:r>
              <a:rPr lang="zh-CN" altLang="en-US" b="1" dirty="0" smtClean="0">
                <a:solidFill>
                  <a:srgbClr val="FF0000"/>
                </a:solidFill>
                <a:latin typeface="微软雅黑" panose="020B0503020204020204" pitchFamily="34" charset="-122"/>
                <a:ea typeface="微软雅黑" panose="020B0503020204020204" pitchFamily="34" charset="-122"/>
              </a:rPr>
              <a:t>提</a:t>
            </a:r>
            <a:r>
              <a:rPr lang="zh-CN" altLang="en-US" b="1" dirty="0">
                <a:solidFill>
                  <a:srgbClr val="FF0000"/>
                </a:solidFill>
                <a:latin typeface="微软雅黑" panose="020B0503020204020204" pitchFamily="34" charset="-122"/>
                <a:ea typeface="微软雅黑" panose="020B0503020204020204" pitchFamily="34" charset="-122"/>
              </a:rPr>
              <a:t>示词长</a:t>
            </a:r>
            <a:r>
              <a:rPr lang="zh-CN" altLang="en-US" b="1" dirty="0" smtClean="0">
                <a:solidFill>
                  <a:srgbClr val="FF0000"/>
                </a:solidFill>
                <a:latin typeface="微软雅黑" panose="020B0503020204020204" pitchFamily="34" charset="-122"/>
                <a:ea typeface="微软雅黑" panose="020B0503020204020204" pitchFamily="34" charset="-122"/>
              </a:rPr>
              <a:t>度差</a:t>
            </a:r>
            <a:r>
              <a:rPr lang="zh-CN" altLang="en-US" b="1" dirty="0">
                <a:solidFill>
                  <a:srgbClr val="FF0000"/>
                </a:solidFill>
                <a:latin typeface="微软雅黑" panose="020B0503020204020204" pitchFamily="34" charset="-122"/>
                <a:ea typeface="微软雅黑" panose="020B0503020204020204" pitchFamily="34" charset="-122"/>
              </a:rPr>
              <a:t>异巨</a:t>
            </a:r>
            <a:r>
              <a:rPr lang="zh-CN" altLang="en-US" b="1" dirty="0" smtClean="0">
                <a:solidFill>
                  <a:srgbClr val="FF0000"/>
                </a:solidFill>
                <a:latin typeface="微软雅黑" panose="020B0503020204020204" pitchFamily="34" charset="-122"/>
                <a:ea typeface="微软雅黑" panose="020B0503020204020204" pitchFamily="34" charset="-122"/>
              </a:rPr>
              <a:t>大</a:t>
            </a:r>
            <a:endParaRPr lang="en-US" altLang="zh-CN" b="1" dirty="0" smtClean="0">
              <a:solidFill>
                <a:srgbClr val="FF0000"/>
              </a:solidFill>
              <a:latin typeface="微软雅黑" panose="020B0503020204020204" pitchFamily="34" charset="-122"/>
              <a:ea typeface="微软雅黑" panose="020B0503020204020204" pitchFamily="34" charset="-122"/>
            </a:endParaRPr>
          </a:p>
          <a:p>
            <a:r>
              <a:rPr lang="zh-CN" altLang="en-US" b="1" dirty="0" smtClean="0">
                <a:solidFill>
                  <a:srgbClr val="FF0000"/>
                </a:solidFill>
                <a:latin typeface="微软雅黑" panose="020B0503020204020204" pitchFamily="34" charset="-122"/>
                <a:ea typeface="微软雅黑" panose="020B0503020204020204" pitchFamily="34" charset="-122"/>
              </a:rPr>
              <a:t>且输</a:t>
            </a:r>
            <a:r>
              <a:rPr lang="zh-CN" altLang="en-US" b="1" dirty="0">
                <a:solidFill>
                  <a:srgbClr val="FF0000"/>
                </a:solidFill>
                <a:latin typeface="微软雅黑" panose="020B0503020204020204" pitchFamily="34" charset="-122"/>
                <a:ea typeface="微软雅黑" panose="020B0503020204020204" pitchFamily="34" charset="-122"/>
              </a:rPr>
              <a:t>出长度无法</a:t>
            </a:r>
            <a:r>
              <a:rPr lang="zh-CN" altLang="en-US" b="1" dirty="0" smtClean="0">
                <a:solidFill>
                  <a:srgbClr val="FF0000"/>
                </a:solidFill>
                <a:latin typeface="微软雅黑" panose="020B0503020204020204" pitchFamily="34" charset="-122"/>
                <a:ea typeface="微软雅黑" panose="020B0503020204020204" pitchFamily="34" charset="-122"/>
              </a:rPr>
              <a:t>预知</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13" name="矩形 12"/>
          <p:cNvSpPr/>
          <p:nvPr/>
        </p:nvSpPr>
        <p:spPr>
          <a:xfrm>
            <a:off x="301898" y="2371126"/>
            <a:ext cx="10260085" cy="507831"/>
          </a:xfrm>
          <a:prstGeom prst="rect">
            <a:avLst/>
          </a:prstGeom>
        </p:spPr>
        <p:txBody>
          <a:bodyPr wrap="square">
            <a:spAutoFit/>
          </a:bodyPr>
          <a:lstStyle/>
          <a:p>
            <a:pPr>
              <a:lnSpc>
                <a:spcPct val="150000"/>
              </a:lnSpc>
            </a:pPr>
            <a:r>
              <a:rPr lang="zh-CN" altLang="en-US" dirty="0">
                <a:latin typeface="Times New Roman" panose="02020603050405020304" pitchFamily="18" charset="0"/>
                <a:ea typeface="微软雅黑" panose="020B0503020204020204" pitchFamily="34" charset="-122"/>
              </a:rPr>
              <a:t>随着请求数量及其输出的增长，</a:t>
            </a:r>
            <a:r>
              <a:rPr lang="en-US" altLang="zh-CN" dirty="0">
                <a:latin typeface="Times New Roman" panose="02020603050405020304" pitchFamily="18" charset="0"/>
                <a:ea typeface="微软雅黑" panose="020B0503020204020204" pitchFamily="34" charset="-122"/>
              </a:rPr>
              <a:t>vLLM </a:t>
            </a:r>
            <a:r>
              <a:rPr lang="zh-CN" altLang="en-US" dirty="0">
                <a:latin typeface="Times New Roman" panose="02020603050405020304" pitchFamily="18" charset="0"/>
                <a:ea typeface="微软雅黑" panose="020B0503020204020204" pitchFamily="34" charset="-122"/>
              </a:rPr>
              <a:t>可能会耗尽 </a:t>
            </a:r>
            <a:r>
              <a:rPr lang="en-US" altLang="zh-CN" dirty="0">
                <a:latin typeface="Times New Roman" panose="02020603050405020304" pitchFamily="18" charset="0"/>
                <a:ea typeface="微软雅黑" panose="020B0503020204020204" pitchFamily="34" charset="-122"/>
              </a:rPr>
              <a:t>GPU </a:t>
            </a:r>
            <a:r>
              <a:rPr lang="zh-CN" altLang="en-US" dirty="0">
                <a:latin typeface="Times New Roman" panose="02020603050405020304" pitchFamily="18" charset="0"/>
                <a:ea typeface="微软雅黑" panose="020B0503020204020204" pitchFamily="34" charset="-122"/>
              </a:rPr>
              <a:t>的物理块来存储新生成的 </a:t>
            </a:r>
            <a:r>
              <a:rPr lang="en-US" altLang="zh-CN" dirty="0">
                <a:latin typeface="Times New Roman" panose="02020603050405020304" pitchFamily="18" charset="0"/>
                <a:ea typeface="微软雅黑" panose="020B0503020204020204" pitchFamily="34" charset="-122"/>
              </a:rPr>
              <a:t>KV </a:t>
            </a:r>
            <a:r>
              <a:rPr lang="zh-CN" altLang="en-US" dirty="0">
                <a:latin typeface="Times New Roman" panose="02020603050405020304" pitchFamily="18" charset="0"/>
                <a:ea typeface="微软雅黑" panose="020B0503020204020204" pitchFamily="34" charset="-122"/>
              </a:rPr>
              <a:t>缓存。</a:t>
            </a:r>
            <a:endParaRPr lang="en-US" altLang="zh-CN" dirty="0">
              <a:latin typeface="Times New Roman" panose="02020603050405020304" pitchFamily="18" charset="0"/>
              <a:ea typeface="微软雅黑" panose="020B0503020204020204" pitchFamily="34" charset="-122"/>
            </a:endParaRPr>
          </a:p>
        </p:txBody>
      </p:sp>
      <p:sp>
        <p:nvSpPr>
          <p:cNvPr id="14" name="矩形 13"/>
          <p:cNvSpPr/>
          <p:nvPr/>
        </p:nvSpPr>
        <p:spPr>
          <a:xfrm>
            <a:off x="3466396" y="3042632"/>
            <a:ext cx="8212132" cy="3831818"/>
          </a:xfrm>
          <a:prstGeom prst="rect">
            <a:avLst/>
          </a:prstGeom>
        </p:spPr>
        <p:txBody>
          <a:bodyPr wrap="square">
            <a:spAutoFit/>
          </a:bodyPr>
          <a:lstStyle/>
          <a:p>
            <a:pPr>
              <a:lnSpc>
                <a:spcPct val="150000"/>
              </a:lnSpc>
            </a:pPr>
            <a:r>
              <a:rPr lang="zh-CN" altLang="en-US" b="1" dirty="0">
                <a:latin typeface="Times New Roman" panose="02020603050405020304" pitchFamily="18" charset="0"/>
                <a:ea typeface="微软雅黑" panose="020B0503020204020204" pitchFamily="34" charset="-122"/>
              </a:rPr>
              <a:t>问题一：</a:t>
            </a:r>
            <a:r>
              <a:rPr lang="zh-CN" altLang="en-US" dirty="0">
                <a:latin typeface="Times New Roman" panose="02020603050405020304" pitchFamily="18" charset="0"/>
                <a:ea typeface="微软雅黑" panose="020B0503020204020204" pitchFamily="34" charset="-122"/>
              </a:rPr>
              <a:t>逐出哪些块？</a:t>
            </a:r>
            <a:endParaRPr lang="en-US" altLang="zh-CN" dirty="0">
              <a:latin typeface="Times New Roman" panose="02020603050405020304" pitchFamily="18" charset="0"/>
              <a:ea typeface="微软雅黑" panose="020B0503020204020204" pitchFamily="34" charset="-122"/>
            </a:endParaRPr>
          </a:p>
          <a:p>
            <a:pPr>
              <a:lnSpc>
                <a:spcPct val="150000"/>
              </a:lnSpc>
            </a:pPr>
            <a:r>
              <a:rPr lang="zh-CN" altLang="en-US" dirty="0">
                <a:latin typeface="Times New Roman" panose="02020603050405020304" pitchFamily="18" charset="0"/>
                <a:ea typeface="微软雅黑" panose="020B0503020204020204" pitchFamily="34" charset="-122"/>
              </a:rPr>
              <a:t>全部处理（保留、交换、丢弃</a:t>
            </a:r>
            <a:r>
              <a:rPr lang="zh-CN" altLang="en-US" dirty="0" smtClean="0">
                <a:latin typeface="Times New Roman" panose="02020603050405020304" pitchFamily="18" charset="0"/>
                <a:ea typeface="微软雅黑" panose="020B0503020204020204" pitchFamily="34" charset="-122"/>
              </a:rPr>
              <a:t>）</a:t>
            </a:r>
            <a:endParaRPr lang="en-US" altLang="zh-CN" dirty="0" smtClean="0">
              <a:latin typeface="Times New Roman" panose="02020603050405020304" pitchFamily="18" charset="0"/>
              <a:ea typeface="微软雅黑" panose="020B0503020204020204" pitchFamily="34" charset="-122"/>
            </a:endParaRPr>
          </a:p>
          <a:p>
            <a:pPr>
              <a:lnSpc>
                <a:spcPct val="150000"/>
              </a:lnSpc>
            </a:pPr>
            <a:r>
              <a:rPr lang="zh-CN" altLang="en-US" dirty="0" smtClean="0">
                <a:latin typeface="Times New Roman" panose="02020603050405020304" pitchFamily="18" charset="0"/>
                <a:ea typeface="微软雅黑" panose="020B0503020204020204" pitchFamily="34" charset="-122"/>
              </a:rPr>
              <a:t>对</a:t>
            </a:r>
            <a:r>
              <a:rPr lang="zh-CN" altLang="en-US" dirty="0">
                <a:latin typeface="Times New Roman" panose="02020603050405020304" pitchFamily="18" charset="0"/>
                <a:ea typeface="微软雅黑" panose="020B0503020204020204" pitchFamily="34" charset="-122"/>
              </a:rPr>
              <a:t>于并行采样、束搜索等生成多个序列的请求，这些序列被视为一个</a:t>
            </a:r>
            <a:r>
              <a:rPr lang="zh-CN" altLang="en-US" b="1" dirty="0">
                <a:latin typeface="Times New Roman" panose="02020603050405020304" pitchFamily="18" charset="0"/>
                <a:ea typeface="微软雅黑" panose="020B0503020204020204" pitchFamily="34" charset="-122"/>
              </a:rPr>
              <a:t>整体</a:t>
            </a:r>
            <a:endParaRPr lang="en-US" altLang="zh-CN" b="1" dirty="0">
              <a:latin typeface="Times New Roman" panose="02020603050405020304" pitchFamily="18" charset="0"/>
              <a:ea typeface="微软雅黑" panose="020B0503020204020204" pitchFamily="34" charset="-122"/>
            </a:endParaRPr>
          </a:p>
          <a:p>
            <a:pPr>
              <a:lnSpc>
                <a:spcPct val="150000"/>
              </a:lnSpc>
            </a:pPr>
            <a:r>
              <a:rPr lang="zh-CN" altLang="en-US" b="1" dirty="0">
                <a:latin typeface="Times New Roman" panose="02020603050405020304" pitchFamily="18" charset="0"/>
                <a:ea typeface="微软雅黑" panose="020B0503020204020204" pitchFamily="34" charset="-122"/>
              </a:rPr>
              <a:t>问题二：</a:t>
            </a:r>
            <a:r>
              <a:rPr lang="zh-CN" altLang="en-US" dirty="0">
                <a:latin typeface="Times New Roman" panose="02020603050405020304" pitchFamily="18" charset="0"/>
                <a:ea typeface="微软雅黑" panose="020B0503020204020204" pitchFamily="34" charset="-122"/>
              </a:rPr>
              <a:t>如果再次访问逐出的块，如何恢复</a:t>
            </a:r>
            <a:r>
              <a:rPr lang="zh-CN" altLang="en-US" dirty="0" smtClean="0">
                <a:latin typeface="Times New Roman" panose="02020603050405020304" pitchFamily="18" charset="0"/>
                <a:ea typeface="微软雅黑" panose="020B0503020204020204" pitchFamily="34" charset="-122"/>
              </a:rPr>
              <a:t>？</a:t>
            </a:r>
            <a:r>
              <a:rPr lang="en-US" altLang="zh-CN" dirty="0" smtClean="0">
                <a:latin typeface="Times New Roman" panose="02020603050405020304" pitchFamily="18" charset="0"/>
                <a:ea typeface="微软雅黑" panose="020B0503020204020204" pitchFamily="34" charset="-122"/>
              </a:rPr>
              <a:t>【</a:t>
            </a:r>
            <a:r>
              <a:rPr lang="zh-CN" altLang="en-US" dirty="0" smtClean="0">
                <a:latin typeface="Times New Roman" panose="02020603050405020304" pitchFamily="18" charset="0"/>
                <a:ea typeface="微软雅黑" panose="020B0503020204020204" pitchFamily="34" charset="-122"/>
              </a:rPr>
              <a:t>两种策略，选择权留给了我们</a:t>
            </a:r>
            <a:r>
              <a:rPr lang="en-US" altLang="zh-CN" dirty="0" smtClean="0">
                <a:latin typeface="Times New Roman" panose="02020603050405020304" pitchFamily="18" charset="0"/>
                <a:ea typeface="微软雅黑" panose="020B0503020204020204" pitchFamily="34" charset="-122"/>
              </a:rPr>
              <a:t>】</a:t>
            </a:r>
            <a:endParaRPr lang="en-US" altLang="zh-CN" dirty="0">
              <a:latin typeface="Times New Roman" panose="02020603050405020304" pitchFamily="18" charset="0"/>
              <a:ea typeface="微软雅黑" panose="020B0503020204020204" pitchFamily="34" charset="-122"/>
            </a:endParaRPr>
          </a:p>
          <a:p>
            <a:pPr>
              <a:lnSpc>
                <a:spcPct val="150000"/>
              </a:lnSpc>
            </a:pPr>
            <a:r>
              <a:rPr lang="zh-CN" altLang="en-US" dirty="0">
                <a:latin typeface="Times New Roman" panose="02020603050405020304" pitchFamily="18" charset="0"/>
                <a:ea typeface="微软雅黑" panose="020B0503020204020204" pitchFamily="34" charset="-122"/>
              </a:rPr>
              <a:t>①交换：内存换</a:t>
            </a:r>
            <a:r>
              <a:rPr lang="zh-CN" altLang="en-US" dirty="0" smtClean="0">
                <a:latin typeface="Times New Roman" panose="02020603050405020304" pitchFamily="18" charset="0"/>
                <a:ea typeface="微软雅黑" panose="020B0503020204020204" pitchFamily="34" charset="-122"/>
              </a:rPr>
              <a:t>时间</a:t>
            </a:r>
            <a:endParaRPr lang="en-US" altLang="zh-CN" dirty="0" smtClean="0">
              <a:latin typeface="Times New Roman" panose="02020603050405020304" pitchFamily="18" charset="0"/>
              <a:ea typeface="微软雅黑" panose="020B0503020204020204" pitchFamily="34" charset="-122"/>
            </a:endParaRPr>
          </a:p>
          <a:p>
            <a:pPr>
              <a:lnSpc>
                <a:spcPct val="150000"/>
              </a:lnSpc>
            </a:pPr>
            <a:r>
              <a:rPr lang="en-US" altLang="zh-CN" dirty="0" smtClean="0">
                <a:latin typeface="Times New Roman" panose="02020603050405020304" pitchFamily="18" charset="0"/>
                <a:ea typeface="微软雅黑" panose="020B0503020204020204" pitchFamily="34" charset="-122"/>
              </a:rPr>
              <a:t>GPU</a:t>
            </a:r>
            <a:r>
              <a:rPr lang="zh-CN" altLang="en-US" dirty="0" smtClean="0">
                <a:latin typeface="Times New Roman" panose="02020603050405020304" pitchFamily="18" charset="0"/>
                <a:ea typeface="微软雅黑" panose="020B0503020204020204" pitchFamily="34" charset="-122"/>
              </a:rPr>
              <a:t>显存不足时，选择一组最晚到达的请求，将所有</a:t>
            </a:r>
            <a:r>
              <a:rPr lang="en-US" altLang="zh-CN" dirty="0" smtClean="0">
                <a:latin typeface="Times New Roman" panose="02020603050405020304" pitchFamily="18" charset="0"/>
                <a:ea typeface="微软雅黑" panose="020B0503020204020204" pitchFamily="34" charset="-122"/>
              </a:rPr>
              <a:t>KV</a:t>
            </a:r>
            <a:r>
              <a:rPr lang="zh-CN" altLang="en-US" dirty="0" smtClean="0">
                <a:latin typeface="Times New Roman" panose="02020603050405020304" pitchFamily="18" charset="0"/>
                <a:ea typeface="微软雅黑" panose="020B0503020204020204" pitchFamily="34" charset="-122"/>
              </a:rPr>
              <a:t>块复制到</a:t>
            </a:r>
            <a:r>
              <a:rPr lang="en-US" altLang="zh-CN" dirty="0" smtClean="0">
                <a:latin typeface="Times New Roman" panose="02020603050405020304" pitchFamily="18" charset="0"/>
                <a:ea typeface="微软雅黑" panose="020B0503020204020204" pitchFamily="34" charset="-122"/>
              </a:rPr>
              <a:t>CPU</a:t>
            </a:r>
            <a:r>
              <a:rPr lang="zh-CN" altLang="en-US" dirty="0" smtClean="0">
                <a:latin typeface="Times New Roman" panose="02020603050405020304" pitchFamily="18" charset="0"/>
                <a:ea typeface="微软雅黑" panose="020B0503020204020204" pitchFamily="34" charset="-122"/>
              </a:rPr>
              <a:t>内存</a:t>
            </a:r>
            <a:endParaRPr lang="en-US" altLang="zh-CN" dirty="0" smtClean="0">
              <a:latin typeface="Times New Roman" panose="02020603050405020304" pitchFamily="18" charset="0"/>
              <a:ea typeface="微软雅黑" panose="020B0503020204020204" pitchFamily="34" charset="-122"/>
            </a:endParaRPr>
          </a:p>
          <a:p>
            <a:pPr>
              <a:lnSpc>
                <a:spcPct val="150000"/>
              </a:lnSpc>
            </a:pPr>
            <a:r>
              <a:rPr lang="zh-CN" altLang="en-US" dirty="0" smtClean="0">
                <a:latin typeface="Times New Roman" panose="02020603050405020304" pitchFamily="18" charset="0"/>
                <a:ea typeface="微软雅黑" panose="020B0503020204020204" pitchFamily="34" charset="-122"/>
              </a:rPr>
              <a:t>②</a:t>
            </a:r>
            <a:r>
              <a:rPr lang="zh-CN" altLang="en-US" dirty="0">
                <a:latin typeface="Times New Roman" panose="02020603050405020304" pitchFamily="18" charset="0"/>
                <a:ea typeface="微软雅黑" panose="020B0503020204020204" pitchFamily="34" charset="-122"/>
              </a:rPr>
              <a:t>重新计算：时间换内</a:t>
            </a:r>
            <a:r>
              <a:rPr lang="zh-CN" altLang="en-US" dirty="0" smtClean="0">
                <a:latin typeface="Times New Roman" panose="02020603050405020304" pitchFamily="18" charset="0"/>
                <a:ea typeface="微软雅黑" panose="020B0503020204020204" pitchFamily="34" charset="-122"/>
              </a:rPr>
              <a:t>存</a:t>
            </a:r>
            <a:endParaRPr lang="en-US" altLang="zh-CN" dirty="0" smtClean="0">
              <a:latin typeface="Times New Roman" panose="02020603050405020304" pitchFamily="18" charset="0"/>
              <a:ea typeface="微软雅黑" panose="020B0503020204020204" pitchFamily="34" charset="-122"/>
            </a:endParaRPr>
          </a:p>
          <a:p>
            <a:pPr>
              <a:lnSpc>
                <a:spcPct val="150000"/>
              </a:lnSpc>
            </a:pPr>
            <a:r>
              <a:rPr lang="zh-CN" altLang="en-US" dirty="0">
                <a:latin typeface="Times New Roman" panose="02020603050405020304" pitchFamily="18" charset="0"/>
                <a:ea typeface="微软雅黑" panose="020B0503020204020204" pitchFamily="34" charset="-122"/>
              </a:rPr>
              <a:t>优化：</a:t>
            </a:r>
            <a:r>
              <a:rPr lang="en-US" altLang="zh-CN" dirty="0">
                <a:latin typeface="Times New Roman" panose="02020603050405020304" pitchFamily="18" charset="0"/>
                <a:ea typeface="微软雅黑" panose="020B0503020204020204" pitchFamily="34" charset="-122"/>
              </a:rPr>
              <a:t>vLLM </a:t>
            </a:r>
            <a:r>
              <a:rPr lang="zh-CN" altLang="en-US" dirty="0">
                <a:latin typeface="Times New Roman" panose="02020603050405020304" pitchFamily="18" charset="0"/>
                <a:ea typeface="微软雅黑" panose="020B0503020204020204" pitchFamily="34" charset="-122"/>
              </a:rPr>
              <a:t>执行一次 “预填充”（</a:t>
            </a:r>
            <a:r>
              <a:rPr lang="en-US" altLang="zh-CN" dirty="0">
                <a:latin typeface="Times New Roman" panose="02020603050405020304" pitchFamily="18" charset="0"/>
                <a:ea typeface="微软雅黑" panose="020B0503020204020204" pitchFamily="34" charset="-122"/>
              </a:rPr>
              <a:t>prefill</a:t>
            </a:r>
            <a:r>
              <a:rPr lang="zh-CN" altLang="en-US" dirty="0">
                <a:latin typeface="Times New Roman" panose="02020603050405020304" pitchFamily="18" charset="0"/>
                <a:ea typeface="微软雅黑" panose="020B0503020204020204" pitchFamily="34" charset="-122"/>
              </a:rPr>
              <a:t>）计算，一次性生</a:t>
            </a:r>
            <a:r>
              <a:rPr lang="zh-CN" altLang="en-US" dirty="0" smtClean="0">
                <a:latin typeface="Times New Roman" panose="02020603050405020304" pitchFamily="18" charset="0"/>
                <a:ea typeface="微软雅黑" panose="020B0503020204020204" pitchFamily="34" charset="-122"/>
              </a:rPr>
              <a:t>成。将原始</a:t>
            </a:r>
            <a:r>
              <a:rPr lang="en-US" altLang="zh-CN" dirty="0" smtClean="0">
                <a:latin typeface="Times New Roman" panose="02020603050405020304" pitchFamily="18" charset="0"/>
                <a:ea typeface="微软雅黑" panose="020B0503020204020204" pitchFamily="34" charset="-122"/>
              </a:rPr>
              <a:t>prompt</a:t>
            </a:r>
            <a:r>
              <a:rPr lang="zh-CN" altLang="en-US" dirty="0" smtClean="0">
                <a:latin typeface="Times New Roman" panose="02020603050405020304" pitchFamily="18" charset="0"/>
                <a:ea typeface="微软雅黑" panose="020B0503020204020204" pitchFamily="34" charset="-122"/>
              </a:rPr>
              <a:t>和已生成的 </a:t>
            </a:r>
            <a:r>
              <a:rPr lang="en-US" altLang="zh-CN" dirty="0" smtClean="0">
                <a:latin typeface="Times New Roman" panose="02020603050405020304" pitchFamily="18" charset="0"/>
                <a:ea typeface="微软雅黑" panose="020B0503020204020204" pitchFamily="34" charset="-122"/>
              </a:rPr>
              <a:t>token</a:t>
            </a:r>
            <a:r>
              <a:rPr lang="zh-CN" altLang="en-US" dirty="0" smtClean="0">
                <a:latin typeface="Times New Roman" panose="02020603050405020304" pitchFamily="18" charset="0"/>
                <a:ea typeface="微软雅黑" panose="020B0503020204020204" pitchFamily="34" charset="-122"/>
              </a:rPr>
              <a:t>拼接，并行处理整个长序列，一次性生成所有</a:t>
            </a:r>
            <a:r>
              <a:rPr lang="en-US" altLang="zh-CN" b="1" dirty="0" smtClean="0">
                <a:latin typeface="Times New Roman" panose="02020603050405020304" pitchFamily="18" charset="0"/>
                <a:ea typeface="微软雅黑" panose="020B0503020204020204" pitchFamily="34" charset="-122"/>
              </a:rPr>
              <a:t>KV cache</a:t>
            </a:r>
            <a:r>
              <a:rPr lang="zh-CN" altLang="en-US" dirty="0" smtClean="0">
                <a:latin typeface="Times New Roman" panose="02020603050405020304" pitchFamily="18" charset="0"/>
                <a:ea typeface="微软雅黑" panose="020B0503020204020204" pitchFamily="34" charset="-122"/>
              </a:rPr>
              <a:t>。</a:t>
            </a:r>
            <a:endParaRPr lang="en-US" altLang="zh-CN" dirty="0">
              <a:latin typeface="Times New Roman" panose="02020603050405020304" pitchFamily="18" charset="0"/>
              <a:ea typeface="微软雅黑" panose="020B0503020204020204" pitchFamily="34" charset="-122"/>
            </a:endParaRPr>
          </a:p>
        </p:txBody>
      </p:sp>
      <p:sp>
        <p:nvSpPr>
          <p:cNvPr id="10" name="圆角矩形 9"/>
          <p:cNvSpPr/>
          <p:nvPr/>
        </p:nvSpPr>
        <p:spPr>
          <a:xfrm>
            <a:off x="361532" y="4303002"/>
            <a:ext cx="2176259" cy="646331"/>
          </a:xfrm>
          <a:prstGeom prst="roundRect">
            <a:avLst/>
          </a:prstGeom>
          <a:solidFill>
            <a:schemeClr val="accent1">
              <a:alpha val="1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43804" y="5537158"/>
            <a:ext cx="1811714" cy="369332"/>
          </a:xfrm>
          <a:prstGeom prst="rect">
            <a:avLst/>
          </a:prstGeom>
        </p:spPr>
        <p:txBody>
          <a:bodyPr wrap="none">
            <a:spAutoFit/>
          </a:bodyPr>
          <a:lstStyle/>
          <a:p>
            <a:r>
              <a:rPr lang="zh-CN" altLang="en-US" b="1" dirty="0"/>
              <a:t>计算与通信权衡</a:t>
            </a:r>
            <a:endParaRPr lang="zh-CN" altLang="en-US" dirty="0"/>
          </a:p>
        </p:txBody>
      </p:sp>
    </p:spTree>
    <p:extLst>
      <p:ext uri="{BB962C8B-B14F-4D97-AF65-F5344CB8AC3E}">
        <p14:creationId xmlns:p14="http://schemas.microsoft.com/office/powerpoint/2010/main" val="38928777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noProof="0"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方</a:t>
            </a:r>
            <a:r>
              <a:rPr lang="zh-CN" altLang="en-US" sz="2800" b="1" noProof="0"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法设计</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1898" y="924576"/>
            <a:ext cx="3567002" cy="523220"/>
          </a:xfrm>
          <a:prstGeom prst="rect">
            <a:avLst/>
          </a:prstGeom>
        </p:spPr>
        <p:txBody>
          <a:bodyPr wrap="none">
            <a:spAutoFit/>
          </a:bodyPr>
          <a:lstStyle/>
          <a:p>
            <a:r>
              <a:rPr lang="en-US" altLang="zh-CN" sz="2800" b="1" dirty="0" smtClean="0">
                <a:latin typeface="Times New Roman" panose="02020603050405020304" pitchFamily="18" charset="0"/>
                <a:ea typeface="微软雅黑" panose="020B0503020204020204" pitchFamily="34" charset="-122"/>
              </a:rPr>
              <a:t>Distributed </a:t>
            </a:r>
            <a:r>
              <a:rPr lang="en-US" altLang="zh-CN" sz="2800" b="1" dirty="0">
                <a:latin typeface="Times New Roman" panose="02020603050405020304" pitchFamily="18" charset="0"/>
                <a:ea typeface="微软雅黑" panose="020B0503020204020204" pitchFamily="34" charset="-122"/>
              </a:rPr>
              <a:t>Execution</a:t>
            </a:r>
            <a:endParaRPr lang="zh-CN" altLang="en-US" sz="2800" b="1" dirty="0">
              <a:latin typeface="Times New Roman" panose="02020603050405020304" pitchFamily="18" charset="0"/>
              <a:ea typeface="微软雅黑" panose="020B0503020204020204" pitchFamily="34" charset="-122"/>
            </a:endParaRPr>
          </a:p>
        </p:txBody>
      </p:sp>
      <p:sp>
        <p:nvSpPr>
          <p:cNvPr id="12" name="矩形 11"/>
          <p:cNvSpPr/>
          <p:nvPr/>
        </p:nvSpPr>
        <p:spPr>
          <a:xfrm>
            <a:off x="301898" y="1447796"/>
            <a:ext cx="11376630" cy="1338828"/>
          </a:xfrm>
          <a:prstGeom prst="rect">
            <a:avLst/>
          </a:prstGeom>
        </p:spPr>
        <p:txBody>
          <a:bodyPr wrap="square">
            <a:spAutoFit/>
          </a:bodyPr>
          <a:lstStyle/>
          <a:p>
            <a:pPr>
              <a:lnSpc>
                <a:spcPct val="150000"/>
              </a:lnSpc>
            </a:pPr>
            <a:r>
              <a:rPr lang="zh-CN" altLang="en-US" dirty="0" smtClean="0">
                <a:latin typeface="Times New Roman" panose="02020603050405020304" pitchFamily="18" charset="0"/>
                <a:ea typeface="微软雅黑" panose="020B0503020204020204" pitchFamily="34" charset="-122"/>
              </a:rPr>
              <a:t>对于一些比较大的模型，其</a:t>
            </a:r>
            <a:r>
              <a:rPr lang="zh-CN" altLang="en-US" dirty="0">
                <a:latin typeface="Times New Roman" panose="02020603050405020304" pitchFamily="18" charset="0"/>
                <a:ea typeface="微软雅黑" panose="020B0503020204020204" pitchFamily="34" charset="-122"/>
              </a:rPr>
              <a:t>参数量远超单个 </a:t>
            </a:r>
            <a:r>
              <a:rPr lang="en-US" altLang="zh-CN" dirty="0">
                <a:latin typeface="Times New Roman" panose="02020603050405020304" pitchFamily="18" charset="0"/>
                <a:ea typeface="微软雅黑" panose="020B0503020204020204" pitchFamily="34" charset="-122"/>
              </a:rPr>
              <a:t>GPU </a:t>
            </a:r>
            <a:r>
              <a:rPr lang="zh-CN" altLang="en-US" dirty="0">
                <a:latin typeface="Times New Roman" panose="02020603050405020304" pitchFamily="18" charset="0"/>
                <a:ea typeface="微软雅黑" panose="020B0503020204020204" pitchFamily="34" charset="-122"/>
              </a:rPr>
              <a:t>显存（如 </a:t>
            </a:r>
            <a:r>
              <a:rPr lang="en-US" altLang="zh-CN" dirty="0">
                <a:latin typeface="Times New Roman" panose="02020603050405020304" pitchFamily="18" charset="0"/>
                <a:ea typeface="微软雅黑" panose="020B0503020204020204" pitchFamily="34" charset="-122"/>
              </a:rPr>
              <a:t>A100 </a:t>
            </a:r>
            <a:r>
              <a:rPr lang="zh-CN" altLang="en-US" dirty="0">
                <a:latin typeface="Times New Roman" panose="02020603050405020304" pitchFamily="18" charset="0"/>
                <a:ea typeface="微软雅黑" panose="020B0503020204020204" pitchFamily="34" charset="-122"/>
              </a:rPr>
              <a:t>的 </a:t>
            </a:r>
            <a:r>
              <a:rPr lang="en-US" altLang="zh-CN" dirty="0">
                <a:latin typeface="Times New Roman" panose="02020603050405020304" pitchFamily="18" charset="0"/>
                <a:ea typeface="微软雅黑" panose="020B0503020204020204" pitchFamily="34" charset="-122"/>
              </a:rPr>
              <a:t>40/80GB</a:t>
            </a:r>
            <a:r>
              <a:rPr lang="zh-CN" altLang="en-US" dirty="0">
                <a:latin typeface="Times New Roman" panose="02020603050405020304" pitchFamily="18" charset="0"/>
                <a:ea typeface="微软雅黑" panose="020B0503020204020204" pitchFamily="34" charset="-122"/>
              </a:rPr>
              <a:t>）</a:t>
            </a:r>
            <a:r>
              <a:rPr lang="zh-CN" altLang="en-US" dirty="0" smtClean="0">
                <a:latin typeface="Times New Roman" panose="02020603050405020304" pitchFamily="18" charset="0"/>
                <a:ea typeface="微软雅黑" panose="020B0503020204020204" pitchFamily="34" charset="-122"/>
              </a:rPr>
              <a:t>。</a:t>
            </a:r>
            <a:endParaRPr lang="en-US" altLang="zh-CN" dirty="0" smtClean="0">
              <a:latin typeface="Times New Roman" panose="02020603050405020304" pitchFamily="18" charset="0"/>
              <a:ea typeface="微软雅黑" panose="020B0503020204020204" pitchFamily="34" charset="-122"/>
            </a:endParaRPr>
          </a:p>
          <a:p>
            <a:pPr>
              <a:lnSpc>
                <a:spcPct val="150000"/>
              </a:lnSpc>
            </a:pPr>
            <a:r>
              <a:rPr lang="zh-CN" altLang="en-US" dirty="0" smtClean="0">
                <a:latin typeface="Times New Roman" panose="02020603050405020304" pitchFamily="18" charset="0"/>
                <a:ea typeface="微软雅黑" panose="020B0503020204020204" pitchFamily="34" charset="-122"/>
              </a:rPr>
              <a:t>必</a:t>
            </a:r>
            <a:r>
              <a:rPr lang="zh-CN" altLang="en-US" dirty="0">
                <a:latin typeface="Times New Roman" panose="02020603050405020304" pitchFamily="18" charset="0"/>
                <a:ea typeface="微软雅黑" panose="020B0503020204020204" pitchFamily="34" charset="-122"/>
              </a:rPr>
              <a:t>须将模型参数切分到多个 </a:t>
            </a:r>
            <a:r>
              <a:rPr lang="en-US" altLang="zh-CN" dirty="0">
                <a:latin typeface="Times New Roman" panose="02020603050405020304" pitchFamily="18" charset="0"/>
                <a:ea typeface="微软雅黑" panose="020B0503020204020204" pitchFamily="34" charset="-122"/>
              </a:rPr>
              <a:t>GPU </a:t>
            </a:r>
            <a:r>
              <a:rPr lang="zh-CN" altLang="en-US" dirty="0">
                <a:latin typeface="Times New Roman" panose="02020603050405020304" pitchFamily="18" charset="0"/>
                <a:ea typeface="微软雅黑" panose="020B0503020204020204" pitchFamily="34" charset="-122"/>
              </a:rPr>
              <a:t>上</a:t>
            </a:r>
            <a:r>
              <a:rPr lang="zh-CN" altLang="en-US" dirty="0" smtClean="0">
                <a:latin typeface="Times New Roman" panose="02020603050405020304" pitchFamily="18" charset="0"/>
                <a:ea typeface="微软雅黑" panose="020B0503020204020204" pitchFamily="34" charset="-122"/>
              </a:rPr>
              <a:t>。</a:t>
            </a:r>
            <a:r>
              <a:rPr lang="zh-CN" altLang="en-US" dirty="0">
                <a:latin typeface="Times New Roman" panose="02020603050405020304" pitchFamily="18" charset="0"/>
                <a:ea typeface="微软雅黑" panose="020B0503020204020204" pitchFamily="34" charset="-122"/>
              </a:rPr>
              <a:t>因此，需要</a:t>
            </a:r>
            <a:r>
              <a:rPr lang="zh-CN" altLang="en-US" b="1" dirty="0">
                <a:latin typeface="Times New Roman" panose="02020603050405020304" pitchFamily="18" charset="0"/>
                <a:ea typeface="微软雅黑" panose="020B0503020204020204" pitchFamily="34" charset="-122"/>
              </a:rPr>
              <a:t>张</a:t>
            </a:r>
            <a:r>
              <a:rPr lang="zh-CN" altLang="en-US" b="1" dirty="0">
                <a:latin typeface="Times New Roman" panose="02020603050405020304" pitchFamily="18" charset="0"/>
                <a:ea typeface="微软雅黑" panose="020B0503020204020204" pitchFamily="34" charset="-122"/>
              </a:rPr>
              <a:t>量模型并行 </a:t>
            </a:r>
            <a:r>
              <a:rPr lang="en-US" altLang="zh-CN" b="1" dirty="0">
                <a:latin typeface="Times New Roman" panose="02020603050405020304" pitchFamily="18" charset="0"/>
                <a:ea typeface="微软雅黑" panose="020B0503020204020204" pitchFamily="34" charset="-122"/>
              </a:rPr>
              <a:t>(Tensor Model Parallelism, TMP</a:t>
            </a:r>
            <a:r>
              <a:rPr lang="en-US" altLang="zh-CN" b="1" dirty="0" smtClean="0">
                <a:latin typeface="Times New Roman" panose="02020603050405020304" pitchFamily="18" charset="0"/>
                <a:ea typeface="微软雅黑" panose="020B0503020204020204" pitchFamily="34" charset="-122"/>
              </a:rPr>
              <a:t>)</a:t>
            </a:r>
            <a:r>
              <a:rPr lang="zh-CN" altLang="en-US" dirty="0" smtClean="0">
                <a:latin typeface="Times New Roman" panose="02020603050405020304" pitchFamily="18" charset="0"/>
                <a:ea typeface="微软雅黑" panose="020B0503020204020204" pitchFamily="34" charset="-122"/>
              </a:rPr>
              <a:t>。</a:t>
            </a:r>
            <a:endParaRPr lang="en-US" altLang="zh-CN" dirty="0">
              <a:latin typeface="Times New Roman" panose="02020603050405020304" pitchFamily="18" charset="0"/>
              <a:ea typeface="微软雅黑" panose="020B0503020204020204" pitchFamily="34" charset="-122"/>
            </a:endParaRPr>
          </a:p>
          <a:p>
            <a:pPr>
              <a:lnSpc>
                <a:spcPct val="150000"/>
              </a:lnSpc>
            </a:pPr>
            <a:r>
              <a:rPr lang="en-US" altLang="zh-CN" b="1" dirty="0" smtClean="0">
                <a:latin typeface="Times New Roman" panose="02020603050405020304" pitchFamily="18" charset="0"/>
                <a:ea typeface="微软雅黑" panose="020B0503020204020204" pitchFamily="34" charset="-122"/>
              </a:rPr>
              <a:t>SPMD </a:t>
            </a:r>
            <a:r>
              <a:rPr lang="zh-CN" altLang="en-US" b="1" dirty="0">
                <a:latin typeface="Times New Roman" panose="02020603050405020304" pitchFamily="18" charset="0"/>
                <a:ea typeface="微软雅黑" panose="020B0503020204020204" pitchFamily="34" charset="-122"/>
              </a:rPr>
              <a:t>执</a:t>
            </a:r>
            <a:r>
              <a:rPr lang="zh-CN" altLang="en-US" b="1" dirty="0">
                <a:latin typeface="Times New Roman" panose="02020603050405020304" pitchFamily="18" charset="0"/>
                <a:ea typeface="微软雅黑" panose="020B0503020204020204" pitchFamily="34" charset="-122"/>
              </a:rPr>
              <a:t>行：</a:t>
            </a:r>
            <a:r>
              <a:rPr lang="zh-CN" altLang="en-US" dirty="0" smtClean="0"/>
              <a:t>所</a:t>
            </a:r>
            <a:r>
              <a:rPr lang="zh-CN" altLang="en-US" dirty="0"/>
              <a:t>有 </a:t>
            </a:r>
            <a:r>
              <a:rPr lang="en-US" altLang="zh-CN" dirty="0"/>
              <a:t>GPU </a:t>
            </a:r>
            <a:r>
              <a:rPr lang="zh-CN" altLang="en-US" dirty="0"/>
              <a:t>运行相同的模型代码（</a:t>
            </a:r>
            <a:r>
              <a:rPr lang="en-US" altLang="zh-CN" dirty="0"/>
              <a:t>Single Program</a:t>
            </a:r>
            <a:r>
              <a:rPr lang="zh-CN" altLang="en-US" dirty="0"/>
              <a:t>），但处理的数据分片不同（</a:t>
            </a:r>
            <a:r>
              <a:rPr lang="en-US" altLang="zh-CN" dirty="0"/>
              <a:t>Multiple Data</a:t>
            </a:r>
            <a:r>
              <a:rPr lang="zh-CN" altLang="en-US" dirty="0"/>
              <a:t>）</a:t>
            </a:r>
            <a:r>
              <a:rPr lang="zh-CN" altLang="en-US" dirty="0" smtClean="0"/>
              <a:t>。</a:t>
            </a:r>
            <a:endParaRPr lang="en-US" altLang="zh-CN" sz="1600" dirty="0" smtClean="0">
              <a:latin typeface="Times New Roman" panose="02020603050405020304" pitchFamily="18" charset="0"/>
              <a:ea typeface="微软雅黑" panose="020B0503020204020204" pitchFamily="34" charset="-122"/>
            </a:endParaRPr>
          </a:p>
        </p:txBody>
      </p:sp>
      <p:sp>
        <p:nvSpPr>
          <p:cNvPr id="5" name="矩形 4"/>
          <p:cNvSpPr/>
          <p:nvPr/>
        </p:nvSpPr>
        <p:spPr>
          <a:xfrm>
            <a:off x="301898" y="2918697"/>
            <a:ext cx="11128102" cy="3831818"/>
          </a:xfrm>
          <a:prstGeom prst="rect">
            <a:avLst/>
          </a:prstGeom>
        </p:spPr>
        <p:txBody>
          <a:bodyPr wrap="square">
            <a:spAutoFit/>
          </a:bodyPr>
          <a:lstStyle/>
          <a:p>
            <a:pPr>
              <a:lnSpc>
                <a:spcPct val="150000"/>
              </a:lnSpc>
            </a:pPr>
            <a:r>
              <a:rPr lang="en-US" altLang="zh-CN" b="1" dirty="0">
                <a:latin typeface="Times New Roman" panose="02020603050405020304" pitchFamily="18" charset="0"/>
                <a:ea typeface="微软雅黑" panose="020B0503020204020204" pitchFamily="34" charset="-122"/>
              </a:rPr>
              <a:t>vLLM</a:t>
            </a:r>
            <a:r>
              <a:rPr lang="zh-CN" altLang="en-US" dirty="0">
                <a:latin typeface="Times New Roman" panose="02020603050405020304" pitchFamily="18" charset="0"/>
                <a:ea typeface="微软雅黑" panose="020B0503020204020204" pitchFamily="34" charset="-122"/>
              </a:rPr>
              <a:t>的巧妙设计</a:t>
            </a:r>
            <a:endParaRPr lang="en-US" altLang="zh-CN" dirty="0">
              <a:latin typeface="Times New Roman" panose="02020603050405020304" pitchFamily="18" charset="0"/>
              <a:ea typeface="微软雅黑" panose="020B0503020204020204" pitchFamily="34" charset="-122"/>
            </a:endParaRPr>
          </a:p>
          <a:p>
            <a:pPr marL="342900" indent="-342900">
              <a:lnSpc>
                <a:spcPct val="150000"/>
              </a:lnSpc>
              <a:buClr>
                <a:schemeClr val="accent1"/>
              </a:buClr>
              <a:buFont typeface="Wingdings" panose="05000000000000000000" pitchFamily="2" charset="2"/>
              <a:buChar char="u"/>
            </a:pPr>
            <a:r>
              <a:rPr lang="zh-CN" altLang="en-US" sz="1600" b="1" dirty="0">
                <a:latin typeface="Times New Roman" panose="02020603050405020304" pitchFamily="18" charset="0"/>
                <a:ea typeface="微软雅黑" panose="020B0503020204020204" pitchFamily="34" charset="-122"/>
              </a:rPr>
              <a:t>单一全局管理器 </a:t>
            </a:r>
            <a:r>
              <a:rPr lang="en-US" altLang="zh-CN" sz="1600" b="1" dirty="0">
                <a:latin typeface="Times New Roman" panose="02020603050405020304" pitchFamily="18" charset="0"/>
                <a:ea typeface="微软雅黑" panose="020B0503020204020204" pitchFamily="34" charset="-122"/>
              </a:rPr>
              <a:t>(Single KV Cache Manager</a:t>
            </a:r>
            <a:r>
              <a:rPr lang="en-US" altLang="zh-CN" sz="1600" b="1" dirty="0" smtClean="0">
                <a:latin typeface="Times New Roman" panose="02020603050405020304" pitchFamily="18" charset="0"/>
                <a:ea typeface="微软雅黑" panose="020B0503020204020204" pitchFamily="34" charset="-122"/>
              </a:rPr>
              <a:t>)                              </a:t>
            </a:r>
            <a:r>
              <a:rPr lang="zh-CN" altLang="en-US" sz="1100" dirty="0" smtClean="0">
                <a:latin typeface="楷体" panose="02010609060101010101" pitchFamily="49" charset="-122"/>
                <a:ea typeface="楷体" panose="02010609060101010101" pitchFamily="49" charset="-122"/>
              </a:rPr>
              <a:t>决</a:t>
            </a:r>
            <a:r>
              <a:rPr lang="zh-CN" altLang="en-US" sz="1100" dirty="0">
                <a:latin typeface="楷体" panose="02010609060101010101" pitchFamily="49" charset="-122"/>
                <a:ea typeface="楷体" panose="02010609060101010101" pitchFamily="49" charset="-122"/>
              </a:rPr>
              <a:t>定每个逻辑块应该映射到哪个物理块（在哪个 </a:t>
            </a:r>
            <a:r>
              <a:rPr lang="en-US" altLang="zh-CN" sz="1100" dirty="0">
                <a:latin typeface="楷体" panose="02010609060101010101" pitchFamily="49" charset="-122"/>
                <a:ea typeface="楷体" panose="02010609060101010101" pitchFamily="49" charset="-122"/>
              </a:rPr>
              <a:t>GPU </a:t>
            </a:r>
            <a:r>
              <a:rPr lang="zh-CN" altLang="en-US" sz="1100" dirty="0">
                <a:latin typeface="楷体" panose="02010609060101010101" pitchFamily="49" charset="-122"/>
                <a:ea typeface="楷体" panose="02010609060101010101" pitchFamily="49" charset="-122"/>
              </a:rPr>
              <a:t>的显存上），并跟踪引用计数</a:t>
            </a:r>
            <a:endParaRPr lang="en-US" altLang="zh-CN" sz="1100" b="1" dirty="0" smtClean="0">
              <a:latin typeface="楷体" panose="02010609060101010101" pitchFamily="49" charset="-122"/>
              <a:ea typeface="楷体" panose="02010609060101010101" pitchFamily="49" charset="-122"/>
            </a:endParaRPr>
          </a:p>
          <a:p>
            <a:pPr>
              <a:lnSpc>
                <a:spcPct val="150000"/>
              </a:lnSpc>
            </a:pPr>
            <a:r>
              <a:rPr lang="zh-CN" altLang="en-US" sz="1600" dirty="0">
                <a:latin typeface="Times New Roman" panose="02020603050405020304" pitchFamily="18" charset="0"/>
                <a:ea typeface="微软雅黑" panose="020B0503020204020204" pitchFamily="34" charset="-122"/>
              </a:rPr>
              <a:t>所有逻辑块到物理块的映射（块表）由集中式调度器上的一个单一管理器统一维</a:t>
            </a:r>
            <a:r>
              <a:rPr lang="zh-CN" altLang="en-US" sz="1600" dirty="0" smtClean="0">
                <a:latin typeface="Times New Roman" panose="02020603050405020304" pitchFamily="18" charset="0"/>
                <a:ea typeface="微软雅黑" panose="020B0503020204020204" pitchFamily="34" charset="-122"/>
              </a:rPr>
              <a:t>护</a:t>
            </a:r>
            <a:endParaRPr lang="en-US" altLang="zh-CN" sz="1600" dirty="0" smtClean="0">
              <a:latin typeface="Times New Roman" panose="02020603050405020304" pitchFamily="18" charset="0"/>
              <a:ea typeface="微软雅黑" panose="020B0503020204020204" pitchFamily="34" charset="-122"/>
            </a:endParaRPr>
          </a:p>
          <a:p>
            <a:pPr marL="342900" indent="-342900">
              <a:lnSpc>
                <a:spcPct val="150000"/>
              </a:lnSpc>
              <a:buClr>
                <a:schemeClr val="accent1"/>
              </a:buClr>
              <a:buFont typeface="Wingdings" panose="05000000000000000000" pitchFamily="2" charset="2"/>
              <a:buChar char="u"/>
            </a:pPr>
            <a:r>
              <a:rPr lang="zh-CN" altLang="en-US" sz="1600" b="1" dirty="0" smtClean="0">
                <a:latin typeface="Times New Roman" panose="02020603050405020304" pitchFamily="18" charset="0"/>
                <a:ea typeface="微软雅黑" panose="020B0503020204020204" pitchFamily="34" charset="-122"/>
              </a:rPr>
              <a:t>共</a:t>
            </a:r>
            <a:r>
              <a:rPr lang="zh-CN" altLang="en-US" sz="1600" b="1" dirty="0">
                <a:latin typeface="Times New Roman" panose="02020603050405020304" pitchFamily="18" charset="0"/>
                <a:ea typeface="微软雅黑" panose="020B0503020204020204" pitchFamily="34" charset="-122"/>
              </a:rPr>
              <a:t>享映射，独立存</a:t>
            </a:r>
            <a:r>
              <a:rPr lang="zh-CN" altLang="en-US" sz="1600" b="1" dirty="0" smtClean="0">
                <a:latin typeface="Times New Roman" panose="02020603050405020304" pitchFamily="18" charset="0"/>
                <a:ea typeface="微软雅黑" panose="020B0503020204020204" pitchFamily="34" charset="-122"/>
              </a:rPr>
              <a:t>储</a:t>
            </a:r>
            <a:endParaRPr lang="en-US" altLang="zh-CN" sz="1600" b="1" dirty="0" smtClean="0">
              <a:latin typeface="Times New Roman" panose="02020603050405020304" pitchFamily="18" charset="0"/>
              <a:ea typeface="微软雅黑" panose="020B0503020204020204" pitchFamily="34" charset="-122"/>
            </a:endParaRPr>
          </a:p>
          <a:p>
            <a:pPr>
              <a:lnSpc>
                <a:spcPct val="150000"/>
              </a:lnSpc>
              <a:buClr>
                <a:schemeClr val="accent1"/>
              </a:buClr>
            </a:pPr>
            <a:r>
              <a:rPr lang="zh-CN" altLang="en-US" sz="1600" dirty="0">
                <a:latin typeface="Times New Roman" panose="02020603050405020304" pitchFamily="18" charset="0"/>
                <a:ea typeface="微软雅黑" panose="020B0503020204020204" pitchFamily="34" charset="-122"/>
              </a:rPr>
              <a:t>所有 </a:t>
            </a:r>
            <a:r>
              <a:rPr lang="en-US" altLang="zh-CN" sz="1600" dirty="0">
                <a:latin typeface="Times New Roman" panose="02020603050405020304" pitchFamily="18" charset="0"/>
                <a:ea typeface="微软雅黑" panose="020B0503020204020204" pitchFamily="34" charset="-122"/>
              </a:rPr>
              <a:t>GPU </a:t>
            </a:r>
            <a:r>
              <a:rPr lang="zh-CN" altLang="en-US" sz="1600" dirty="0">
                <a:latin typeface="Times New Roman" panose="02020603050405020304" pitchFamily="18" charset="0"/>
                <a:ea typeface="微软雅黑" panose="020B0503020204020204" pitchFamily="34" charset="-122"/>
              </a:rPr>
              <a:t>工作节点共享这个映射关</a:t>
            </a:r>
            <a:r>
              <a:rPr lang="zh-CN" altLang="en-US" sz="1600" dirty="0">
                <a:latin typeface="Times New Roman" panose="02020603050405020304" pitchFamily="18" charset="0"/>
                <a:ea typeface="微软雅黑" panose="020B0503020204020204" pitchFamily="34" charset="-122"/>
              </a:rPr>
              <a:t>系</a:t>
            </a:r>
            <a:r>
              <a:rPr lang="zh-CN" altLang="en-US" sz="1600" dirty="0">
                <a:latin typeface="Times New Roman" panose="02020603050405020304" pitchFamily="18" charset="0"/>
                <a:ea typeface="微软雅黑" panose="020B0503020204020204" pitchFamily="34" charset="-122"/>
              </a:rPr>
              <a:t>，</a:t>
            </a:r>
            <a:r>
              <a:rPr lang="zh-CN" altLang="en-US" sz="1600" dirty="0">
                <a:latin typeface="Times New Roman" panose="02020603050405020304" pitchFamily="18" charset="0"/>
                <a:ea typeface="微软雅黑" panose="020B0503020204020204" pitchFamily="34" charset="-122"/>
              </a:rPr>
              <a:t>每</a:t>
            </a:r>
            <a:r>
              <a:rPr lang="zh-CN" altLang="en-US" sz="1600" dirty="0" smtClean="0">
                <a:latin typeface="Times New Roman" panose="02020603050405020304" pitchFamily="18" charset="0"/>
                <a:ea typeface="微软雅黑" panose="020B0503020204020204" pitchFamily="34" charset="-122"/>
              </a:rPr>
              <a:t>个节</a:t>
            </a:r>
            <a:r>
              <a:rPr lang="zh-CN" altLang="en-US" sz="1600" dirty="0">
                <a:latin typeface="Times New Roman" panose="02020603050405020304" pitchFamily="18" charset="0"/>
                <a:ea typeface="微软雅黑" panose="020B0503020204020204" pitchFamily="34" charset="-122"/>
              </a:rPr>
              <a:t>点根据这个块表，只读取和存储属于自己的那部分 </a:t>
            </a:r>
            <a:r>
              <a:rPr lang="en-US" altLang="zh-CN" sz="1600" dirty="0">
                <a:latin typeface="Times New Roman" panose="02020603050405020304" pitchFamily="18" charset="0"/>
                <a:ea typeface="微软雅黑" panose="020B0503020204020204" pitchFamily="34" charset="-122"/>
              </a:rPr>
              <a:t>KV </a:t>
            </a:r>
            <a:r>
              <a:rPr lang="zh-CN" altLang="en-US" sz="1600" dirty="0">
                <a:latin typeface="Times New Roman" panose="02020603050405020304" pitchFamily="18" charset="0"/>
                <a:ea typeface="微软雅黑" panose="020B0503020204020204" pitchFamily="34" charset="-122"/>
              </a:rPr>
              <a:t>数据（即其负责的注意力头的 </a:t>
            </a:r>
            <a:r>
              <a:rPr lang="en-US" altLang="zh-CN" sz="1600" dirty="0">
                <a:latin typeface="Times New Roman" panose="02020603050405020304" pitchFamily="18" charset="0"/>
                <a:ea typeface="微软雅黑" panose="020B0503020204020204" pitchFamily="34" charset="-122"/>
              </a:rPr>
              <a:t>K </a:t>
            </a:r>
            <a:r>
              <a:rPr lang="zh-CN" altLang="en-US" sz="1600" dirty="0">
                <a:latin typeface="Times New Roman" panose="02020603050405020304" pitchFamily="18" charset="0"/>
                <a:ea typeface="微软雅黑" panose="020B0503020204020204" pitchFamily="34" charset="-122"/>
              </a:rPr>
              <a:t>和 </a:t>
            </a:r>
            <a:r>
              <a:rPr lang="en-US" altLang="zh-CN" sz="1600" dirty="0">
                <a:latin typeface="Times New Roman" panose="02020603050405020304" pitchFamily="18" charset="0"/>
                <a:ea typeface="微软雅黑" panose="020B0503020204020204" pitchFamily="34" charset="-122"/>
              </a:rPr>
              <a:t>V</a:t>
            </a:r>
            <a:r>
              <a:rPr lang="zh-CN" altLang="en-US" sz="1600" dirty="0">
                <a:latin typeface="Times New Roman" panose="02020603050405020304" pitchFamily="18" charset="0"/>
                <a:ea typeface="微软雅黑" panose="020B0503020204020204" pitchFamily="34" charset="-122"/>
              </a:rPr>
              <a:t>）</a:t>
            </a:r>
            <a:r>
              <a:rPr lang="zh-CN" altLang="en-US" sz="1600" dirty="0" smtClean="0">
                <a:latin typeface="Times New Roman" panose="02020603050405020304" pitchFamily="18" charset="0"/>
                <a:ea typeface="微软雅黑" panose="020B0503020204020204" pitchFamily="34" charset="-122"/>
              </a:rPr>
              <a:t>。</a:t>
            </a:r>
            <a:endParaRPr lang="en-US" altLang="zh-CN" sz="1600" dirty="0" smtClean="0">
              <a:latin typeface="Times New Roman" panose="02020603050405020304" pitchFamily="18" charset="0"/>
              <a:ea typeface="微软雅黑" panose="020B0503020204020204" pitchFamily="34" charset="-122"/>
            </a:endParaRPr>
          </a:p>
          <a:p>
            <a:pPr marL="342900" indent="-342900">
              <a:lnSpc>
                <a:spcPct val="150000"/>
              </a:lnSpc>
              <a:buClr>
                <a:schemeClr val="accent1"/>
              </a:buClr>
              <a:buFont typeface="+mj-ea"/>
              <a:buAutoNum type="circleNumDbPlain"/>
            </a:pPr>
            <a:r>
              <a:rPr lang="en-US" altLang="zh-CN" sz="1600" dirty="0" smtClean="0">
                <a:latin typeface="Times New Roman" panose="02020603050405020304" pitchFamily="18" charset="0"/>
                <a:ea typeface="微软雅黑" panose="020B0503020204020204" pitchFamily="34" charset="-122"/>
              </a:rPr>
              <a:t>GPU </a:t>
            </a:r>
            <a:r>
              <a:rPr lang="zh-CN" altLang="en-US" sz="1600" dirty="0">
                <a:latin typeface="Times New Roman" panose="02020603050405020304" pitchFamily="18" charset="0"/>
                <a:ea typeface="微软雅黑" panose="020B0503020204020204" pitchFamily="34" charset="-122"/>
              </a:rPr>
              <a:t>工作节点接收消息，获取自</a:t>
            </a:r>
            <a:r>
              <a:rPr lang="zh-CN" altLang="en-US" sz="1600" dirty="0" smtClean="0">
                <a:latin typeface="Times New Roman" panose="02020603050405020304" pitchFamily="18" charset="0"/>
                <a:ea typeface="微软雅黑" panose="020B0503020204020204" pitchFamily="34" charset="-122"/>
              </a:rPr>
              <a:t>己的输入和 </a:t>
            </a:r>
            <a:r>
              <a:rPr lang="en-US" altLang="zh-CN" sz="1600" dirty="0" smtClean="0">
                <a:latin typeface="Times New Roman" panose="02020603050405020304" pitchFamily="18" charset="0"/>
                <a:ea typeface="微软雅黑" panose="020B0503020204020204" pitchFamily="34" charset="-122"/>
              </a:rPr>
              <a:t>KV </a:t>
            </a:r>
            <a:r>
              <a:rPr lang="zh-CN" altLang="en-US" sz="1600" dirty="0" smtClean="0">
                <a:latin typeface="Times New Roman" panose="02020603050405020304" pitchFamily="18" charset="0"/>
                <a:ea typeface="微软雅黑" panose="020B0503020204020204" pitchFamily="34" charset="-122"/>
              </a:rPr>
              <a:t>缓存位置</a:t>
            </a:r>
            <a:endParaRPr lang="en-US" altLang="zh-CN" sz="1600" dirty="0">
              <a:latin typeface="Times New Roman" panose="02020603050405020304" pitchFamily="18" charset="0"/>
              <a:ea typeface="微软雅黑" panose="020B0503020204020204" pitchFamily="34" charset="-122"/>
            </a:endParaRPr>
          </a:p>
          <a:p>
            <a:pPr marL="342900" indent="-342900">
              <a:lnSpc>
                <a:spcPct val="150000"/>
              </a:lnSpc>
              <a:buClr>
                <a:schemeClr val="accent1"/>
              </a:buClr>
              <a:buFont typeface="+mj-ea"/>
              <a:buAutoNum type="circleNumDbPlain"/>
            </a:pPr>
            <a:r>
              <a:rPr lang="zh-CN" altLang="en-US" sz="1600" dirty="0">
                <a:latin typeface="Times New Roman" panose="02020603050405020304" pitchFamily="18" charset="0"/>
                <a:ea typeface="微软雅黑" panose="020B0503020204020204" pitchFamily="34" charset="-122"/>
              </a:rPr>
              <a:t>执</a:t>
            </a:r>
            <a:r>
              <a:rPr lang="zh-CN" altLang="en-US" sz="1600" dirty="0">
                <a:latin typeface="Times New Roman" panose="02020603050405020304" pitchFamily="18" charset="0"/>
                <a:ea typeface="微软雅黑" panose="020B0503020204020204" pitchFamily="34" charset="-122"/>
              </a:rPr>
              <a:t>行模型前向传</a:t>
            </a:r>
            <a:r>
              <a:rPr lang="zh-CN" altLang="en-US" sz="1600" dirty="0">
                <a:latin typeface="Times New Roman" panose="02020603050405020304" pitchFamily="18" charset="0"/>
                <a:ea typeface="微软雅黑" panose="020B0503020204020204" pitchFamily="34" charset="-122"/>
              </a:rPr>
              <a:t>播</a:t>
            </a:r>
            <a:endParaRPr lang="en-US" altLang="zh-CN" sz="1600" dirty="0">
              <a:latin typeface="Times New Roman" panose="02020603050405020304" pitchFamily="18" charset="0"/>
              <a:ea typeface="微软雅黑" panose="020B0503020204020204" pitchFamily="34" charset="-122"/>
            </a:endParaRPr>
          </a:p>
          <a:p>
            <a:pPr marL="342900" indent="-342900">
              <a:lnSpc>
                <a:spcPct val="150000"/>
              </a:lnSpc>
              <a:buClr>
                <a:schemeClr val="accent1"/>
              </a:buClr>
              <a:buFont typeface="+mj-ea"/>
              <a:buAutoNum type="circleNumDbPlain"/>
            </a:pPr>
            <a:r>
              <a:rPr lang="zh-CN" altLang="en-US" sz="1600" dirty="0">
                <a:latin typeface="Times New Roman" panose="02020603050405020304" pitchFamily="18" charset="0"/>
                <a:ea typeface="微软雅黑" panose="020B0503020204020204" pitchFamily="34" charset="-122"/>
              </a:rPr>
              <a:t>在</a:t>
            </a:r>
            <a:r>
              <a:rPr lang="zh-CN" altLang="en-US" sz="1600" dirty="0">
                <a:latin typeface="Times New Roman" panose="02020603050405020304" pitchFamily="18" charset="0"/>
                <a:ea typeface="微软雅黑" panose="020B0503020204020204" pitchFamily="34" charset="-122"/>
              </a:rPr>
              <a:t>注意力层，根据块表从本地显存读取所需的 </a:t>
            </a:r>
            <a:r>
              <a:rPr lang="en-US" altLang="zh-CN" sz="1600" dirty="0">
                <a:latin typeface="Times New Roman" panose="02020603050405020304" pitchFamily="18" charset="0"/>
                <a:ea typeface="微软雅黑" panose="020B0503020204020204" pitchFamily="34" charset="-122"/>
              </a:rPr>
              <a:t>KV </a:t>
            </a:r>
            <a:r>
              <a:rPr lang="zh-CN" altLang="en-US" sz="1600" dirty="0">
                <a:latin typeface="Times New Roman" panose="02020603050405020304" pitchFamily="18" charset="0"/>
                <a:ea typeface="微软雅黑" panose="020B0503020204020204" pitchFamily="34" charset="-122"/>
              </a:rPr>
              <a:t>块（只读取自己负责的头的部分</a:t>
            </a:r>
            <a:r>
              <a:rPr lang="zh-CN" altLang="en-US" sz="1600" dirty="0" smtClean="0">
                <a:latin typeface="Times New Roman" panose="02020603050405020304" pitchFamily="18" charset="0"/>
                <a:ea typeface="微软雅黑" panose="020B0503020204020204" pitchFamily="34" charset="-122"/>
              </a:rPr>
              <a:t>）</a:t>
            </a:r>
            <a:endParaRPr lang="en-US" altLang="zh-CN" sz="1600" dirty="0">
              <a:latin typeface="Times New Roman" panose="02020603050405020304" pitchFamily="18" charset="0"/>
              <a:ea typeface="微软雅黑" panose="020B0503020204020204" pitchFamily="34" charset="-122"/>
            </a:endParaRPr>
          </a:p>
          <a:p>
            <a:pPr marL="342900" indent="-342900">
              <a:lnSpc>
                <a:spcPct val="150000"/>
              </a:lnSpc>
              <a:buClr>
                <a:schemeClr val="accent1"/>
              </a:buClr>
              <a:buFont typeface="+mj-ea"/>
              <a:buAutoNum type="circleNumDbPlain"/>
            </a:pPr>
            <a:r>
              <a:rPr lang="zh-CN" altLang="en-US" sz="1600" dirty="0">
                <a:latin typeface="Times New Roman" panose="02020603050405020304" pitchFamily="18" charset="0"/>
                <a:ea typeface="微软雅黑" panose="020B0503020204020204" pitchFamily="34" charset="-122"/>
              </a:rPr>
              <a:t>在</a:t>
            </a:r>
            <a:r>
              <a:rPr lang="zh-CN" altLang="en-US" sz="1600" dirty="0">
                <a:latin typeface="Times New Roman" panose="02020603050405020304" pitchFamily="18" charset="0"/>
                <a:ea typeface="微软雅黑" panose="020B0503020204020204" pitchFamily="34" charset="-122"/>
              </a:rPr>
              <a:t>需要聚合的层（如 </a:t>
            </a:r>
            <a:r>
              <a:rPr lang="en-US" altLang="zh-CN" sz="1600" dirty="0">
                <a:latin typeface="Times New Roman" panose="02020603050405020304" pitchFamily="18" charset="0"/>
                <a:ea typeface="微软雅黑" panose="020B0503020204020204" pitchFamily="34" charset="-122"/>
              </a:rPr>
              <a:t>FFN </a:t>
            </a:r>
            <a:r>
              <a:rPr lang="zh-CN" altLang="en-US" sz="1600" dirty="0">
                <a:latin typeface="Times New Roman" panose="02020603050405020304" pitchFamily="18" charset="0"/>
                <a:ea typeface="微软雅黑" panose="020B0503020204020204" pitchFamily="34" charset="-122"/>
              </a:rPr>
              <a:t>输出、注意力输出），通过 </a:t>
            </a:r>
            <a:r>
              <a:rPr lang="en-US" altLang="zh-CN" sz="1600" dirty="0">
                <a:latin typeface="Times New Roman" panose="02020603050405020304" pitchFamily="18" charset="0"/>
                <a:ea typeface="微软雅黑" panose="020B0503020204020204" pitchFamily="34" charset="-122"/>
              </a:rPr>
              <a:t>all-reduce </a:t>
            </a:r>
            <a:r>
              <a:rPr lang="zh-CN" altLang="en-US" sz="1600" dirty="0">
                <a:latin typeface="Times New Roman" panose="02020603050405020304" pitchFamily="18" charset="0"/>
                <a:ea typeface="微软雅黑" panose="020B0503020204020204" pitchFamily="34" charset="-122"/>
              </a:rPr>
              <a:t>与其他 </a:t>
            </a:r>
            <a:r>
              <a:rPr lang="en-US" altLang="zh-CN" sz="1600" dirty="0">
                <a:latin typeface="Times New Roman" panose="02020603050405020304" pitchFamily="18" charset="0"/>
                <a:ea typeface="微软雅黑" panose="020B0503020204020204" pitchFamily="34" charset="-122"/>
              </a:rPr>
              <a:t>GPU </a:t>
            </a:r>
            <a:r>
              <a:rPr lang="zh-CN" altLang="en-US" sz="1600" dirty="0">
                <a:latin typeface="Times New Roman" panose="02020603050405020304" pitchFamily="18" charset="0"/>
                <a:ea typeface="微软雅黑" panose="020B0503020204020204" pitchFamily="34" charset="-122"/>
              </a:rPr>
              <a:t>同步中间结</a:t>
            </a:r>
            <a:r>
              <a:rPr lang="zh-CN" altLang="en-US" sz="1600" dirty="0" smtClean="0">
                <a:latin typeface="Times New Roman" panose="02020603050405020304" pitchFamily="18" charset="0"/>
                <a:ea typeface="微软雅黑" panose="020B0503020204020204" pitchFamily="34" charset="-122"/>
              </a:rPr>
              <a:t>果</a:t>
            </a:r>
            <a:endParaRPr lang="zh-CN" altLang="en-US" sz="1600" dirty="0">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19285232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实</a:t>
            </a:r>
            <a:r>
              <a:rPr lang="zh-CN" altLang="en-US" sz="2800" b="1"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现与结果评估</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1898" y="924576"/>
            <a:ext cx="2640466" cy="523220"/>
          </a:xfrm>
          <a:prstGeom prst="rect">
            <a:avLst/>
          </a:prstGeom>
        </p:spPr>
        <p:txBody>
          <a:bodyPr wrap="none">
            <a:spAutoFit/>
          </a:bodyPr>
          <a:lstStyle/>
          <a:p>
            <a:r>
              <a:rPr lang="en-US" altLang="zh-CN" sz="2800" b="1" dirty="0" smtClean="0">
                <a:latin typeface="Times New Roman" panose="02020603050405020304" pitchFamily="18" charset="0"/>
                <a:ea typeface="微软雅黑" panose="020B0503020204020204" pitchFamily="34" charset="-122"/>
              </a:rPr>
              <a:t>Implementation</a:t>
            </a:r>
            <a:endParaRPr lang="zh-CN" altLang="en-US" sz="2800" b="1" dirty="0">
              <a:latin typeface="Times New Roman" panose="02020603050405020304" pitchFamily="18" charset="0"/>
              <a:ea typeface="微软雅黑" panose="020B0503020204020204" pitchFamily="34" charset="-122"/>
            </a:endParaRPr>
          </a:p>
        </p:txBody>
      </p:sp>
      <p:sp>
        <p:nvSpPr>
          <p:cNvPr id="12" name="矩形 11"/>
          <p:cNvSpPr/>
          <p:nvPr/>
        </p:nvSpPr>
        <p:spPr>
          <a:xfrm>
            <a:off x="301898" y="1447796"/>
            <a:ext cx="11376630" cy="1338828"/>
          </a:xfrm>
          <a:prstGeom prst="rect">
            <a:avLst/>
          </a:prstGeom>
        </p:spPr>
        <p:txBody>
          <a:bodyPr wrap="square">
            <a:spAutoFit/>
          </a:bodyPr>
          <a:lstStyle/>
          <a:p>
            <a:pPr>
              <a:lnSpc>
                <a:spcPct val="150000"/>
              </a:lnSpc>
            </a:pPr>
            <a:r>
              <a:rPr lang="en-US" altLang="zh-CN" dirty="0" smtClean="0">
                <a:latin typeface="Times New Roman" panose="02020603050405020304" pitchFamily="18" charset="0"/>
                <a:ea typeface="微软雅黑" panose="020B0503020204020204" pitchFamily="34" charset="-122"/>
              </a:rPr>
              <a:t>vLLM </a:t>
            </a:r>
            <a:r>
              <a:rPr lang="zh-CN" altLang="en-US" dirty="0" smtClean="0">
                <a:latin typeface="Times New Roman" panose="02020603050405020304" pitchFamily="18" charset="0"/>
                <a:ea typeface="微软雅黑" panose="020B0503020204020204" pitchFamily="34" charset="-122"/>
              </a:rPr>
              <a:t>是一个</a:t>
            </a:r>
            <a:r>
              <a:rPr lang="zh-CN" altLang="en-US" dirty="0">
                <a:latin typeface="Times New Roman" panose="02020603050405020304" pitchFamily="18" charset="0"/>
                <a:ea typeface="微软雅黑" panose="020B0503020204020204" pitchFamily="34" charset="-122"/>
              </a:rPr>
              <a:t>端到端</a:t>
            </a:r>
            <a:r>
              <a:rPr lang="zh-CN" altLang="en-US" dirty="0" smtClean="0">
                <a:latin typeface="Times New Roman" panose="02020603050405020304" pitchFamily="18" charset="0"/>
                <a:ea typeface="微软雅黑" panose="020B0503020204020204" pitchFamily="34" charset="-122"/>
              </a:rPr>
              <a:t>的 </a:t>
            </a:r>
            <a:r>
              <a:rPr lang="en-US" altLang="zh-CN" dirty="0" smtClean="0">
                <a:latin typeface="Times New Roman" panose="02020603050405020304" pitchFamily="18" charset="0"/>
                <a:ea typeface="微软雅黑" panose="020B0503020204020204" pitchFamily="34" charset="-122"/>
              </a:rPr>
              <a:t>LLM </a:t>
            </a:r>
            <a:r>
              <a:rPr lang="zh-CN" altLang="en-US" dirty="0" smtClean="0">
                <a:latin typeface="Times New Roman" panose="02020603050405020304" pitchFamily="18" charset="0"/>
                <a:ea typeface="微软雅黑" panose="020B0503020204020204" pitchFamily="34" charset="-122"/>
              </a:rPr>
              <a:t>服</a:t>
            </a:r>
            <a:r>
              <a:rPr lang="zh-CN" altLang="en-US" dirty="0">
                <a:latin typeface="Times New Roman" panose="02020603050405020304" pitchFamily="18" charset="0"/>
                <a:ea typeface="微软雅黑" panose="020B0503020204020204" pitchFamily="34" charset="-122"/>
              </a:rPr>
              <a:t>务系</a:t>
            </a:r>
            <a:r>
              <a:rPr lang="zh-CN" altLang="en-US" dirty="0">
                <a:latin typeface="Times New Roman" panose="02020603050405020304" pitchFamily="18" charset="0"/>
                <a:ea typeface="微软雅黑" panose="020B0503020204020204" pitchFamily="34" charset="-122"/>
              </a:rPr>
              <a:t>统，包含一个基于 </a:t>
            </a:r>
            <a:r>
              <a:rPr lang="en-US" altLang="zh-CN" dirty="0" smtClean="0">
                <a:latin typeface="Times New Roman" panose="02020603050405020304" pitchFamily="18" charset="0"/>
                <a:ea typeface="微软雅黑" panose="020B0503020204020204" pitchFamily="34" charset="-122"/>
              </a:rPr>
              <a:t>FastAPI</a:t>
            </a:r>
            <a:r>
              <a:rPr lang="zh-CN" altLang="en-US" dirty="0" smtClean="0">
                <a:latin typeface="Times New Roman" panose="02020603050405020304" pitchFamily="18" charset="0"/>
                <a:ea typeface="微软雅黑" panose="020B0503020204020204" pitchFamily="34" charset="-122"/>
              </a:rPr>
              <a:t>的</a:t>
            </a:r>
            <a:r>
              <a:rPr lang="zh-CN" altLang="en-US" dirty="0">
                <a:latin typeface="Times New Roman" panose="02020603050405020304" pitchFamily="18" charset="0"/>
                <a:ea typeface="微软雅黑" panose="020B0503020204020204" pitchFamily="34" charset="-122"/>
              </a:rPr>
              <a:t>前端和一个基于 </a:t>
            </a:r>
            <a:r>
              <a:rPr lang="en-US" altLang="zh-CN" dirty="0">
                <a:latin typeface="Times New Roman" panose="02020603050405020304" pitchFamily="18" charset="0"/>
                <a:ea typeface="微软雅黑" panose="020B0503020204020204" pitchFamily="34" charset="-122"/>
              </a:rPr>
              <a:t>GPU </a:t>
            </a:r>
            <a:r>
              <a:rPr lang="zh-CN" altLang="en-US" dirty="0">
                <a:latin typeface="Times New Roman" panose="02020603050405020304" pitchFamily="18" charset="0"/>
                <a:ea typeface="微软雅黑" panose="020B0503020204020204" pitchFamily="34" charset="-122"/>
              </a:rPr>
              <a:t>的推理引擎。使用 </a:t>
            </a:r>
            <a:r>
              <a:rPr lang="en-US" altLang="zh-CN" dirty="0">
                <a:latin typeface="Times New Roman" panose="02020603050405020304" pitchFamily="18" charset="0"/>
                <a:ea typeface="微软雅黑" panose="020B0503020204020204" pitchFamily="34" charset="-122"/>
              </a:rPr>
              <a:t>Python </a:t>
            </a:r>
            <a:r>
              <a:rPr lang="zh-CN" altLang="en-US" dirty="0">
                <a:latin typeface="Times New Roman" panose="02020603050405020304" pitchFamily="18" charset="0"/>
                <a:ea typeface="微软雅黑" panose="020B0503020204020204" pitchFamily="34" charset="-122"/>
              </a:rPr>
              <a:t>开发了调度器和块管理器等控制相关组件</a:t>
            </a:r>
            <a:r>
              <a:rPr lang="zh-CN" altLang="en-US" dirty="0" smtClean="0">
                <a:latin typeface="Times New Roman" panose="02020603050405020304" pitchFamily="18" charset="0"/>
                <a:ea typeface="微软雅黑" panose="020B0503020204020204" pitchFamily="34" charset="-122"/>
              </a:rPr>
              <a:t>，</a:t>
            </a:r>
            <a:r>
              <a:rPr lang="zh-CN" altLang="en-US" dirty="0">
                <a:latin typeface="Times New Roman" panose="02020603050405020304" pitchFamily="18" charset="0"/>
                <a:ea typeface="微软雅黑" panose="020B0503020204020204" pitchFamily="34" charset="-122"/>
              </a:rPr>
              <a:t>使用 </a:t>
            </a:r>
            <a:r>
              <a:rPr lang="en-US" altLang="zh-CN" dirty="0">
                <a:latin typeface="Times New Roman" panose="02020603050405020304" pitchFamily="18" charset="0"/>
                <a:ea typeface="微软雅黑" panose="020B0503020204020204" pitchFamily="34" charset="-122"/>
              </a:rPr>
              <a:t>NCCL </a:t>
            </a:r>
            <a:r>
              <a:rPr lang="zh-CN" altLang="en-US" dirty="0">
                <a:latin typeface="Times New Roman" panose="02020603050405020304" pitchFamily="18" charset="0"/>
                <a:ea typeface="微软雅黑" panose="020B0503020204020204" pitchFamily="34" charset="-122"/>
              </a:rPr>
              <a:t>进行分布式 </a:t>
            </a:r>
            <a:r>
              <a:rPr lang="en-US" altLang="zh-CN" dirty="0">
                <a:latin typeface="Times New Roman" panose="02020603050405020304" pitchFamily="18" charset="0"/>
                <a:ea typeface="微软雅黑" panose="020B0503020204020204" pitchFamily="34" charset="-122"/>
              </a:rPr>
              <a:t>GPU </a:t>
            </a:r>
            <a:r>
              <a:rPr lang="zh-CN" altLang="en-US" dirty="0">
                <a:latin typeface="Times New Roman" panose="02020603050405020304" pitchFamily="18" charset="0"/>
                <a:ea typeface="微软雅黑" panose="020B0503020204020204" pitchFamily="34" charset="-122"/>
              </a:rPr>
              <a:t>工作节点之间的张量通信。</a:t>
            </a:r>
            <a:r>
              <a:rPr lang="zh-CN" altLang="en-US" dirty="0" smtClean="0">
                <a:latin typeface="Times New Roman" panose="02020603050405020304" pitchFamily="18" charset="0"/>
                <a:ea typeface="微软雅黑" panose="020B0503020204020204" pitchFamily="34" charset="-122"/>
              </a:rPr>
              <a:t>同</a:t>
            </a:r>
            <a:r>
              <a:rPr lang="zh-CN" altLang="en-US" dirty="0">
                <a:latin typeface="Times New Roman" panose="02020603050405020304" pitchFamily="18" charset="0"/>
                <a:ea typeface="微软雅黑" panose="020B0503020204020204" pitchFamily="34" charset="-122"/>
              </a:rPr>
              <a:t>时为 </a:t>
            </a:r>
            <a:r>
              <a:rPr lang="en-US" altLang="zh-CN" dirty="0">
                <a:latin typeface="Times New Roman" panose="02020603050405020304" pitchFamily="18" charset="0"/>
                <a:ea typeface="微软雅黑" panose="020B0503020204020204" pitchFamily="34" charset="-122"/>
              </a:rPr>
              <a:t>PagedAttention </a:t>
            </a:r>
            <a:r>
              <a:rPr lang="zh-CN" altLang="en-US" dirty="0">
                <a:latin typeface="Times New Roman" panose="02020603050405020304" pitchFamily="18" charset="0"/>
                <a:ea typeface="微软雅黑" panose="020B0503020204020204" pitchFamily="34" charset="-122"/>
              </a:rPr>
              <a:t>等关键操作开发了自定义的 </a:t>
            </a:r>
            <a:r>
              <a:rPr lang="en-US" altLang="zh-CN" dirty="0">
                <a:latin typeface="Times New Roman" panose="02020603050405020304" pitchFamily="18" charset="0"/>
                <a:ea typeface="微软雅黑" panose="020B0503020204020204" pitchFamily="34" charset="-122"/>
              </a:rPr>
              <a:t>CUDA </a:t>
            </a:r>
            <a:r>
              <a:rPr lang="zh-CN" altLang="en-US" dirty="0">
                <a:latin typeface="Times New Roman" panose="02020603050405020304" pitchFamily="18" charset="0"/>
                <a:ea typeface="微软雅黑" panose="020B0503020204020204" pitchFamily="34" charset="-122"/>
              </a:rPr>
              <a:t>内核</a:t>
            </a:r>
            <a:r>
              <a:rPr lang="zh-CN" altLang="en-US" dirty="0" smtClean="0">
                <a:latin typeface="Times New Roman" panose="02020603050405020304" pitchFamily="18" charset="0"/>
                <a:ea typeface="微软雅黑" panose="020B0503020204020204" pitchFamily="34" charset="-122"/>
              </a:rPr>
              <a:t>。</a:t>
            </a:r>
            <a:endParaRPr lang="en-US" altLang="zh-CN" dirty="0" smtClean="0">
              <a:latin typeface="Times New Roman" panose="02020603050405020304" pitchFamily="18" charset="0"/>
              <a:ea typeface="微软雅黑" panose="020B0503020204020204" pitchFamily="34" charset="-122"/>
            </a:endParaRPr>
          </a:p>
        </p:txBody>
      </p:sp>
      <p:sp>
        <p:nvSpPr>
          <p:cNvPr id="5" name="矩形 4"/>
          <p:cNvSpPr/>
          <p:nvPr/>
        </p:nvSpPr>
        <p:spPr>
          <a:xfrm>
            <a:off x="301898" y="2864489"/>
            <a:ext cx="11128102" cy="3785652"/>
          </a:xfrm>
          <a:prstGeom prst="rect">
            <a:avLst/>
          </a:prstGeom>
        </p:spPr>
        <p:txBody>
          <a:bodyPr wrap="square">
            <a:spAutoFit/>
          </a:bodyPr>
          <a:lstStyle/>
          <a:p>
            <a:pPr marL="342900" indent="-342900">
              <a:lnSpc>
                <a:spcPct val="150000"/>
              </a:lnSpc>
              <a:buClr>
                <a:schemeClr val="accent1"/>
              </a:buClr>
              <a:buFont typeface="Wingdings" panose="05000000000000000000" pitchFamily="2" charset="2"/>
              <a:buChar char="u"/>
            </a:pPr>
            <a:r>
              <a:rPr lang="zh-CN" altLang="en-US" sz="1600" b="1" dirty="0" smtClean="0">
                <a:latin typeface="Times New Roman" panose="02020603050405020304" pitchFamily="18" charset="0"/>
                <a:ea typeface="微软雅黑" panose="020B0503020204020204" pitchFamily="34" charset="-122"/>
              </a:rPr>
              <a:t>内核级优化 </a:t>
            </a:r>
            <a:r>
              <a:rPr lang="en-US" altLang="zh-CN" sz="1600" b="1" dirty="0" smtClean="0">
                <a:latin typeface="Times New Roman" panose="02020603050405020304" pitchFamily="18" charset="0"/>
                <a:ea typeface="微软雅黑" panose="020B0503020204020204" pitchFamily="34" charset="-122"/>
              </a:rPr>
              <a:t>(Kernel-level Optimization)</a:t>
            </a:r>
          </a:p>
          <a:p>
            <a:pPr>
              <a:lnSpc>
                <a:spcPct val="150000"/>
              </a:lnSpc>
              <a:buClr>
                <a:schemeClr val="accent1"/>
              </a:buClr>
            </a:pPr>
            <a:r>
              <a:rPr lang="zh-CN" altLang="en-US" sz="1600" dirty="0">
                <a:latin typeface="Times New Roman" panose="02020603050405020304" pitchFamily="18" charset="0"/>
                <a:ea typeface="微软雅黑" panose="020B0503020204020204" pitchFamily="34" charset="-122"/>
              </a:rPr>
              <a:t>融合重塑与块写入、融合块读取与注意力计算、融合块复制</a:t>
            </a:r>
            <a:endParaRPr lang="en-US" altLang="zh-CN" sz="1600" dirty="0" smtClean="0">
              <a:latin typeface="Times New Roman" panose="02020603050405020304" pitchFamily="18" charset="0"/>
              <a:ea typeface="微软雅黑" panose="020B0503020204020204" pitchFamily="34" charset="-122"/>
            </a:endParaRPr>
          </a:p>
          <a:p>
            <a:pPr marL="342900" indent="-342900">
              <a:lnSpc>
                <a:spcPct val="150000"/>
              </a:lnSpc>
              <a:buClr>
                <a:schemeClr val="accent1"/>
              </a:buClr>
              <a:buFont typeface="Wingdings" panose="05000000000000000000" pitchFamily="2" charset="2"/>
              <a:buChar char="u"/>
            </a:pPr>
            <a:r>
              <a:rPr lang="zh-CN" altLang="en-US" sz="1600" b="1" dirty="0" smtClean="0">
                <a:latin typeface="Times New Roman" panose="02020603050405020304" pitchFamily="18" charset="0"/>
                <a:ea typeface="微软雅黑" panose="020B0503020204020204" pitchFamily="34" charset="-122"/>
              </a:rPr>
              <a:t>支</a:t>
            </a:r>
            <a:r>
              <a:rPr lang="zh-CN" altLang="en-US" sz="1600" b="1" dirty="0">
                <a:latin typeface="Times New Roman" panose="02020603050405020304" pitchFamily="18" charset="0"/>
                <a:ea typeface="微软雅黑" panose="020B0503020204020204" pitchFamily="34" charset="-122"/>
              </a:rPr>
              <a:t>持多种解码算</a:t>
            </a:r>
            <a:r>
              <a:rPr lang="zh-CN" altLang="en-US" sz="1600" b="1" dirty="0" smtClean="0">
                <a:latin typeface="Times New Roman" panose="02020603050405020304" pitchFamily="18" charset="0"/>
                <a:ea typeface="微软雅黑" panose="020B0503020204020204" pitchFamily="34" charset="-122"/>
              </a:rPr>
              <a:t>法</a:t>
            </a:r>
            <a:r>
              <a:rPr lang="en-US" altLang="zh-CN" sz="1600" b="1" dirty="0">
                <a:latin typeface="Times New Roman" panose="02020603050405020304" pitchFamily="18" charset="0"/>
                <a:ea typeface="微软雅黑" panose="020B0503020204020204" pitchFamily="34" charset="-122"/>
              </a:rPr>
              <a:t>( </a:t>
            </a:r>
            <a:r>
              <a:rPr lang="en-US" altLang="zh-CN" sz="1600" b="1" dirty="0" smtClean="0">
                <a:latin typeface="Times New Roman" panose="02020603050405020304" pitchFamily="18" charset="0"/>
                <a:ea typeface="微软雅黑" panose="020B0503020204020204" pitchFamily="34" charset="-122"/>
              </a:rPr>
              <a:t>Supporting </a:t>
            </a:r>
            <a:r>
              <a:rPr lang="en-US" altLang="zh-CN" sz="1600" b="1" dirty="0">
                <a:latin typeface="Times New Roman" panose="02020603050405020304" pitchFamily="18" charset="0"/>
                <a:ea typeface="微软雅黑" panose="020B0503020204020204" pitchFamily="34" charset="-122"/>
              </a:rPr>
              <a:t>Various Decoding </a:t>
            </a:r>
            <a:r>
              <a:rPr lang="en-US" altLang="zh-CN" sz="1600" b="1" dirty="0" smtClean="0">
                <a:latin typeface="Times New Roman" panose="02020603050405020304" pitchFamily="18" charset="0"/>
                <a:ea typeface="微软雅黑" panose="020B0503020204020204" pitchFamily="34" charset="-122"/>
              </a:rPr>
              <a:t>Algorithms)</a:t>
            </a:r>
          </a:p>
          <a:p>
            <a:pPr>
              <a:lnSpc>
                <a:spcPct val="150000"/>
              </a:lnSpc>
              <a:buClr>
                <a:schemeClr val="accent1"/>
              </a:buClr>
            </a:pPr>
            <a:r>
              <a:rPr lang="zh-CN" altLang="en-US" sz="1600" dirty="0" smtClean="0">
                <a:latin typeface="Times New Roman" panose="02020603050405020304" pitchFamily="18" charset="0"/>
                <a:ea typeface="微软雅黑" panose="020B0503020204020204" pitchFamily="34" charset="-122"/>
              </a:rPr>
              <a:t>使用三</a:t>
            </a:r>
            <a:r>
              <a:rPr lang="zh-CN" altLang="en-US" sz="1600" dirty="0">
                <a:latin typeface="Times New Roman" panose="02020603050405020304" pitchFamily="18" charset="0"/>
                <a:ea typeface="微软雅黑" panose="020B0503020204020204" pitchFamily="34" charset="-122"/>
              </a:rPr>
              <a:t>种关键方法实现了多种解码算法：</a:t>
            </a:r>
            <a:r>
              <a:rPr lang="en-US" altLang="zh-CN" sz="1600" dirty="0">
                <a:latin typeface="Times New Roman" panose="02020603050405020304" pitchFamily="18" charset="0"/>
                <a:ea typeface="微软雅黑" panose="020B0503020204020204" pitchFamily="34" charset="-122"/>
              </a:rPr>
              <a:t>fork</a:t>
            </a:r>
            <a:r>
              <a:rPr lang="zh-CN" altLang="en-US" sz="1600" dirty="0">
                <a:latin typeface="Times New Roman" panose="02020603050405020304" pitchFamily="18" charset="0"/>
                <a:ea typeface="微软雅黑" panose="020B0503020204020204" pitchFamily="34" charset="-122"/>
              </a:rPr>
              <a:t>、</a:t>
            </a:r>
            <a:r>
              <a:rPr lang="en-US" altLang="zh-CN" sz="1600" dirty="0">
                <a:latin typeface="Times New Roman" panose="02020603050405020304" pitchFamily="18" charset="0"/>
                <a:ea typeface="微软雅黑" panose="020B0503020204020204" pitchFamily="34" charset="-122"/>
              </a:rPr>
              <a:t>append </a:t>
            </a:r>
            <a:r>
              <a:rPr lang="zh-CN" altLang="en-US" sz="1600" dirty="0">
                <a:latin typeface="Times New Roman" panose="02020603050405020304" pitchFamily="18" charset="0"/>
                <a:ea typeface="微软雅黑" panose="020B0503020204020204" pitchFamily="34" charset="-122"/>
              </a:rPr>
              <a:t>和 </a:t>
            </a:r>
            <a:r>
              <a:rPr lang="en-US" altLang="zh-CN" sz="1600" dirty="0">
                <a:latin typeface="Times New Roman" panose="02020603050405020304" pitchFamily="18" charset="0"/>
                <a:ea typeface="微软雅黑" panose="020B0503020204020204" pitchFamily="34" charset="-122"/>
              </a:rPr>
              <a:t>free</a:t>
            </a:r>
            <a:r>
              <a:rPr lang="zh-CN" altLang="en-US" sz="1600" dirty="0" smtClean="0">
                <a:latin typeface="Times New Roman" panose="02020603050405020304" pitchFamily="18" charset="0"/>
                <a:ea typeface="微软雅黑" panose="020B0503020204020204" pitchFamily="34" charset="-122"/>
              </a:rPr>
              <a:t>。</a:t>
            </a:r>
            <a:endParaRPr lang="en-US" altLang="zh-CN" sz="1600" dirty="0" smtClean="0">
              <a:latin typeface="Times New Roman" panose="02020603050405020304" pitchFamily="18" charset="0"/>
              <a:ea typeface="微软雅黑" panose="020B0503020204020204" pitchFamily="34" charset="-122"/>
            </a:endParaRPr>
          </a:p>
          <a:p>
            <a:pPr marL="342900" indent="-342900">
              <a:lnSpc>
                <a:spcPct val="150000"/>
              </a:lnSpc>
              <a:buClr>
                <a:schemeClr val="accent1"/>
              </a:buClr>
              <a:buFont typeface="+mj-ea"/>
              <a:buAutoNum type="circleNumDbPlain"/>
            </a:pPr>
            <a:r>
              <a:rPr lang="en-US" altLang="zh-CN" sz="1600" dirty="0">
                <a:latin typeface="Times New Roman" panose="02020603050405020304" pitchFamily="18" charset="0"/>
                <a:ea typeface="微软雅黑" panose="020B0503020204020204" pitchFamily="34" charset="-122"/>
              </a:rPr>
              <a:t>fork </a:t>
            </a:r>
            <a:r>
              <a:rPr lang="zh-CN" altLang="en-US" sz="1600" dirty="0">
                <a:latin typeface="Times New Roman" panose="02020603050405020304" pitchFamily="18" charset="0"/>
                <a:ea typeface="微软雅黑" panose="020B0503020204020204" pitchFamily="34" charset="-122"/>
              </a:rPr>
              <a:t>方法从一个现有序列创建一个新序列</a:t>
            </a:r>
            <a:r>
              <a:rPr lang="zh-CN" altLang="en-US" sz="1600" dirty="0" smtClean="0">
                <a:latin typeface="Times New Roman" panose="02020603050405020304" pitchFamily="18" charset="0"/>
                <a:ea typeface="微软雅黑" panose="020B0503020204020204" pitchFamily="34" charset="-122"/>
              </a:rPr>
              <a:t>。</a:t>
            </a:r>
            <a:endParaRPr lang="en-US" altLang="zh-CN" sz="1600" dirty="0" smtClean="0">
              <a:latin typeface="Times New Roman" panose="02020603050405020304" pitchFamily="18" charset="0"/>
              <a:ea typeface="微软雅黑" panose="020B0503020204020204" pitchFamily="34" charset="-122"/>
            </a:endParaRPr>
          </a:p>
          <a:p>
            <a:pPr marL="342900" indent="-342900">
              <a:lnSpc>
                <a:spcPct val="150000"/>
              </a:lnSpc>
              <a:buClr>
                <a:schemeClr val="accent1"/>
              </a:buClr>
              <a:buFont typeface="+mj-ea"/>
              <a:buAutoNum type="circleNumDbPlain"/>
            </a:pPr>
            <a:r>
              <a:rPr lang="en-US" altLang="zh-CN" sz="1600" dirty="0" smtClean="0">
                <a:latin typeface="Times New Roman" panose="02020603050405020304" pitchFamily="18" charset="0"/>
                <a:ea typeface="微软雅黑" panose="020B0503020204020204" pitchFamily="34" charset="-122"/>
              </a:rPr>
              <a:t>append </a:t>
            </a:r>
            <a:r>
              <a:rPr lang="zh-CN" altLang="en-US" sz="1600" dirty="0">
                <a:latin typeface="Times New Roman" panose="02020603050405020304" pitchFamily="18" charset="0"/>
                <a:ea typeface="微软雅黑" panose="020B0503020204020204" pitchFamily="34" charset="-122"/>
              </a:rPr>
              <a:t>方法向序列追加一个新 </a:t>
            </a:r>
            <a:r>
              <a:rPr lang="en-US" altLang="zh-CN" sz="1600" dirty="0">
                <a:latin typeface="Times New Roman" panose="02020603050405020304" pitchFamily="18" charset="0"/>
                <a:ea typeface="微软雅黑" panose="020B0503020204020204" pitchFamily="34" charset="-122"/>
              </a:rPr>
              <a:t>token</a:t>
            </a:r>
            <a:r>
              <a:rPr lang="zh-CN" altLang="en-US" sz="1600" dirty="0" smtClean="0">
                <a:latin typeface="Times New Roman" panose="02020603050405020304" pitchFamily="18" charset="0"/>
                <a:ea typeface="微软雅黑" panose="020B0503020204020204" pitchFamily="34" charset="-122"/>
              </a:rPr>
              <a:t>。</a:t>
            </a:r>
            <a:endParaRPr lang="en-US" altLang="zh-CN" sz="1600" dirty="0" smtClean="0">
              <a:latin typeface="Times New Roman" panose="02020603050405020304" pitchFamily="18" charset="0"/>
              <a:ea typeface="微软雅黑" panose="020B0503020204020204" pitchFamily="34" charset="-122"/>
            </a:endParaRPr>
          </a:p>
          <a:p>
            <a:pPr marL="342900" indent="-342900">
              <a:lnSpc>
                <a:spcPct val="150000"/>
              </a:lnSpc>
              <a:buClr>
                <a:schemeClr val="accent1"/>
              </a:buClr>
              <a:buFont typeface="+mj-ea"/>
              <a:buAutoNum type="circleNumDbPlain"/>
            </a:pPr>
            <a:r>
              <a:rPr lang="en-US" altLang="zh-CN" sz="1600" dirty="0" smtClean="0">
                <a:latin typeface="Times New Roman" panose="02020603050405020304" pitchFamily="18" charset="0"/>
                <a:ea typeface="微软雅黑" panose="020B0503020204020204" pitchFamily="34" charset="-122"/>
              </a:rPr>
              <a:t>free </a:t>
            </a:r>
            <a:r>
              <a:rPr lang="zh-CN" altLang="en-US" sz="1600" dirty="0">
                <a:latin typeface="Times New Roman" panose="02020603050405020304" pitchFamily="18" charset="0"/>
                <a:ea typeface="微软雅黑" panose="020B0503020204020204" pitchFamily="34" charset="-122"/>
              </a:rPr>
              <a:t>方法删除序列</a:t>
            </a:r>
            <a:r>
              <a:rPr lang="zh-CN" altLang="en-US" sz="1600" dirty="0" smtClean="0">
                <a:latin typeface="Times New Roman" panose="02020603050405020304" pitchFamily="18" charset="0"/>
                <a:ea typeface="微软雅黑" panose="020B0503020204020204" pitchFamily="34" charset="-122"/>
              </a:rPr>
              <a:t>。</a:t>
            </a:r>
          </a:p>
          <a:p>
            <a:pPr>
              <a:lnSpc>
                <a:spcPct val="150000"/>
              </a:lnSpc>
              <a:buClr>
                <a:schemeClr val="accent1"/>
              </a:buClr>
            </a:pPr>
            <a:r>
              <a:rPr lang="zh-CN" altLang="en-US" sz="1400" b="1" dirty="0" smtClean="0">
                <a:latin typeface="Times New Roman" panose="02020603050405020304" pitchFamily="18" charset="0"/>
                <a:ea typeface="微软雅黑" panose="020B0503020204020204" pitchFamily="34" charset="-122"/>
              </a:rPr>
              <a:t>并行采样</a:t>
            </a:r>
            <a:r>
              <a:rPr lang="zh-CN" altLang="en-US" sz="1400" dirty="0" smtClean="0">
                <a:latin typeface="Times New Roman" panose="02020603050405020304" pitchFamily="18" charset="0"/>
                <a:ea typeface="微软雅黑" panose="020B0503020204020204" pitchFamily="34" charset="-122"/>
              </a:rPr>
              <a:t> </a:t>
            </a:r>
            <a:r>
              <a:rPr lang="en-US" altLang="zh-CN" sz="1400" dirty="0" smtClean="0">
                <a:latin typeface="Times New Roman" panose="02020603050405020304" pitchFamily="18" charset="0"/>
                <a:ea typeface="微软雅黑" panose="020B0503020204020204" pitchFamily="34" charset="-122"/>
              </a:rPr>
              <a:t>= fork (N</a:t>
            </a:r>
            <a:r>
              <a:rPr lang="zh-CN" altLang="en-US" sz="1400" dirty="0" smtClean="0">
                <a:latin typeface="Times New Roman" panose="02020603050405020304" pitchFamily="18" charset="0"/>
                <a:ea typeface="微软雅黑" panose="020B0503020204020204" pitchFamily="34" charset="-122"/>
              </a:rPr>
              <a:t>次</a:t>
            </a:r>
            <a:r>
              <a:rPr lang="en-US" altLang="zh-CN" sz="1400" dirty="0" smtClean="0">
                <a:latin typeface="Times New Roman" panose="02020603050405020304" pitchFamily="18" charset="0"/>
                <a:ea typeface="微软雅黑" panose="020B0503020204020204" pitchFamily="34" charset="-122"/>
              </a:rPr>
              <a:t>) + append (</a:t>
            </a:r>
            <a:r>
              <a:rPr lang="zh-CN" altLang="en-US" sz="1400" dirty="0" smtClean="0">
                <a:latin typeface="Times New Roman" panose="02020603050405020304" pitchFamily="18" charset="0"/>
                <a:ea typeface="微软雅黑" panose="020B0503020204020204" pitchFamily="34" charset="-122"/>
              </a:rPr>
              <a:t>循环</a:t>
            </a:r>
            <a:r>
              <a:rPr lang="en-US" altLang="zh-CN" sz="1400" dirty="0" smtClean="0">
                <a:latin typeface="Times New Roman" panose="02020603050405020304" pitchFamily="18" charset="0"/>
                <a:ea typeface="微软雅黑" panose="020B0503020204020204" pitchFamily="34" charset="-122"/>
              </a:rPr>
              <a:t>) + free (</a:t>
            </a:r>
            <a:r>
              <a:rPr lang="zh-CN" altLang="en-US" sz="1400" dirty="0" smtClean="0">
                <a:latin typeface="Times New Roman" panose="02020603050405020304" pitchFamily="18" charset="0"/>
                <a:ea typeface="微软雅黑" panose="020B0503020204020204" pitchFamily="34" charset="-122"/>
              </a:rPr>
              <a:t>完成时</a:t>
            </a:r>
            <a:r>
              <a:rPr lang="en-US" altLang="zh-CN" sz="1400" dirty="0" smtClean="0">
                <a:latin typeface="Times New Roman" panose="02020603050405020304" pitchFamily="18" charset="0"/>
                <a:ea typeface="微软雅黑" panose="020B0503020204020204" pitchFamily="34" charset="-122"/>
              </a:rPr>
              <a:t>)</a:t>
            </a:r>
          </a:p>
          <a:p>
            <a:pPr>
              <a:lnSpc>
                <a:spcPct val="150000"/>
              </a:lnSpc>
              <a:buClr>
                <a:schemeClr val="accent1"/>
              </a:buClr>
            </a:pPr>
            <a:r>
              <a:rPr lang="zh-CN" altLang="en-US" sz="1400" b="1" dirty="0" smtClean="0">
                <a:latin typeface="Times New Roman" panose="02020603050405020304" pitchFamily="18" charset="0"/>
                <a:ea typeface="微软雅黑" panose="020B0503020204020204" pitchFamily="34" charset="-122"/>
              </a:rPr>
              <a:t>束搜索 </a:t>
            </a:r>
            <a:r>
              <a:rPr lang="en-US" altLang="zh-CN" sz="1400" dirty="0" smtClean="0">
                <a:latin typeface="Times New Roman" panose="02020603050405020304" pitchFamily="18" charset="0"/>
                <a:ea typeface="微软雅黑" panose="020B0503020204020204" pitchFamily="34" charset="-122"/>
              </a:rPr>
              <a:t>= fork (</a:t>
            </a:r>
            <a:r>
              <a:rPr lang="zh-CN" altLang="en-US" sz="1400" dirty="0" smtClean="0">
                <a:latin typeface="Times New Roman" panose="02020603050405020304" pitchFamily="18" charset="0"/>
                <a:ea typeface="微软雅黑" panose="020B0503020204020204" pitchFamily="34" charset="-122"/>
              </a:rPr>
              <a:t>分支时</a:t>
            </a:r>
            <a:r>
              <a:rPr lang="en-US" altLang="zh-CN" sz="1400" dirty="0" smtClean="0">
                <a:latin typeface="Times New Roman" panose="02020603050405020304" pitchFamily="18" charset="0"/>
                <a:ea typeface="微软雅黑" panose="020B0503020204020204" pitchFamily="34" charset="-122"/>
              </a:rPr>
              <a:t>) + append (</a:t>
            </a:r>
            <a:r>
              <a:rPr lang="zh-CN" altLang="en-US" sz="1400" dirty="0" smtClean="0">
                <a:latin typeface="Times New Roman" panose="02020603050405020304" pitchFamily="18" charset="0"/>
                <a:ea typeface="微软雅黑" panose="020B0503020204020204" pitchFamily="34" charset="-122"/>
              </a:rPr>
              <a:t>生成时</a:t>
            </a:r>
            <a:r>
              <a:rPr lang="en-US" altLang="zh-CN" sz="1400" dirty="0" smtClean="0">
                <a:latin typeface="Times New Roman" panose="02020603050405020304" pitchFamily="18" charset="0"/>
                <a:ea typeface="微软雅黑" panose="020B0503020204020204" pitchFamily="34" charset="-122"/>
              </a:rPr>
              <a:t>) + free (</a:t>
            </a:r>
            <a:r>
              <a:rPr lang="zh-CN" altLang="en-US" sz="1400" dirty="0" smtClean="0">
                <a:latin typeface="Times New Roman" panose="02020603050405020304" pitchFamily="18" charset="0"/>
                <a:ea typeface="微软雅黑" panose="020B0503020204020204" pitchFamily="34" charset="-122"/>
              </a:rPr>
              <a:t>淘汰时</a:t>
            </a:r>
            <a:r>
              <a:rPr lang="en-US" altLang="zh-CN" sz="1400" dirty="0" smtClean="0">
                <a:latin typeface="Times New Roman" panose="02020603050405020304" pitchFamily="18" charset="0"/>
                <a:ea typeface="微软雅黑" panose="020B0503020204020204" pitchFamily="34" charset="-122"/>
              </a:rPr>
              <a:t>)</a:t>
            </a:r>
          </a:p>
          <a:p>
            <a:pPr>
              <a:lnSpc>
                <a:spcPct val="150000"/>
              </a:lnSpc>
              <a:buClr>
                <a:schemeClr val="accent1"/>
              </a:buClr>
            </a:pPr>
            <a:r>
              <a:rPr lang="zh-CN" altLang="en-US" sz="1400" b="1" dirty="0" smtClean="0">
                <a:latin typeface="Times New Roman" panose="02020603050405020304" pitchFamily="18" charset="0"/>
                <a:ea typeface="微软雅黑" panose="020B0503020204020204" pitchFamily="34" charset="-122"/>
              </a:rPr>
              <a:t>普通贪婪</a:t>
            </a:r>
            <a:r>
              <a:rPr lang="en-US" altLang="zh-CN" sz="1400" b="1" dirty="0" smtClean="0">
                <a:latin typeface="Times New Roman" panose="02020603050405020304" pitchFamily="18" charset="0"/>
                <a:ea typeface="微软雅黑" panose="020B0503020204020204" pitchFamily="34" charset="-122"/>
              </a:rPr>
              <a:t>/</a:t>
            </a:r>
            <a:r>
              <a:rPr lang="zh-CN" altLang="en-US" sz="1400" b="1" dirty="0" smtClean="0">
                <a:latin typeface="Times New Roman" panose="02020603050405020304" pitchFamily="18" charset="0"/>
                <a:ea typeface="微软雅黑" panose="020B0503020204020204" pitchFamily="34" charset="-122"/>
              </a:rPr>
              <a:t>采样 </a:t>
            </a:r>
            <a:r>
              <a:rPr lang="en-US" altLang="zh-CN" sz="1400" dirty="0" smtClean="0">
                <a:latin typeface="Times New Roman" panose="02020603050405020304" pitchFamily="18" charset="0"/>
                <a:ea typeface="微软雅黑" panose="020B0503020204020204" pitchFamily="34" charset="-122"/>
              </a:rPr>
              <a:t>= append (</a:t>
            </a:r>
            <a:r>
              <a:rPr lang="zh-CN" altLang="en-US" sz="1400" dirty="0" smtClean="0">
                <a:latin typeface="Times New Roman" panose="02020603050405020304" pitchFamily="18" charset="0"/>
                <a:ea typeface="微软雅黑" panose="020B0503020204020204" pitchFamily="34" charset="-122"/>
              </a:rPr>
              <a:t>循环</a:t>
            </a:r>
            <a:r>
              <a:rPr lang="en-US" altLang="zh-CN" sz="1400" dirty="0" smtClean="0">
                <a:latin typeface="Times New Roman" panose="02020603050405020304" pitchFamily="18" charset="0"/>
                <a:ea typeface="微软雅黑" panose="020B0503020204020204" pitchFamily="34" charset="-122"/>
              </a:rPr>
              <a:t>) + free (</a:t>
            </a:r>
            <a:r>
              <a:rPr lang="zh-CN" altLang="en-US" sz="1400" dirty="0" smtClean="0">
                <a:latin typeface="Times New Roman" panose="02020603050405020304" pitchFamily="18" charset="0"/>
                <a:ea typeface="微软雅黑" panose="020B0503020204020204" pitchFamily="34" charset="-122"/>
              </a:rPr>
              <a:t>完成时</a:t>
            </a:r>
            <a:r>
              <a:rPr lang="en-US" altLang="zh-CN" sz="1400" dirty="0" smtClean="0">
                <a:latin typeface="Times New Roman" panose="02020603050405020304" pitchFamily="18" charset="0"/>
                <a:ea typeface="微软雅黑" panose="020B0503020204020204" pitchFamily="34" charset="-122"/>
              </a:rPr>
              <a:t>)</a:t>
            </a:r>
            <a:endParaRPr lang="en-US" altLang="zh-CN" sz="1400" dirty="0">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8611654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实</a:t>
            </a:r>
            <a:r>
              <a:rPr lang="zh-CN" altLang="en-US" sz="2800" b="1"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现与结果评估</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1898" y="924576"/>
            <a:ext cx="1861407" cy="523220"/>
          </a:xfrm>
          <a:prstGeom prst="rect">
            <a:avLst/>
          </a:prstGeom>
        </p:spPr>
        <p:txBody>
          <a:bodyPr wrap="none">
            <a:spAutoFit/>
          </a:bodyPr>
          <a:lstStyle/>
          <a:p>
            <a:r>
              <a:rPr lang="en-US" altLang="zh-CN" sz="2800" b="1" dirty="0" smtClean="0">
                <a:latin typeface="Times New Roman" panose="02020603050405020304" pitchFamily="18" charset="0"/>
                <a:ea typeface="微软雅黑" panose="020B0503020204020204" pitchFamily="34" charset="-122"/>
              </a:rPr>
              <a:t>Evaluation</a:t>
            </a:r>
            <a:endParaRPr lang="zh-CN" altLang="en-US" sz="2800" b="1" dirty="0">
              <a:latin typeface="Times New Roman" panose="02020603050405020304" pitchFamily="18" charset="0"/>
              <a:ea typeface="微软雅黑" panose="020B0503020204020204" pitchFamily="34" charset="-122"/>
            </a:endParaRPr>
          </a:p>
        </p:txBody>
      </p:sp>
      <p:sp>
        <p:nvSpPr>
          <p:cNvPr id="12" name="矩形 11"/>
          <p:cNvSpPr/>
          <p:nvPr/>
        </p:nvSpPr>
        <p:spPr>
          <a:xfrm>
            <a:off x="301898" y="1447796"/>
            <a:ext cx="1184002" cy="507831"/>
          </a:xfrm>
          <a:prstGeom prst="rect">
            <a:avLst/>
          </a:prstGeom>
        </p:spPr>
        <p:txBody>
          <a:bodyPr wrap="square">
            <a:spAutoFit/>
          </a:bodyPr>
          <a:lstStyle/>
          <a:p>
            <a:pPr>
              <a:lnSpc>
                <a:spcPct val="150000"/>
              </a:lnSpc>
            </a:pPr>
            <a:r>
              <a:rPr lang="zh-CN" altLang="en-US" b="1" dirty="0">
                <a:latin typeface="Times New Roman" panose="02020603050405020304" pitchFamily="18" charset="0"/>
                <a:ea typeface="微软雅黑" panose="020B0503020204020204" pitchFamily="34" charset="-122"/>
              </a:rPr>
              <a:t>对</a:t>
            </a:r>
            <a:r>
              <a:rPr lang="zh-CN" altLang="en-US" b="1" dirty="0" smtClean="0">
                <a:latin typeface="Times New Roman" panose="02020603050405020304" pitchFamily="18" charset="0"/>
                <a:ea typeface="微软雅黑" panose="020B0503020204020204" pitchFamily="34" charset="-122"/>
              </a:rPr>
              <a:t>比实验</a:t>
            </a:r>
            <a:endParaRPr lang="en-US" altLang="zh-CN" dirty="0" smtClean="0">
              <a:latin typeface="Times New Roman" panose="02020603050405020304" pitchFamily="18" charset="0"/>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068982449"/>
              </p:ext>
            </p:extLst>
          </p:nvPr>
        </p:nvGraphicFramePr>
        <p:xfrm>
          <a:off x="389819" y="2028281"/>
          <a:ext cx="11288708" cy="1854200"/>
        </p:xfrm>
        <a:graphic>
          <a:graphicData uri="http://schemas.openxmlformats.org/drawingml/2006/table">
            <a:tbl>
              <a:tblPr firstRow="1" bandRow="1">
                <a:tableStyleId>{5C22544A-7EE6-4342-B048-85BDC9FD1C3A}</a:tableStyleId>
              </a:tblPr>
              <a:tblGrid>
                <a:gridCol w="1386227">
                  <a:extLst>
                    <a:ext uri="{9D8B030D-6E8A-4147-A177-3AD203B41FA5}">
                      <a16:colId xmlns:a16="http://schemas.microsoft.com/office/drawing/2014/main" val="2444379165"/>
                    </a:ext>
                  </a:extLst>
                </a:gridCol>
                <a:gridCol w="9902481">
                  <a:extLst>
                    <a:ext uri="{9D8B030D-6E8A-4147-A177-3AD203B41FA5}">
                      <a16:colId xmlns:a16="http://schemas.microsoft.com/office/drawing/2014/main" val="953954304"/>
                    </a:ext>
                  </a:extLst>
                </a:gridCol>
              </a:tblGrid>
              <a:tr h="370840">
                <a:tc>
                  <a:txBody>
                    <a:bodyPr/>
                    <a:lstStyle/>
                    <a:p>
                      <a:pPr algn="ctr"/>
                      <a:r>
                        <a:rPr lang="zh-CN" altLang="en-US" baseline="0" dirty="0" smtClean="0">
                          <a:latin typeface="Times New Roman" panose="02020603050405020304" pitchFamily="18" charset="0"/>
                          <a:ea typeface="微软雅黑" panose="020B0503020204020204" pitchFamily="34" charset="-122"/>
                        </a:rPr>
                        <a:t>实验设置</a:t>
                      </a:r>
                      <a:endParaRPr lang="zh-CN" altLang="en-US" baseline="0" dirty="0">
                        <a:latin typeface="Times New Roman" panose="02020603050405020304" pitchFamily="18" charset="0"/>
                        <a:ea typeface="微软雅黑" panose="020B0503020204020204" pitchFamily="34" charset="-122"/>
                      </a:endParaRPr>
                    </a:p>
                  </a:txBody>
                  <a:tcPr/>
                </a:tc>
                <a:tc>
                  <a:txBody>
                    <a:bodyPr/>
                    <a:lstStyle/>
                    <a:p>
                      <a:pPr algn="ctr"/>
                      <a:r>
                        <a:rPr lang="zh-CN" altLang="en-US" baseline="0" dirty="0" smtClean="0">
                          <a:latin typeface="Times New Roman" panose="02020603050405020304" pitchFamily="18" charset="0"/>
                          <a:ea typeface="微软雅黑" panose="020B0503020204020204" pitchFamily="34" charset="-122"/>
                        </a:rPr>
                        <a:t>实验说明</a:t>
                      </a:r>
                      <a:endParaRPr lang="zh-CN" altLang="en-US" baseline="0" dirty="0">
                        <a:latin typeface="Times New Roman" panose="02020603050405020304" pitchFamily="18" charset="0"/>
                        <a:ea typeface="微软雅黑" panose="020B0503020204020204" pitchFamily="34" charset="-122"/>
                      </a:endParaRPr>
                    </a:p>
                  </a:txBody>
                  <a:tcPr/>
                </a:tc>
                <a:extLst>
                  <a:ext uri="{0D108BD9-81ED-4DB2-BD59-A6C34878D82A}">
                    <a16:rowId xmlns:a16="http://schemas.microsoft.com/office/drawing/2014/main" val="3358334061"/>
                  </a:ext>
                </a:extLst>
              </a:tr>
              <a:tr h="370840">
                <a:tc>
                  <a:txBody>
                    <a:bodyPr/>
                    <a:lstStyle/>
                    <a:p>
                      <a:pPr algn="just"/>
                      <a:r>
                        <a:rPr lang="zh-CN" altLang="en-US" baseline="0" dirty="0" smtClean="0">
                          <a:latin typeface="Times New Roman" panose="02020603050405020304" pitchFamily="18" charset="0"/>
                          <a:ea typeface="微软雅黑" panose="020B0503020204020204" pitchFamily="34" charset="-122"/>
                        </a:rPr>
                        <a:t>基线</a:t>
                      </a:r>
                      <a:endParaRPr lang="zh-CN" altLang="en-US" baseline="0" dirty="0">
                        <a:latin typeface="Times New Roman" panose="02020603050405020304" pitchFamily="18" charset="0"/>
                        <a:ea typeface="微软雅黑" panose="020B0503020204020204" pitchFamily="34" charset="-122"/>
                      </a:endParaRPr>
                    </a:p>
                  </a:txBody>
                  <a:tcPr/>
                </a:tc>
                <a:tc>
                  <a:txBody>
                    <a:bodyPr/>
                    <a:lstStyle/>
                    <a:p>
                      <a:r>
                        <a:rPr lang="en-US" altLang="zh-CN"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FasterTransformer</a:t>
                      </a:r>
                      <a:r>
                        <a:rPr lang="zh-CN" altLang="en-US"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a:t>
                      </a:r>
                      <a:r>
                        <a:rPr lang="en-US" altLang="zh-CN"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Orca</a:t>
                      </a:r>
                      <a:endParaRPr lang="zh-CN" altLang="en-US" b="0" baseline="0" dirty="0">
                        <a:latin typeface="Times New Roman" panose="02020603050405020304" pitchFamily="18" charset="0"/>
                        <a:ea typeface="微软雅黑" panose="020B0503020204020204" pitchFamily="34" charset="-122"/>
                      </a:endParaRPr>
                    </a:p>
                  </a:txBody>
                  <a:tcPr/>
                </a:tc>
                <a:extLst>
                  <a:ext uri="{0D108BD9-81ED-4DB2-BD59-A6C34878D82A}">
                    <a16:rowId xmlns:a16="http://schemas.microsoft.com/office/drawing/2014/main" val="3439519161"/>
                  </a:ext>
                </a:extLst>
              </a:tr>
              <a:tr h="370840">
                <a:tc>
                  <a:txBody>
                    <a:bodyPr/>
                    <a:lstStyle/>
                    <a:p>
                      <a:pPr algn="just"/>
                      <a:r>
                        <a:rPr lang="zh-CN" altLang="en-US" baseline="0" dirty="0" smtClean="0">
                          <a:latin typeface="Times New Roman" panose="02020603050405020304" pitchFamily="18" charset="0"/>
                          <a:ea typeface="微软雅黑" panose="020B0503020204020204" pitchFamily="34" charset="-122"/>
                        </a:rPr>
                        <a:t>评测模型</a:t>
                      </a:r>
                      <a:endParaRPr lang="zh-CN" altLang="en-US" baseline="0" dirty="0">
                        <a:latin typeface="Times New Roman" panose="02020603050405020304" pitchFamily="18" charset="0"/>
                        <a:ea typeface="微软雅黑" panose="020B0503020204020204" pitchFamily="34" charset="-122"/>
                      </a:endParaRPr>
                    </a:p>
                  </a:txBody>
                  <a:tcPr/>
                </a:tc>
                <a:tc>
                  <a:txBody>
                    <a:bodyPr/>
                    <a:lstStyle/>
                    <a:p>
                      <a:r>
                        <a:rPr lang="en-US" altLang="zh-CN"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13B</a:t>
                      </a:r>
                      <a:r>
                        <a:rPr lang="zh-CN" altLang="en-US"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a:t>
                      </a:r>
                      <a:r>
                        <a:rPr lang="en-US" altLang="zh-CN"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66B </a:t>
                      </a:r>
                      <a:r>
                        <a:rPr lang="zh-CN" altLang="en-US"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和 </a:t>
                      </a:r>
                      <a:r>
                        <a:rPr lang="en-US" altLang="zh-CN"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175B </a:t>
                      </a:r>
                      <a:r>
                        <a:rPr lang="zh-CN" altLang="en-US"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参数的 </a:t>
                      </a:r>
                      <a:r>
                        <a:rPr lang="en-US" altLang="zh-CN"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OPT </a:t>
                      </a:r>
                      <a:r>
                        <a:rPr lang="zh-CN" altLang="en-US"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模型以及具有 </a:t>
                      </a:r>
                      <a:r>
                        <a:rPr lang="en-US" altLang="zh-CN"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13B </a:t>
                      </a:r>
                      <a:r>
                        <a:rPr lang="zh-CN" altLang="en-US"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参数的 </a:t>
                      </a:r>
                      <a:r>
                        <a:rPr lang="en-US" altLang="zh-CN"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LLaMA</a:t>
                      </a:r>
                      <a:endParaRPr lang="zh-CN" altLang="en-US" baseline="0" dirty="0">
                        <a:latin typeface="Times New Roman" panose="02020603050405020304" pitchFamily="18" charset="0"/>
                        <a:ea typeface="微软雅黑" panose="020B0503020204020204" pitchFamily="34" charset="-122"/>
                      </a:endParaRPr>
                    </a:p>
                  </a:txBody>
                  <a:tcPr/>
                </a:tc>
                <a:extLst>
                  <a:ext uri="{0D108BD9-81ED-4DB2-BD59-A6C34878D82A}">
                    <a16:rowId xmlns:a16="http://schemas.microsoft.com/office/drawing/2014/main" val="3764474017"/>
                  </a:ext>
                </a:extLst>
              </a:tr>
              <a:tr h="370840">
                <a:tc>
                  <a:txBody>
                    <a:bodyPr/>
                    <a:lstStyle/>
                    <a:p>
                      <a:pPr algn="just"/>
                      <a:r>
                        <a:rPr lang="zh-CN" altLang="en-US" baseline="0" dirty="0" smtClean="0">
                          <a:latin typeface="Times New Roman" panose="02020603050405020304" pitchFamily="18" charset="0"/>
                          <a:ea typeface="微软雅黑" panose="020B0503020204020204" pitchFamily="34" charset="-122"/>
                        </a:rPr>
                        <a:t>评价指标</a:t>
                      </a:r>
                      <a:endParaRPr lang="zh-CN" altLang="en-US" baseline="0" dirty="0">
                        <a:latin typeface="Times New Roman" panose="02020603050405020304" pitchFamily="18" charset="0"/>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系统的</a:t>
                      </a:r>
                      <a:r>
                        <a:rPr lang="zh-CN" altLang="en-US" sz="1800" b="1" i="0" kern="1200" baseline="0" dirty="0" smtClean="0">
                          <a:solidFill>
                            <a:schemeClr val="dk1"/>
                          </a:solidFill>
                          <a:effectLst/>
                          <a:latin typeface="Times New Roman" panose="02020603050405020304" pitchFamily="18" charset="0"/>
                          <a:ea typeface="微软雅黑" panose="020B0503020204020204" pitchFamily="34" charset="-122"/>
                          <a:cs typeface="+mn-cs"/>
                        </a:rPr>
                        <a:t>归一化延迟</a:t>
                      </a:r>
                      <a:r>
                        <a:rPr lang="zh-CN" altLang="en-US"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，即每个请求的端到端延迟的平均值除以其输出长度</a:t>
                      </a:r>
                      <a:endParaRPr lang="zh-CN" altLang="en-US" baseline="0" dirty="0" smtClean="0">
                        <a:latin typeface="Times New Roman" panose="02020603050405020304" pitchFamily="18" charset="0"/>
                        <a:ea typeface="微软雅黑" panose="020B0503020204020204" pitchFamily="34" charset="-122"/>
                      </a:endParaRPr>
                    </a:p>
                  </a:txBody>
                  <a:tcPr/>
                </a:tc>
                <a:extLst>
                  <a:ext uri="{0D108BD9-81ED-4DB2-BD59-A6C34878D82A}">
                    <a16:rowId xmlns:a16="http://schemas.microsoft.com/office/drawing/2014/main" val="3712975535"/>
                  </a:ext>
                </a:extLst>
              </a:tr>
              <a:tr h="370840">
                <a:tc>
                  <a:txBody>
                    <a:bodyPr/>
                    <a:lstStyle/>
                    <a:p>
                      <a:pPr marL="0" algn="just" defTabSz="914400" rtl="0" eaLnBrk="1" latinLnBrk="0" hangingPunct="1"/>
                      <a:r>
                        <a:rPr lang="zh-CN" altLang="en-US" sz="1800" kern="1200" baseline="0" dirty="0" smtClean="0">
                          <a:solidFill>
                            <a:schemeClr val="dk1"/>
                          </a:solidFill>
                          <a:latin typeface="Times New Roman" panose="02020603050405020304" pitchFamily="18" charset="0"/>
                          <a:ea typeface="微软雅黑" panose="020B0503020204020204" pitchFamily="34" charset="-122"/>
                          <a:cs typeface="+mn-cs"/>
                        </a:rPr>
                        <a:t>负载场景</a:t>
                      </a:r>
                      <a:endParaRPr lang="zh-CN" altLang="en-US" sz="1800" kern="1200" baseline="0" dirty="0">
                        <a:solidFill>
                          <a:schemeClr val="dk1"/>
                        </a:solidFill>
                        <a:latin typeface="Times New Roman" panose="02020603050405020304" pitchFamily="18" charset="0"/>
                        <a:ea typeface="微软雅黑" panose="020B0503020204020204" pitchFamily="34" charset="-122"/>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基础采样、并行采样、束搜索、共享前缀、聊天机器人</a:t>
                      </a:r>
                      <a:endParaRPr lang="zh-CN" altLang="en-US" b="0" baseline="0" dirty="0" smtClean="0">
                        <a:latin typeface="Times New Roman" panose="02020603050405020304" pitchFamily="18" charset="0"/>
                        <a:ea typeface="微软雅黑" panose="020B0503020204020204" pitchFamily="34" charset="-122"/>
                      </a:endParaRPr>
                    </a:p>
                  </a:txBody>
                  <a:tcPr/>
                </a:tc>
                <a:extLst>
                  <a:ext uri="{0D108BD9-81ED-4DB2-BD59-A6C34878D82A}">
                    <a16:rowId xmlns:a16="http://schemas.microsoft.com/office/drawing/2014/main" val="1884191299"/>
                  </a:ext>
                </a:extLst>
              </a:tr>
            </a:tbl>
          </a:graphicData>
        </a:graphic>
      </p:graphicFrame>
      <p:sp>
        <p:nvSpPr>
          <p:cNvPr id="9" name="矩形 8"/>
          <p:cNvSpPr/>
          <p:nvPr/>
        </p:nvSpPr>
        <p:spPr>
          <a:xfrm>
            <a:off x="301898" y="3955135"/>
            <a:ext cx="1184002" cy="507831"/>
          </a:xfrm>
          <a:prstGeom prst="rect">
            <a:avLst/>
          </a:prstGeom>
        </p:spPr>
        <p:txBody>
          <a:bodyPr wrap="square">
            <a:spAutoFit/>
          </a:bodyPr>
          <a:lstStyle/>
          <a:p>
            <a:pPr>
              <a:lnSpc>
                <a:spcPct val="150000"/>
              </a:lnSpc>
            </a:pPr>
            <a:r>
              <a:rPr lang="zh-CN" altLang="en-US" b="1" dirty="0">
                <a:latin typeface="Times New Roman" panose="02020603050405020304" pitchFamily="18" charset="0"/>
                <a:ea typeface="微软雅黑" panose="020B0503020204020204" pitchFamily="34" charset="-122"/>
              </a:rPr>
              <a:t>消融</a:t>
            </a:r>
            <a:r>
              <a:rPr lang="zh-CN" altLang="en-US" b="1" dirty="0" smtClean="0">
                <a:latin typeface="Times New Roman" panose="02020603050405020304" pitchFamily="18" charset="0"/>
                <a:ea typeface="微软雅黑" panose="020B0503020204020204" pitchFamily="34" charset="-122"/>
              </a:rPr>
              <a:t>实验</a:t>
            </a:r>
            <a:endParaRPr lang="en-US" altLang="zh-CN" dirty="0" smtClean="0">
              <a:latin typeface="Times New Roman" panose="02020603050405020304" pitchFamily="18" charset="0"/>
              <a:ea typeface="微软雅黑" panose="020B0503020204020204" pitchFamily="34" charset="-122"/>
            </a:endParaRPr>
          </a:p>
        </p:txBody>
      </p:sp>
      <p:pic>
        <p:nvPicPr>
          <p:cNvPr id="8" name="图片 7"/>
          <p:cNvPicPr>
            <a:picLocks noChangeAspect="1"/>
          </p:cNvPicPr>
          <p:nvPr/>
        </p:nvPicPr>
        <p:blipFill>
          <a:blip r:embed="rId4"/>
          <a:stretch>
            <a:fillRect/>
          </a:stretch>
        </p:blipFill>
        <p:spPr>
          <a:xfrm>
            <a:off x="301898" y="4674660"/>
            <a:ext cx="4080287" cy="1845190"/>
          </a:xfrm>
          <a:prstGeom prst="rect">
            <a:avLst/>
          </a:prstGeom>
        </p:spPr>
      </p:pic>
      <p:pic>
        <p:nvPicPr>
          <p:cNvPr id="11" name="图片 10"/>
          <p:cNvPicPr>
            <a:picLocks noChangeAspect="1"/>
          </p:cNvPicPr>
          <p:nvPr/>
        </p:nvPicPr>
        <p:blipFill>
          <a:blip r:embed="rId5"/>
          <a:stretch>
            <a:fillRect/>
          </a:stretch>
        </p:blipFill>
        <p:spPr>
          <a:xfrm>
            <a:off x="7446534" y="4674660"/>
            <a:ext cx="4231993" cy="1787814"/>
          </a:xfrm>
          <a:prstGeom prst="rect">
            <a:avLst/>
          </a:prstGeom>
        </p:spPr>
      </p:pic>
      <p:sp>
        <p:nvSpPr>
          <p:cNvPr id="13" name="矩形 12"/>
          <p:cNvSpPr/>
          <p:nvPr/>
        </p:nvSpPr>
        <p:spPr>
          <a:xfrm>
            <a:off x="389819" y="4420605"/>
            <a:ext cx="4384404" cy="307777"/>
          </a:xfrm>
          <a:prstGeom prst="rect">
            <a:avLst/>
          </a:prstGeom>
        </p:spPr>
        <p:txBody>
          <a:bodyPr wrap="square">
            <a:spAutoFit/>
          </a:bodyPr>
          <a:lstStyle/>
          <a:p>
            <a:r>
              <a:rPr lang="zh-CN" altLang="en-US" sz="1400" b="1" dirty="0">
                <a:solidFill>
                  <a:srgbClr val="FF0000"/>
                </a:solidFill>
                <a:latin typeface="楷体" panose="02010609060101010101" pitchFamily="49" charset="-122"/>
                <a:ea typeface="楷体" panose="02010609060101010101" pitchFamily="49" charset="-122"/>
              </a:rPr>
              <a:t>测</a:t>
            </a:r>
            <a:r>
              <a:rPr lang="zh-CN" altLang="en-US" sz="1400" b="1" dirty="0" smtClean="0">
                <a:solidFill>
                  <a:srgbClr val="FF0000"/>
                </a:solidFill>
                <a:latin typeface="楷体" panose="02010609060101010101" pitchFamily="49" charset="-122"/>
                <a:ea typeface="楷体" panose="02010609060101010101" pitchFamily="49" charset="-122"/>
              </a:rPr>
              <a:t>量底</a:t>
            </a:r>
            <a:r>
              <a:rPr lang="zh-CN" altLang="en-US" sz="1400" b="1" dirty="0">
                <a:solidFill>
                  <a:srgbClr val="FF0000"/>
                </a:solidFill>
                <a:latin typeface="楷体" panose="02010609060101010101" pitchFamily="49" charset="-122"/>
                <a:ea typeface="楷体" panose="02010609060101010101" pitchFamily="49" charset="-122"/>
              </a:rPr>
              <a:t>层开销：内核延迟比基线高 </a:t>
            </a:r>
            <a:r>
              <a:rPr lang="en-US" altLang="zh-CN" sz="1400" b="1" dirty="0">
                <a:solidFill>
                  <a:srgbClr val="FF0000"/>
                </a:solidFill>
                <a:latin typeface="楷体" panose="02010609060101010101" pitchFamily="49" charset="-122"/>
                <a:ea typeface="楷体" panose="02010609060101010101" pitchFamily="49" charset="-122"/>
              </a:rPr>
              <a:t>20-26</a:t>
            </a:r>
            <a:r>
              <a:rPr lang="en-US" altLang="zh-CN" sz="1400" b="1" dirty="0" smtClean="0">
                <a:solidFill>
                  <a:srgbClr val="FF0000"/>
                </a:solidFill>
                <a:latin typeface="楷体" panose="02010609060101010101" pitchFamily="49" charset="-122"/>
                <a:ea typeface="楷体" panose="02010609060101010101" pitchFamily="49" charset="-122"/>
              </a:rPr>
              <a:t>%</a:t>
            </a:r>
            <a:r>
              <a:rPr lang="zh-CN" altLang="en-US" sz="1400" b="1" dirty="0" smtClean="0">
                <a:solidFill>
                  <a:srgbClr val="FF0000"/>
                </a:solidFill>
                <a:latin typeface="楷体" panose="02010609060101010101" pitchFamily="49" charset="-122"/>
                <a:ea typeface="楷体" panose="02010609060101010101" pitchFamily="49" charset="-122"/>
              </a:rPr>
              <a:t>，承认代价</a:t>
            </a:r>
            <a:endParaRPr lang="zh-CN" altLang="en-US" sz="1400" b="1" dirty="0">
              <a:solidFill>
                <a:srgbClr val="FF0000"/>
              </a:solidFill>
              <a:latin typeface="楷体" panose="02010609060101010101" pitchFamily="49" charset="-122"/>
              <a:ea typeface="楷体" panose="02010609060101010101" pitchFamily="49" charset="-122"/>
            </a:endParaRPr>
          </a:p>
        </p:txBody>
      </p:sp>
      <p:sp>
        <p:nvSpPr>
          <p:cNvPr id="14" name="矩形 13"/>
          <p:cNvSpPr/>
          <p:nvPr/>
        </p:nvSpPr>
        <p:spPr>
          <a:xfrm>
            <a:off x="2663333" y="6506563"/>
            <a:ext cx="1441420" cy="307777"/>
          </a:xfrm>
          <a:prstGeom prst="rect">
            <a:avLst/>
          </a:prstGeom>
        </p:spPr>
        <p:txBody>
          <a:bodyPr wrap="square">
            <a:spAutoFit/>
          </a:bodyPr>
          <a:lstStyle/>
          <a:p>
            <a:r>
              <a:rPr lang="zh-CN" altLang="en-US" sz="1400" b="1" dirty="0">
                <a:solidFill>
                  <a:srgbClr val="FF0000"/>
                </a:solidFill>
                <a:latin typeface="楷体" panose="02010609060101010101" pitchFamily="49" charset="-122"/>
                <a:ea typeface="楷体" panose="02010609060101010101" pitchFamily="49" charset="-122"/>
              </a:rPr>
              <a:t>寻找最优块大小</a:t>
            </a:r>
          </a:p>
        </p:txBody>
      </p:sp>
      <p:sp>
        <p:nvSpPr>
          <p:cNvPr id="15" name="矩形 14"/>
          <p:cNvSpPr/>
          <p:nvPr/>
        </p:nvSpPr>
        <p:spPr>
          <a:xfrm>
            <a:off x="7666341" y="4420605"/>
            <a:ext cx="2159566" cy="307777"/>
          </a:xfrm>
          <a:prstGeom prst="rect">
            <a:avLst/>
          </a:prstGeom>
        </p:spPr>
        <p:txBody>
          <a:bodyPr wrap="square">
            <a:spAutoFit/>
          </a:bodyPr>
          <a:lstStyle/>
          <a:p>
            <a:r>
              <a:rPr lang="zh-CN" altLang="en-US" sz="1400" b="1" dirty="0">
                <a:solidFill>
                  <a:srgbClr val="FF0000"/>
                </a:solidFill>
                <a:latin typeface="楷体" panose="02010609060101010101" pitchFamily="49" charset="-122"/>
                <a:ea typeface="楷体" panose="02010609060101010101" pitchFamily="49" charset="-122"/>
              </a:rPr>
              <a:t>分析恢复机制的开销来源</a:t>
            </a:r>
          </a:p>
        </p:txBody>
      </p:sp>
      <p:sp>
        <p:nvSpPr>
          <p:cNvPr id="16" name="矩形 15"/>
          <p:cNvSpPr/>
          <p:nvPr/>
        </p:nvSpPr>
        <p:spPr>
          <a:xfrm>
            <a:off x="9491826" y="6408752"/>
            <a:ext cx="2339102" cy="307777"/>
          </a:xfrm>
          <a:prstGeom prst="rect">
            <a:avLst/>
          </a:prstGeom>
        </p:spPr>
        <p:txBody>
          <a:bodyPr wrap="square">
            <a:spAutoFit/>
          </a:bodyPr>
          <a:lstStyle/>
          <a:p>
            <a:r>
              <a:rPr lang="zh-CN" altLang="en-US" sz="1400" b="1" dirty="0">
                <a:solidFill>
                  <a:srgbClr val="FF0000"/>
                </a:solidFill>
                <a:latin typeface="楷体" panose="02010609060101010101" pitchFamily="49" charset="-122"/>
                <a:ea typeface="楷体" panose="02010609060101010101" pitchFamily="49" charset="-122"/>
              </a:rPr>
              <a:t>评估恢复机制的端到端影响</a:t>
            </a:r>
          </a:p>
        </p:txBody>
      </p:sp>
    </p:spTree>
    <p:extLst>
      <p:ext uri="{BB962C8B-B14F-4D97-AF65-F5344CB8AC3E}">
        <p14:creationId xmlns:p14="http://schemas.microsoft.com/office/powerpoint/2010/main" val="9310455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直角三角形 12"/>
          <p:cNvSpPr/>
          <p:nvPr/>
        </p:nvSpPr>
        <p:spPr>
          <a:xfrm rot="16200000">
            <a:off x="9440862" y="4106862"/>
            <a:ext cx="2751138" cy="2751138"/>
          </a:xfrm>
          <a:prstGeom prst="rtTriangle">
            <a:avLst/>
          </a:prstGeom>
          <a:solidFill>
            <a:srgbClr val="6E0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5400000">
            <a:off x="0" y="0"/>
            <a:ext cx="2751138" cy="2751138"/>
          </a:xfrm>
          <a:prstGeom prst="rtTriangle">
            <a:avLst/>
          </a:prstGeom>
          <a:solidFill>
            <a:srgbClr val="6E0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组合 54"/>
          <p:cNvGrpSpPr/>
          <p:nvPr/>
        </p:nvGrpSpPr>
        <p:grpSpPr>
          <a:xfrm>
            <a:off x="198816" y="1041763"/>
            <a:ext cx="11775984" cy="5300848"/>
            <a:chOff x="198816" y="1041763"/>
            <a:chExt cx="11775984" cy="5300848"/>
          </a:xfrm>
        </p:grpSpPr>
        <p:pic>
          <p:nvPicPr>
            <p:cNvPr id="56" name="图片 55"/>
            <p:cNvPicPr>
              <a:picLocks noChangeAspect="1"/>
            </p:cNvPicPr>
            <p:nvPr/>
          </p:nvPicPr>
          <p:blipFill rotWithShape="1">
            <a:blip r:embed="rId3">
              <a:extLst>
                <a:ext uri="{28A0092B-C50C-407E-A947-70E740481C1C}">
                  <a14:useLocalDpi xmlns:a14="http://schemas.microsoft.com/office/drawing/2010/main" val="0"/>
                </a:ext>
              </a:extLst>
            </a:blip>
            <a:srcRect t="32799"/>
            <a:stretch>
              <a:fillRect/>
            </a:stretch>
          </p:blipFill>
          <p:spPr>
            <a:xfrm>
              <a:off x="203412" y="1041763"/>
              <a:ext cx="11766792" cy="5300848"/>
            </a:xfrm>
            <a:prstGeom prst="rect">
              <a:avLst/>
            </a:prstGeom>
            <a:solidFill>
              <a:schemeClr val="bg2"/>
            </a:solidFill>
          </p:spPr>
        </p:pic>
        <p:sp>
          <p:nvSpPr>
            <p:cNvPr id="57" name="矩形 56"/>
            <p:cNvSpPr/>
            <p:nvPr/>
          </p:nvSpPr>
          <p:spPr>
            <a:xfrm>
              <a:off x="198816" y="1041763"/>
              <a:ext cx="11775984" cy="5300848"/>
            </a:xfrm>
            <a:prstGeom prst="rect">
              <a:avLst/>
            </a:prstGeom>
            <a:solidFill>
              <a:schemeClr val="bg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4" name="文本框 23"/>
          <p:cNvSpPr txBox="1"/>
          <p:nvPr/>
        </p:nvSpPr>
        <p:spPr>
          <a:xfrm>
            <a:off x="1931351" y="2243306"/>
            <a:ext cx="8329297" cy="1015663"/>
          </a:xfrm>
          <a:prstGeom prst="rect">
            <a:avLst/>
          </a:prstGeom>
          <a:noFill/>
        </p:spPr>
        <p:txBody>
          <a:bodyPr wrap="square" rtlCol="0">
            <a:spAutoFit/>
          </a:bodyPr>
          <a:lstStyle/>
          <a:p>
            <a:pPr algn="ctr"/>
            <a:r>
              <a:rPr lang="en-US" altLang="zh-CN" sz="6000" spc="300" dirty="0">
                <a:solidFill>
                  <a:srgbClr val="6E0F6C"/>
                </a:solidFill>
                <a:latin typeface="Times New Roman" panose="02020603050405020304" pitchFamily="18" charset="0"/>
                <a:cs typeface="Times New Roman" panose="02020603050405020304" pitchFamily="18" charset="0"/>
                <a:sym typeface="+mn-ea"/>
              </a:rPr>
              <a:t>Thanks</a:t>
            </a:r>
            <a:endParaRPr lang="zh-CN" altLang="en-US" sz="6000" spc="300" dirty="0">
              <a:solidFill>
                <a:srgbClr val="6E0F6C"/>
              </a:solidFill>
              <a:latin typeface="Times New Roman" panose="02020603050405020304" pitchFamily="18" charset="0"/>
              <a:cs typeface="Times New Roman" panose="02020603050405020304" pitchFamily="18" charset="0"/>
            </a:endParaRPr>
          </a:p>
        </p:txBody>
      </p:sp>
      <p:grpSp>
        <p:nvGrpSpPr>
          <p:cNvPr id="49" name="组合 48"/>
          <p:cNvGrpSpPr/>
          <p:nvPr/>
        </p:nvGrpSpPr>
        <p:grpSpPr>
          <a:xfrm>
            <a:off x="3304526" y="54442"/>
            <a:ext cx="5582948" cy="425957"/>
            <a:chOff x="783216" y="3993642"/>
            <a:chExt cx="7005756" cy="622480"/>
          </a:xfrm>
        </p:grpSpPr>
        <p:pic>
          <p:nvPicPr>
            <p:cNvPr id="50" name="图片 49"/>
            <p:cNvPicPr>
              <a:picLocks noChangeAspect="1"/>
            </p:cNvPicPr>
            <p:nvPr/>
          </p:nvPicPr>
          <p:blipFill>
            <a:blip r:embed="rId4"/>
            <a:stretch>
              <a:fillRect/>
            </a:stretch>
          </p:blipFill>
          <p:spPr>
            <a:xfrm>
              <a:off x="783216" y="3993642"/>
              <a:ext cx="3331584" cy="622480"/>
            </a:xfrm>
            <a:prstGeom prst="rect">
              <a:avLst/>
            </a:prstGeom>
            <a:solidFill>
              <a:schemeClr val="bg1"/>
            </a:solidFill>
          </p:spPr>
        </p:pic>
        <p:pic>
          <p:nvPicPr>
            <p:cNvPr id="51" name="图片 50"/>
            <p:cNvPicPr>
              <a:picLocks noChangeAspect="1"/>
            </p:cNvPicPr>
            <p:nvPr/>
          </p:nvPicPr>
          <p:blipFill>
            <a:blip r:embed="rId5"/>
            <a:stretch>
              <a:fillRect/>
            </a:stretch>
          </p:blipFill>
          <p:spPr>
            <a:xfrm>
              <a:off x="4274559" y="3993642"/>
              <a:ext cx="3514413" cy="622479"/>
            </a:xfrm>
            <a:prstGeom prst="rect">
              <a:avLst/>
            </a:prstGeom>
          </p:spPr>
        </p:pic>
      </p:grpSp>
      <p:sp>
        <p:nvSpPr>
          <p:cNvPr id="52" name="矩形 51"/>
          <p:cNvSpPr/>
          <p:nvPr/>
        </p:nvSpPr>
        <p:spPr>
          <a:xfrm>
            <a:off x="3323123" y="54442"/>
            <a:ext cx="5405241" cy="44432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4" name="内容占位符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06626" y="56868"/>
            <a:ext cx="1989778" cy="63277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直角三角形 12"/>
          <p:cNvSpPr/>
          <p:nvPr/>
        </p:nvSpPr>
        <p:spPr>
          <a:xfrm rot="16200000">
            <a:off x="9440862" y="4106862"/>
            <a:ext cx="2751138" cy="2751138"/>
          </a:xfrm>
          <a:prstGeom prst="rtTriangle">
            <a:avLst/>
          </a:prstGeom>
          <a:solidFill>
            <a:srgbClr val="6E0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5400000">
            <a:off x="0" y="0"/>
            <a:ext cx="2751138" cy="2751138"/>
          </a:xfrm>
          <a:prstGeom prst="rtTriangle">
            <a:avLst/>
          </a:prstGeom>
          <a:solidFill>
            <a:srgbClr val="6E0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198816" y="994465"/>
            <a:ext cx="11775984" cy="5300848"/>
            <a:chOff x="198816" y="1041763"/>
            <a:chExt cx="11775984" cy="5300848"/>
          </a:xfrm>
        </p:grpSpPr>
        <p:pic>
          <p:nvPicPr>
            <p:cNvPr id="30" name="图片 29"/>
            <p:cNvPicPr>
              <a:picLocks noChangeAspect="1"/>
            </p:cNvPicPr>
            <p:nvPr/>
          </p:nvPicPr>
          <p:blipFill rotWithShape="1">
            <a:blip r:embed="rId3">
              <a:extLst>
                <a:ext uri="{28A0092B-C50C-407E-A947-70E740481C1C}">
                  <a14:useLocalDpi xmlns:a14="http://schemas.microsoft.com/office/drawing/2010/main" val="0"/>
                </a:ext>
              </a:extLst>
            </a:blip>
            <a:srcRect t="32799"/>
            <a:stretch>
              <a:fillRect/>
            </a:stretch>
          </p:blipFill>
          <p:spPr>
            <a:xfrm>
              <a:off x="203412" y="1041763"/>
              <a:ext cx="11766792" cy="5300848"/>
            </a:xfrm>
            <a:prstGeom prst="rect">
              <a:avLst/>
            </a:prstGeom>
            <a:solidFill>
              <a:schemeClr val="bg2"/>
            </a:solidFill>
          </p:spPr>
        </p:pic>
        <p:sp>
          <p:nvSpPr>
            <p:cNvPr id="31" name="矩形 30"/>
            <p:cNvSpPr/>
            <p:nvPr/>
          </p:nvSpPr>
          <p:spPr>
            <a:xfrm>
              <a:off x="198816" y="1041763"/>
              <a:ext cx="11775984" cy="5300848"/>
            </a:xfrm>
            <a:prstGeom prst="rect">
              <a:avLst/>
            </a:prstGeom>
            <a:solidFill>
              <a:schemeClr val="bg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6" name="组合 25"/>
          <p:cNvGrpSpPr/>
          <p:nvPr/>
        </p:nvGrpSpPr>
        <p:grpSpPr>
          <a:xfrm>
            <a:off x="3304526" y="54442"/>
            <a:ext cx="5582948" cy="425957"/>
            <a:chOff x="783216" y="3993642"/>
            <a:chExt cx="7005756" cy="622480"/>
          </a:xfrm>
        </p:grpSpPr>
        <p:pic>
          <p:nvPicPr>
            <p:cNvPr id="27" name="图片 26"/>
            <p:cNvPicPr>
              <a:picLocks noChangeAspect="1"/>
            </p:cNvPicPr>
            <p:nvPr/>
          </p:nvPicPr>
          <p:blipFill>
            <a:blip r:embed="rId4"/>
            <a:stretch>
              <a:fillRect/>
            </a:stretch>
          </p:blipFill>
          <p:spPr>
            <a:xfrm>
              <a:off x="783216" y="3993642"/>
              <a:ext cx="3331584" cy="622480"/>
            </a:xfrm>
            <a:prstGeom prst="rect">
              <a:avLst/>
            </a:prstGeom>
            <a:solidFill>
              <a:schemeClr val="bg1"/>
            </a:solidFill>
          </p:spPr>
        </p:pic>
        <p:pic>
          <p:nvPicPr>
            <p:cNvPr id="28" name="图片 27"/>
            <p:cNvPicPr>
              <a:picLocks noChangeAspect="1"/>
            </p:cNvPicPr>
            <p:nvPr/>
          </p:nvPicPr>
          <p:blipFill>
            <a:blip r:embed="rId5"/>
            <a:stretch>
              <a:fillRect/>
            </a:stretch>
          </p:blipFill>
          <p:spPr>
            <a:xfrm>
              <a:off x="4274559" y="3993642"/>
              <a:ext cx="3514413" cy="622479"/>
            </a:xfrm>
            <a:prstGeom prst="rect">
              <a:avLst/>
            </a:prstGeom>
          </p:spPr>
        </p:pic>
      </p:grpSp>
      <p:pic>
        <p:nvPicPr>
          <p:cNvPr id="32" name="图片 31"/>
          <p:cNvPicPr>
            <a:picLocks noChangeAspect="1"/>
          </p:cNvPicPr>
          <p:nvPr/>
        </p:nvPicPr>
        <p:blipFill>
          <a:blip r:embed="rId6" cstate="print">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rot="16200000">
            <a:off x="10883288" y="-268474"/>
            <a:ext cx="913789" cy="1559621"/>
          </a:xfrm>
          <a:prstGeom prst="rect">
            <a:avLst/>
          </a:prstGeom>
        </p:spPr>
      </p:pic>
      <p:sp>
        <p:nvSpPr>
          <p:cNvPr id="20" name="矩形 19"/>
          <p:cNvSpPr/>
          <p:nvPr/>
        </p:nvSpPr>
        <p:spPr>
          <a:xfrm>
            <a:off x="3323123" y="54442"/>
            <a:ext cx="5405241" cy="44432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830967" y="2459504"/>
            <a:ext cx="7726681" cy="2308324"/>
          </a:xfrm>
          <a:prstGeom prst="rect">
            <a:avLst/>
          </a:prstGeom>
          <a:noFill/>
        </p:spPr>
        <p:txBody>
          <a:bodyPr wrap="square" rtlCol="0">
            <a:spAutoFit/>
          </a:bodyPr>
          <a:lstStyle/>
          <a:p>
            <a:pPr marL="285750" marR="0"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pPr>
            <a:r>
              <a:rPr lang="zh-CN" altLang="en-US" sz="24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核心问题与动机</a:t>
            </a:r>
          </a:p>
          <a:p>
            <a:pPr marL="285750" marR="0"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pPr>
            <a:r>
              <a:rPr lang="zh-CN" altLang="en-US" sz="24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挑</a:t>
            </a:r>
            <a:r>
              <a:rPr lang="zh-CN" altLang="en-US" sz="2400" b="1"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战</a:t>
            </a:r>
            <a:endParaRPr lang="en-US" altLang="zh-CN" sz="24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a:p>
            <a:pPr marL="285750" marR="0"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pPr>
            <a:r>
              <a:rPr lang="zh-CN" altLang="en-US" sz="24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方</a:t>
            </a:r>
            <a:r>
              <a:rPr lang="zh-CN" altLang="en-US" sz="2400" b="1"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法设计</a:t>
            </a:r>
            <a:endParaRPr lang="en-US" altLang="zh-CN" sz="24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a:p>
            <a:pPr marL="285750" marR="0"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pPr>
            <a:r>
              <a:rPr lang="zh-CN" altLang="en-US" sz="24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实</a:t>
            </a:r>
            <a:r>
              <a:rPr lang="zh-CN" altLang="en-US" sz="2400" b="1"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现与结果评估</a:t>
            </a:r>
            <a:endParaRPr lang="zh-CN" altLang="en-US" sz="2400"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核心问题与动机</a:t>
            </a: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959860" y="1012825"/>
            <a:ext cx="8620125" cy="368300"/>
          </a:xfrm>
          <a:prstGeom prst="rect">
            <a:avLst/>
          </a:prstGeom>
        </p:spPr>
        <p:txBody>
          <a:bodyPr wrap="square">
            <a:spAutoFit/>
          </a:bodyPr>
          <a:lstStyle/>
          <a:p>
            <a:pPr marL="0" indent="0"/>
            <a:r>
              <a:rPr lang="zh-CN" altLang="en-US" b="1" i="0" dirty="0">
                <a:solidFill>
                  <a:srgbClr val="333333"/>
                </a:solidFill>
                <a:latin typeface="宋体" panose="02010600030101010101" pitchFamily="2" charset="-122"/>
                <a:ea typeface="宋体" panose="02010600030101010101" pitchFamily="2" charset="-122"/>
                <a:cs typeface="宋体" panose="02010600030101010101" pitchFamily="2" charset="-122"/>
              </a:rPr>
              <a:t>这篇论文解决的核心问题是：</a:t>
            </a:r>
            <a:r>
              <a:rPr lang="zh-CN" altLang="en-US" b="1" i="0" dirty="0">
                <a:solidFill>
                  <a:schemeClr val="tx1"/>
                </a:solidFill>
                <a:latin typeface="宋体" panose="02010600030101010101" pitchFamily="2" charset="-122"/>
                <a:ea typeface="宋体" panose="02010600030101010101" pitchFamily="2" charset="-122"/>
                <a:cs typeface="宋体" panose="02010600030101010101" pitchFamily="2" charset="-122"/>
              </a:rPr>
              <a:t>大模型推理时 </a:t>
            </a:r>
            <a:r>
              <a:rPr lang="en-US" altLang="zh-CN" b="1" i="0" dirty="0">
                <a:solidFill>
                  <a:schemeClr val="tx1"/>
                </a:solidFill>
                <a:latin typeface="宋体" panose="02010600030101010101" pitchFamily="2" charset="-122"/>
                <a:ea typeface="宋体" panose="02010600030101010101" pitchFamily="2" charset="-122"/>
                <a:cs typeface="宋体" panose="02010600030101010101" pitchFamily="2" charset="-122"/>
              </a:rPr>
              <a:t>KV Cache </a:t>
            </a:r>
            <a:r>
              <a:rPr lang="zh-CN" altLang="en-US" b="1" i="0" dirty="0">
                <a:solidFill>
                  <a:schemeClr val="tx1"/>
                </a:solidFill>
                <a:latin typeface="宋体" panose="02010600030101010101" pitchFamily="2" charset="-122"/>
                <a:ea typeface="宋体" panose="02010600030101010101" pitchFamily="2" charset="-122"/>
                <a:cs typeface="宋体" panose="02010600030101010101" pitchFamily="2" charset="-122"/>
              </a:rPr>
              <a:t>的内存管理效率极低。</a:t>
            </a:r>
          </a:p>
        </p:txBody>
      </p:sp>
      <p:pic>
        <p:nvPicPr>
          <p:cNvPr id="14" name="图片 13"/>
          <p:cNvPicPr>
            <a:picLocks noChangeAspect="1"/>
          </p:cNvPicPr>
          <p:nvPr/>
        </p:nvPicPr>
        <p:blipFill>
          <a:blip r:embed="rId4"/>
          <a:stretch>
            <a:fillRect/>
          </a:stretch>
        </p:blipFill>
        <p:spPr>
          <a:xfrm>
            <a:off x="527685" y="946150"/>
            <a:ext cx="2617470" cy="5878830"/>
          </a:xfrm>
          <a:prstGeom prst="rect">
            <a:avLst/>
          </a:prstGeom>
        </p:spPr>
      </p:pic>
      <p:sp>
        <p:nvSpPr>
          <p:cNvPr id="15" name="文本框 14"/>
          <p:cNvSpPr txBox="1"/>
          <p:nvPr/>
        </p:nvSpPr>
        <p:spPr>
          <a:xfrm>
            <a:off x="3959860" y="3543935"/>
            <a:ext cx="7871068" cy="2880360"/>
          </a:xfrm>
          <a:prstGeom prst="rect">
            <a:avLst/>
          </a:prstGeom>
        </p:spPr>
        <p:txBody>
          <a:bodyPr>
            <a:noAutofit/>
          </a:bodyPr>
          <a:lstStyle/>
          <a:p>
            <a:pPr marL="0" algn="l">
              <a:spcBef>
                <a:spcPts val="1000"/>
              </a:spcBef>
              <a:buClrTx/>
              <a:buSzTx/>
              <a:buFontTx/>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KV Cache 的特点</a:t>
            </a:r>
          </a:p>
          <a:p>
            <a:pPr marL="285750"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空间占用巨大</a:t>
            </a:r>
          </a:p>
          <a:p>
            <a:pPr marL="742950" lvl="2"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计算公式: 2 (key+value) × 5120 (hidden) × 40 (layers) × 2 (FP16)</a:t>
            </a:r>
          </a:p>
          <a:p>
            <a:pPr marL="285750"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动态特性</a:t>
            </a:r>
          </a:p>
          <a:p>
            <a:pPr marL="742950" lvl="2"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长度随生成过程动态增长</a:t>
            </a:r>
          </a:p>
          <a:p>
            <a:pPr marL="742950" lvl="2"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生命周期不可预知</a:t>
            </a:r>
          </a:p>
          <a:p>
            <a:pPr marL="285750"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性能瓶颈</a:t>
            </a:r>
          </a:p>
          <a:p>
            <a:pPr marL="742950" lvl="2"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Autoregressive 生成是 memory-bound 操作</a:t>
            </a:r>
          </a:p>
          <a:p>
            <a:pPr marL="742950" lvl="2"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GPU 计算能力未被充分利用</a:t>
            </a:r>
          </a:p>
          <a:p>
            <a:pPr marL="742950" lvl="2"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内存容量限制了 batch size</a:t>
            </a:r>
          </a:p>
        </p:txBody>
      </p:sp>
      <p:sp>
        <p:nvSpPr>
          <p:cNvPr id="17" name="文本框 16"/>
          <p:cNvSpPr txBox="1"/>
          <p:nvPr/>
        </p:nvSpPr>
        <p:spPr>
          <a:xfrm>
            <a:off x="3959860" y="1668145"/>
            <a:ext cx="8093710" cy="1442720"/>
          </a:xfrm>
          <a:prstGeom prst="rect">
            <a:avLst/>
          </a:prstGeom>
        </p:spPr>
        <p:txBody>
          <a:bodyPr>
            <a:noAutofit/>
          </a:bodyPr>
          <a:lstStyle/>
          <a:p>
            <a:pPr marL="0" algn="l">
              <a:spcBef>
                <a:spcPts val="1000"/>
              </a:spcBef>
              <a:buClrTx/>
              <a:buSzTx/>
              <a:buFontTx/>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什么是KV Cache</a:t>
            </a:r>
          </a:p>
          <a:p>
            <a:pPr marL="285750" indent="-285750" algn="l">
              <a:spcBef>
                <a:spcPts val="1000"/>
              </a:spcBef>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一种缓存机制，用于存储</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Transformer </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每一层中历史</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token </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的</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K </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和</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V </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向量</a:t>
            </a:r>
          </a:p>
          <a:p>
            <a:pPr marL="285750" indent="-285750" algn="l">
              <a:spcBef>
                <a:spcPts val="1000"/>
              </a:spcBef>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当生成下一个</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token </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时，模型只需要计算当前</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token </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的</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V </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向量，与缓存的</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K cache</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向量做注意力运算，从而避免重新计算整个序列的</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K/V </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向量</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核心问题与动机</a:t>
            </a: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4"/>
          <a:stretch>
            <a:fillRect/>
          </a:stretch>
        </p:blipFill>
        <p:spPr>
          <a:xfrm>
            <a:off x="129540" y="1656974"/>
            <a:ext cx="5156200" cy="3006090"/>
          </a:xfrm>
          <a:prstGeom prst="rect">
            <a:avLst/>
          </a:prstGeom>
        </p:spPr>
      </p:pic>
      <p:sp>
        <p:nvSpPr>
          <p:cNvPr id="3" name="矩形 2"/>
          <p:cNvSpPr/>
          <p:nvPr/>
        </p:nvSpPr>
        <p:spPr>
          <a:xfrm>
            <a:off x="1822484" y="922274"/>
            <a:ext cx="8628185" cy="369332"/>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论文通过精确测量发现，现有系统（</a:t>
            </a:r>
            <a:r>
              <a:rPr lang="en-US" altLang="zh-CN" dirty="0">
                <a:latin typeface="宋体" panose="02010600030101010101" pitchFamily="2" charset="-122"/>
                <a:ea typeface="宋体" panose="02010600030101010101" pitchFamily="2" charset="-122"/>
              </a:rPr>
              <a:t>FasterTransformer, Orca</a:t>
            </a:r>
            <a:r>
              <a:rPr lang="zh-CN" altLang="en-US" dirty="0">
                <a:latin typeface="宋体" panose="02010600030101010101" pitchFamily="2" charset="-122"/>
                <a:ea typeface="宋体" panose="02010600030101010101" pitchFamily="2" charset="-122"/>
              </a:rPr>
              <a:t>）的</a:t>
            </a:r>
            <a:r>
              <a:rPr lang="zh-CN" altLang="en-US" b="1" dirty="0">
                <a:latin typeface="宋体" panose="02010600030101010101" pitchFamily="2" charset="-122"/>
                <a:ea typeface="宋体" panose="02010600030101010101" pitchFamily="2" charset="-122"/>
              </a:rPr>
              <a:t>内存利用率极低</a:t>
            </a:r>
            <a:r>
              <a:rPr lang="zh-CN" altLang="en-US" dirty="0">
                <a:latin typeface="宋体" panose="02010600030101010101" pitchFamily="2" charset="-122"/>
                <a:ea typeface="宋体" panose="02010600030101010101" pitchFamily="2" charset="-122"/>
              </a:rPr>
              <a:t>。</a:t>
            </a:r>
            <a:endParaRPr lang="zh-CN" altLang="en-US" b="0" dirty="0">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5"/>
          <a:stretch>
            <a:fillRect/>
          </a:stretch>
        </p:blipFill>
        <p:spPr>
          <a:xfrm>
            <a:off x="5429857" y="1460020"/>
            <a:ext cx="6257143" cy="3400000"/>
          </a:xfrm>
          <a:prstGeom prst="rect">
            <a:avLst/>
          </a:prstGeom>
        </p:spPr>
      </p:pic>
      <p:sp>
        <p:nvSpPr>
          <p:cNvPr id="7" name="矩形 6"/>
          <p:cNvSpPr/>
          <p:nvPr/>
        </p:nvSpPr>
        <p:spPr>
          <a:xfrm>
            <a:off x="129540" y="4751435"/>
            <a:ext cx="11529030" cy="1754326"/>
          </a:xfrm>
          <a:prstGeom prst="rect">
            <a:avLst/>
          </a:prstGeom>
        </p:spPr>
        <p:txBody>
          <a:bodyPr wrap="square">
            <a:spAutoFit/>
          </a:bodyPr>
          <a:lstStyle/>
          <a:p>
            <a:pPr>
              <a:lnSpc>
                <a:spcPct val="150000"/>
              </a:lnSpc>
            </a:pPr>
            <a:r>
              <a:rPr lang="zh-CN" altLang="en-US" dirty="0"/>
              <a:t>现有系统在为请求分配 </a:t>
            </a:r>
            <a:r>
              <a:rPr lang="en-US" altLang="zh-CN" dirty="0"/>
              <a:t>KV cache </a:t>
            </a:r>
            <a:r>
              <a:rPr lang="zh-CN" altLang="en-US" dirty="0" smtClean="0"/>
              <a:t>时： </a:t>
            </a:r>
            <a:r>
              <a:rPr lang="zh-CN" altLang="en-US" b="1" dirty="0" smtClean="0"/>
              <a:t>①内、外部碎片</a:t>
            </a:r>
            <a:r>
              <a:rPr lang="zh-CN" altLang="en-US" b="1" dirty="0"/>
              <a:t>；②无法共享内</a:t>
            </a:r>
            <a:r>
              <a:rPr lang="zh-CN" altLang="en-US" b="1" dirty="0" smtClean="0"/>
              <a:t>存。</a:t>
            </a:r>
            <a:endParaRPr lang="en-US" altLang="zh-CN" b="1" dirty="0" smtClean="0"/>
          </a:p>
          <a:p>
            <a:pPr>
              <a:lnSpc>
                <a:spcPct val="150000"/>
              </a:lnSpc>
            </a:pPr>
            <a:r>
              <a:rPr lang="zh-CN" altLang="en-US" dirty="0" smtClean="0"/>
              <a:t>提</a:t>
            </a:r>
            <a:r>
              <a:rPr lang="zh-CN" altLang="en-US" dirty="0"/>
              <a:t>前预分</a:t>
            </a:r>
            <a:r>
              <a:rPr lang="zh-CN" altLang="en-US" dirty="0" smtClean="0"/>
              <a:t>配一</a:t>
            </a:r>
            <a:r>
              <a:rPr lang="zh-CN" altLang="en-US" dirty="0"/>
              <a:t>块</a:t>
            </a:r>
            <a:r>
              <a:rPr lang="zh-CN" altLang="en-US" b="1" dirty="0"/>
              <a:t>连续内</a:t>
            </a:r>
            <a:r>
              <a:rPr lang="zh-CN" altLang="en-US" b="1" dirty="0" smtClean="0"/>
              <a:t>存</a:t>
            </a:r>
            <a:r>
              <a:rPr lang="zh-CN" altLang="en-US" dirty="0"/>
              <a:t>，</a:t>
            </a:r>
            <a:r>
              <a:rPr lang="zh-CN" altLang="en-US" dirty="0" smtClean="0"/>
              <a:t>大</a:t>
            </a:r>
            <a:r>
              <a:rPr lang="zh-CN" altLang="en-US" dirty="0"/>
              <a:t>小</a:t>
            </a:r>
            <a:r>
              <a:rPr lang="zh-CN" altLang="en-US" dirty="0" smtClean="0"/>
              <a:t>按“最</a:t>
            </a:r>
            <a:r>
              <a:rPr lang="zh-CN" altLang="en-US" dirty="0"/>
              <a:t>大可能序列长</a:t>
            </a:r>
            <a:r>
              <a:rPr lang="zh-CN" altLang="en-US" dirty="0" smtClean="0"/>
              <a:t>度”计算</a:t>
            </a:r>
            <a:r>
              <a:rPr lang="zh-CN" altLang="en-US" dirty="0"/>
              <a:t>，</a:t>
            </a:r>
            <a:r>
              <a:rPr lang="zh-CN" altLang="en-US" dirty="0" smtClean="0"/>
              <a:t>即</a:t>
            </a:r>
            <a:r>
              <a:rPr lang="zh-CN" altLang="en-US" dirty="0"/>
              <a:t>使当前只生成了几十个 </a:t>
            </a:r>
            <a:r>
              <a:rPr lang="en-US" altLang="zh-CN" dirty="0"/>
              <a:t>token</a:t>
            </a:r>
            <a:r>
              <a:rPr lang="zh-CN" altLang="en-US" dirty="0"/>
              <a:t>，也会保留整块空</a:t>
            </a:r>
            <a:r>
              <a:rPr lang="zh-CN" altLang="en-US" dirty="0" smtClean="0"/>
              <a:t>间；同时，每</a:t>
            </a:r>
            <a:r>
              <a:rPr lang="zh-CN" altLang="en-US" dirty="0"/>
              <a:t>个请求分配的块大小不同，释放时形成不连续空洞，无法拼接复用</a:t>
            </a:r>
            <a:r>
              <a:rPr lang="zh-CN" altLang="en-US" dirty="0" smtClean="0"/>
              <a:t>。</a:t>
            </a:r>
            <a:r>
              <a:rPr lang="zh-CN" altLang="en-US" dirty="0"/>
              <a:t>一个 </a:t>
            </a:r>
            <a:r>
              <a:rPr lang="en-US" altLang="zh-CN" dirty="0"/>
              <a:t>prompt </a:t>
            </a:r>
            <a:r>
              <a:rPr lang="zh-CN" altLang="en-US" dirty="0"/>
              <a:t>同时采样多个候选输</a:t>
            </a:r>
            <a:r>
              <a:rPr lang="zh-CN" altLang="en-US" dirty="0" smtClean="0"/>
              <a:t>出，每</a:t>
            </a:r>
            <a:r>
              <a:rPr lang="zh-CN" altLang="en-US" dirty="0"/>
              <a:t>个序</a:t>
            </a:r>
            <a:r>
              <a:rPr lang="zh-CN" altLang="en-US" dirty="0" smtClean="0"/>
              <a:t>列的 </a:t>
            </a:r>
            <a:r>
              <a:rPr lang="en-US" altLang="zh-CN" dirty="0"/>
              <a:t>KV cache </a:t>
            </a:r>
            <a:r>
              <a:rPr lang="zh-CN" altLang="en-US" dirty="0"/>
              <a:t>必须是</a:t>
            </a:r>
            <a:r>
              <a:rPr lang="zh-CN" altLang="en-US" b="1" dirty="0"/>
              <a:t>独立的连续显存块</a:t>
            </a:r>
            <a:r>
              <a:rPr lang="zh-CN" altLang="en-US" dirty="0"/>
              <a:t>；即便它们有相同内容，也会各自拷贝一</a:t>
            </a:r>
            <a:r>
              <a:rPr lang="zh-CN" altLang="en-US" dirty="0" smtClean="0"/>
              <a:t>份，无法共享内存。</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挑</a:t>
            </a:r>
            <a:r>
              <a:rPr lang="zh-CN" altLang="en-US" sz="28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战</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01898" y="942343"/>
            <a:ext cx="11529030" cy="4524315"/>
          </a:xfrm>
          <a:prstGeom prst="rect">
            <a:avLst/>
          </a:prstGeom>
        </p:spPr>
        <p:txBody>
          <a:bodyPr wrap="square">
            <a:spAutoFit/>
          </a:bodyPr>
          <a:lstStyle/>
          <a:p>
            <a:pPr marL="285750" indent="-285750">
              <a:lnSpc>
                <a:spcPct val="150000"/>
              </a:lnSpc>
              <a:buClr>
                <a:schemeClr val="accent1"/>
              </a:buClr>
              <a:buFont typeface="Wingdings" panose="05000000000000000000" pitchFamily="2" charset="2"/>
              <a:buChar char="u"/>
            </a:pPr>
            <a:r>
              <a:rPr lang="en-US" altLang="zh-CN" sz="3200" b="1" dirty="0" smtClean="0"/>
              <a:t>KV</a:t>
            </a:r>
            <a:r>
              <a:rPr lang="zh-CN" altLang="en-US" sz="3200" b="1" dirty="0" smtClean="0"/>
              <a:t>缓存的容量</a:t>
            </a:r>
            <a:endParaRPr lang="en-US" altLang="zh-CN" sz="3200" b="1" dirty="0" smtClean="0"/>
          </a:p>
          <a:p>
            <a:pPr>
              <a:lnSpc>
                <a:spcPct val="150000"/>
              </a:lnSpc>
              <a:buClr>
                <a:schemeClr val="accent1"/>
              </a:buClr>
            </a:pPr>
            <a:r>
              <a:rPr lang="en-US" altLang="zh-CN" sz="2400" dirty="0"/>
              <a:t>KV</a:t>
            </a:r>
            <a:r>
              <a:rPr lang="zh-CN" altLang="en-US" sz="2400" dirty="0"/>
              <a:t>缓存大小随着请求数量的增加而快速增</a:t>
            </a:r>
            <a:r>
              <a:rPr lang="zh-CN" altLang="en-US" sz="2400" dirty="0" smtClean="0"/>
              <a:t>长。</a:t>
            </a:r>
            <a:endParaRPr lang="en-US" altLang="zh-CN" sz="2400" dirty="0" smtClean="0"/>
          </a:p>
          <a:p>
            <a:pPr marL="285750" indent="-285750">
              <a:lnSpc>
                <a:spcPct val="150000"/>
              </a:lnSpc>
              <a:buClr>
                <a:schemeClr val="accent1"/>
              </a:buClr>
              <a:buFont typeface="Wingdings" panose="05000000000000000000" pitchFamily="2" charset="2"/>
              <a:buChar char="u"/>
            </a:pPr>
            <a:r>
              <a:rPr lang="zh-CN" altLang="en-US" sz="3200" b="1" dirty="0"/>
              <a:t>复</a:t>
            </a:r>
            <a:r>
              <a:rPr lang="zh-CN" altLang="en-US" sz="3200" b="1" dirty="0" smtClean="0"/>
              <a:t>杂的解码算法</a:t>
            </a:r>
            <a:endParaRPr lang="en-US" altLang="zh-CN" sz="3200" b="1" dirty="0" smtClean="0"/>
          </a:p>
          <a:p>
            <a:pPr>
              <a:lnSpc>
                <a:spcPct val="150000"/>
              </a:lnSpc>
              <a:buClr>
                <a:schemeClr val="accent1"/>
              </a:buClr>
            </a:pPr>
            <a:r>
              <a:rPr lang="en-US" altLang="zh-CN" sz="2400" dirty="0"/>
              <a:t>LLM</a:t>
            </a:r>
            <a:r>
              <a:rPr lang="zh-CN" altLang="en-US" sz="2400" dirty="0"/>
              <a:t>服务提供多种解码算法供用户选择，每种算法对内存管理复杂度都有不同影响。</a:t>
            </a:r>
            <a:endParaRPr lang="en-US" altLang="zh-CN" sz="2400" dirty="0"/>
          </a:p>
          <a:p>
            <a:pPr marL="285750" indent="-285750">
              <a:lnSpc>
                <a:spcPct val="150000"/>
              </a:lnSpc>
              <a:buClr>
                <a:schemeClr val="accent1"/>
              </a:buClr>
              <a:buFont typeface="Wingdings" panose="05000000000000000000" pitchFamily="2" charset="2"/>
              <a:buChar char="u"/>
            </a:pPr>
            <a:r>
              <a:rPr lang="zh-CN" altLang="en-US" sz="3200" b="1" dirty="0" smtClean="0"/>
              <a:t>输入、输出长度的不确定性</a:t>
            </a:r>
            <a:endParaRPr lang="en-US" altLang="zh-CN" sz="3200" b="1" dirty="0" smtClean="0"/>
          </a:p>
          <a:p>
            <a:pPr>
              <a:lnSpc>
                <a:spcPct val="150000"/>
              </a:lnSpc>
              <a:buClr>
                <a:schemeClr val="accent1"/>
              </a:buClr>
            </a:pPr>
            <a:r>
              <a:rPr lang="en-US" altLang="zh-CN" sz="2400" dirty="0"/>
              <a:t>LLM</a:t>
            </a:r>
            <a:r>
              <a:rPr lang="zh-CN" altLang="en-US" sz="2400" dirty="0"/>
              <a:t>服务的请求在输入和输出长度上表现出可变</a:t>
            </a:r>
            <a:r>
              <a:rPr lang="zh-CN" altLang="en-US" sz="2400" dirty="0" smtClean="0"/>
              <a:t>性，这</a:t>
            </a:r>
            <a:r>
              <a:rPr lang="zh-CN" altLang="en-US" sz="2400" dirty="0"/>
              <a:t>要求内存管理系统能够适应广泛的提示长度范围。</a:t>
            </a:r>
            <a:endParaRPr lang="en-US" altLang="zh-CN" sz="2400" dirty="0"/>
          </a:p>
        </p:txBody>
      </p:sp>
      <p:sp>
        <p:nvSpPr>
          <p:cNvPr id="3" name="矩形 2"/>
          <p:cNvSpPr/>
          <p:nvPr/>
        </p:nvSpPr>
        <p:spPr>
          <a:xfrm>
            <a:off x="301898" y="5967820"/>
            <a:ext cx="11529030" cy="646331"/>
          </a:xfrm>
          <a:prstGeom prst="rect">
            <a:avLst/>
          </a:prstGeom>
        </p:spPr>
        <p:txBody>
          <a:bodyPr wrap="square">
            <a:spAutoFit/>
          </a:bodyPr>
          <a:lstStyle/>
          <a:p>
            <a:r>
              <a:rPr lang="zh-CN" altLang="en-US" dirty="0"/>
              <a:t>压缩已被提出作为解决碎片化的潜在方案，但由于庞大的KV缓存，在性能敏感的LLM服务系统中执行压缩是不切实际的。即</a:t>
            </a:r>
            <a:r>
              <a:rPr lang="zh-CN" altLang="en-US" dirty="0" smtClean="0"/>
              <a:t>使进</a:t>
            </a:r>
            <a:r>
              <a:rPr lang="zh-CN" altLang="en-US" dirty="0"/>
              <a:t>行压缩，现有内存管理系统中为每个请求预分配的块空间也阻碍了特定于解码算法的内存共享。</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noProof="0"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方</a:t>
            </a:r>
            <a:r>
              <a:rPr lang="zh-CN" altLang="en-US" sz="2800" b="1" noProof="0"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法设计</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01898" y="1492444"/>
            <a:ext cx="11529030" cy="1843710"/>
          </a:xfrm>
          <a:prstGeom prst="rect">
            <a:avLst/>
          </a:prstGeom>
        </p:spPr>
        <p:txBody>
          <a:bodyPr wrap="square">
            <a:spAutoFit/>
          </a:bodyPr>
          <a:lstStyle/>
          <a:p>
            <a:pPr>
              <a:lnSpc>
                <a:spcPct val="150000"/>
              </a:lnSpc>
              <a:buClr>
                <a:schemeClr val="accent1"/>
              </a:buClr>
            </a:pPr>
            <a:r>
              <a:rPr lang="en-US" altLang="zh-CN" sz="2000" dirty="0" smtClean="0">
                <a:latin typeface="Times New Roman" panose="02020603050405020304" pitchFamily="18" charset="0"/>
                <a:ea typeface="微软雅黑" panose="020B0503020204020204" pitchFamily="34" charset="-122"/>
              </a:rPr>
              <a:t>PagedAttention</a:t>
            </a:r>
            <a:r>
              <a:rPr lang="zh-CN" altLang="en-US" sz="2000" dirty="0" smtClean="0">
                <a:latin typeface="Times New Roman" panose="02020603050405020304" pitchFamily="18" charset="0"/>
                <a:ea typeface="微软雅黑" panose="020B0503020204020204" pitchFamily="34" charset="-122"/>
              </a:rPr>
              <a:t>是</a:t>
            </a:r>
            <a:r>
              <a:rPr lang="zh-CN" altLang="en-US" sz="2000" dirty="0">
                <a:latin typeface="Times New Roman" panose="02020603050405020304" pitchFamily="18" charset="0"/>
                <a:ea typeface="微软雅黑" panose="020B0503020204020204" pitchFamily="34" charset="-122"/>
              </a:rPr>
              <a:t>一种受操作系统经典分页思想启发的注意力算法。与传统的注</a:t>
            </a:r>
            <a:r>
              <a:rPr lang="zh-CN" altLang="en-US" sz="2000" dirty="0" smtClean="0">
                <a:latin typeface="Times New Roman" panose="02020603050405020304" pitchFamily="18" charset="0"/>
                <a:ea typeface="微软雅黑" panose="020B0503020204020204" pitchFamily="34" charset="-122"/>
              </a:rPr>
              <a:t>意力</a:t>
            </a:r>
            <a:r>
              <a:rPr lang="zh-CN" altLang="en-US" sz="2000" dirty="0">
                <a:latin typeface="Times New Roman" panose="02020603050405020304" pitchFamily="18" charset="0"/>
                <a:ea typeface="微软雅黑" panose="020B0503020204020204" pitchFamily="34" charset="-122"/>
              </a:rPr>
              <a:t>算法不同</a:t>
            </a:r>
            <a:r>
              <a:rPr lang="zh-CN" altLang="en-US" sz="2000" dirty="0" smtClean="0">
                <a:latin typeface="Times New Roman" panose="02020603050405020304" pitchFamily="18" charset="0"/>
                <a:ea typeface="微软雅黑" panose="020B0503020204020204" pitchFamily="34" charset="-122"/>
              </a:rPr>
              <a:t>，</a:t>
            </a:r>
            <a:r>
              <a:rPr lang="zh-CN" altLang="en-US" sz="2000" dirty="0">
                <a:latin typeface="Times New Roman" panose="02020603050405020304" pitchFamily="18" charset="0"/>
                <a:ea typeface="微软雅黑" panose="020B0503020204020204" pitchFamily="34" charset="-122"/>
              </a:rPr>
              <a:t>它</a:t>
            </a:r>
            <a:r>
              <a:rPr lang="zh-CN" altLang="en-US" sz="2000" dirty="0" smtClean="0">
                <a:latin typeface="Times New Roman" panose="02020603050405020304" pitchFamily="18" charset="0"/>
                <a:ea typeface="微软雅黑" panose="020B0503020204020204" pitchFamily="34" charset="-122"/>
              </a:rPr>
              <a:t>允</a:t>
            </a:r>
            <a:r>
              <a:rPr lang="zh-CN" altLang="en-US" sz="2000" dirty="0">
                <a:latin typeface="Times New Roman" panose="02020603050405020304" pitchFamily="18" charset="0"/>
                <a:ea typeface="微软雅黑" panose="020B0503020204020204" pitchFamily="34" charset="-122"/>
              </a:rPr>
              <a:t>许在不连续的内存空间中存储连续的键和值</a:t>
            </a:r>
            <a:r>
              <a:rPr lang="zh-CN" altLang="en-US" sz="2000" dirty="0" smtClean="0">
                <a:latin typeface="Times New Roman" panose="02020603050405020304" pitchFamily="18" charset="0"/>
                <a:ea typeface="微软雅黑" panose="020B0503020204020204" pitchFamily="34" charset="-122"/>
              </a:rPr>
              <a:t>。</a:t>
            </a:r>
            <a:r>
              <a:rPr lang="en-US" altLang="zh-CN" sz="2000" dirty="0" smtClean="0">
                <a:latin typeface="Times New Roman" panose="02020603050405020304" pitchFamily="18" charset="0"/>
                <a:ea typeface="微软雅黑" panose="020B0503020204020204" pitchFamily="34" charset="-122"/>
              </a:rPr>
              <a:t>PagedAttention</a:t>
            </a:r>
            <a:r>
              <a:rPr lang="zh-CN" altLang="en-US" sz="2000" dirty="0">
                <a:latin typeface="Times New Roman" panose="02020603050405020304" pitchFamily="18" charset="0"/>
                <a:ea typeface="微软雅黑" panose="020B0503020204020204" pitchFamily="34" charset="-122"/>
              </a:rPr>
              <a:t>将每个序列的</a:t>
            </a:r>
            <a:r>
              <a:rPr lang="en-US" altLang="zh-CN" sz="2000" dirty="0">
                <a:latin typeface="Times New Roman" panose="02020603050405020304" pitchFamily="18" charset="0"/>
                <a:ea typeface="微软雅黑" panose="020B0503020204020204" pitchFamily="34" charset="-122"/>
              </a:rPr>
              <a:t>KV</a:t>
            </a:r>
            <a:r>
              <a:rPr lang="zh-CN" altLang="en-US" sz="2000" dirty="0">
                <a:latin typeface="Times New Roman" panose="02020603050405020304" pitchFamily="18" charset="0"/>
                <a:ea typeface="微软雅黑" panose="020B0503020204020204" pitchFamily="34" charset="-122"/>
              </a:rPr>
              <a:t>缓存划</a:t>
            </a:r>
            <a:r>
              <a:rPr lang="zh-CN" altLang="en-US" sz="2000" dirty="0" smtClean="0">
                <a:latin typeface="Times New Roman" panose="02020603050405020304" pitchFamily="18" charset="0"/>
                <a:ea typeface="微软雅黑" panose="020B0503020204020204" pitchFamily="34" charset="-122"/>
              </a:rPr>
              <a:t>分为</a:t>
            </a:r>
            <a:r>
              <a:rPr lang="en-US" altLang="zh-CN" sz="2000" dirty="0">
                <a:latin typeface="Times New Roman" panose="02020603050405020304" pitchFamily="18" charset="0"/>
                <a:ea typeface="微软雅黑" panose="020B0503020204020204" pitchFamily="34" charset="-122"/>
              </a:rPr>
              <a:t>KV</a:t>
            </a:r>
            <a:r>
              <a:rPr lang="zh-CN" altLang="en-US" sz="2000" dirty="0">
                <a:latin typeface="Times New Roman" panose="02020603050405020304" pitchFamily="18" charset="0"/>
                <a:ea typeface="微软雅黑" panose="020B0503020204020204" pitchFamily="34" charset="-122"/>
              </a:rPr>
              <a:t>块。每个块包含固定数量</a:t>
            </a:r>
            <a:r>
              <a:rPr lang="zh-CN" altLang="en-US" sz="2000" dirty="0" smtClean="0">
                <a:latin typeface="Times New Roman" panose="02020603050405020304" pitchFamily="18" charset="0"/>
                <a:ea typeface="微软雅黑" panose="020B0503020204020204" pitchFamily="34" charset="-122"/>
              </a:rPr>
              <a:t>的</a:t>
            </a:r>
            <a:r>
              <a:rPr lang="en-US" altLang="zh-CN" sz="2000" dirty="0" smtClean="0">
                <a:latin typeface="Times New Roman" panose="02020603050405020304" pitchFamily="18" charset="0"/>
                <a:ea typeface="微软雅黑" panose="020B0503020204020204" pitchFamily="34" charset="-122"/>
              </a:rPr>
              <a:t>token</a:t>
            </a:r>
            <a:r>
              <a:rPr lang="zh-CN" altLang="en-US" sz="2000" dirty="0" smtClean="0">
                <a:latin typeface="Times New Roman" panose="02020603050405020304" pitchFamily="18" charset="0"/>
                <a:ea typeface="微软雅黑" panose="020B0503020204020204" pitchFamily="34" charset="-122"/>
              </a:rPr>
              <a:t>的</a:t>
            </a:r>
            <a:r>
              <a:rPr lang="zh-CN" altLang="en-US" sz="2000" dirty="0">
                <a:latin typeface="Times New Roman" panose="02020603050405020304" pitchFamily="18" charset="0"/>
                <a:ea typeface="微软雅黑" panose="020B0503020204020204" pitchFamily="34" charset="-122"/>
              </a:rPr>
              <a:t>键和值向量</a:t>
            </a:r>
            <a:r>
              <a:rPr lang="zh-CN" altLang="en-US" sz="2000" dirty="0" smtClean="0">
                <a:latin typeface="Times New Roman" panose="02020603050405020304" pitchFamily="18" charset="0"/>
                <a:ea typeface="微软雅黑" panose="020B0503020204020204" pitchFamily="34" charset="-122"/>
              </a:rPr>
              <a:t>，表</a:t>
            </a:r>
            <a:r>
              <a:rPr lang="zh-CN" altLang="en-US" sz="2000" dirty="0">
                <a:latin typeface="Times New Roman" panose="02020603050405020304" pitchFamily="18" charset="0"/>
                <a:ea typeface="微软雅黑" panose="020B0503020204020204" pitchFamily="34" charset="-122"/>
              </a:rPr>
              <a:t>示为</a:t>
            </a:r>
            <a:r>
              <a:rPr lang="en-US" altLang="zh-CN" sz="2000" dirty="0">
                <a:latin typeface="Times New Roman" panose="02020603050405020304" pitchFamily="18" charset="0"/>
                <a:ea typeface="微软雅黑" panose="020B0503020204020204" pitchFamily="34" charset="-122"/>
              </a:rPr>
              <a:t>KV</a:t>
            </a:r>
            <a:r>
              <a:rPr lang="zh-CN" altLang="en-US" sz="2000" dirty="0">
                <a:latin typeface="Times New Roman" panose="02020603050405020304" pitchFamily="18" charset="0"/>
                <a:ea typeface="微软雅黑" panose="020B0503020204020204" pitchFamily="34" charset="-122"/>
              </a:rPr>
              <a:t>块大小（𝐵）</a:t>
            </a:r>
            <a:r>
              <a:rPr lang="zh-CN" altLang="en-US" sz="2000" dirty="0" smtClean="0">
                <a:latin typeface="Times New Roman" panose="02020603050405020304" pitchFamily="18" charset="0"/>
                <a:ea typeface="微软雅黑" panose="020B0503020204020204" pitchFamily="34" charset="-122"/>
              </a:rPr>
              <a:t>。</a:t>
            </a:r>
            <a:r>
              <a:rPr lang="en-US" altLang="zh-CN" sz="2000" dirty="0">
                <a:latin typeface="Times New Roman" panose="02020603050405020304" pitchFamily="18" charset="0"/>
                <a:ea typeface="微软雅黑" panose="020B0503020204020204" pitchFamily="34" charset="-122"/>
              </a:rPr>
              <a:t> </a:t>
            </a:r>
            <a:endParaRPr lang="en-US" altLang="zh-CN" sz="2000" dirty="0" smtClean="0">
              <a:latin typeface="Times New Roman" panose="02020603050405020304" pitchFamily="18" charset="0"/>
              <a:ea typeface="微软雅黑" panose="020B0503020204020204" pitchFamily="34" charset="-122"/>
            </a:endParaRPr>
          </a:p>
          <a:p>
            <a:pPr algn="ctr">
              <a:lnSpc>
                <a:spcPct val="150000"/>
              </a:lnSpc>
              <a:buClr>
                <a:schemeClr val="accent1"/>
              </a:buClr>
            </a:pPr>
            <a:r>
              <a:rPr lang="en-US" altLang="zh-CN" b="1" dirty="0" smtClean="0">
                <a:solidFill>
                  <a:srgbClr val="FF0000"/>
                </a:solidFill>
                <a:latin typeface="Times New Roman" panose="02020603050405020304" pitchFamily="18" charset="0"/>
                <a:ea typeface="微软雅黑" panose="020B0503020204020204" pitchFamily="34" charset="-122"/>
              </a:rPr>
              <a:t>PagedAttention </a:t>
            </a:r>
            <a:r>
              <a:rPr lang="zh-CN" altLang="en-US" b="1" dirty="0">
                <a:solidFill>
                  <a:srgbClr val="FF0000"/>
                </a:solidFill>
                <a:latin typeface="Times New Roman" panose="02020603050405020304" pitchFamily="18" charset="0"/>
                <a:ea typeface="微软雅黑" panose="020B0503020204020204" pitchFamily="34" charset="-122"/>
              </a:rPr>
              <a:t>的核心思想是打破连续内存假设</a:t>
            </a:r>
            <a:endParaRPr lang="en-US" altLang="zh-CN" b="1" dirty="0">
              <a:solidFill>
                <a:srgbClr val="FF0000"/>
              </a:solidFill>
              <a:latin typeface="Times New Roman" panose="02020603050405020304" pitchFamily="18" charset="0"/>
              <a:ea typeface="微软雅黑" panose="020B0503020204020204" pitchFamily="34" charset="-122"/>
            </a:endParaRPr>
          </a:p>
        </p:txBody>
      </p:sp>
      <p:sp>
        <p:nvSpPr>
          <p:cNvPr id="7" name="矩形 6"/>
          <p:cNvSpPr/>
          <p:nvPr/>
        </p:nvSpPr>
        <p:spPr>
          <a:xfrm>
            <a:off x="301898" y="924576"/>
            <a:ext cx="2581156" cy="523220"/>
          </a:xfrm>
          <a:prstGeom prst="rect">
            <a:avLst/>
          </a:prstGeom>
        </p:spPr>
        <p:txBody>
          <a:bodyPr wrap="none">
            <a:spAutoFit/>
          </a:bodyPr>
          <a:lstStyle/>
          <a:p>
            <a:r>
              <a:rPr lang="en-US" altLang="zh-CN" sz="2800" b="1" dirty="0">
                <a:latin typeface="Times New Roman" panose="02020603050405020304" pitchFamily="18" charset="0"/>
                <a:ea typeface="微软雅黑" panose="020B0503020204020204" pitchFamily="34" charset="-122"/>
              </a:rPr>
              <a:t>PagedAttention</a:t>
            </a:r>
            <a:endParaRPr lang="zh-CN" altLang="en-US" sz="2800" b="1" dirty="0">
              <a:latin typeface="Times New Roman" panose="02020603050405020304" pitchFamily="18" charset="0"/>
              <a:ea typeface="微软雅黑" panose="020B0503020204020204" pitchFamily="34" charset="-122"/>
            </a:endParaRPr>
          </a:p>
        </p:txBody>
      </p:sp>
      <p:pic>
        <p:nvPicPr>
          <p:cNvPr id="8" name="图片 7"/>
          <p:cNvPicPr>
            <a:picLocks noChangeAspect="1"/>
          </p:cNvPicPr>
          <p:nvPr/>
        </p:nvPicPr>
        <p:blipFill>
          <a:blip r:embed="rId4"/>
          <a:stretch>
            <a:fillRect/>
          </a:stretch>
        </p:blipFill>
        <p:spPr>
          <a:xfrm>
            <a:off x="129540" y="3378051"/>
            <a:ext cx="5082675" cy="2268165"/>
          </a:xfrm>
          <a:prstGeom prst="rect">
            <a:avLst/>
          </a:prstGeom>
        </p:spPr>
      </p:pic>
      <p:pic>
        <p:nvPicPr>
          <p:cNvPr id="9" name="图片 8"/>
          <p:cNvPicPr>
            <a:picLocks noChangeAspect="1"/>
          </p:cNvPicPr>
          <p:nvPr/>
        </p:nvPicPr>
        <p:blipFill>
          <a:blip r:embed="rId5"/>
          <a:stretch>
            <a:fillRect/>
          </a:stretch>
        </p:blipFill>
        <p:spPr>
          <a:xfrm>
            <a:off x="5212215" y="3974038"/>
            <a:ext cx="6190476" cy="1076190"/>
          </a:xfrm>
          <a:prstGeom prst="rect">
            <a:avLst/>
          </a:prstGeom>
        </p:spPr>
      </p:pic>
      <p:sp>
        <p:nvSpPr>
          <p:cNvPr id="10" name="矩形 9"/>
          <p:cNvSpPr/>
          <p:nvPr/>
        </p:nvSpPr>
        <p:spPr>
          <a:xfrm>
            <a:off x="6968625" y="3665168"/>
            <a:ext cx="1338828" cy="369332"/>
          </a:xfrm>
          <a:prstGeom prst="rect">
            <a:avLst/>
          </a:prstGeom>
        </p:spPr>
        <p:txBody>
          <a:bodyPr wrap="none">
            <a:spAutoFit/>
          </a:bodyPr>
          <a:lstStyle/>
          <a:p>
            <a:r>
              <a:rPr lang="zh-CN" altLang="en-US" b="1" dirty="0">
                <a:solidFill>
                  <a:srgbClr val="FF0000"/>
                </a:solidFill>
              </a:rPr>
              <a:t>块级注意力</a:t>
            </a:r>
          </a:p>
        </p:txBody>
      </p:sp>
      <p:sp>
        <p:nvSpPr>
          <p:cNvPr id="11" name="矩形 10"/>
          <p:cNvSpPr/>
          <p:nvPr/>
        </p:nvSpPr>
        <p:spPr>
          <a:xfrm>
            <a:off x="9110481" y="3665168"/>
            <a:ext cx="2262158" cy="369332"/>
          </a:xfrm>
          <a:prstGeom prst="rect">
            <a:avLst/>
          </a:prstGeom>
        </p:spPr>
        <p:txBody>
          <a:bodyPr wrap="none">
            <a:spAutoFit/>
          </a:bodyPr>
          <a:lstStyle/>
          <a:p>
            <a:r>
              <a:rPr lang="zh-CN" altLang="en-US" b="1" dirty="0">
                <a:solidFill>
                  <a:srgbClr val="FF0000"/>
                </a:solidFill>
              </a:rPr>
              <a:t>聚合所有块的加权值</a:t>
            </a:r>
          </a:p>
        </p:txBody>
      </p:sp>
      <p:sp>
        <p:nvSpPr>
          <p:cNvPr id="12" name="矩形 11"/>
          <p:cNvSpPr/>
          <p:nvPr/>
        </p:nvSpPr>
        <p:spPr>
          <a:xfrm>
            <a:off x="105348" y="5830914"/>
            <a:ext cx="11725580" cy="646331"/>
          </a:xfrm>
          <a:prstGeom prst="rect">
            <a:avLst/>
          </a:prstGeom>
        </p:spPr>
        <p:txBody>
          <a:bodyPr wrap="square">
            <a:spAutoFit/>
          </a:bodyPr>
          <a:lstStyle/>
          <a:p>
            <a:r>
              <a:rPr lang="zh-CN" altLang="en-US" dirty="0" smtClean="0"/>
              <a:t>①内</a:t>
            </a:r>
            <a:r>
              <a:rPr lang="zh-CN" altLang="en-US" dirty="0"/>
              <a:t>存灵活性：KV块可以在物理内存中任意放</a:t>
            </a:r>
            <a:r>
              <a:rPr lang="zh-CN" altLang="en-US" dirty="0" smtClean="0"/>
              <a:t>置 </a:t>
            </a:r>
            <a:r>
              <a:rPr lang="en-US" altLang="zh-CN" dirty="0"/>
              <a:t> </a:t>
            </a:r>
            <a:r>
              <a:rPr lang="en-US" altLang="zh-CN" dirty="0" smtClean="0"/>
              <a:t>           </a:t>
            </a:r>
            <a:r>
              <a:rPr lang="zh-CN" altLang="en-US" dirty="0" smtClean="0"/>
              <a:t>②消</a:t>
            </a:r>
            <a:r>
              <a:rPr lang="zh-CN" altLang="en-US" dirty="0"/>
              <a:t>除碎片：不需要大块连续内存</a:t>
            </a:r>
          </a:p>
          <a:p>
            <a:r>
              <a:rPr lang="zh-CN" altLang="en-US" dirty="0" smtClean="0"/>
              <a:t>③动</a:t>
            </a:r>
            <a:r>
              <a:rPr lang="zh-CN" altLang="en-US" dirty="0"/>
              <a:t>态管理：可以按需分配/释放KV</a:t>
            </a:r>
            <a:r>
              <a:rPr lang="zh-CN" altLang="en-US" dirty="0" smtClean="0"/>
              <a:t>块                              ④支</a:t>
            </a:r>
            <a:r>
              <a:rPr lang="zh-CN" altLang="en-US" dirty="0"/>
              <a:t>持共享：不同序列可以共享相同的KV块（如提示前缀）</a:t>
            </a:r>
          </a:p>
        </p:txBody>
      </p:sp>
    </p:spTree>
    <p:extLst>
      <p:ext uri="{BB962C8B-B14F-4D97-AF65-F5344CB8AC3E}">
        <p14:creationId xmlns:p14="http://schemas.microsoft.com/office/powerpoint/2010/main" val="3329541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noProof="0"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方</a:t>
            </a:r>
            <a:r>
              <a:rPr lang="zh-CN" altLang="en-US" sz="2800" b="1" noProof="0"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法设计</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01898" y="1492444"/>
            <a:ext cx="11529030" cy="1338828"/>
          </a:xfrm>
          <a:prstGeom prst="rect">
            <a:avLst/>
          </a:prstGeom>
        </p:spPr>
        <p:txBody>
          <a:bodyPr wrap="square">
            <a:spAutoFit/>
          </a:bodyPr>
          <a:lstStyle/>
          <a:p>
            <a:pPr>
              <a:lnSpc>
                <a:spcPct val="150000"/>
              </a:lnSpc>
              <a:buClr>
                <a:schemeClr val="accent1"/>
              </a:buClr>
            </a:pPr>
            <a:r>
              <a:rPr lang="en-US" altLang="zh-CN" dirty="0" smtClean="0">
                <a:latin typeface="Times New Roman" panose="02020603050405020304" pitchFamily="18" charset="0"/>
                <a:ea typeface="微软雅黑" panose="020B0503020204020204" pitchFamily="34" charset="-122"/>
                <a:cs typeface="Times New Roman" panose="02020603050405020304" pitchFamily="18" charset="0"/>
              </a:rPr>
              <a:t>vLLM </a:t>
            </a:r>
            <a:r>
              <a:rPr lang="zh-CN" altLang="en-US" dirty="0">
                <a:latin typeface="Times New Roman" panose="02020603050405020304" pitchFamily="18" charset="0"/>
                <a:ea typeface="微软雅黑" panose="020B0503020204020204" pitchFamily="34" charset="-122"/>
              </a:rPr>
              <a:t>内存管理器的核心思想借鉴了操作系统中的虚拟内</a:t>
            </a:r>
            <a:r>
              <a:rPr lang="zh-CN" altLang="en-US" dirty="0" smtClean="0">
                <a:latin typeface="Times New Roman" panose="02020603050405020304" pitchFamily="18" charset="0"/>
                <a:ea typeface="微软雅黑" panose="020B0503020204020204" pitchFamily="34" charset="-122"/>
              </a:rPr>
              <a:t>存。</a:t>
            </a:r>
            <a:r>
              <a:rPr lang="zh-CN" altLang="en-US" dirty="0">
                <a:latin typeface="Times New Roman" panose="02020603050405020304" pitchFamily="18" charset="0"/>
                <a:ea typeface="微软雅黑" panose="020B0503020204020204" pitchFamily="34" charset="-122"/>
              </a:rPr>
              <a:t>操作系统将内存划分为固定大小的页面，并将用户程序的逻辑页面映射到物理页面上。连续的逻辑页面可以对应到非连续的物理内存页，这使得用户程序可以像访问连续内存一样访问内存。</a:t>
            </a:r>
            <a:endParaRPr lang="en-US" altLang="zh-CN" sz="2000" dirty="0">
              <a:latin typeface="Times New Roman" panose="02020603050405020304" pitchFamily="18" charset="0"/>
              <a:ea typeface="微软雅黑" panose="020B0503020204020204" pitchFamily="34" charset="-122"/>
            </a:endParaRPr>
          </a:p>
        </p:txBody>
      </p:sp>
      <p:sp>
        <p:nvSpPr>
          <p:cNvPr id="7" name="矩形 6"/>
          <p:cNvSpPr/>
          <p:nvPr/>
        </p:nvSpPr>
        <p:spPr>
          <a:xfrm>
            <a:off x="301898" y="924576"/>
            <a:ext cx="2626040" cy="523220"/>
          </a:xfrm>
          <a:prstGeom prst="rect">
            <a:avLst/>
          </a:prstGeom>
        </p:spPr>
        <p:txBody>
          <a:bodyPr wrap="none">
            <a:spAutoFit/>
          </a:bodyPr>
          <a:lstStyle/>
          <a:p>
            <a:r>
              <a:rPr lang="en-US" altLang="zh-CN" sz="2800" b="1" dirty="0" smtClean="0">
                <a:latin typeface="Times New Roman" panose="02020603050405020304" pitchFamily="18" charset="0"/>
                <a:ea typeface="微软雅黑" panose="020B0503020204020204" pitchFamily="34" charset="-122"/>
              </a:rPr>
              <a:t>Cache </a:t>
            </a:r>
            <a:r>
              <a:rPr lang="en-US" altLang="zh-CN" sz="2800" b="1" dirty="0">
                <a:latin typeface="Times New Roman" panose="02020603050405020304" pitchFamily="18" charset="0"/>
                <a:ea typeface="微软雅黑" panose="020B0503020204020204" pitchFamily="34" charset="-122"/>
              </a:rPr>
              <a:t>Manager</a:t>
            </a:r>
            <a:endParaRPr lang="zh-CN" altLang="en-US" sz="2800" b="1" dirty="0">
              <a:latin typeface="Times New Roman" panose="02020603050405020304" pitchFamily="18" charset="0"/>
              <a:ea typeface="微软雅黑" panose="020B0503020204020204" pitchFamily="34" charset="-122"/>
            </a:endParaRPr>
          </a:p>
        </p:txBody>
      </p:sp>
      <p:sp>
        <p:nvSpPr>
          <p:cNvPr id="13" name="矩形 12"/>
          <p:cNvSpPr/>
          <p:nvPr/>
        </p:nvSpPr>
        <p:spPr>
          <a:xfrm>
            <a:off x="5553455" y="3201858"/>
            <a:ext cx="6566256" cy="2585323"/>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en-US" b="1" dirty="0" smtClean="0">
                <a:solidFill>
                  <a:srgbClr val="111133"/>
                </a:solidFill>
                <a:latin typeface="Times New Roman" panose="02020603050405020304" pitchFamily="18" charset="0"/>
                <a:ea typeface="微软雅黑" panose="020B0503020204020204" pitchFamily="34" charset="-122"/>
              </a:rPr>
              <a:t>支</a:t>
            </a:r>
            <a:r>
              <a:rPr lang="zh-CN" altLang="en-US" b="1" dirty="0">
                <a:solidFill>
                  <a:srgbClr val="111133"/>
                </a:solidFill>
                <a:latin typeface="Times New Roman" panose="02020603050405020304" pitchFamily="18" charset="0"/>
                <a:ea typeface="微软雅黑" panose="020B0503020204020204" pitchFamily="34" charset="-122"/>
              </a:rPr>
              <a:t>持换页 </a:t>
            </a:r>
            <a:r>
              <a:rPr lang="en-US" altLang="zh-CN" b="1" dirty="0">
                <a:solidFill>
                  <a:srgbClr val="111133"/>
                </a:solidFill>
                <a:latin typeface="Times New Roman" panose="02020603050405020304" pitchFamily="18" charset="0"/>
                <a:ea typeface="微软雅黑" panose="020B0503020204020204" pitchFamily="34" charset="-122"/>
              </a:rPr>
              <a:t>(Swapping</a:t>
            </a:r>
            <a:r>
              <a:rPr lang="en-US" altLang="zh-CN" b="1" dirty="0" smtClean="0">
                <a:solidFill>
                  <a:srgbClr val="111133"/>
                </a:solidFill>
                <a:latin typeface="Times New Roman" panose="02020603050405020304" pitchFamily="18" charset="0"/>
                <a:ea typeface="微软雅黑" panose="020B0503020204020204" pitchFamily="34" charset="-122"/>
              </a:rPr>
              <a:t>)</a:t>
            </a:r>
            <a:endParaRPr lang="en-US" altLang="zh-CN" dirty="0" smtClean="0">
              <a:solidFill>
                <a:srgbClr val="111133"/>
              </a:solidFill>
              <a:latin typeface="Times New Roman" panose="02020603050405020304" pitchFamily="18" charset="0"/>
              <a:ea typeface="微软雅黑" panose="020B0503020204020204" pitchFamily="34" charset="-122"/>
            </a:endParaRPr>
          </a:p>
          <a:p>
            <a:pPr>
              <a:lnSpc>
                <a:spcPct val="150000"/>
              </a:lnSpc>
            </a:pPr>
            <a:r>
              <a:rPr lang="zh-CN" altLang="en-US" dirty="0" smtClean="0">
                <a:solidFill>
                  <a:srgbClr val="111133"/>
                </a:solidFill>
                <a:latin typeface="Times New Roman" panose="02020603050405020304" pitchFamily="18" charset="0"/>
                <a:ea typeface="微软雅黑" panose="020B0503020204020204" pitchFamily="34" charset="-122"/>
              </a:rPr>
              <a:t>当 </a:t>
            </a:r>
            <a:r>
              <a:rPr lang="en-US" altLang="zh-CN" dirty="0">
                <a:solidFill>
                  <a:srgbClr val="111133"/>
                </a:solidFill>
                <a:latin typeface="Times New Roman" panose="02020603050405020304" pitchFamily="18" charset="0"/>
                <a:ea typeface="微软雅黑" panose="020B0503020204020204" pitchFamily="34" charset="-122"/>
              </a:rPr>
              <a:t>GPU </a:t>
            </a:r>
            <a:r>
              <a:rPr lang="zh-CN" altLang="en-US" dirty="0">
                <a:solidFill>
                  <a:srgbClr val="111133"/>
                </a:solidFill>
                <a:latin typeface="Times New Roman" panose="02020603050405020304" pitchFamily="18" charset="0"/>
                <a:ea typeface="微软雅黑" panose="020B0503020204020204" pitchFamily="34" charset="-122"/>
              </a:rPr>
              <a:t>显存不足时，可将不活跃请求的物理 </a:t>
            </a:r>
            <a:r>
              <a:rPr lang="en-US" altLang="zh-CN" dirty="0">
                <a:solidFill>
                  <a:srgbClr val="111133"/>
                </a:solidFill>
                <a:latin typeface="Times New Roman" panose="02020603050405020304" pitchFamily="18" charset="0"/>
                <a:ea typeface="微软雅黑" panose="020B0503020204020204" pitchFamily="34" charset="-122"/>
              </a:rPr>
              <a:t>KV </a:t>
            </a:r>
            <a:r>
              <a:rPr lang="zh-CN" altLang="en-US" dirty="0">
                <a:solidFill>
                  <a:srgbClr val="111133"/>
                </a:solidFill>
                <a:latin typeface="Times New Roman" panose="02020603050405020304" pitchFamily="18" charset="0"/>
                <a:ea typeface="微软雅黑" panose="020B0503020204020204" pitchFamily="34" charset="-122"/>
              </a:rPr>
              <a:t>块换出到 </a:t>
            </a:r>
            <a:r>
              <a:rPr lang="en-US" altLang="zh-CN" dirty="0">
                <a:solidFill>
                  <a:srgbClr val="111133"/>
                </a:solidFill>
                <a:latin typeface="Times New Roman" panose="02020603050405020304" pitchFamily="18" charset="0"/>
                <a:ea typeface="微软雅黑" panose="020B0503020204020204" pitchFamily="34" charset="-122"/>
              </a:rPr>
              <a:t>CPU </a:t>
            </a:r>
            <a:r>
              <a:rPr lang="zh-CN" altLang="en-US" dirty="0">
                <a:solidFill>
                  <a:srgbClr val="111133"/>
                </a:solidFill>
                <a:latin typeface="Times New Roman" panose="02020603050405020304" pitchFamily="18" charset="0"/>
                <a:ea typeface="微软雅黑" panose="020B0503020204020204" pitchFamily="34" charset="-122"/>
              </a:rPr>
              <a:t>内存，进一步扩展系统容量。</a:t>
            </a:r>
          </a:p>
          <a:p>
            <a:pPr marL="285750" indent="-285750">
              <a:lnSpc>
                <a:spcPct val="150000"/>
              </a:lnSpc>
              <a:buFont typeface="Wingdings" panose="05000000000000000000" pitchFamily="2" charset="2"/>
              <a:buChar char="u"/>
            </a:pPr>
            <a:r>
              <a:rPr lang="zh-CN" altLang="en-US" b="1" dirty="0">
                <a:solidFill>
                  <a:srgbClr val="111133"/>
                </a:solidFill>
                <a:latin typeface="Times New Roman" panose="02020603050405020304" pitchFamily="18" charset="0"/>
                <a:ea typeface="微软雅黑" panose="020B0503020204020204" pitchFamily="34" charset="-122"/>
              </a:rPr>
              <a:t>提升吞吐</a:t>
            </a:r>
            <a:r>
              <a:rPr lang="zh-CN" altLang="en-US" b="1" dirty="0" smtClean="0">
                <a:solidFill>
                  <a:srgbClr val="111133"/>
                </a:solidFill>
                <a:latin typeface="Times New Roman" panose="02020603050405020304" pitchFamily="18" charset="0"/>
                <a:ea typeface="微软雅黑" panose="020B0503020204020204" pitchFamily="34" charset="-122"/>
              </a:rPr>
              <a:t>量</a:t>
            </a:r>
            <a:endParaRPr lang="en-US" altLang="zh-CN" dirty="0" smtClean="0">
              <a:solidFill>
                <a:srgbClr val="111133"/>
              </a:solidFill>
              <a:latin typeface="Times New Roman" panose="02020603050405020304" pitchFamily="18" charset="0"/>
              <a:ea typeface="微软雅黑" panose="020B0503020204020204" pitchFamily="34" charset="-122"/>
            </a:endParaRPr>
          </a:p>
          <a:p>
            <a:pPr>
              <a:lnSpc>
                <a:spcPct val="150000"/>
              </a:lnSpc>
            </a:pPr>
            <a:r>
              <a:rPr lang="zh-CN" altLang="en-US" dirty="0" smtClean="0">
                <a:solidFill>
                  <a:srgbClr val="111133"/>
                </a:solidFill>
                <a:latin typeface="Times New Roman" panose="02020603050405020304" pitchFamily="18" charset="0"/>
                <a:ea typeface="微软雅黑" panose="020B0503020204020204" pitchFamily="34" charset="-122"/>
              </a:rPr>
              <a:t>更</a:t>
            </a:r>
            <a:r>
              <a:rPr lang="zh-CN" altLang="en-US" dirty="0">
                <a:solidFill>
                  <a:srgbClr val="111133"/>
                </a:solidFill>
                <a:latin typeface="Times New Roman" panose="02020603050405020304" pitchFamily="18" charset="0"/>
                <a:ea typeface="微软雅黑" panose="020B0503020204020204" pitchFamily="34" charset="-122"/>
              </a:rPr>
              <a:t>高的显存利用率意味着可以在同一台机器上服务更多的并发请求，显著提升了 </a:t>
            </a:r>
            <a:r>
              <a:rPr lang="en-US" altLang="zh-CN" dirty="0">
                <a:solidFill>
                  <a:srgbClr val="111133"/>
                </a:solidFill>
                <a:latin typeface="Times New Roman" panose="02020603050405020304" pitchFamily="18" charset="0"/>
                <a:ea typeface="微软雅黑" panose="020B0503020204020204" pitchFamily="34" charset="-122"/>
              </a:rPr>
              <a:t>LLM </a:t>
            </a:r>
            <a:r>
              <a:rPr lang="zh-CN" altLang="en-US" dirty="0">
                <a:solidFill>
                  <a:srgbClr val="111133"/>
                </a:solidFill>
                <a:latin typeface="Times New Roman" panose="02020603050405020304" pitchFamily="18" charset="0"/>
                <a:ea typeface="微软雅黑" panose="020B0503020204020204" pitchFamily="34" charset="-122"/>
              </a:rPr>
              <a:t>服务的吞吐量。</a:t>
            </a:r>
            <a:endParaRPr lang="zh-CN" altLang="en-US" b="0" i="0" dirty="0">
              <a:solidFill>
                <a:srgbClr val="111133"/>
              </a:solidFill>
              <a:effectLst/>
              <a:latin typeface="Times New Roman" panose="02020603050405020304" pitchFamily="18" charset="0"/>
              <a:ea typeface="微软雅黑" panose="020B0503020204020204" pitchFamily="34" charset="-122"/>
            </a:endParaRPr>
          </a:p>
        </p:txBody>
      </p:sp>
      <p:sp>
        <p:nvSpPr>
          <p:cNvPr id="14" name="矩形 13"/>
          <p:cNvSpPr/>
          <p:nvPr/>
        </p:nvSpPr>
        <p:spPr>
          <a:xfrm>
            <a:off x="426667" y="3201858"/>
            <a:ext cx="3994052" cy="1754326"/>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en-US" b="1" dirty="0">
                <a:solidFill>
                  <a:srgbClr val="111133"/>
                </a:solidFill>
                <a:latin typeface="Times New Roman" panose="02020603050405020304" pitchFamily="18" charset="0"/>
                <a:ea typeface="微软雅黑" panose="020B0503020204020204" pitchFamily="34" charset="-122"/>
              </a:rPr>
              <a:t>极高的显存利用率</a:t>
            </a:r>
            <a:endParaRPr lang="en-US" altLang="zh-CN" dirty="0">
              <a:solidFill>
                <a:srgbClr val="111133"/>
              </a:solidFill>
              <a:latin typeface="Times New Roman" panose="02020603050405020304" pitchFamily="18" charset="0"/>
              <a:ea typeface="微软雅黑" panose="020B0503020204020204" pitchFamily="34" charset="-122"/>
            </a:endParaRPr>
          </a:p>
          <a:p>
            <a:pPr>
              <a:lnSpc>
                <a:spcPct val="150000"/>
              </a:lnSpc>
            </a:pPr>
            <a:r>
              <a:rPr lang="zh-CN" altLang="en-US" dirty="0">
                <a:solidFill>
                  <a:srgbClr val="111133"/>
                </a:solidFill>
                <a:latin typeface="Times New Roman" panose="02020603050405020304" pitchFamily="18" charset="0"/>
                <a:ea typeface="微软雅黑" panose="020B0503020204020204" pitchFamily="34" charset="-122"/>
              </a:rPr>
              <a:t>消除了传统预分配造成的巨大浪费。</a:t>
            </a:r>
          </a:p>
          <a:p>
            <a:pPr marL="342900" indent="-342900">
              <a:lnSpc>
                <a:spcPct val="150000"/>
              </a:lnSpc>
              <a:buFont typeface="Wingdings" panose="05000000000000000000" pitchFamily="2" charset="2"/>
              <a:buChar char="u"/>
            </a:pPr>
            <a:r>
              <a:rPr lang="zh-CN" altLang="en-US" b="1" dirty="0">
                <a:solidFill>
                  <a:srgbClr val="111133"/>
                </a:solidFill>
                <a:latin typeface="Times New Roman" panose="02020603050405020304" pitchFamily="18" charset="0"/>
                <a:ea typeface="微软雅黑" panose="020B0503020204020204" pitchFamily="34" charset="-122"/>
              </a:rPr>
              <a:t>强大的动态扩展能力</a:t>
            </a:r>
            <a:endParaRPr lang="en-US" altLang="zh-CN" dirty="0">
              <a:solidFill>
                <a:srgbClr val="111133"/>
              </a:solidFill>
              <a:latin typeface="Times New Roman" panose="02020603050405020304" pitchFamily="18" charset="0"/>
              <a:ea typeface="微软雅黑" panose="020B0503020204020204" pitchFamily="34" charset="-122"/>
            </a:endParaRPr>
          </a:p>
          <a:p>
            <a:pPr>
              <a:lnSpc>
                <a:spcPct val="150000"/>
              </a:lnSpc>
            </a:pPr>
            <a:r>
              <a:rPr lang="en-US" altLang="zh-CN" dirty="0">
                <a:solidFill>
                  <a:srgbClr val="111133"/>
                </a:solidFill>
                <a:latin typeface="Times New Roman" panose="02020603050405020304" pitchFamily="18" charset="0"/>
                <a:ea typeface="微软雅黑" panose="020B0503020204020204" pitchFamily="34" charset="-122"/>
              </a:rPr>
              <a:t>KV </a:t>
            </a:r>
            <a:r>
              <a:rPr lang="zh-CN" altLang="en-US" dirty="0">
                <a:solidFill>
                  <a:srgbClr val="111133"/>
                </a:solidFill>
                <a:latin typeface="Times New Roman" panose="02020603050405020304" pitchFamily="18" charset="0"/>
                <a:ea typeface="微软雅黑" panose="020B0503020204020204" pitchFamily="34" charset="-122"/>
              </a:rPr>
              <a:t>缓存可以像链表一样动态增长。</a:t>
            </a:r>
          </a:p>
        </p:txBody>
      </p:sp>
    </p:spTree>
    <p:extLst>
      <p:ext uri="{BB962C8B-B14F-4D97-AF65-F5344CB8AC3E}">
        <p14:creationId xmlns:p14="http://schemas.microsoft.com/office/powerpoint/2010/main" val="2616467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noProof="0"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方</a:t>
            </a:r>
            <a:r>
              <a:rPr lang="zh-CN" altLang="en-US" sz="2800" b="1" noProof="0"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法设计</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1898" y="924576"/>
            <a:ext cx="6631944" cy="523220"/>
          </a:xfrm>
          <a:prstGeom prst="rect">
            <a:avLst/>
          </a:prstGeom>
        </p:spPr>
        <p:txBody>
          <a:bodyPr wrap="none">
            <a:spAutoFit/>
          </a:bodyPr>
          <a:lstStyle/>
          <a:p>
            <a:r>
              <a:rPr lang="en-US" altLang="zh-CN" sz="2800" b="1" dirty="0">
                <a:latin typeface="Times New Roman" panose="02020603050405020304" pitchFamily="18" charset="0"/>
                <a:ea typeface="微软雅黑" panose="020B0503020204020204" pitchFamily="34" charset="-122"/>
              </a:rPr>
              <a:t>Decoding with PagedAttention and vLLM</a:t>
            </a:r>
            <a:endParaRPr lang="zh-CN" altLang="en-US" sz="2800" b="1" dirty="0">
              <a:latin typeface="Times New Roman" panose="02020603050405020304" pitchFamily="18" charset="0"/>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182524" y="2982630"/>
            <a:ext cx="5406330" cy="2832173"/>
          </a:xfrm>
          <a:prstGeom prst="rect">
            <a:avLst/>
          </a:prstGeom>
        </p:spPr>
      </p:pic>
      <p:pic>
        <p:nvPicPr>
          <p:cNvPr id="9" name="图片 8"/>
          <p:cNvPicPr>
            <a:picLocks noChangeAspect="1"/>
          </p:cNvPicPr>
          <p:nvPr/>
        </p:nvPicPr>
        <p:blipFill>
          <a:blip r:embed="rId5"/>
          <a:stretch>
            <a:fillRect/>
          </a:stretch>
        </p:blipFill>
        <p:spPr>
          <a:xfrm>
            <a:off x="5588854" y="3018259"/>
            <a:ext cx="6242074" cy="2760917"/>
          </a:xfrm>
          <a:prstGeom prst="rect">
            <a:avLst/>
          </a:prstGeom>
        </p:spPr>
      </p:pic>
      <p:sp>
        <p:nvSpPr>
          <p:cNvPr id="10" name="矩形 9"/>
          <p:cNvSpPr/>
          <p:nvPr/>
        </p:nvSpPr>
        <p:spPr>
          <a:xfrm>
            <a:off x="301898" y="5850432"/>
            <a:ext cx="11529030" cy="830997"/>
          </a:xfrm>
          <a:prstGeom prst="rect">
            <a:avLst/>
          </a:prstGeom>
        </p:spPr>
        <p:txBody>
          <a:bodyPr wrap="square">
            <a:spAutoFit/>
          </a:bodyPr>
          <a:lstStyle/>
          <a:p>
            <a:pPr>
              <a:lnSpc>
                <a:spcPct val="150000"/>
              </a:lnSpc>
            </a:pPr>
            <a:r>
              <a:rPr lang="zh-CN" altLang="en-US" sz="1600" dirty="0">
                <a:solidFill>
                  <a:srgbClr val="111133"/>
                </a:solidFill>
                <a:latin typeface="-apple-system"/>
                <a:ea typeface="微软雅黑" panose="020B0503020204020204" pitchFamily="34" charset="-122"/>
              </a:rPr>
              <a:t>系统按需分配，且一个逻辑块必须填满才会分配下一个，因此一个请求造成的最大内存浪费就是</a:t>
            </a:r>
            <a:r>
              <a:rPr lang="zh-CN" altLang="en-US" sz="1600" b="1" dirty="0">
                <a:solidFill>
                  <a:srgbClr val="111133"/>
                </a:solidFill>
                <a:latin typeface="-apple-system"/>
                <a:ea typeface="微软雅黑" panose="020B0503020204020204" pitchFamily="34" charset="-122"/>
              </a:rPr>
              <a:t>一个未完全填满的物理</a:t>
            </a:r>
            <a:r>
              <a:rPr lang="zh-CN" altLang="en-US" sz="1600" b="1" dirty="0" smtClean="0">
                <a:solidFill>
                  <a:srgbClr val="111133"/>
                </a:solidFill>
                <a:latin typeface="-apple-system"/>
                <a:ea typeface="微软雅黑" panose="020B0503020204020204" pitchFamily="34" charset="-122"/>
              </a:rPr>
              <a:t>块</a:t>
            </a:r>
            <a:endParaRPr lang="en-US" altLang="zh-CN" sz="1600" b="1" dirty="0" smtClean="0">
              <a:solidFill>
                <a:srgbClr val="111133"/>
              </a:solidFill>
              <a:latin typeface="-apple-system"/>
              <a:ea typeface="微软雅黑" panose="020B0503020204020204" pitchFamily="34" charset="-122"/>
            </a:endParaRPr>
          </a:p>
          <a:p>
            <a:pPr>
              <a:lnSpc>
                <a:spcPct val="150000"/>
              </a:lnSpc>
            </a:pPr>
            <a:r>
              <a:rPr lang="zh-CN" altLang="en-US" sz="1600" dirty="0" smtClean="0">
                <a:ea typeface="微软雅黑" panose="020B0503020204020204" pitchFamily="34" charset="-122"/>
              </a:rPr>
              <a:t>当</a:t>
            </a:r>
            <a:r>
              <a:rPr lang="zh-CN" altLang="en-US" sz="1600" dirty="0">
                <a:ea typeface="微软雅黑" panose="020B0503020204020204" pitchFamily="34" charset="-122"/>
              </a:rPr>
              <a:t>一个请求完成生成（例如，达到最大长度或遇到结束符 </a:t>
            </a:r>
            <a:r>
              <a:rPr lang="en-US" altLang="zh-CN" sz="1600" dirty="0">
                <a:ea typeface="微软雅黑" panose="020B0503020204020204" pitchFamily="34" charset="-122"/>
              </a:rPr>
              <a:t>&lt;eos&gt;</a:t>
            </a:r>
            <a:r>
              <a:rPr lang="zh-CN" altLang="en-US" sz="1600" dirty="0">
                <a:ea typeface="微软雅黑" panose="020B0503020204020204" pitchFamily="34" charset="-122"/>
              </a:rPr>
              <a:t>），其占用的所有物理 </a:t>
            </a:r>
            <a:r>
              <a:rPr lang="en-US" altLang="zh-CN" sz="1600" dirty="0">
                <a:ea typeface="微软雅黑" panose="020B0503020204020204" pitchFamily="34" charset="-122"/>
              </a:rPr>
              <a:t>KV </a:t>
            </a:r>
            <a:r>
              <a:rPr lang="zh-CN" altLang="en-US" sz="1600" dirty="0">
                <a:ea typeface="微软雅黑" panose="020B0503020204020204" pitchFamily="34" charset="-122"/>
              </a:rPr>
              <a:t>块会被标记为空闲。</a:t>
            </a:r>
          </a:p>
        </p:txBody>
      </p:sp>
      <p:sp>
        <p:nvSpPr>
          <p:cNvPr id="11" name="矩形 10"/>
          <p:cNvSpPr/>
          <p:nvPr/>
        </p:nvSpPr>
        <p:spPr>
          <a:xfrm>
            <a:off x="301898" y="1615574"/>
            <a:ext cx="11603409" cy="1615827"/>
          </a:xfrm>
          <a:prstGeom prst="rect">
            <a:avLst/>
          </a:prstGeom>
        </p:spPr>
        <p:txBody>
          <a:bodyPr wrap="square">
            <a:spAutoFit/>
          </a:bodyPr>
          <a:lstStyle/>
          <a:p>
            <a:r>
              <a:rPr lang="en-US" altLang="zh-CN" dirty="0">
                <a:solidFill>
                  <a:srgbClr val="111133"/>
                </a:solidFill>
                <a:latin typeface="Times New Roman" panose="02020603050405020304" pitchFamily="18" charset="0"/>
                <a:ea typeface="微软雅黑" panose="020B0503020204020204" pitchFamily="34" charset="-122"/>
              </a:rPr>
              <a:t>vLLM </a:t>
            </a:r>
            <a:r>
              <a:rPr lang="zh-CN" altLang="en-US" dirty="0">
                <a:solidFill>
                  <a:srgbClr val="111133"/>
                </a:solidFill>
                <a:latin typeface="Times New Roman" panose="02020603050405020304" pitchFamily="18" charset="0"/>
                <a:ea typeface="微软雅黑" panose="020B0503020204020204" pitchFamily="34" charset="-122"/>
              </a:rPr>
              <a:t>的核心是一个循环过程，每次“解码迭代”代表一次自回归生成步骤（生成一个或多个 </a:t>
            </a:r>
            <a:r>
              <a:rPr lang="en-US" altLang="zh-CN" dirty="0">
                <a:solidFill>
                  <a:srgbClr val="111133"/>
                </a:solidFill>
                <a:latin typeface="Times New Roman" panose="02020603050405020304" pitchFamily="18" charset="0"/>
                <a:ea typeface="微软雅黑" panose="020B0503020204020204" pitchFamily="34" charset="-122"/>
              </a:rPr>
              <a:t>token</a:t>
            </a:r>
            <a:r>
              <a:rPr lang="zh-CN" altLang="en-US" dirty="0">
                <a:solidFill>
                  <a:srgbClr val="111133"/>
                </a:solidFill>
                <a:latin typeface="Times New Roman" panose="02020603050405020304" pitchFamily="18" charset="0"/>
                <a:ea typeface="微软雅黑" panose="020B0503020204020204" pitchFamily="34" charset="-122"/>
              </a:rPr>
              <a:t>）</a:t>
            </a:r>
            <a:r>
              <a:rPr lang="zh-CN" altLang="en-US" dirty="0" smtClean="0">
                <a:solidFill>
                  <a:srgbClr val="111133"/>
                </a:solidFill>
                <a:latin typeface="Times New Roman" panose="02020603050405020304" pitchFamily="18" charset="0"/>
                <a:ea typeface="微软雅黑" panose="020B0503020204020204" pitchFamily="34" charset="-122"/>
              </a:rPr>
              <a:t>。</a:t>
            </a:r>
            <a:endParaRPr lang="en-US" altLang="zh-CN" dirty="0">
              <a:solidFill>
                <a:srgbClr val="111133"/>
              </a:solidFill>
              <a:latin typeface="Times New Roman" panose="02020603050405020304" pitchFamily="18" charset="0"/>
              <a:ea typeface="微软雅黑" panose="020B0503020204020204" pitchFamily="34" charset="-122"/>
            </a:endParaRPr>
          </a:p>
          <a:p>
            <a:pPr marL="342900" indent="-342900">
              <a:lnSpc>
                <a:spcPct val="150000"/>
              </a:lnSpc>
              <a:buFont typeface="+mj-ea"/>
              <a:buAutoNum type="circleNumDbPlain"/>
            </a:pPr>
            <a:r>
              <a:rPr lang="zh-CN" altLang="en-US" b="1" dirty="0"/>
              <a:t>选择候选序</a:t>
            </a:r>
            <a:r>
              <a:rPr lang="zh-CN" altLang="en-US" b="1" dirty="0" smtClean="0"/>
              <a:t>列</a:t>
            </a:r>
            <a:r>
              <a:rPr lang="en-US" altLang="zh-CN" b="1" dirty="0" smtClean="0"/>
              <a:t>; </a:t>
            </a:r>
            <a:r>
              <a:rPr lang="zh-CN" altLang="en-US" dirty="0" smtClean="0"/>
              <a:t>（</a:t>
            </a:r>
            <a:r>
              <a:rPr lang="zh-CN" altLang="en-US" dirty="0"/>
              <a:t>选择一组候选请</a:t>
            </a:r>
            <a:r>
              <a:rPr lang="zh-CN" altLang="en-US" dirty="0" smtClean="0"/>
              <a:t>求进行</a:t>
            </a:r>
            <a:r>
              <a:rPr lang="zh-CN" altLang="en-US" b="1" dirty="0" smtClean="0"/>
              <a:t>批处理</a:t>
            </a:r>
            <a:r>
              <a:rPr lang="en-US" altLang="zh-CN" dirty="0" smtClean="0"/>
              <a:t>:</a:t>
            </a:r>
            <a:r>
              <a:rPr lang="zh-CN" altLang="en-US" dirty="0" smtClean="0"/>
              <a:t>例</a:t>
            </a:r>
            <a:r>
              <a:rPr lang="zh-CN" altLang="en-US" dirty="0"/>
              <a:t>如，用户</a:t>
            </a:r>
            <a:r>
              <a:rPr lang="en-US" altLang="zh-CN" dirty="0"/>
              <a:t>A</a:t>
            </a:r>
            <a:r>
              <a:rPr lang="zh-CN" altLang="en-US" dirty="0"/>
              <a:t>正在聊天，用户</a:t>
            </a:r>
            <a:r>
              <a:rPr lang="en-US" altLang="zh-CN" dirty="0"/>
              <a:t>B</a:t>
            </a:r>
            <a:r>
              <a:rPr lang="zh-CN" altLang="en-US" dirty="0"/>
              <a:t>在提问）</a:t>
            </a:r>
            <a:endParaRPr lang="en-US" altLang="zh-CN" b="1" dirty="0" smtClean="0"/>
          </a:p>
          <a:p>
            <a:pPr marL="342900" indent="-342900">
              <a:lnSpc>
                <a:spcPct val="150000"/>
              </a:lnSpc>
              <a:buFont typeface="+mj-ea"/>
              <a:buAutoNum type="circleNumDbPlain"/>
            </a:pPr>
            <a:r>
              <a:rPr lang="zh-CN" altLang="en-US" b="1" dirty="0" smtClean="0"/>
              <a:t>动</a:t>
            </a:r>
            <a:r>
              <a:rPr lang="zh-CN" altLang="en-US" b="1" dirty="0"/>
              <a:t>态分配物理</a:t>
            </a:r>
            <a:r>
              <a:rPr lang="zh-CN" altLang="en-US" b="1" dirty="0" smtClean="0"/>
              <a:t>块</a:t>
            </a:r>
            <a:r>
              <a:rPr lang="en-US" altLang="zh-CN" b="1" dirty="0" smtClean="0"/>
              <a:t>;</a:t>
            </a:r>
          </a:p>
          <a:p>
            <a:pPr marL="342900" indent="-342900">
              <a:lnSpc>
                <a:spcPct val="150000"/>
              </a:lnSpc>
              <a:buFont typeface="+mj-ea"/>
              <a:buAutoNum type="circleNumDbPlain"/>
            </a:pPr>
            <a:r>
              <a:rPr lang="zh-CN" altLang="en-US" b="1" dirty="0"/>
              <a:t>构造批处理输</a:t>
            </a:r>
            <a:r>
              <a:rPr lang="zh-CN" altLang="en-US" b="1" dirty="0" smtClean="0"/>
              <a:t>入</a:t>
            </a:r>
            <a:r>
              <a:rPr lang="en-US" altLang="zh-CN" b="1" dirty="0" smtClean="0"/>
              <a:t>; </a:t>
            </a:r>
            <a:r>
              <a:rPr lang="en-US" altLang="zh-CN" dirty="0" smtClean="0"/>
              <a:t>(</a:t>
            </a:r>
            <a:r>
              <a:rPr lang="zh-CN" altLang="en-US" dirty="0" smtClean="0"/>
              <a:t>正在预填充：输入的是完整的提示词；</a:t>
            </a:r>
            <a:r>
              <a:rPr lang="zh-CN" altLang="en-US" dirty="0"/>
              <a:t>正</a:t>
            </a:r>
            <a:r>
              <a:rPr lang="zh-CN" altLang="en-US" dirty="0" smtClean="0"/>
              <a:t>在自</a:t>
            </a:r>
            <a:r>
              <a:rPr lang="zh-CN" altLang="en-US" dirty="0"/>
              <a:t>回归生</a:t>
            </a:r>
            <a:r>
              <a:rPr lang="zh-CN" altLang="en-US" dirty="0" smtClean="0"/>
              <a:t>成：输入的</a:t>
            </a:r>
            <a:r>
              <a:rPr lang="zh-CN" altLang="en-US" dirty="0"/>
              <a:t>是</a:t>
            </a:r>
            <a:r>
              <a:rPr lang="zh-CN" altLang="en-US" dirty="0" smtClean="0"/>
              <a:t>最</a:t>
            </a:r>
            <a:r>
              <a:rPr lang="zh-CN" altLang="en-US" dirty="0"/>
              <a:t>新一</a:t>
            </a:r>
            <a:r>
              <a:rPr lang="zh-CN" altLang="en-US" dirty="0" smtClean="0"/>
              <a:t>个或多个 </a:t>
            </a:r>
            <a:r>
              <a:rPr lang="en-US" altLang="zh-CN" dirty="0" smtClean="0"/>
              <a:t>token)</a:t>
            </a:r>
            <a:endParaRPr lang="zh-CN" altLang="en-US" dirty="0">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2763467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noProof="0"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方</a:t>
            </a:r>
            <a:r>
              <a:rPr lang="zh-CN" altLang="en-US" sz="2800" b="1" noProof="0"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法设计</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1898" y="924576"/>
            <a:ext cx="6631944" cy="523220"/>
          </a:xfrm>
          <a:prstGeom prst="rect">
            <a:avLst/>
          </a:prstGeom>
        </p:spPr>
        <p:txBody>
          <a:bodyPr wrap="none">
            <a:spAutoFit/>
          </a:bodyPr>
          <a:lstStyle/>
          <a:p>
            <a:r>
              <a:rPr lang="en-US" altLang="zh-CN" sz="2800" b="1" dirty="0">
                <a:latin typeface="Times New Roman" panose="02020603050405020304" pitchFamily="18" charset="0"/>
                <a:ea typeface="微软雅黑" panose="020B0503020204020204" pitchFamily="34" charset="-122"/>
              </a:rPr>
              <a:t>Application to Other Decoding Scenarios</a:t>
            </a:r>
            <a:endParaRPr lang="zh-CN" altLang="en-US" sz="2800" b="1" dirty="0">
              <a:latin typeface="Times New Roman" panose="02020603050405020304" pitchFamily="18" charset="0"/>
              <a:ea typeface="微软雅黑" panose="020B0503020204020204" pitchFamily="34" charset="-122"/>
            </a:endParaRPr>
          </a:p>
        </p:txBody>
      </p:sp>
      <p:sp>
        <p:nvSpPr>
          <p:cNvPr id="11" name="矩形 10"/>
          <p:cNvSpPr/>
          <p:nvPr/>
        </p:nvSpPr>
        <p:spPr>
          <a:xfrm>
            <a:off x="9683290" y="4743498"/>
            <a:ext cx="2304276" cy="584775"/>
          </a:xfrm>
          <a:prstGeom prst="rect">
            <a:avLst/>
          </a:prstGeom>
        </p:spPr>
        <p:txBody>
          <a:bodyPr wrap="square">
            <a:spAutoFit/>
          </a:bodyPr>
          <a:lstStyle/>
          <a:p>
            <a:r>
              <a:rPr lang="zh-CN" altLang="en-US" sz="1600" b="1" dirty="0" smtClean="0">
                <a:solidFill>
                  <a:schemeClr val="accent1"/>
                </a:solidFill>
                <a:latin typeface="+mj-ea"/>
                <a:ea typeface="+mj-ea"/>
              </a:rPr>
              <a:t>对</a:t>
            </a:r>
            <a:r>
              <a:rPr lang="zh-CN" altLang="en-US" sz="1600" b="1" dirty="0">
                <a:solidFill>
                  <a:schemeClr val="accent1"/>
                </a:solidFill>
                <a:latin typeface="+mj-ea"/>
                <a:ea typeface="+mj-ea"/>
              </a:rPr>
              <a:t>于长提示词</a:t>
            </a:r>
            <a:r>
              <a:rPr lang="zh-CN" altLang="en-US" sz="1600" b="1" dirty="0" smtClean="0">
                <a:solidFill>
                  <a:schemeClr val="accent1"/>
                </a:solidFill>
                <a:latin typeface="+mj-ea"/>
                <a:ea typeface="+mj-ea"/>
              </a:rPr>
              <a:t>，</a:t>
            </a:r>
            <a:endParaRPr lang="en-US" altLang="zh-CN" sz="1600" b="1" dirty="0" smtClean="0">
              <a:solidFill>
                <a:schemeClr val="accent1"/>
              </a:solidFill>
              <a:latin typeface="+mj-ea"/>
              <a:ea typeface="+mj-ea"/>
            </a:endParaRPr>
          </a:p>
          <a:p>
            <a:r>
              <a:rPr lang="zh-CN" altLang="en-US" sz="1600" b="1" dirty="0" smtClean="0">
                <a:solidFill>
                  <a:schemeClr val="accent1"/>
                </a:solidFill>
                <a:latin typeface="+mj-ea"/>
                <a:ea typeface="+mj-ea"/>
              </a:rPr>
              <a:t>内</a:t>
            </a:r>
            <a:r>
              <a:rPr lang="zh-CN" altLang="en-US" sz="1600" b="1" dirty="0">
                <a:solidFill>
                  <a:schemeClr val="accent1"/>
                </a:solidFill>
                <a:latin typeface="+mj-ea"/>
                <a:ea typeface="+mj-ea"/>
              </a:rPr>
              <a:t>存节省是巨大的</a:t>
            </a:r>
            <a:r>
              <a:rPr lang="zh-CN" altLang="en-US" sz="1600" b="1" dirty="0" smtClean="0">
                <a:solidFill>
                  <a:schemeClr val="accent1"/>
                </a:solidFill>
                <a:latin typeface="+mj-ea"/>
                <a:ea typeface="+mj-ea"/>
              </a:rPr>
              <a:t>。</a:t>
            </a:r>
            <a:endParaRPr lang="zh-CN" altLang="en-US" sz="1600" b="1" dirty="0">
              <a:solidFill>
                <a:schemeClr val="accent1"/>
              </a:solidFill>
              <a:latin typeface="+mj-ea"/>
              <a:ea typeface="+mj-ea"/>
            </a:endParaRPr>
          </a:p>
        </p:txBody>
      </p:sp>
      <p:pic>
        <p:nvPicPr>
          <p:cNvPr id="5" name="图片 4"/>
          <p:cNvPicPr>
            <a:picLocks noChangeAspect="1"/>
          </p:cNvPicPr>
          <p:nvPr/>
        </p:nvPicPr>
        <p:blipFill>
          <a:blip r:embed="rId4"/>
          <a:stretch>
            <a:fillRect/>
          </a:stretch>
        </p:blipFill>
        <p:spPr>
          <a:xfrm>
            <a:off x="2758574" y="3539856"/>
            <a:ext cx="6654885" cy="2992060"/>
          </a:xfrm>
          <a:prstGeom prst="rect">
            <a:avLst/>
          </a:prstGeom>
        </p:spPr>
      </p:pic>
      <p:sp>
        <p:nvSpPr>
          <p:cNvPr id="12" name="矩形 11"/>
          <p:cNvSpPr/>
          <p:nvPr/>
        </p:nvSpPr>
        <p:spPr>
          <a:xfrm>
            <a:off x="454298" y="1616545"/>
            <a:ext cx="11603409" cy="1985159"/>
          </a:xfrm>
          <a:prstGeom prst="rect">
            <a:avLst/>
          </a:prstGeom>
        </p:spPr>
        <p:txBody>
          <a:bodyPr wrap="square">
            <a:spAutoFit/>
          </a:bodyPr>
          <a:lstStyle/>
          <a:p>
            <a:pPr>
              <a:lnSpc>
                <a:spcPct val="150000"/>
              </a:lnSpc>
            </a:pPr>
            <a:r>
              <a:rPr lang="zh-CN" altLang="en-US" b="1" dirty="0" smtClean="0">
                <a:latin typeface="Times New Roman" panose="02020603050405020304" pitchFamily="18" charset="0"/>
                <a:ea typeface="微软雅黑" panose="020B0503020204020204" pitchFamily="34" charset="-122"/>
              </a:rPr>
              <a:t>并</a:t>
            </a:r>
            <a:r>
              <a:rPr lang="zh-CN" altLang="en-US" b="1" dirty="0">
                <a:latin typeface="Times New Roman" panose="02020603050405020304" pitchFamily="18" charset="0"/>
                <a:ea typeface="微软雅黑" panose="020B0503020204020204" pitchFamily="34" charset="-122"/>
              </a:rPr>
              <a:t>行采样 </a:t>
            </a:r>
            <a:r>
              <a:rPr lang="en-US" altLang="zh-CN" b="1" dirty="0">
                <a:latin typeface="Times New Roman" panose="02020603050405020304" pitchFamily="18" charset="0"/>
                <a:ea typeface="微软雅黑" panose="020B0503020204020204" pitchFamily="34" charset="-122"/>
              </a:rPr>
              <a:t>(Parallel Sampling</a:t>
            </a:r>
            <a:r>
              <a:rPr lang="en-US" altLang="zh-CN" b="1" dirty="0" smtClean="0">
                <a:latin typeface="Times New Roman" panose="02020603050405020304" pitchFamily="18" charset="0"/>
                <a:ea typeface="微软雅黑" panose="020B0503020204020204" pitchFamily="34" charset="-122"/>
              </a:rPr>
              <a:t>)</a:t>
            </a:r>
            <a:endParaRPr lang="en-US" altLang="zh-CN" dirty="0">
              <a:latin typeface="Times New Roman" panose="02020603050405020304" pitchFamily="18" charset="0"/>
              <a:ea typeface="微软雅黑" panose="020B0503020204020204" pitchFamily="34" charset="-122"/>
            </a:endParaRPr>
          </a:p>
          <a:p>
            <a:pPr>
              <a:lnSpc>
                <a:spcPct val="150000"/>
              </a:lnSpc>
            </a:pPr>
            <a:r>
              <a:rPr lang="zh-CN" altLang="en-US" sz="1600" dirty="0">
                <a:latin typeface="Times New Roman" panose="02020603050405020304" pitchFamily="18" charset="0"/>
                <a:ea typeface="微软雅黑" panose="020B0503020204020204" pitchFamily="34" charset="-122"/>
              </a:rPr>
              <a:t>一个 </a:t>
            </a:r>
            <a:r>
              <a:rPr lang="en-US" altLang="zh-CN" sz="1600" dirty="0">
                <a:latin typeface="Times New Roman" panose="02020603050405020304" pitchFamily="18" charset="0"/>
                <a:ea typeface="微软雅黑" panose="020B0503020204020204" pitchFamily="34" charset="-122"/>
              </a:rPr>
              <a:t>LLM </a:t>
            </a:r>
            <a:r>
              <a:rPr lang="zh-CN" altLang="en-US" sz="1600" dirty="0">
                <a:latin typeface="Times New Roman" panose="02020603050405020304" pitchFamily="18" charset="0"/>
                <a:ea typeface="微软雅黑" panose="020B0503020204020204" pitchFamily="34" charset="-122"/>
              </a:rPr>
              <a:t>会为单个输入提示词生成多个采样输出</a:t>
            </a:r>
            <a:r>
              <a:rPr lang="zh-CN" altLang="en-US" sz="1600" dirty="0" smtClean="0">
                <a:latin typeface="Times New Roman" panose="02020603050405020304" pitchFamily="18" charset="0"/>
                <a:ea typeface="微软雅黑" panose="020B0503020204020204" pitchFamily="34" charset="-122"/>
              </a:rPr>
              <a:t>；</a:t>
            </a:r>
            <a:r>
              <a:rPr lang="zh-CN" altLang="en-US" sz="1600" dirty="0"/>
              <a:t>在并行采样中，一个请求包含多个共享相同输入提示词的样本，这使得提示词的 </a:t>
            </a:r>
            <a:r>
              <a:rPr lang="en-US" altLang="zh-CN" sz="1600" dirty="0"/>
              <a:t>KV </a:t>
            </a:r>
            <a:r>
              <a:rPr lang="zh-CN" altLang="en-US" sz="1600" dirty="0"/>
              <a:t>缓存也可以被共享</a:t>
            </a:r>
            <a:r>
              <a:rPr lang="zh-CN" altLang="en-US" sz="1600" dirty="0" smtClean="0"/>
              <a:t>。</a:t>
            </a:r>
            <a:r>
              <a:rPr lang="zh-CN" altLang="en-US" sz="1600" dirty="0"/>
              <a:t>但是</a:t>
            </a:r>
            <a:r>
              <a:rPr lang="en-US" altLang="zh-CN" sz="1600" dirty="0" smtClean="0"/>
              <a:t>vLLM </a:t>
            </a:r>
            <a:r>
              <a:rPr lang="zh-CN" altLang="en-US" sz="1600" dirty="0"/>
              <a:t>在物理块粒度上实现了</a:t>
            </a:r>
            <a:r>
              <a:rPr lang="zh-CN" altLang="en-US" sz="1600" b="1" dirty="0"/>
              <a:t>写时复制</a:t>
            </a:r>
            <a:r>
              <a:rPr lang="zh-CN" altLang="en-US" sz="1600" dirty="0"/>
              <a:t>（</a:t>
            </a:r>
            <a:r>
              <a:rPr lang="en-US" altLang="zh-CN" sz="1600" dirty="0"/>
              <a:t>copy-on-write</a:t>
            </a:r>
            <a:r>
              <a:rPr lang="zh-CN" altLang="en-US" sz="1600" dirty="0"/>
              <a:t>）机制，用于需要被多个序列修改的物理块，类似于操作系统虚拟内存中的写时复制技术（例如，</a:t>
            </a:r>
            <a:r>
              <a:rPr lang="en-US" altLang="zh-CN" sz="1600" dirty="0"/>
              <a:t>fork </a:t>
            </a:r>
            <a:r>
              <a:rPr lang="zh-CN" altLang="en-US" sz="1600" dirty="0"/>
              <a:t>进程时）</a:t>
            </a:r>
            <a:r>
              <a:rPr lang="zh-CN" altLang="en-US" sz="1600" dirty="0" smtClean="0"/>
              <a:t>。</a:t>
            </a:r>
            <a:r>
              <a:rPr lang="zh-CN" altLang="en-US" sz="1600" dirty="0"/>
              <a:t>当某个采样序列（如 </a:t>
            </a:r>
            <a:r>
              <a:rPr lang="en-US" altLang="zh-CN" sz="1600" dirty="0"/>
              <a:t>A1</a:t>
            </a:r>
            <a:r>
              <a:rPr lang="zh-CN" altLang="en-US" sz="1600" dirty="0"/>
              <a:t>）需要生成第一个输出 </a:t>
            </a:r>
            <a:r>
              <a:rPr lang="en-US" altLang="zh-CN" sz="1600" dirty="0"/>
              <a:t>token </a:t>
            </a:r>
            <a:r>
              <a:rPr lang="zh-CN" altLang="en-US" sz="1600" dirty="0"/>
              <a:t>并修改其最后一个逻辑块（逻辑块</a:t>
            </a:r>
            <a:r>
              <a:rPr lang="en-US" altLang="zh-CN" sz="1600" dirty="0"/>
              <a:t>1</a:t>
            </a:r>
            <a:r>
              <a:rPr lang="zh-CN" altLang="en-US" sz="1600" dirty="0"/>
              <a:t>）时，</a:t>
            </a:r>
            <a:r>
              <a:rPr lang="en-US" altLang="zh-CN" sz="1600" dirty="0"/>
              <a:t>vLLM </a:t>
            </a:r>
            <a:r>
              <a:rPr lang="zh-CN" altLang="en-US" sz="1600" dirty="0"/>
              <a:t>检测到该物理块（物理块</a:t>
            </a:r>
            <a:r>
              <a:rPr lang="en-US" altLang="zh-CN" sz="1600" dirty="0"/>
              <a:t>1</a:t>
            </a:r>
            <a:r>
              <a:rPr lang="zh-CN" altLang="en-US" sz="1600" dirty="0"/>
              <a:t>）的引用计数 </a:t>
            </a:r>
            <a:r>
              <a:rPr lang="en-US" altLang="zh-CN" sz="1600" dirty="0"/>
              <a:t>&gt; </a:t>
            </a:r>
            <a:r>
              <a:rPr lang="en-US" altLang="zh-CN" sz="1600" dirty="0" smtClean="0"/>
              <a:t>1</a:t>
            </a:r>
            <a:r>
              <a:rPr lang="zh-CN" altLang="en-US" sz="1600" dirty="0" smtClean="0"/>
              <a:t>，于是复制一个新的物理块</a:t>
            </a:r>
            <a:r>
              <a:rPr lang="en-US" altLang="zh-CN" sz="1600" dirty="0" smtClean="0"/>
              <a:t>3</a:t>
            </a:r>
            <a:r>
              <a:rPr lang="zh-CN" altLang="en-US" sz="1600" dirty="0" smtClean="0"/>
              <a:t>。</a:t>
            </a:r>
            <a:endParaRPr lang="zh-CN" altLang="en-US" sz="1600" dirty="0"/>
          </a:p>
        </p:txBody>
      </p:sp>
    </p:spTree>
    <p:extLst>
      <p:ext uri="{BB962C8B-B14F-4D97-AF65-F5344CB8AC3E}">
        <p14:creationId xmlns:p14="http://schemas.microsoft.com/office/powerpoint/2010/main" val="5279052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a:spAutoFit/>
      </a:bodyPr>
      <a:lstStyle>
        <a:defPPr marL="0" marR="0" indent="0" algn="l" defTabSz="914400" rtl="0" eaLnBrk="1" fontAlgn="base" latinLnBrk="0" hangingPunct="1">
          <a:lnSpc>
            <a:spcPct val="100000"/>
          </a:lnSpc>
          <a:spcBef>
            <a:spcPct val="0"/>
          </a:spcBef>
          <a:spcAft>
            <a:spcPct val="0"/>
          </a:spcAft>
          <a:buClrTx/>
          <a:buSzTx/>
          <a:buFontTx/>
          <a:buNone/>
          <a:defRPr sz="1800" dirty="0">
            <a:solidFill>
              <a:srgbClr val="62055D"/>
            </a:solidFill>
            <a:latin typeface="Impact" panose="020B0806030902050204" pitchFamily="34" charset="0"/>
            <a:ea typeface="微软雅黑" panose="020B0503020204020204" pitchFamily="34" charset="-122"/>
            <a:sym typeface="Impact" panose="020B080603090205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538</TotalTime>
  <Words>3000</Words>
  <Application>Microsoft Office PowerPoint</Application>
  <PresentationFormat>宽屏</PresentationFormat>
  <Paragraphs>159</Paragraphs>
  <Slides>16</Slides>
  <Notes>16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AliHYAiHei</vt:lpstr>
      <vt:lpstr>-apple-system</vt:lpstr>
      <vt:lpstr>等线</vt:lpstr>
      <vt:lpstr>黑体</vt:lpstr>
      <vt:lpstr>楷体</vt:lpstr>
      <vt:lpstr>宋体</vt:lpstr>
      <vt:lpstr>微软雅黑</vt:lpstr>
      <vt:lpstr>Arial</vt:lpstr>
      <vt:lpstr>Arial Black</vt:lpstr>
      <vt:lpstr>Impact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linhaifeng</cp:lastModifiedBy>
  <cp:revision>791</cp:revision>
  <dcterms:created xsi:type="dcterms:W3CDTF">2021-05-05T06:24:00Z</dcterms:created>
  <dcterms:modified xsi:type="dcterms:W3CDTF">2025-10-25T04:30:33Z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1A728D81D7AA416C97586BCA33FB231D_13</vt:lpwstr>
  </property>
  <property fmtid="{D5CDD505-2E9C-101B-9397-08002B2CF9AE}" pid="3" name="KSOProductBuildVer">
    <vt:lpwstr>2052-12.1.0.22529</vt:lpwstr>
  </property>
</Properties>
</file>