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sldIdLst>
    <p:sldId id="410" r:id="rId2"/>
    <p:sldId id="427" r:id="rId3"/>
    <p:sldId id="551" r:id="rId4"/>
    <p:sldId id="553" r:id="rId5"/>
    <p:sldId id="554" r:id="rId6"/>
    <p:sldId id="555" r:id="rId7"/>
    <p:sldId id="41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2055D"/>
    <a:srgbClr val="E84A27"/>
    <a:srgbClr val="CD4B23"/>
    <a:srgbClr val="AA8377"/>
    <a:srgbClr val="CCCCFF"/>
    <a:srgbClr val="CC10E0"/>
    <a:srgbClr val="FFFFFF"/>
    <a:srgbClr val="6E0F6C"/>
    <a:srgbClr val="6306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0569" autoAdjust="0"/>
  </p:normalViewPr>
  <p:slideViewPr>
    <p:cSldViewPr snapToGrid="0">
      <p:cViewPr varScale="1">
        <p:scale>
          <a:sx n="109" d="100"/>
          <a:sy n="109" d="100"/>
        </p:scale>
        <p:origin x="672" y="96"/>
      </p:cViewPr>
      <p:guideLst/>
    </p:cSldViewPr>
  </p:slideViewPr>
  <p:notesTextViewPr>
    <p:cViewPr>
      <p:scale>
        <a:sx n="1" d="1"/>
        <a:sy n="1" d="1"/>
      </p:scale>
      <p:origin x="0" y="0"/>
    </p:cViewPr>
  </p:notesTextViewPr>
  <p:sorterViewPr>
    <p:cViewPr>
      <p:scale>
        <a:sx n="100" d="100"/>
        <a:sy n="100" d="100"/>
      </p:scale>
      <p:origin x="0" y="-343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52B4EB-71A4-431D-81B4-414C21715A07}" type="datetimeFigureOut">
              <a:rPr lang="zh-CN" altLang="en-US" smtClean="0"/>
              <a:t>2025/10/20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63718C-E13D-4500-A87B-3750CAAD43C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9963718C-E13D-4500-A87B-3750CAAD43CC}" type="slidenum">
              <a:rPr lang="zh-CN" altLang="en-US" smtClean="0"/>
              <a:t>6</a:t>
            </a:fld>
            <a:endParaRPr lang="zh-CN" altLang="en-US"/>
          </a:p>
        </p:txBody>
      </p:sp>
    </p:spTree>
    <p:extLst>
      <p:ext uri="{BB962C8B-B14F-4D97-AF65-F5344CB8AC3E}">
        <p14:creationId xmlns:p14="http://schemas.microsoft.com/office/powerpoint/2010/main" val="1940287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04F69107-35E3-4F45-9121-475D3C203D59}" type="slidenum">
              <a:rPr lang="zh-CN" altLang="en-US" smtClean="0"/>
              <a:t>7</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木先生iPPT01">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E941AEAA-BB07-4843-834F-558AD1317431}" type="datetimeFigureOut">
              <a:rPr lang="zh-CN" altLang="en-US" smtClean="0"/>
              <a:t>2025/10/20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91C808C-0B07-49E3-9E9C-420F43E3A3B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41AEAA-BB07-4843-834F-558AD1317431}" type="datetimeFigureOut">
              <a:rPr lang="zh-CN" altLang="en-US" smtClean="0"/>
              <a:t>2025/10/20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1C808C-0B07-49E3-9E9C-420F43E3A3B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1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7.jpe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4" name="文本框 3"/>
          <p:cNvSpPr txBox="1"/>
          <p:nvPr/>
        </p:nvSpPr>
        <p:spPr>
          <a:xfrm>
            <a:off x="2983260" y="2531174"/>
            <a:ext cx="8356922" cy="829945"/>
          </a:xfrm>
          <a:prstGeom prst="rect">
            <a:avLst/>
          </a:prstGeom>
          <a:noFill/>
        </p:spPr>
        <p:txBody>
          <a:bodyPr wrap="square" rtlCol="0">
            <a:spAutoFit/>
          </a:bodyPr>
          <a:lstStyle/>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Efficient Memory Management for Large Language</a:t>
            </a:r>
          </a:p>
          <a:p>
            <a:pPr algn="ctr"/>
            <a:r>
              <a:rPr lang="en-US" altLang="zh-CN" sz="2400" dirty="0">
                <a:solidFill>
                  <a:srgbClr val="6E0F6C"/>
                </a:solidFill>
                <a:latin typeface="Times New Roman" panose="02020603050405020304" pitchFamily="18" charset="0"/>
                <a:ea typeface="AliHYAiHei" pitchFamily="18" charset="-122"/>
                <a:cs typeface="Times New Roman" panose="02020603050405020304" pitchFamily="18" charset="0"/>
              </a:rPr>
              <a:t>Model Serving with PagedAttention</a:t>
            </a:r>
          </a:p>
        </p:txBody>
      </p:sp>
      <p:sp>
        <p:nvSpPr>
          <p:cNvPr id="47" name="矩形 46"/>
          <p:cNvSpPr/>
          <p:nvPr/>
        </p:nvSpPr>
        <p:spPr>
          <a:xfrm>
            <a:off x="3410807" y="3495829"/>
            <a:ext cx="7365325" cy="469265"/>
          </a:xfrm>
          <a:prstGeom prst="rect">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mj-lt"/>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81099" y="1500711"/>
            <a:ext cx="1778639" cy="2229750"/>
          </a:xfrm>
          <a:prstGeom prst="rect">
            <a:avLst/>
          </a:prstGeom>
        </p:spPr>
      </p:pic>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5"/>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6"/>
            <a:stretch>
              <a:fillRect/>
            </a:stretch>
          </p:blipFill>
          <p:spPr>
            <a:xfrm>
              <a:off x="4274559" y="3993642"/>
              <a:ext cx="3514413" cy="622479"/>
            </a:xfrm>
            <a:prstGeom prst="rect">
              <a:avLst/>
            </a:prstGeom>
          </p:spPr>
        </p:pic>
      </p:grpSp>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85628" y="3969005"/>
            <a:ext cx="2177507" cy="686388"/>
          </a:xfrm>
          <a:prstGeom prst="rect">
            <a:avLst/>
          </a:prstGeom>
        </p:spPr>
      </p:pic>
      <p:pic>
        <p:nvPicPr>
          <p:cNvPr id="32" name="图片 31"/>
          <p:cNvPicPr>
            <a:picLocks noChangeAspect="1"/>
          </p:cNvPicPr>
          <p:nvPr/>
        </p:nvPicPr>
        <p:blipFill>
          <a:blip r:embed="rId8"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10050477" y="5925981"/>
            <a:ext cx="1326004" cy="369332"/>
          </a:xfrm>
          <a:prstGeom prst="rect">
            <a:avLst/>
          </a:prstGeom>
          <a:noFill/>
        </p:spPr>
        <p:txBody>
          <a:bodyPr wrap="none" rtlCol="0">
            <a:spAutoFit/>
          </a:bodyPr>
          <a:lstStyle/>
          <a:p>
            <a:fld id="{1379CC05-A8BD-4BFA-AB9F-E6F75F06382B}" type="datetime1">
              <a:rPr lang="zh-CN" altLang="en-US" smtClean="0">
                <a:solidFill>
                  <a:srgbClr val="6E0F6C"/>
                </a:solidFill>
                <a:latin typeface="微软雅黑" panose="020B0503020204020204" pitchFamily="34" charset="-122"/>
                <a:ea typeface="微软雅黑" panose="020B0503020204020204" pitchFamily="34" charset="-122"/>
              </a:rPr>
              <a:t>2025/10/20</a:t>
            </a:fld>
            <a:endParaRPr lang="zh-CN" altLang="en-US" dirty="0">
              <a:solidFill>
                <a:srgbClr val="6E0F6C"/>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8776811" y="3545795"/>
            <a:ext cx="1430020" cy="368300"/>
          </a:xfrm>
          <a:prstGeom prst="rect">
            <a:avLst/>
          </a:prstGeom>
          <a:noFill/>
        </p:spPr>
        <p:txBody>
          <a:bodyPr wrap="none" rtlCol="0">
            <a:spAutoFit/>
          </a:bodyPr>
          <a:lstStyle/>
          <a:p>
            <a:r>
              <a:rPr lang="en-US" altLang="zh-CN" dirty="0">
                <a:solidFill>
                  <a:schemeClr val="bg1"/>
                </a:solidFill>
                <a:latin typeface="微软雅黑" panose="020B0503020204020204" pitchFamily="34" charset="-122"/>
                <a:ea typeface="微软雅黑" panose="020B0503020204020204" pitchFamily="34" charset="-122"/>
              </a:rPr>
              <a:t>Haifeng Lin</a:t>
            </a:r>
            <a:endParaRPr lang="zh-CN" altLang="en-US"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p:cNvGrpSpPr/>
          <p:nvPr/>
        </p:nvGrpSpPr>
        <p:grpSpPr>
          <a:xfrm>
            <a:off x="198816" y="994465"/>
            <a:ext cx="11775984" cy="5300848"/>
            <a:chOff x="198816" y="1041763"/>
            <a:chExt cx="11775984" cy="5300848"/>
          </a:xfrm>
        </p:grpSpPr>
        <p:pic>
          <p:nvPicPr>
            <p:cNvPr id="30" name="图片 29"/>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31" name="矩形 30"/>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6" name="组合 25"/>
          <p:cNvGrpSpPr/>
          <p:nvPr/>
        </p:nvGrpSpPr>
        <p:grpSpPr>
          <a:xfrm>
            <a:off x="3304526" y="54442"/>
            <a:ext cx="5582948" cy="425957"/>
            <a:chOff x="783216" y="3993642"/>
            <a:chExt cx="7005756" cy="622480"/>
          </a:xfrm>
        </p:grpSpPr>
        <p:pic>
          <p:nvPicPr>
            <p:cNvPr id="27" name="图片 26"/>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28" name="图片 27"/>
            <p:cNvPicPr>
              <a:picLocks noChangeAspect="1"/>
            </p:cNvPicPr>
            <p:nvPr/>
          </p:nvPicPr>
          <p:blipFill>
            <a:blip r:embed="rId5"/>
            <a:stretch>
              <a:fillRect/>
            </a:stretch>
          </p:blipFill>
          <p:spPr>
            <a:xfrm>
              <a:off x="4274559" y="3993642"/>
              <a:ext cx="3514413" cy="622479"/>
            </a:xfrm>
            <a:prstGeom prst="rect">
              <a:avLst/>
            </a:prstGeom>
          </p:spPr>
        </p:pic>
      </p:grpSp>
      <p:pic>
        <p:nvPicPr>
          <p:cNvPr id="32" name="图片 31"/>
          <p:cNvPicPr>
            <a:picLocks noChangeAspect="1"/>
          </p:cNvPicPr>
          <p:nvPr/>
        </p:nvPicPr>
        <p:blipFill>
          <a:blip r:embed="rId6" cstate="print">
            <a:duotone>
              <a:prstClr val="black"/>
              <a:srgbClr val="FF0000">
                <a:tint val="45000"/>
                <a:satMod val="400000"/>
              </a:srgbClr>
            </a:duotone>
            <a:extLst>
              <a:ext uri="{28A0092B-C50C-407E-A947-70E740481C1C}">
                <a14:useLocalDpi xmlns:a14="http://schemas.microsoft.com/office/drawing/2010/main" val="0"/>
              </a:ext>
            </a:extLst>
          </a:blip>
          <a:stretch>
            <a:fillRect/>
          </a:stretch>
        </p:blipFill>
        <p:spPr>
          <a:xfrm rot="16200000">
            <a:off x="10883288" y="-268474"/>
            <a:ext cx="913789" cy="1559621"/>
          </a:xfrm>
          <a:prstGeom prst="rect">
            <a:avLst/>
          </a:prstGeom>
        </p:spPr>
      </p:pic>
      <p:sp>
        <p:nvSpPr>
          <p:cNvPr id="20" name="矩形 19"/>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3830967" y="2459504"/>
            <a:ext cx="7726681" cy="2308324"/>
          </a:xfrm>
          <a:prstGeom prst="rect">
            <a:avLst/>
          </a:prstGeom>
          <a:noFill/>
        </p:spPr>
        <p:txBody>
          <a:bodyPr wrap="square" rtlCol="0">
            <a:spAutoFit/>
          </a:bodyPr>
          <a:lstStyle/>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zh-CN" altLang="en-US"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4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a:p>
            <a:pPr marL="285750" marR="0"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pPr>
            <a:r>
              <a:rPr lang="en-US" altLang="zh-CN" sz="24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Results</a:t>
            </a:r>
            <a:endParaRPr lang="zh-CN" altLang="en-US" sz="240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959860" y="1012825"/>
            <a:ext cx="8620125" cy="368300"/>
          </a:xfrm>
          <a:prstGeom prst="rect">
            <a:avLst/>
          </a:prstGeom>
        </p:spPr>
        <p:txBody>
          <a:bodyPr wrap="square">
            <a:spAutoFit/>
          </a:bodyPr>
          <a:lstStyle/>
          <a:p>
            <a:pPr marL="0" indent="0"/>
            <a:r>
              <a:rPr lang="zh-CN" altLang="en-US" b="1" i="0" dirty="0">
                <a:solidFill>
                  <a:srgbClr val="333333"/>
                </a:solidFill>
                <a:latin typeface="宋体" panose="02010600030101010101" pitchFamily="2" charset="-122"/>
                <a:ea typeface="宋体" panose="02010600030101010101" pitchFamily="2" charset="-122"/>
                <a:cs typeface="宋体" panose="02010600030101010101" pitchFamily="2" charset="-122"/>
              </a:rPr>
              <a:t>这篇论文解决的核心问题是：</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大模型推理时 </a:t>
            </a:r>
            <a:r>
              <a:rPr lang="en-US" altLang="zh-CN" b="1" i="0" dirty="0">
                <a:solidFill>
                  <a:schemeClr val="tx1"/>
                </a:solidFill>
                <a:latin typeface="宋体" panose="02010600030101010101" pitchFamily="2" charset="-122"/>
                <a:ea typeface="宋体" panose="02010600030101010101" pitchFamily="2" charset="-122"/>
                <a:cs typeface="宋体" panose="02010600030101010101" pitchFamily="2" charset="-122"/>
              </a:rPr>
              <a:t>KV Cache </a:t>
            </a:r>
            <a:r>
              <a:rPr lang="zh-CN" altLang="en-US" b="1" i="0" dirty="0">
                <a:solidFill>
                  <a:schemeClr val="tx1"/>
                </a:solidFill>
                <a:latin typeface="宋体" panose="02010600030101010101" pitchFamily="2" charset="-122"/>
                <a:ea typeface="宋体" panose="02010600030101010101" pitchFamily="2" charset="-122"/>
                <a:cs typeface="宋体" panose="02010600030101010101" pitchFamily="2" charset="-122"/>
              </a:rPr>
              <a:t>的内存管理效率极低。</a:t>
            </a:r>
          </a:p>
        </p:txBody>
      </p:sp>
      <p:pic>
        <p:nvPicPr>
          <p:cNvPr id="14" name="图片 13"/>
          <p:cNvPicPr>
            <a:picLocks noChangeAspect="1"/>
          </p:cNvPicPr>
          <p:nvPr/>
        </p:nvPicPr>
        <p:blipFill>
          <a:blip r:embed="rId4"/>
          <a:stretch>
            <a:fillRect/>
          </a:stretch>
        </p:blipFill>
        <p:spPr>
          <a:xfrm>
            <a:off x="527685" y="946150"/>
            <a:ext cx="2617470" cy="5878830"/>
          </a:xfrm>
          <a:prstGeom prst="rect">
            <a:avLst/>
          </a:prstGeom>
        </p:spPr>
      </p:pic>
      <p:sp>
        <p:nvSpPr>
          <p:cNvPr id="15" name="文本框 14"/>
          <p:cNvSpPr txBox="1"/>
          <p:nvPr/>
        </p:nvSpPr>
        <p:spPr>
          <a:xfrm>
            <a:off x="3959860" y="3543935"/>
            <a:ext cx="7871068" cy="288036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KV Cache 的特点</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空间占用巨大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计算公式: 2 (key+value) × 5120 (hidden) × 40 (layers) × 2 (FP16)</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动态特性</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长度随生成过程动态增长</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生命周期不可预知</a:t>
            </a:r>
          </a:p>
          <a:p>
            <a:pPr marL="285750"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性能瓶颈</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Autoregressive 生成是 memory-bound 操作</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GPU 计算能力未被充分利用</a:t>
            </a:r>
          </a:p>
          <a:p>
            <a:pPr marL="742950" lvl="2" indent="-285750" algn="l">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内存容量限制了 batch size</a:t>
            </a:r>
          </a:p>
        </p:txBody>
      </p:sp>
      <p:sp>
        <p:nvSpPr>
          <p:cNvPr id="17" name="文本框 16"/>
          <p:cNvSpPr txBox="1"/>
          <p:nvPr/>
        </p:nvSpPr>
        <p:spPr>
          <a:xfrm>
            <a:off x="3959860" y="1668145"/>
            <a:ext cx="8093710" cy="1442720"/>
          </a:xfrm>
          <a:prstGeom prst="rect">
            <a:avLst/>
          </a:prstGeom>
        </p:spPr>
        <p:txBody>
          <a:bodyPr>
            <a:noAutofit/>
          </a:bodyPr>
          <a:lstStyle/>
          <a:p>
            <a:pPr marL="0" algn="l">
              <a:spcBef>
                <a:spcPts val="1000"/>
              </a:spcBef>
              <a:buClrTx/>
              <a:buSzTx/>
              <a:buFontTx/>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什么是KV Cache</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一种缓存机制，用于存储</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Transformer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每一层中历史</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和</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a:p>
            <a:pPr marL="285750" indent="-285750" algn="l">
              <a:spcBef>
                <a:spcPts val="1000"/>
              </a:spcBef>
              <a:buClrTx/>
              <a:buSzTx/>
              <a:buFont typeface="Arial" panose="020B0604020202020204" pitchFamily="34" charset="0"/>
              <a:buChar char="•"/>
            </a:pP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当生成下一个</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时，模型只需要计算当前</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token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向量，与缓存的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 cache</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向量做注意力运算，从而避免重新计算整个序列的</a:t>
            </a:r>
            <a:r>
              <a:rPr lang="en-US" altLang="zh-CN"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 K/V </a:t>
            </a:r>
            <a:r>
              <a:rPr lang="zh-CN" altLang="en-US" sz="1600" b="1" i="0" dirty="0">
                <a:solidFill>
                  <a:srgbClr val="333333"/>
                </a:solidFill>
                <a:latin typeface="宋体" panose="02010600030101010101" pitchFamily="2" charset="-122"/>
                <a:ea typeface="宋体" panose="02010600030101010101" pitchFamily="2" charset="-122"/>
                <a:cs typeface="宋体" panose="02010600030101010101" pitchFamily="2" charset="-122"/>
              </a:rPr>
              <a:t>向量</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核心问题与动机</a:t>
            </a: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p:cNvPicPr>
            <a:picLocks noChangeAspect="1"/>
          </p:cNvPicPr>
          <p:nvPr/>
        </p:nvPicPr>
        <p:blipFill>
          <a:blip r:embed="rId4"/>
          <a:stretch>
            <a:fillRect/>
          </a:stretch>
        </p:blipFill>
        <p:spPr>
          <a:xfrm>
            <a:off x="129540" y="1656974"/>
            <a:ext cx="5156200" cy="3006090"/>
          </a:xfrm>
          <a:prstGeom prst="rect">
            <a:avLst/>
          </a:prstGeom>
        </p:spPr>
      </p:pic>
      <p:sp>
        <p:nvSpPr>
          <p:cNvPr id="3" name="矩形 2"/>
          <p:cNvSpPr/>
          <p:nvPr/>
        </p:nvSpPr>
        <p:spPr>
          <a:xfrm>
            <a:off x="1822484" y="922274"/>
            <a:ext cx="862818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论文通过精确测量发现，现有系统（</a:t>
            </a:r>
            <a:r>
              <a:rPr lang="en-US" altLang="zh-CN" dirty="0">
                <a:latin typeface="宋体" panose="02010600030101010101" pitchFamily="2" charset="-122"/>
                <a:ea typeface="宋体" panose="02010600030101010101" pitchFamily="2" charset="-122"/>
              </a:rPr>
              <a:t>FasterTransformer, Orca</a:t>
            </a:r>
            <a:r>
              <a:rPr lang="zh-CN" altLang="en-US" dirty="0">
                <a:latin typeface="宋体" panose="02010600030101010101" pitchFamily="2" charset="-122"/>
                <a:ea typeface="宋体" panose="02010600030101010101" pitchFamily="2" charset="-122"/>
              </a:rPr>
              <a:t>）的</a:t>
            </a:r>
            <a:r>
              <a:rPr lang="zh-CN" altLang="en-US" b="1" dirty="0">
                <a:latin typeface="宋体" panose="02010600030101010101" pitchFamily="2" charset="-122"/>
                <a:ea typeface="宋体" panose="02010600030101010101" pitchFamily="2" charset="-122"/>
              </a:rPr>
              <a:t>内存利用率极低</a:t>
            </a:r>
            <a:r>
              <a:rPr lang="zh-CN" altLang="en-US" dirty="0">
                <a:latin typeface="宋体" panose="02010600030101010101" pitchFamily="2" charset="-122"/>
                <a:ea typeface="宋体" panose="02010600030101010101" pitchFamily="2" charset="-122"/>
              </a:rPr>
              <a:t>。</a:t>
            </a:r>
            <a:endParaRPr lang="zh-CN" altLang="en-US" b="0" dirty="0">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5"/>
          <a:stretch>
            <a:fillRect/>
          </a:stretch>
        </p:blipFill>
        <p:spPr>
          <a:xfrm>
            <a:off x="5429857" y="1460020"/>
            <a:ext cx="6257143" cy="3400000"/>
          </a:xfrm>
          <a:prstGeom prst="rect">
            <a:avLst/>
          </a:prstGeom>
        </p:spPr>
      </p:pic>
      <p:sp>
        <p:nvSpPr>
          <p:cNvPr id="7" name="矩形 6"/>
          <p:cNvSpPr/>
          <p:nvPr/>
        </p:nvSpPr>
        <p:spPr>
          <a:xfrm>
            <a:off x="129540" y="4912006"/>
            <a:ext cx="11529030" cy="1754326"/>
          </a:xfrm>
          <a:prstGeom prst="rect">
            <a:avLst/>
          </a:prstGeom>
        </p:spPr>
        <p:txBody>
          <a:bodyPr wrap="square">
            <a:spAutoFit/>
          </a:bodyPr>
          <a:lstStyle/>
          <a:p>
            <a:pPr>
              <a:lnSpc>
                <a:spcPct val="150000"/>
              </a:lnSpc>
            </a:pPr>
            <a:r>
              <a:rPr lang="zh-CN" altLang="en-US" dirty="0"/>
              <a:t>现有系统在为请求分配 </a:t>
            </a:r>
            <a:r>
              <a:rPr lang="en-US" altLang="zh-CN" dirty="0"/>
              <a:t>KV cache </a:t>
            </a:r>
            <a:r>
              <a:rPr lang="zh-CN" altLang="en-US" dirty="0" smtClean="0"/>
              <a:t>时： </a:t>
            </a:r>
            <a:r>
              <a:rPr lang="zh-CN" altLang="en-US" b="1" dirty="0" smtClean="0"/>
              <a:t>①内、外部碎片</a:t>
            </a:r>
            <a:r>
              <a:rPr lang="zh-CN" altLang="en-US" b="1" dirty="0"/>
              <a:t>；②无法共享内</a:t>
            </a:r>
            <a:r>
              <a:rPr lang="zh-CN" altLang="en-US" b="1" dirty="0" smtClean="0"/>
              <a:t>存。</a:t>
            </a:r>
            <a:endParaRPr lang="en-US" altLang="zh-CN" b="1" dirty="0" smtClean="0"/>
          </a:p>
          <a:p>
            <a:pPr>
              <a:lnSpc>
                <a:spcPct val="150000"/>
              </a:lnSpc>
            </a:pPr>
            <a:r>
              <a:rPr lang="zh-CN" altLang="en-US" dirty="0" smtClean="0"/>
              <a:t>提</a:t>
            </a:r>
            <a:r>
              <a:rPr lang="zh-CN" altLang="en-US" dirty="0"/>
              <a:t>前预分</a:t>
            </a:r>
            <a:r>
              <a:rPr lang="zh-CN" altLang="en-US" dirty="0" smtClean="0"/>
              <a:t>配一</a:t>
            </a:r>
            <a:r>
              <a:rPr lang="zh-CN" altLang="en-US" dirty="0"/>
              <a:t>块</a:t>
            </a:r>
            <a:r>
              <a:rPr lang="zh-CN" altLang="en-US" b="1" dirty="0"/>
              <a:t>连续内</a:t>
            </a:r>
            <a:r>
              <a:rPr lang="zh-CN" altLang="en-US" b="1" dirty="0" smtClean="0"/>
              <a:t>存</a:t>
            </a:r>
            <a:r>
              <a:rPr lang="zh-CN" altLang="en-US" dirty="0"/>
              <a:t>，</a:t>
            </a:r>
            <a:r>
              <a:rPr lang="zh-CN" altLang="en-US" dirty="0" smtClean="0"/>
              <a:t>大</a:t>
            </a:r>
            <a:r>
              <a:rPr lang="zh-CN" altLang="en-US" dirty="0"/>
              <a:t>小</a:t>
            </a:r>
            <a:r>
              <a:rPr lang="zh-CN" altLang="en-US" dirty="0" smtClean="0"/>
              <a:t>按“最</a:t>
            </a:r>
            <a:r>
              <a:rPr lang="zh-CN" altLang="en-US" dirty="0"/>
              <a:t>大可能序列长</a:t>
            </a:r>
            <a:r>
              <a:rPr lang="zh-CN" altLang="en-US" dirty="0" smtClean="0"/>
              <a:t>度”计算</a:t>
            </a:r>
            <a:r>
              <a:rPr lang="zh-CN" altLang="en-US" dirty="0"/>
              <a:t>，</a:t>
            </a:r>
            <a:r>
              <a:rPr lang="zh-CN" altLang="en-US" dirty="0" smtClean="0"/>
              <a:t>即</a:t>
            </a:r>
            <a:r>
              <a:rPr lang="zh-CN" altLang="en-US" dirty="0"/>
              <a:t>使当前只生成了几十个 </a:t>
            </a:r>
            <a:r>
              <a:rPr lang="en-US" altLang="zh-CN" dirty="0"/>
              <a:t>token</a:t>
            </a:r>
            <a:r>
              <a:rPr lang="zh-CN" altLang="en-US" dirty="0"/>
              <a:t>，也会保留整块空</a:t>
            </a:r>
            <a:r>
              <a:rPr lang="zh-CN" altLang="en-US" dirty="0" smtClean="0"/>
              <a:t>间；同时，每</a:t>
            </a:r>
            <a:r>
              <a:rPr lang="zh-CN" altLang="en-US" dirty="0"/>
              <a:t>个请求分配的块大小不同，释放时形成不连续空洞，无法拼接复用</a:t>
            </a:r>
            <a:r>
              <a:rPr lang="zh-CN" altLang="en-US" dirty="0" smtClean="0"/>
              <a:t>。</a:t>
            </a:r>
            <a:r>
              <a:rPr lang="zh-CN" altLang="en-US" dirty="0"/>
              <a:t>一个 </a:t>
            </a:r>
            <a:r>
              <a:rPr lang="en-US" altLang="zh-CN" dirty="0"/>
              <a:t>prompt </a:t>
            </a:r>
            <a:r>
              <a:rPr lang="zh-CN" altLang="en-US" dirty="0"/>
              <a:t>同时采样多个候选输</a:t>
            </a:r>
            <a:r>
              <a:rPr lang="zh-CN" altLang="en-US" dirty="0" smtClean="0"/>
              <a:t>出，每</a:t>
            </a:r>
            <a:r>
              <a:rPr lang="zh-CN" altLang="en-US" dirty="0"/>
              <a:t>个序</a:t>
            </a:r>
            <a:r>
              <a:rPr lang="zh-CN" altLang="en-US" dirty="0" smtClean="0"/>
              <a:t>列的 </a:t>
            </a:r>
            <a:r>
              <a:rPr lang="en-US" altLang="zh-CN" dirty="0"/>
              <a:t>KV cache </a:t>
            </a:r>
            <a:r>
              <a:rPr lang="zh-CN" altLang="en-US" dirty="0"/>
              <a:t>必须是</a:t>
            </a:r>
            <a:r>
              <a:rPr lang="zh-CN" altLang="en-US" b="1" dirty="0"/>
              <a:t>独立的连续显存块</a:t>
            </a:r>
            <a:r>
              <a:rPr lang="zh-CN" altLang="en-US" dirty="0"/>
              <a:t>；即便它们有相同内容，也会各自拷贝一</a:t>
            </a:r>
            <a:r>
              <a:rPr lang="zh-CN" altLang="en-US" dirty="0" smtClean="0"/>
              <a:t>份，无法共享内存。</a:t>
            </a: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挑</a:t>
            </a:r>
            <a:r>
              <a:rPr lang="zh-CN" altLang="en-US" sz="2800" b="1"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战</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942343"/>
            <a:ext cx="11529030" cy="4524315"/>
          </a:xfrm>
          <a:prstGeom prst="rect">
            <a:avLst/>
          </a:prstGeom>
        </p:spPr>
        <p:txBody>
          <a:bodyPr wrap="square">
            <a:spAutoFit/>
          </a:bodyPr>
          <a:lstStyle/>
          <a:p>
            <a:pPr marL="285750" indent="-285750">
              <a:lnSpc>
                <a:spcPct val="150000"/>
              </a:lnSpc>
              <a:buClr>
                <a:schemeClr val="accent1"/>
              </a:buClr>
              <a:buFont typeface="Wingdings" panose="05000000000000000000" pitchFamily="2" charset="2"/>
              <a:buChar char="u"/>
            </a:pPr>
            <a:r>
              <a:rPr lang="en-US" altLang="zh-CN" sz="3200" dirty="0" smtClean="0"/>
              <a:t>KV</a:t>
            </a:r>
            <a:r>
              <a:rPr lang="zh-CN" altLang="en-US" sz="3200" dirty="0" smtClean="0"/>
              <a:t>缓存的容量</a:t>
            </a:r>
            <a:endParaRPr lang="en-US" altLang="zh-CN" sz="3200" dirty="0" smtClean="0"/>
          </a:p>
          <a:p>
            <a:pPr>
              <a:lnSpc>
                <a:spcPct val="150000"/>
              </a:lnSpc>
              <a:buClr>
                <a:schemeClr val="accent1"/>
              </a:buClr>
            </a:pPr>
            <a:r>
              <a:rPr lang="en-US" altLang="zh-CN" sz="2400" dirty="0"/>
              <a:t>KV</a:t>
            </a:r>
            <a:r>
              <a:rPr lang="zh-CN" altLang="en-US" sz="2400" dirty="0"/>
              <a:t>缓存大小随着请求数量的增加而快速增</a:t>
            </a:r>
            <a:r>
              <a:rPr lang="zh-CN" altLang="en-US" sz="2400" dirty="0" smtClean="0"/>
              <a:t>长。</a:t>
            </a:r>
            <a:endParaRPr lang="en-US" altLang="zh-CN" sz="2400" dirty="0" smtClean="0"/>
          </a:p>
          <a:p>
            <a:pPr marL="285750" indent="-285750">
              <a:lnSpc>
                <a:spcPct val="150000"/>
              </a:lnSpc>
              <a:buClr>
                <a:schemeClr val="accent1"/>
              </a:buClr>
              <a:buFont typeface="Wingdings" panose="05000000000000000000" pitchFamily="2" charset="2"/>
              <a:buChar char="u"/>
            </a:pPr>
            <a:r>
              <a:rPr lang="zh-CN" altLang="en-US" sz="3200" dirty="0"/>
              <a:t>复</a:t>
            </a:r>
            <a:r>
              <a:rPr lang="zh-CN" altLang="en-US" sz="3200" dirty="0" smtClean="0"/>
              <a:t>杂的解码算法</a:t>
            </a:r>
            <a:endParaRPr lang="en-US" altLang="zh-CN" sz="3200" dirty="0" smtClean="0"/>
          </a:p>
          <a:p>
            <a:pPr>
              <a:lnSpc>
                <a:spcPct val="150000"/>
              </a:lnSpc>
              <a:buClr>
                <a:schemeClr val="accent1"/>
              </a:buClr>
            </a:pPr>
            <a:r>
              <a:rPr lang="en-US" altLang="zh-CN" sz="2400" dirty="0"/>
              <a:t>LLM</a:t>
            </a:r>
            <a:r>
              <a:rPr lang="zh-CN" altLang="en-US" sz="2400" dirty="0"/>
              <a:t>服务提供多种解码算法供用户选择，每种算法对内存管理复杂度都有不同影响。</a:t>
            </a:r>
            <a:endParaRPr lang="en-US" altLang="zh-CN" sz="2400" dirty="0"/>
          </a:p>
          <a:p>
            <a:pPr marL="285750" indent="-285750">
              <a:lnSpc>
                <a:spcPct val="150000"/>
              </a:lnSpc>
              <a:buClr>
                <a:schemeClr val="accent1"/>
              </a:buClr>
              <a:buFont typeface="Wingdings" panose="05000000000000000000" pitchFamily="2" charset="2"/>
              <a:buChar char="u"/>
            </a:pPr>
            <a:r>
              <a:rPr lang="zh-CN" altLang="en-US" sz="3200" dirty="0" smtClean="0"/>
              <a:t>输入、输出长度的不确定性</a:t>
            </a:r>
            <a:endParaRPr lang="en-US" altLang="zh-CN" sz="3200" dirty="0" smtClean="0"/>
          </a:p>
          <a:p>
            <a:pPr>
              <a:lnSpc>
                <a:spcPct val="150000"/>
              </a:lnSpc>
              <a:buClr>
                <a:schemeClr val="accent1"/>
              </a:buClr>
            </a:pPr>
            <a:r>
              <a:rPr lang="en-US" altLang="zh-CN" sz="2400" dirty="0"/>
              <a:t>LLM</a:t>
            </a:r>
            <a:r>
              <a:rPr lang="zh-CN" altLang="en-US" sz="2400" dirty="0"/>
              <a:t>服务的请求在输入和输出长度上表现出可变</a:t>
            </a:r>
            <a:r>
              <a:rPr lang="zh-CN" altLang="en-US" sz="2400" dirty="0" smtClean="0"/>
              <a:t>性，这</a:t>
            </a:r>
            <a:r>
              <a:rPr lang="zh-CN" altLang="en-US" sz="2400" dirty="0"/>
              <a:t>要求内存管理系统能够适应广泛的提示</a:t>
            </a:r>
            <a:r>
              <a:rPr lang="zh-CN" altLang="en-US" sz="2400" dirty="0"/>
              <a:t>长度</a:t>
            </a:r>
            <a:r>
              <a:rPr lang="zh-CN" altLang="en-US" sz="2400" dirty="0"/>
              <a:t>范围。</a:t>
            </a:r>
            <a:endParaRPr lang="en-US" altLang="zh-CN" sz="2400" dirty="0"/>
          </a:p>
        </p:txBody>
      </p:sp>
      <p:sp>
        <p:nvSpPr>
          <p:cNvPr id="3" name="矩形 2"/>
          <p:cNvSpPr/>
          <p:nvPr/>
        </p:nvSpPr>
        <p:spPr>
          <a:xfrm>
            <a:off x="301898" y="5967820"/>
            <a:ext cx="11529030" cy="646331"/>
          </a:xfrm>
          <a:prstGeom prst="rect">
            <a:avLst/>
          </a:prstGeom>
        </p:spPr>
        <p:txBody>
          <a:bodyPr wrap="square">
            <a:spAutoFit/>
          </a:bodyPr>
          <a:lstStyle/>
          <a:p>
            <a:r>
              <a:rPr lang="zh-CN" altLang="en-US" dirty="0"/>
              <a:t>压缩已被提出作为解决碎片化的潜在方案，但由于庞大的KV缓存，在性能敏感的LLM服务系统中执行压缩是不切实际的。即</a:t>
            </a:r>
            <a:r>
              <a:rPr lang="zh-CN" altLang="en-US" dirty="0" smtClean="0"/>
              <a:t>使进</a:t>
            </a:r>
            <a:r>
              <a:rPr lang="zh-CN" altLang="en-US" dirty="0"/>
              <a:t>行压缩，现有内存管理系统中为每个请求预分配的块空间也阻碍了特定于解码算法的内存共享。</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6"/>
          <p:cNvSpPr>
            <a:spLocks noChangeArrowheads="1"/>
          </p:cNvSpPr>
          <p:nvPr/>
        </p:nvSpPr>
        <p:spPr bwMode="auto">
          <a:xfrm>
            <a:off x="2423693" y="260912"/>
            <a:ext cx="9407235" cy="430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2800" b="1" noProof="0" dirty="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方</a:t>
            </a:r>
            <a:r>
              <a:rPr lang="zh-CN" altLang="en-US" sz="2800" b="1" noProof="0" dirty="0" smtClean="0">
                <a:solidFill>
                  <a:srgbClr val="62055D"/>
                </a:solidFill>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rPr>
              <a:t>法设计</a:t>
            </a:r>
            <a:endParaRPr kumimoji="0" lang="zh-CN" altLang="en-US" sz="2800" b="1" i="0" u="none" strike="noStrike" kern="1200" cap="none" spc="0" normalizeH="0" baseline="0" noProof="0" dirty="0">
              <a:ln>
                <a:noFill/>
              </a:ln>
              <a:solidFill>
                <a:srgbClr val="62055D"/>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Impact" panose="020B0806030902050204" pitchFamily="34" charset="0"/>
            </a:endParaRPr>
          </a:p>
        </p:txBody>
      </p:sp>
      <p:pic>
        <p:nvPicPr>
          <p:cNvPr id="4" name="内容占位符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 y="159790"/>
            <a:ext cx="1989778" cy="632774"/>
          </a:xfrm>
          <a:prstGeom prst="rect">
            <a:avLst/>
          </a:prstGeom>
        </p:spPr>
      </p:pic>
      <p:sp>
        <p:nvSpPr>
          <p:cNvPr id="6" name="矩形 5"/>
          <p:cNvSpPr/>
          <p:nvPr/>
        </p:nvSpPr>
        <p:spPr>
          <a:xfrm>
            <a:off x="2423694" y="697914"/>
            <a:ext cx="6745244" cy="71852"/>
          </a:xfrm>
          <a:prstGeom prst="rect">
            <a:avLst/>
          </a:prstGeom>
          <a:gradFill flip="none" rotWithShape="1">
            <a:gsLst>
              <a:gs pos="0">
                <a:srgbClr val="63065F">
                  <a:shade val="30000"/>
                  <a:satMod val="115000"/>
                  <a:alpha val="60000"/>
                  <a:lumMod val="100000"/>
                </a:srgbClr>
              </a:gs>
              <a:gs pos="52000">
                <a:srgbClr val="63065F">
                  <a:shade val="67500"/>
                  <a:satMod val="115000"/>
                  <a:alpha val="70000"/>
                </a:srgbClr>
              </a:gs>
              <a:gs pos="100000">
                <a:srgbClr val="63065F">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01898" y="1492444"/>
            <a:ext cx="11529030" cy="1477328"/>
          </a:xfrm>
          <a:prstGeom prst="rect">
            <a:avLst/>
          </a:prstGeom>
        </p:spPr>
        <p:txBody>
          <a:bodyPr wrap="square">
            <a:spAutoFit/>
          </a:bodyPr>
          <a:lstStyle/>
          <a:p>
            <a:pPr>
              <a:lnSpc>
                <a:spcPct val="150000"/>
              </a:lnSpc>
              <a:buClr>
                <a:schemeClr val="accent1"/>
              </a:buClr>
            </a:pP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smtClean="0">
                <a:latin typeface="Times New Roman" panose="02020603050405020304" pitchFamily="18" charset="0"/>
                <a:ea typeface="微软雅黑" panose="020B0503020204020204" pitchFamily="34" charset="-122"/>
              </a:rPr>
              <a:t>是</a:t>
            </a:r>
            <a:r>
              <a:rPr lang="zh-CN" altLang="en-US" sz="2000" dirty="0">
                <a:latin typeface="Times New Roman" panose="02020603050405020304" pitchFamily="18" charset="0"/>
                <a:ea typeface="微软雅黑" panose="020B0503020204020204" pitchFamily="34" charset="-122"/>
              </a:rPr>
              <a:t>一种受操作系统经典分页思想启发的注意力算法。与传统的注</a:t>
            </a:r>
            <a:r>
              <a:rPr lang="zh-CN" altLang="en-US" sz="2000" dirty="0" smtClean="0">
                <a:latin typeface="Times New Roman" panose="02020603050405020304" pitchFamily="18" charset="0"/>
                <a:ea typeface="微软雅黑" panose="020B0503020204020204" pitchFamily="34" charset="-122"/>
              </a:rPr>
              <a:t>意力</a:t>
            </a:r>
            <a:r>
              <a:rPr lang="zh-CN" altLang="en-US" sz="2000" dirty="0">
                <a:latin typeface="Times New Roman" panose="02020603050405020304" pitchFamily="18" charset="0"/>
                <a:ea typeface="微软雅黑" panose="020B0503020204020204" pitchFamily="34" charset="-122"/>
              </a:rPr>
              <a:t>算法不同</a:t>
            </a:r>
            <a:r>
              <a:rPr lang="zh-CN" altLang="en-US" sz="2000" dirty="0" smtClean="0">
                <a:latin typeface="Times New Roman" panose="02020603050405020304" pitchFamily="18" charset="0"/>
                <a:ea typeface="微软雅黑" panose="020B0503020204020204" pitchFamily="34" charset="-122"/>
              </a:rPr>
              <a:t>，</a:t>
            </a:r>
            <a:r>
              <a:rPr lang="zh-CN" altLang="en-US" sz="2000" dirty="0">
                <a:latin typeface="Times New Roman" panose="02020603050405020304" pitchFamily="18" charset="0"/>
                <a:ea typeface="微软雅黑" panose="020B0503020204020204" pitchFamily="34" charset="-122"/>
              </a:rPr>
              <a:t>它</a:t>
            </a:r>
            <a:r>
              <a:rPr lang="zh-CN" altLang="en-US" sz="2000" dirty="0" smtClean="0">
                <a:latin typeface="Times New Roman" panose="02020603050405020304" pitchFamily="18" charset="0"/>
                <a:ea typeface="微软雅黑" panose="020B0503020204020204" pitchFamily="34" charset="-122"/>
              </a:rPr>
              <a:t>允</a:t>
            </a:r>
            <a:r>
              <a:rPr lang="zh-CN" altLang="en-US" sz="2000" dirty="0">
                <a:latin typeface="Times New Roman" panose="02020603050405020304" pitchFamily="18" charset="0"/>
                <a:ea typeface="微软雅黑" panose="020B0503020204020204" pitchFamily="34" charset="-122"/>
              </a:rPr>
              <a:t>许在不连续的内存空间中存储连续的键和值</a:t>
            </a:r>
            <a:r>
              <a:rPr lang="zh-CN" altLang="en-US" sz="2000" dirty="0" smtClean="0">
                <a:latin typeface="Times New Roman" panose="02020603050405020304" pitchFamily="18" charset="0"/>
                <a:ea typeface="微软雅黑" panose="020B0503020204020204" pitchFamily="34" charset="-122"/>
              </a:rPr>
              <a:t>。</a:t>
            </a:r>
            <a:r>
              <a:rPr lang="en-US" altLang="zh-CN" sz="2000" dirty="0" smtClean="0">
                <a:latin typeface="Times New Roman" panose="02020603050405020304" pitchFamily="18" charset="0"/>
                <a:ea typeface="微软雅黑" panose="020B0503020204020204" pitchFamily="34" charset="-122"/>
              </a:rPr>
              <a:t>PagedAttention</a:t>
            </a:r>
            <a:r>
              <a:rPr lang="zh-CN" altLang="en-US" sz="2000" dirty="0">
                <a:latin typeface="Times New Roman" panose="02020603050405020304" pitchFamily="18" charset="0"/>
                <a:ea typeface="微软雅黑" panose="020B0503020204020204" pitchFamily="34" charset="-122"/>
              </a:rPr>
              <a:t>将每个序列的</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缓存划</a:t>
            </a:r>
            <a:r>
              <a:rPr lang="zh-CN" altLang="en-US" sz="2000" dirty="0" smtClean="0">
                <a:latin typeface="Times New Roman" panose="02020603050405020304" pitchFamily="18" charset="0"/>
                <a:ea typeface="微软雅黑" panose="020B0503020204020204" pitchFamily="34" charset="-122"/>
              </a:rPr>
              <a:t>分为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块。每个块包含固定数量</a:t>
            </a:r>
            <a:r>
              <a:rPr lang="zh-CN" altLang="en-US" sz="2000" dirty="0" smtClean="0">
                <a:latin typeface="Times New Roman" panose="02020603050405020304" pitchFamily="18" charset="0"/>
                <a:ea typeface="微软雅黑" panose="020B0503020204020204" pitchFamily="34" charset="-122"/>
              </a:rPr>
              <a:t>的</a:t>
            </a:r>
            <a:r>
              <a:rPr lang="en-US" altLang="zh-CN" sz="2000" dirty="0" smtClean="0">
                <a:latin typeface="Times New Roman" panose="02020603050405020304" pitchFamily="18" charset="0"/>
                <a:ea typeface="微软雅黑" panose="020B0503020204020204" pitchFamily="34" charset="-122"/>
              </a:rPr>
              <a:t>token</a:t>
            </a:r>
            <a:r>
              <a:rPr lang="zh-CN" altLang="en-US" sz="2000" dirty="0" smtClean="0">
                <a:latin typeface="Times New Roman" panose="02020603050405020304" pitchFamily="18" charset="0"/>
                <a:ea typeface="微软雅黑" panose="020B0503020204020204" pitchFamily="34" charset="-122"/>
              </a:rPr>
              <a:t>的</a:t>
            </a:r>
            <a:r>
              <a:rPr lang="zh-CN" altLang="en-US" sz="2000" dirty="0">
                <a:latin typeface="Times New Roman" panose="02020603050405020304" pitchFamily="18" charset="0"/>
                <a:ea typeface="微软雅黑" panose="020B0503020204020204" pitchFamily="34" charset="-122"/>
              </a:rPr>
              <a:t>键和值向量</a:t>
            </a:r>
            <a:r>
              <a:rPr lang="zh-CN" altLang="en-US" sz="2000" dirty="0" smtClean="0">
                <a:latin typeface="Times New Roman" panose="02020603050405020304" pitchFamily="18" charset="0"/>
                <a:ea typeface="微软雅黑" panose="020B0503020204020204" pitchFamily="34" charset="-122"/>
              </a:rPr>
              <a:t>，表</a:t>
            </a:r>
            <a:r>
              <a:rPr lang="zh-CN" altLang="en-US" sz="2000" dirty="0">
                <a:latin typeface="Times New Roman" panose="02020603050405020304" pitchFamily="18" charset="0"/>
                <a:ea typeface="微软雅黑" panose="020B0503020204020204" pitchFamily="34" charset="-122"/>
              </a:rPr>
              <a:t>示为</a:t>
            </a:r>
            <a:r>
              <a:rPr lang="en-US" altLang="zh-CN" sz="2000" dirty="0">
                <a:latin typeface="Times New Roman" panose="02020603050405020304" pitchFamily="18" charset="0"/>
                <a:ea typeface="微软雅黑" panose="020B0503020204020204" pitchFamily="34" charset="-122"/>
              </a:rPr>
              <a:t>KV</a:t>
            </a:r>
            <a:r>
              <a:rPr lang="zh-CN" altLang="en-US" sz="2000" dirty="0">
                <a:latin typeface="Times New Roman" panose="02020603050405020304" pitchFamily="18" charset="0"/>
                <a:ea typeface="微软雅黑" panose="020B0503020204020204" pitchFamily="34" charset="-122"/>
              </a:rPr>
              <a:t>块大小（𝐵）。</a:t>
            </a:r>
            <a:endParaRPr lang="en-US" altLang="zh-CN" sz="2000" dirty="0">
              <a:latin typeface="Times New Roman" panose="02020603050405020304" pitchFamily="18" charset="0"/>
              <a:ea typeface="微软雅黑" panose="020B0503020204020204" pitchFamily="34" charset="-122"/>
            </a:endParaRPr>
          </a:p>
        </p:txBody>
      </p:sp>
      <p:sp>
        <p:nvSpPr>
          <p:cNvPr id="7" name="矩形 6"/>
          <p:cNvSpPr/>
          <p:nvPr/>
        </p:nvSpPr>
        <p:spPr>
          <a:xfrm>
            <a:off x="301898" y="924576"/>
            <a:ext cx="2581156" cy="523220"/>
          </a:xfrm>
          <a:prstGeom prst="rect">
            <a:avLst/>
          </a:prstGeom>
        </p:spPr>
        <p:txBody>
          <a:bodyPr wrap="none">
            <a:spAutoFit/>
          </a:bodyPr>
          <a:lstStyle/>
          <a:p>
            <a:r>
              <a:rPr lang="en-US" altLang="zh-CN" sz="2800" b="1" dirty="0">
                <a:latin typeface="Times New Roman" panose="02020603050405020304" pitchFamily="18" charset="0"/>
                <a:ea typeface="微软雅黑" panose="020B0503020204020204" pitchFamily="34" charset="-122"/>
              </a:rPr>
              <a:t>PagedAttention</a:t>
            </a:r>
            <a:endParaRPr lang="zh-CN" altLang="en-US" sz="2800" b="1" dirty="0">
              <a:latin typeface="Times New Roman" panose="02020603050405020304" pitchFamily="18" charset="0"/>
              <a:ea typeface="微软雅黑" panose="020B0503020204020204" pitchFamily="34" charset="-122"/>
            </a:endParaRPr>
          </a:p>
        </p:txBody>
      </p:sp>
      <p:pic>
        <p:nvPicPr>
          <p:cNvPr id="8" name="图片 7"/>
          <p:cNvPicPr>
            <a:picLocks noChangeAspect="1"/>
          </p:cNvPicPr>
          <p:nvPr/>
        </p:nvPicPr>
        <p:blipFill>
          <a:blip r:embed="rId4"/>
          <a:stretch>
            <a:fillRect/>
          </a:stretch>
        </p:blipFill>
        <p:spPr>
          <a:xfrm>
            <a:off x="129540" y="3378051"/>
            <a:ext cx="5082675" cy="2268165"/>
          </a:xfrm>
          <a:prstGeom prst="rect">
            <a:avLst/>
          </a:prstGeom>
        </p:spPr>
      </p:pic>
      <p:pic>
        <p:nvPicPr>
          <p:cNvPr id="9" name="图片 8"/>
          <p:cNvPicPr>
            <a:picLocks noChangeAspect="1"/>
          </p:cNvPicPr>
          <p:nvPr/>
        </p:nvPicPr>
        <p:blipFill>
          <a:blip r:embed="rId5"/>
          <a:stretch>
            <a:fillRect/>
          </a:stretch>
        </p:blipFill>
        <p:spPr>
          <a:xfrm>
            <a:off x="5212215" y="3974038"/>
            <a:ext cx="6190476" cy="1076190"/>
          </a:xfrm>
          <a:prstGeom prst="rect">
            <a:avLst/>
          </a:prstGeom>
        </p:spPr>
      </p:pic>
      <p:sp>
        <p:nvSpPr>
          <p:cNvPr id="10" name="矩形 9"/>
          <p:cNvSpPr/>
          <p:nvPr/>
        </p:nvSpPr>
        <p:spPr>
          <a:xfrm>
            <a:off x="6968625" y="3665168"/>
            <a:ext cx="1338828" cy="369332"/>
          </a:xfrm>
          <a:prstGeom prst="rect">
            <a:avLst/>
          </a:prstGeom>
        </p:spPr>
        <p:txBody>
          <a:bodyPr wrap="none">
            <a:spAutoFit/>
          </a:bodyPr>
          <a:lstStyle/>
          <a:p>
            <a:r>
              <a:rPr lang="zh-CN" altLang="en-US" dirty="0"/>
              <a:t>块级注意力</a:t>
            </a:r>
          </a:p>
        </p:txBody>
      </p:sp>
      <p:sp>
        <p:nvSpPr>
          <p:cNvPr id="11" name="矩形 10"/>
          <p:cNvSpPr/>
          <p:nvPr/>
        </p:nvSpPr>
        <p:spPr>
          <a:xfrm>
            <a:off x="9110481" y="3665168"/>
            <a:ext cx="2262158" cy="369332"/>
          </a:xfrm>
          <a:prstGeom prst="rect">
            <a:avLst/>
          </a:prstGeom>
        </p:spPr>
        <p:txBody>
          <a:bodyPr wrap="none">
            <a:spAutoFit/>
          </a:bodyPr>
          <a:lstStyle/>
          <a:p>
            <a:r>
              <a:rPr lang="zh-CN" altLang="en-US" dirty="0"/>
              <a:t>聚合所有块的加权值</a:t>
            </a:r>
          </a:p>
        </p:txBody>
      </p:sp>
      <p:sp>
        <p:nvSpPr>
          <p:cNvPr id="12" name="矩形 11"/>
          <p:cNvSpPr/>
          <p:nvPr/>
        </p:nvSpPr>
        <p:spPr>
          <a:xfrm>
            <a:off x="105348" y="5830914"/>
            <a:ext cx="11725580" cy="646331"/>
          </a:xfrm>
          <a:prstGeom prst="rect">
            <a:avLst/>
          </a:prstGeom>
        </p:spPr>
        <p:txBody>
          <a:bodyPr wrap="square">
            <a:spAutoFit/>
          </a:bodyPr>
          <a:lstStyle/>
          <a:p>
            <a:r>
              <a:rPr lang="zh-CN" altLang="en-US" dirty="0" smtClean="0"/>
              <a:t>①内</a:t>
            </a:r>
            <a:r>
              <a:rPr lang="zh-CN" altLang="en-US" dirty="0"/>
              <a:t>存灵活性：KV块可以在物理内存中任意放</a:t>
            </a:r>
            <a:r>
              <a:rPr lang="zh-CN" altLang="en-US" dirty="0" smtClean="0"/>
              <a:t>置 </a:t>
            </a:r>
            <a:r>
              <a:rPr lang="en-US" altLang="zh-CN" dirty="0"/>
              <a:t> </a:t>
            </a:r>
            <a:r>
              <a:rPr lang="en-US" altLang="zh-CN" dirty="0" smtClean="0"/>
              <a:t>           </a:t>
            </a:r>
            <a:r>
              <a:rPr lang="zh-CN" altLang="en-US" dirty="0" smtClean="0"/>
              <a:t>②消</a:t>
            </a:r>
            <a:r>
              <a:rPr lang="zh-CN" altLang="en-US" dirty="0"/>
              <a:t>除碎片：不需要大块连续内存</a:t>
            </a:r>
          </a:p>
          <a:p>
            <a:r>
              <a:rPr lang="zh-CN" altLang="en-US" dirty="0" smtClean="0"/>
              <a:t>③动</a:t>
            </a:r>
            <a:r>
              <a:rPr lang="zh-CN" altLang="en-US" dirty="0"/>
              <a:t>态管理：可以按需分配/释放KV</a:t>
            </a:r>
            <a:r>
              <a:rPr lang="zh-CN" altLang="en-US" dirty="0" smtClean="0"/>
              <a:t>块                              ④支</a:t>
            </a:r>
            <a:r>
              <a:rPr lang="zh-CN" altLang="en-US" dirty="0"/>
              <a:t>持共享：不同序列可以共享相同的KV块（如提示前缀）</a:t>
            </a:r>
          </a:p>
        </p:txBody>
      </p:sp>
    </p:spTree>
    <p:extLst>
      <p:ext uri="{BB962C8B-B14F-4D97-AF65-F5344CB8AC3E}">
        <p14:creationId xmlns:p14="http://schemas.microsoft.com/office/powerpoint/2010/main" val="33295416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直角三角形 12"/>
          <p:cNvSpPr/>
          <p:nvPr/>
        </p:nvSpPr>
        <p:spPr>
          <a:xfrm rot="16200000">
            <a:off x="9440862" y="4106862"/>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直角三角形 10"/>
          <p:cNvSpPr/>
          <p:nvPr/>
        </p:nvSpPr>
        <p:spPr>
          <a:xfrm rot="5400000">
            <a:off x="0" y="0"/>
            <a:ext cx="2751138" cy="2751138"/>
          </a:xfrm>
          <a:prstGeom prst="rtTriangle">
            <a:avLst/>
          </a:prstGeom>
          <a:solidFill>
            <a:srgbClr val="6E0F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5" name="组合 54"/>
          <p:cNvGrpSpPr/>
          <p:nvPr/>
        </p:nvGrpSpPr>
        <p:grpSpPr>
          <a:xfrm>
            <a:off x="198816" y="1041763"/>
            <a:ext cx="11775984" cy="5300848"/>
            <a:chOff x="198816" y="1041763"/>
            <a:chExt cx="11775984" cy="5300848"/>
          </a:xfrm>
        </p:grpSpPr>
        <p:pic>
          <p:nvPicPr>
            <p:cNvPr id="56" name="图片 55"/>
            <p:cNvPicPr>
              <a:picLocks noChangeAspect="1"/>
            </p:cNvPicPr>
            <p:nvPr/>
          </p:nvPicPr>
          <p:blipFill rotWithShape="1">
            <a:blip r:embed="rId3">
              <a:extLst>
                <a:ext uri="{28A0092B-C50C-407E-A947-70E740481C1C}">
                  <a14:useLocalDpi xmlns:a14="http://schemas.microsoft.com/office/drawing/2010/main" val="0"/>
                </a:ext>
              </a:extLst>
            </a:blip>
            <a:srcRect t="32799"/>
            <a:stretch>
              <a:fillRect/>
            </a:stretch>
          </p:blipFill>
          <p:spPr>
            <a:xfrm>
              <a:off x="203412" y="1041763"/>
              <a:ext cx="11766792" cy="5300848"/>
            </a:xfrm>
            <a:prstGeom prst="rect">
              <a:avLst/>
            </a:prstGeom>
            <a:solidFill>
              <a:schemeClr val="bg2"/>
            </a:solidFill>
          </p:spPr>
        </p:pic>
        <p:sp>
          <p:nvSpPr>
            <p:cNvPr id="57" name="矩形 56"/>
            <p:cNvSpPr/>
            <p:nvPr/>
          </p:nvSpPr>
          <p:spPr>
            <a:xfrm>
              <a:off x="198816" y="1041763"/>
              <a:ext cx="11775984" cy="5300848"/>
            </a:xfrm>
            <a:prstGeom prst="rect">
              <a:avLst/>
            </a:prstGeom>
            <a:solidFill>
              <a:schemeClr val="bg1">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4" name="文本框 23"/>
          <p:cNvSpPr txBox="1"/>
          <p:nvPr/>
        </p:nvSpPr>
        <p:spPr>
          <a:xfrm>
            <a:off x="1931351" y="2243306"/>
            <a:ext cx="8329297" cy="1015663"/>
          </a:xfrm>
          <a:prstGeom prst="rect">
            <a:avLst/>
          </a:prstGeom>
          <a:noFill/>
        </p:spPr>
        <p:txBody>
          <a:bodyPr wrap="square" rtlCol="0">
            <a:spAutoFit/>
          </a:bodyPr>
          <a:lstStyle/>
          <a:p>
            <a:pPr algn="ctr"/>
            <a:r>
              <a:rPr lang="en-US" altLang="zh-CN" sz="6000" spc="300" dirty="0">
                <a:solidFill>
                  <a:srgbClr val="6E0F6C"/>
                </a:solidFill>
                <a:latin typeface="Times New Roman" panose="02020603050405020304" pitchFamily="18" charset="0"/>
                <a:cs typeface="Times New Roman" panose="02020603050405020304" pitchFamily="18" charset="0"/>
                <a:sym typeface="+mn-ea"/>
              </a:rPr>
              <a:t>Thanks</a:t>
            </a:r>
            <a:endParaRPr lang="zh-CN" altLang="en-US" sz="6000" spc="300" dirty="0">
              <a:solidFill>
                <a:srgbClr val="6E0F6C"/>
              </a:solidFill>
              <a:latin typeface="Times New Roman" panose="02020603050405020304" pitchFamily="18" charset="0"/>
              <a:cs typeface="Times New Roman" panose="02020603050405020304" pitchFamily="18" charset="0"/>
            </a:endParaRPr>
          </a:p>
        </p:txBody>
      </p:sp>
      <p:grpSp>
        <p:nvGrpSpPr>
          <p:cNvPr id="49" name="组合 48"/>
          <p:cNvGrpSpPr/>
          <p:nvPr/>
        </p:nvGrpSpPr>
        <p:grpSpPr>
          <a:xfrm>
            <a:off x="3304526" y="54442"/>
            <a:ext cx="5582948" cy="425957"/>
            <a:chOff x="783216" y="3993642"/>
            <a:chExt cx="7005756" cy="622480"/>
          </a:xfrm>
        </p:grpSpPr>
        <p:pic>
          <p:nvPicPr>
            <p:cNvPr id="50" name="图片 49"/>
            <p:cNvPicPr>
              <a:picLocks noChangeAspect="1"/>
            </p:cNvPicPr>
            <p:nvPr/>
          </p:nvPicPr>
          <p:blipFill>
            <a:blip r:embed="rId4"/>
            <a:stretch>
              <a:fillRect/>
            </a:stretch>
          </p:blipFill>
          <p:spPr>
            <a:xfrm>
              <a:off x="783216" y="3993642"/>
              <a:ext cx="3331584" cy="622480"/>
            </a:xfrm>
            <a:prstGeom prst="rect">
              <a:avLst/>
            </a:prstGeom>
            <a:solidFill>
              <a:schemeClr val="bg1"/>
            </a:solidFill>
          </p:spPr>
        </p:pic>
        <p:pic>
          <p:nvPicPr>
            <p:cNvPr id="51" name="图片 50"/>
            <p:cNvPicPr>
              <a:picLocks noChangeAspect="1"/>
            </p:cNvPicPr>
            <p:nvPr/>
          </p:nvPicPr>
          <p:blipFill>
            <a:blip r:embed="rId5"/>
            <a:stretch>
              <a:fillRect/>
            </a:stretch>
          </p:blipFill>
          <p:spPr>
            <a:xfrm>
              <a:off x="4274559" y="3993642"/>
              <a:ext cx="3514413" cy="622479"/>
            </a:xfrm>
            <a:prstGeom prst="rect">
              <a:avLst/>
            </a:prstGeom>
          </p:spPr>
        </p:pic>
      </p:grpSp>
      <p:sp>
        <p:nvSpPr>
          <p:cNvPr id="52" name="矩形 51"/>
          <p:cNvSpPr/>
          <p:nvPr/>
        </p:nvSpPr>
        <p:spPr>
          <a:xfrm>
            <a:off x="3323123" y="54442"/>
            <a:ext cx="5405241" cy="444322"/>
          </a:xfrm>
          <a:prstGeom prst="rect">
            <a:avLst/>
          </a:prstGeom>
          <a:solidFill>
            <a:schemeClr val="bg1">
              <a:alpha val="6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4" name="内容占位符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106626" y="56868"/>
            <a:ext cx="1989778" cy="63277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marL="0" marR="0" indent="0" algn="l" defTabSz="914400" rtl="0" eaLnBrk="1" fontAlgn="base" latinLnBrk="0" hangingPunct="1">
          <a:lnSpc>
            <a:spcPct val="100000"/>
          </a:lnSpc>
          <a:spcBef>
            <a:spcPct val="0"/>
          </a:spcBef>
          <a:spcAft>
            <a:spcPct val="0"/>
          </a:spcAft>
          <a:buClrTx/>
          <a:buSzTx/>
          <a:buFontTx/>
          <a:buNone/>
          <a:defRPr sz="1800" dirty="0">
            <a:solidFill>
              <a:srgbClr val="62055D"/>
            </a:solidFill>
            <a:latin typeface="Impact" panose="020B0806030902050204" pitchFamily="34" charset="0"/>
            <a:ea typeface="微软雅黑" panose="020B0503020204020204" pitchFamily="34" charset="-122"/>
            <a:sym typeface="Impact" panose="020B080603090205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TotalTime>
  <Words>825</Words>
  <Application>Microsoft Office PowerPoint</Application>
  <PresentationFormat>宽屏</PresentationFormat>
  <Paragraphs>50</Paragraphs>
  <Slides>7</Slides>
  <Notes>7</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AliHYAiHei</vt:lpstr>
      <vt:lpstr>等线</vt:lpstr>
      <vt:lpstr>黑体</vt:lpstr>
      <vt:lpstr>宋体</vt:lpstr>
      <vt:lpstr>微软雅黑</vt:lpstr>
      <vt:lpstr>Arial</vt:lpstr>
      <vt:lpstr>Arial Black</vt:lpstr>
      <vt:lpstr>Impact</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林海峰</cp:lastModifiedBy>
  <cp:revision>757</cp:revision>
  <dcterms:created xsi:type="dcterms:W3CDTF">2021-05-05T06:24:00Z</dcterms:created>
  <dcterms:modified xsi:type="dcterms:W3CDTF">2025-10-20T05:13:06Z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1A728D81D7AA416C97586BCA33FB231D_13</vt:lpwstr>
  </property>
  <property fmtid="{D5CDD505-2E9C-101B-9397-08002B2CF9AE}" pid="3" name="KSOProductBuildVer">
    <vt:lpwstr>2052-12.1.0.22529</vt:lpwstr>
  </property>
</Properties>
</file>