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394" r:id="rId3"/>
    <p:sldId id="432" r:id="rId4"/>
    <p:sldId id="396" r:id="rId5"/>
    <p:sldId id="397" r:id="rId6"/>
    <p:sldId id="380" r:id="rId7"/>
    <p:sldId id="382" r:id="rId8"/>
    <p:sldId id="398" r:id="rId9"/>
    <p:sldId id="433" r:id="rId10"/>
    <p:sldId id="434" r:id="rId11"/>
    <p:sldId id="428" r:id="rId12"/>
    <p:sldId id="436"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045" autoAdjust="0"/>
  </p:normalViewPr>
  <p:slideViewPr>
    <p:cSldViewPr snapToGrid="0">
      <p:cViewPr varScale="1">
        <p:scale>
          <a:sx n="88" d="100"/>
          <a:sy n="88"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07D83-5323-4D29-8AB3-76D49B95B1F2}" type="datetimeFigureOut">
              <a:rPr lang="en-SG" smtClean="0"/>
              <a:t>1/10/2022</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AA2ABC-2F11-4918-8F66-1D3A1DBA4229}" type="slidenum">
              <a:rPr lang="en-SG" smtClean="0"/>
              <a:t>‹#›</a:t>
            </a:fld>
            <a:endParaRPr lang="en-SG"/>
          </a:p>
        </p:txBody>
      </p:sp>
    </p:spTree>
    <p:extLst>
      <p:ext uri="{BB962C8B-B14F-4D97-AF65-F5344CB8AC3E}">
        <p14:creationId xmlns:p14="http://schemas.microsoft.com/office/powerpoint/2010/main" val="425865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Hello everyone, I am Lin Geng from Singapore University of Technology and Design, and today I will be presenting about our paper titled ERA: Expert Retrieval and Assembly for Early Action Prediction.</a:t>
            </a:r>
          </a:p>
          <a:p>
            <a:endParaRPr lang="en-SG" dirty="0"/>
          </a:p>
          <a:p>
            <a:endParaRPr lang="en-SG" dirty="0"/>
          </a:p>
        </p:txBody>
      </p:sp>
      <p:sp>
        <p:nvSpPr>
          <p:cNvPr id="4" name="Slide Number Placeholder 3"/>
          <p:cNvSpPr>
            <a:spLocks noGrp="1"/>
          </p:cNvSpPr>
          <p:nvPr>
            <p:ph type="sldNum" sz="quarter" idx="5"/>
          </p:nvPr>
        </p:nvSpPr>
        <p:spPr/>
        <p:txBody>
          <a:bodyPr/>
          <a:lstStyle/>
          <a:p>
            <a:fld id="{7FAA2ABC-2F11-4918-8F66-1D3A1DBA4229}" type="slidenum">
              <a:rPr lang="en-SG" smtClean="0"/>
              <a:t>1</a:t>
            </a:fld>
            <a:endParaRPr lang="en-SG"/>
          </a:p>
        </p:txBody>
      </p:sp>
    </p:spTree>
    <p:extLst>
      <p:ext uri="{BB962C8B-B14F-4D97-AF65-F5344CB8AC3E}">
        <p14:creationId xmlns:p14="http://schemas.microsoft.com/office/powerpoint/2010/main" val="1407574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Replace about 25% of the modules in the backbone. Achieve good results.</a:t>
            </a:r>
          </a:p>
        </p:txBody>
      </p:sp>
      <p:sp>
        <p:nvSpPr>
          <p:cNvPr id="4" name="Slide Number Placeholder 3"/>
          <p:cNvSpPr>
            <a:spLocks noGrp="1"/>
          </p:cNvSpPr>
          <p:nvPr>
            <p:ph type="sldNum" sz="quarter" idx="5"/>
          </p:nvPr>
        </p:nvSpPr>
        <p:spPr/>
        <p:txBody>
          <a:bodyPr/>
          <a:lstStyle/>
          <a:p>
            <a:fld id="{9B572415-A884-4CF3-8BFC-D89F6EF63DC9}" type="slidenum">
              <a:rPr lang="en-SG" smtClean="0"/>
              <a:pPr/>
              <a:t>10</a:t>
            </a:fld>
            <a:endParaRPr lang="en-SG"/>
          </a:p>
        </p:txBody>
      </p:sp>
    </p:spTree>
    <p:extLst>
      <p:ext uri="{BB962C8B-B14F-4D97-AF65-F5344CB8AC3E}">
        <p14:creationId xmlns:p14="http://schemas.microsoft.com/office/powerpoint/2010/main" val="1290698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Here, we provide some qualitative validation of our module.</a:t>
            </a:r>
          </a:p>
          <a:p>
            <a:r>
              <a:rPr lang="en-US" b="0" i="0" dirty="0">
                <a:effectLst/>
                <a:latin typeface="Arial" panose="020B0604020202020204" pitchFamily="34" charset="0"/>
              </a:rPr>
              <a:t>We observe that, when samples from similar actions are input into the module, our module tends to select the same experts for them.</a:t>
            </a:r>
          </a:p>
          <a:p>
            <a:r>
              <a:rPr lang="en-US" b="0" i="0" dirty="0">
                <a:effectLst/>
                <a:latin typeface="Arial" panose="020B0604020202020204" pitchFamily="34" charset="0"/>
              </a:rPr>
              <a:t>On the other hand, when the samples are from actions that are very different, for example kicking and point finger, our module tends to select different experts.</a:t>
            </a:r>
          </a:p>
        </p:txBody>
      </p:sp>
      <p:sp>
        <p:nvSpPr>
          <p:cNvPr id="4" name="Slide Number Placeholder 3"/>
          <p:cNvSpPr>
            <a:spLocks noGrp="1"/>
          </p:cNvSpPr>
          <p:nvPr>
            <p:ph type="sldNum" sz="quarter" idx="5"/>
          </p:nvPr>
        </p:nvSpPr>
        <p:spPr/>
        <p:txBody>
          <a:bodyPr/>
          <a:lstStyle/>
          <a:p>
            <a:fld id="{7FAA2ABC-2F11-4918-8F66-1D3A1DBA4229}" type="slidenum">
              <a:rPr lang="en-SG" smtClean="0"/>
              <a:t>11</a:t>
            </a:fld>
            <a:endParaRPr lang="en-SG"/>
          </a:p>
        </p:txBody>
      </p:sp>
    </p:spTree>
    <p:extLst>
      <p:ext uri="{BB962C8B-B14F-4D97-AF65-F5344CB8AC3E}">
        <p14:creationId xmlns:p14="http://schemas.microsoft.com/office/powerpoint/2010/main" val="3465726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This is the end of the presentation.</a:t>
            </a:r>
          </a:p>
          <a:p>
            <a:r>
              <a:rPr lang="en-SG" dirty="0"/>
              <a:t>Thank you very much for your kind attention.</a:t>
            </a:r>
          </a:p>
        </p:txBody>
      </p:sp>
      <p:sp>
        <p:nvSpPr>
          <p:cNvPr id="4" name="Slide Number Placeholder 3"/>
          <p:cNvSpPr>
            <a:spLocks noGrp="1"/>
          </p:cNvSpPr>
          <p:nvPr>
            <p:ph type="sldNum" sz="quarter" idx="5"/>
          </p:nvPr>
        </p:nvSpPr>
        <p:spPr/>
        <p:txBody>
          <a:bodyPr/>
          <a:lstStyle/>
          <a:p>
            <a:fld id="{7FAA2ABC-2F11-4918-8F66-1D3A1DBA4229}" type="slidenum">
              <a:rPr lang="en-SG" smtClean="0"/>
              <a:t>13</a:t>
            </a:fld>
            <a:endParaRPr lang="en-SG"/>
          </a:p>
        </p:txBody>
      </p:sp>
    </p:spTree>
    <p:extLst>
      <p:ext uri="{BB962C8B-B14F-4D97-AF65-F5344CB8AC3E}">
        <p14:creationId xmlns:p14="http://schemas.microsoft.com/office/powerpoint/2010/main" val="352202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Arial" panose="020B0604020202020204" pitchFamily="34" charset="0"/>
              </a:rPr>
              <a:t>(Read off the slides)</a:t>
            </a:r>
          </a:p>
          <a:p>
            <a:endParaRPr lang="en-US" b="0" i="0" dirty="0">
              <a:effectLst/>
              <a:latin typeface="Arial" panose="020B0604020202020204" pitchFamily="34" charset="0"/>
            </a:endParaRPr>
          </a:p>
          <a:p>
            <a:r>
              <a:rPr lang="en-US" b="0" i="0" dirty="0">
                <a:effectLst/>
                <a:latin typeface="Arial" panose="020B0604020202020204" pitchFamily="34" charset="0"/>
              </a:rPr>
              <a:t>For example, in the two actions shown here, Slapping and Shaking hands, if we were to only use the first few frames to discriminate between them, it can be a very challenging task.</a:t>
            </a:r>
          </a:p>
          <a:p>
            <a:r>
              <a:rPr lang="en-US" b="0" i="0" dirty="0">
                <a:effectLst/>
                <a:latin typeface="Arial" panose="020B0604020202020204" pitchFamily="34" charset="0"/>
              </a:rPr>
              <a:t>This is because we have to rely on some specific and minor discriminative cues in order to tell them apart.</a:t>
            </a:r>
            <a:endParaRPr lang="en-SG" dirty="0"/>
          </a:p>
        </p:txBody>
      </p:sp>
      <p:sp>
        <p:nvSpPr>
          <p:cNvPr id="4" name="Slide Number Placeholder 3"/>
          <p:cNvSpPr>
            <a:spLocks noGrp="1"/>
          </p:cNvSpPr>
          <p:nvPr>
            <p:ph type="sldNum" sz="quarter" idx="10"/>
          </p:nvPr>
        </p:nvSpPr>
        <p:spPr/>
        <p:txBody>
          <a:bodyPr/>
          <a:lstStyle/>
          <a:p>
            <a:fld id="{9B572415-A884-4CF3-8BFC-D89F6EF63DC9}" type="slidenum">
              <a:rPr lang="en-SG" smtClean="0"/>
              <a:pPr/>
              <a:t>2</a:t>
            </a:fld>
            <a:endParaRPr lang="en-SG"/>
          </a:p>
        </p:txBody>
      </p:sp>
    </p:spTree>
    <p:extLst>
      <p:ext uri="{BB962C8B-B14F-4D97-AF65-F5344CB8AC3E}">
        <p14:creationId xmlns:p14="http://schemas.microsoft.com/office/powerpoint/2010/main" val="4181679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Here we tackle this problem with a novel insight on this issue.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We observe that, during training of traditional neural networks, we update all parameters using loss gradients from all samples. Thus, they can be encouraged to learn general patterns that apply to more samples, as opposed to learning  specific subtle cues that may only apply to a small subset of the data. In other words, it can be difficult to learn specialized knowledge to distinguish between certain highly similar samples, because what is useful for a subset of similar samples, might not be useful for the other samples.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Instead, we propose a dynamic expert-retrieval based architecture, where experts are exclusively retrieved to handle samples that are highly similar, and thus specializes better in handling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Let’s say that there are some subsets of similar actions that are difficult to handle.</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In order to discriminate between all action classes, neural networks might tend to learn general patterns.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It is difficult to learn specialized knowledge, because what is useful for one subset of samples, might not be useful for the other subset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General patterns vs subtle cues</a:t>
            </a:r>
          </a:p>
          <a:p>
            <a:endParaRPr lang="en-SG" dirty="0"/>
          </a:p>
          <a:p>
            <a:r>
              <a:rPr lang="en-SG" dirty="0"/>
              <a:t>Non experts learn general patterns, because they need to learn to discriminate between all action classes.</a:t>
            </a:r>
          </a:p>
          <a:p>
            <a:r>
              <a:rPr lang="en-SG" dirty="0"/>
              <a:t>They cannot learn specialized knowledge, because what is useful for one subset of samples, might not be useful for the other subset</a:t>
            </a:r>
          </a:p>
          <a:p>
            <a:endParaRPr lang="en-SG" dirty="0"/>
          </a:p>
          <a:p>
            <a:r>
              <a:rPr lang="en-SG" dirty="0"/>
              <a:t>As such, we can introduce experts to learn the specialized knowledge</a:t>
            </a:r>
          </a:p>
          <a:p>
            <a:endParaRPr lang="en-SG" dirty="0"/>
          </a:p>
        </p:txBody>
      </p:sp>
      <p:sp>
        <p:nvSpPr>
          <p:cNvPr id="4" name="Slide Number Placeholder 3"/>
          <p:cNvSpPr>
            <a:spLocks noGrp="1"/>
          </p:cNvSpPr>
          <p:nvPr>
            <p:ph type="sldNum" sz="quarter" idx="5"/>
          </p:nvPr>
        </p:nvSpPr>
        <p:spPr/>
        <p:txBody>
          <a:bodyPr/>
          <a:lstStyle/>
          <a:p>
            <a:fld id="{9B572415-A884-4CF3-8BFC-D89F6EF63DC9}" type="slidenum">
              <a:rPr lang="en-SG" smtClean="0"/>
              <a:pPr/>
              <a:t>3</a:t>
            </a:fld>
            <a:endParaRPr lang="en-SG"/>
          </a:p>
        </p:txBody>
      </p:sp>
    </p:spTree>
    <p:extLst>
      <p:ext uri="{BB962C8B-B14F-4D97-AF65-F5344CB8AC3E}">
        <p14:creationId xmlns:p14="http://schemas.microsoft.com/office/powerpoint/2010/main" val="160656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 end, we….. Design our ERA module</a:t>
            </a:r>
          </a:p>
          <a:p>
            <a:r>
              <a:rPr lang="en-US" dirty="0"/>
              <a:t>The design can be seen on the right.</a:t>
            </a:r>
          </a:p>
          <a:p>
            <a:endParaRPr lang="en-US" dirty="0"/>
          </a:p>
          <a:p>
            <a:endParaRPr lang="en-US" dirty="0"/>
          </a:p>
          <a:p>
            <a:r>
              <a:rPr lang="en-US" dirty="0"/>
              <a:t>design the ERA module with a set of experts to learn different subtle</a:t>
            </a:r>
          </a:p>
          <a:p>
            <a:r>
              <a:rPr lang="en-US" dirty="0"/>
              <a:t>cues that exist across different actions</a:t>
            </a:r>
            <a:endParaRPr lang="en-CN" dirty="0"/>
          </a:p>
          <a:p>
            <a:endParaRPr lang="en-SG" dirty="0"/>
          </a:p>
          <a:p>
            <a:endParaRPr lang="en-SG" dirty="0"/>
          </a:p>
          <a:p>
            <a:r>
              <a:rPr lang="en-US" b="0" i="0" dirty="0">
                <a:effectLst/>
                <a:latin typeface="Arial" panose="020B0604020202020204" pitchFamily="34" charset="0"/>
              </a:rPr>
              <a:t>module that</a:t>
            </a:r>
            <a:br>
              <a:rPr lang="en-US" dirty="0"/>
            </a:br>
            <a:r>
              <a:rPr lang="en-US" b="0" i="0" dirty="0">
                <a:effectLst/>
                <a:latin typeface="Arial" panose="020B0604020202020204" pitchFamily="34" charset="0"/>
              </a:rPr>
              <a:t>retrieves and assembles a set of experts most specialized at using dis-</a:t>
            </a:r>
            <a:br>
              <a:rPr lang="en-US" dirty="0"/>
            </a:br>
            <a:r>
              <a:rPr lang="en-US" b="0" i="0" dirty="0">
                <a:effectLst/>
                <a:latin typeface="Arial" panose="020B0604020202020204" pitchFamily="34" charset="0"/>
              </a:rPr>
              <a:t>criminative subtle differences, to distinguish an input sample from other</a:t>
            </a:r>
            <a:br>
              <a:rPr lang="en-US" dirty="0"/>
            </a:br>
            <a:r>
              <a:rPr lang="en-US" b="0" i="0" dirty="0">
                <a:effectLst/>
                <a:latin typeface="Arial" panose="020B0604020202020204" pitchFamily="34" charset="0"/>
              </a:rPr>
              <a:t>highly similar samples. To encourage our model to effectively use subtle</a:t>
            </a:r>
            <a:br>
              <a:rPr lang="en-US" dirty="0"/>
            </a:br>
            <a:r>
              <a:rPr lang="en-US" b="0" i="0" dirty="0">
                <a:effectLst/>
                <a:latin typeface="Arial" panose="020B0604020202020204" pitchFamily="34" charset="0"/>
              </a:rPr>
              <a:t>differences for early action prediction, we push experts to discriminate</a:t>
            </a:r>
            <a:br>
              <a:rPr lang="en-US" dirty="0"/>
            </a:br>
            <a:r>
              <a:rPr lang="en-US" b="0" i="0" dirty="0">
                <a:effectLst/>
                <a:latin typeface="Arial" panose="020B0604020202020204" pitchFamily="34" charset="0"/>
              </a:rPr>
              <a:t>exclusively between samples that are highly similar, forcing these ex-</a:t>
            </a:r>
            <a:br>
              <a:rPr lang="en-US" dirty="0"/>
            </a:br>
            <a:r>
              <a:rPr lang="en-US" b="0" i="0" dirty="0" err="1">
                <a:effectLst/>
                <a:latin typeface="Arial" panose="020B0604020202020204" pitchFamily="34" charset="0"/>
              </a:rPr>
              <a:t>perts</a:t>
            </a:r>
            <a:r>
              <a:rPr lang="en-US" b="0" i="0" dirty="0">
                <a:effectLst/>
                <a:latin typeface="Arial" panose="020B0604020202020204" pitchFamily="34" charset="0"/>
              </a:rPr>
              <a:t> to learn to use subtle differences that exist between those samples.</a:t>
            </a:r>
            <a:endParaRPr lang="en-SG" dirty="0"/>
          </a:p>
        </p:txBody>
      </p:sp>
      <p:sp>
        <p:nvSpPr>
          <p:cNvPr id="4" name="Slide Number Placeholder 3"/>
          <p:cNvSpPr>
            <a:spLocks noGrp="1"/>
          </p:cNvSpPr>
          <p:nvPr>
            <p:ph type="sldNum" sz="quarter" idx="5"/>
          </p:nvPr>
        </p:nvSpPr>
        <p:spPr/>
        <p:txBody>
          <a:bodyPr/>
          <a:lstStyle/>
          <a:p>
            <a:fld id="{9B572415-A884-4CF3-8BFC-D89F6EF63DC9}" type="slidenum">
              <a:rPr lang="en-SG" smtClean="0"/>
              <a:pPr/>
              <a:t>4</a:t>
            </a:fld>
            <a:endParaRPr lang="en-SG"/>
          </a:p>
        </p:txBody>
      </p:sp>
    </p:spTree>
    <p:extLst>
      <p:ext uri="{BB962C8B-B14F-4D97-AF65-F5344CB8AC3E}">
        <p14:creationId xmlns:p14="http://schemas.microsoft.com/office/powerpoint/2010/main" val="358235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Our ERA module contains both non-experts and experts.</a:t>
            </a:r>
          </a:p>
          <a:p>
            <a:r>
              <a:rPr lang="en-US" dirty="0"/>
              <a:t>Our non-expert block contains weights in a similar manner to the traditional convolutional layer.</a:t>
            </a:r>
          </a:p>
          <a:p>
            <a:endParaRPr lang="en-US" dirty="0"/>
          </a:p>
          <a:p>
            <a:r>
              <a:rPr lang="en-US" dirty="0"/>
              <a:t>Below, we have expert channels, where each expert channel has an expert bank.</a:t>
            </a:r>
          </a:p>
          <a:p>
            <a:r>
              <a:rPr lang="en-US" dirty="0"/>
              <a:t>The expert bank contains multiple experts.</a:t>
            </a:r>
          </a:p>
          <a:p>
            <a:r>
              <a:rPr lang="en-US" dirty="0"/>
              <a:t>In the forward pass, conditioned on the….. (read off the slides)</a:t>
            </a:r>
          </a:p>
          <a:p>
            <a:endParaRPr lang="en-US" dirty="0"/>
          </a:p>
          <a:p>
            <a:r>
              <a:rPr lang="en-US" dirty="0"/>
              <a:t>Note that this module can be trained in an end-to-end manner similar to traditional CNN layers,  and </a:t>
            </a:r>
            <a:r>
              <a:rPr lang="en-US" dirty="0" err="1"/>
              <a:t>thatt</a:t>
            </a:r>
            <a:r>
              <a:rPr lang="en-US" dirty="0"/>
              <a:t> we do not need any additional labels during training.</a:t>
            </a:r>
          </a:p>
          <a:p>
            <a:endParaRPr lang="en-US" dirty="0"/>
          </a:p>
          <a:p>
            <a:endParaRPr lang="en-US" dirty="0"/>
          </a:p>
          <a:p>
            <a:endParaRPr lang="en-US" dirty="0"/>
          </a:p>
          <a:p>
            <a:endParaRPr lang="en-US" dirty="0"/>
          </a:p>
          <a:p>
            <a:r>
              <a:rPr lang="en-US" dirty="0"/>
              <a:t>design the ERA module with a set of experts to learn different subtle</a:t>
            </a:r>
          </a:p>
          <a:p>
            <a:r>
              <a:rPr lang="en-US" dirty="0"/>
              <a:t>cues that exist across different actions</a:t>
            </a:r>
            <a:endParaRPr lang="en-CN" dirty="0"/>
          </a:p>
          <a:p>
            <a:endParaRPr lang="en-SG" dirty="0"/>
          </a:p>
          <a:p>
            <a:endParaRPr lang="en-SG" dirty="0"/>
          </a:p>
          <a:p>
            <a:r>
              <a:rPr lang="en-US" b="0" i="0" dirty="0">
                <a:effectLst/>
                <a:latin typeface="Arial" panose="020B0604020202020204" pitchFamily="34" charset="0"/>
              </a:rPr>
              <a:t>module that</a:t>
            </a:r>
            <a:br>
              <a:rPr lang="en-US" dirty="0"/>
            </a:br>
            <a:r>
              <a:rPr lang="en-US" b="0" i="0" dirty="0">
                <a:effectLst/>
                <a:latin typeface="Arial" panose="020B0604020202020204" pitchFamily="34" charset="0"/>
              </a:rPr>
              <a:t>retrieves and assembles a set of experts most specialized at using dis-</a:t>
            </a:r>
            <a:br>
              <a:rPr lang="en-US" dirty="0"/>
            </a:br>
            <a:r>
              <a:rPr lang="en-US" b="0" i="0" dirty="0">
                <a:effectLst/>
                <a:latin typeface="Arial" panose="020B0604020202020204" pitchFamily="34" charset="0"/>
              </a:rPr>
              <a:t>criminative subtle differences, to distinguish an input sample from other</a:t>
            </a:r>
            <a:br>
              <a:rPr lang="en-US" dirty="0"/>
            </a:br>
            <a:r>
              <a:rPr lang="en-US" b="0" i="0" dirty="0">
                <a:effectLst/>
                <a:latin typeface="Arial" panose="020B0604020202020204" pitchFamily="34" charset="0"/>
              </a:rPr>
              <a:t>highly similar samples. To encourage our model to effectively use subtle</a:t>
            </a:r>
            <a:br>
              <a:rPr lang="en-US" dirty="0"/>
            </a:br>
            <a:r>
              <a:rPr lang="en-US" b="0" i="0" dirty="0">
                <a:effectLst/>
                <a:latin typeface="Arial" panose="020B0604020202020204" pitchFamily="34" charset="0"/>
              </a:rPr>
              <a:t>differences for early action prediction, we push experts to discriminate</a:t>
            </a:r>
            <a:br>
              <a:rPr lang="en-US" dirty="0"/>
            </a:br>
            <a:r>
              <a:rPr lang="en-US" b="0" i="0" dirty="0">
                <a:effectLst/>
                <a:latin typeface="Arial" panose="020B0604020202020204" pitchFamily="34" charset="0"/>
              </a:rPr>
              <a:t>exclusively between samples that are highly similar, forcing these ex-</a:t>
            </a:r>
            <a:br>
              <a:rPr lang="en-US" dirty="0"/>
            </a:br>
            <a:r>
              <a:rPr lang="en-US" b="0" i="0" dirty="0" err="1">
                <a:effectLst/>
                <a:latin typeface="Arial" panose="020B0604020202020204" pitchFamily="34" charset="0"/>
              </a:rPr>
              <a:t>perts</a:t>
            </a:r>
            <a:r>
              <a:rPr lang="en-US" b="0" i="0" dirty="0">
                <a:effectLst/>
                <a:latin typeface="Arial" panose="020B0604020202020204" pitchFamily="34" charset="0"/>
              </a:rPr>
              <a:t> to learn to use subtle differences that exist between those samples.</a:t>
            </a:r>
          </a:p>
          <a:p>
            <a:endParaRPr lang="en-US" b="0" i="0" dirty="0">
              <a:effectLst/>
              <a:latin typeface="Arial" panose="020B0604020202020204" pitchFamily="34" charset="0"/>
            </a:endParaRPr>
          </a:p>
          <a:p>
            <a:r>
              <a:rPr lang="en-US" b="0" i="0" dirty="0">
                <a:effectLst/>
                <a:latin typeface="Arial" panose="020B0604020202020204" pitchFamily="34" charset="0"/>
              </a:rPr>
              <a:t>Can replace the traditional convolutional layer</a:t>
            </a:r>
            <a:endParaRPr lang="en-SG" dirty="0"/>
          </a:p>
        </p:txBody>
      </p:sp>
      <p:sp>
        <p:nvSpPr>
          <p:cNvPr id="4" name="Slide Number Placeholder 3"/>
          <p:cNvSpPr>
            <a:spLocks noGrp="1"/>
          </p:cNvSpPr>
          <p:nvPr>
            <p:ph type="sldNum" sz="quarter" idx="5"/>
          </p:nvPr>
        </p:nvSpPr>
        <p:spPr/>
        <p:txBody>
          <a:bodyPr/>
          <a:lstStyle/>
          <a:p>
            <a:fld id="{9B572415-A884-4CF3-8BFC-D89F6EF63DC9}" type="slidenum">
              <a:rPr lang="en-SG" smtClean="0"/>
              <a:pPr/>
              <a:t>5</a:t>
            </a:fld>
            <a:endParaRPr lang="en-SG"/>
          </a:p>
        </p:txBody>
      </p:sp>
    </p:spTree>
    <p:extLst>
      <p:ext uri="{BB962C8B-B14F-4D97-AF65-F5344CB8AC3E}">
        <p14:creationId xmlns:p14="http://schemas.microsoft.com/office/powerpoint/2010/main" val="1189424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off the slides)</a:t>
            </a:r>
          </a:p>
          <a:p>
            <a:endParaRPr lang="en-US" dirty="0"/>
          </a:p>
          <a:p>
            <a:endParaRPr lang="en-US" dirty="0"/>
          </a:p>
          <a:p>
            <a:r>
              <a:rPr lang="en-US" dirty="0"/>
              <a:t>However, different experts may witness different samples, which leads to the uneven distribution for experts. To mitigate this issue, an effective Expert Learning Rate</a:t>
            </a:r>
          </a:p>
          <a:p>
            <a:r>
              <a:rPr lang="en-US" dirty="0"/>
              <a:t>Optimization (ELRO) is implemented during the training of the experts, which tunes their individual learning rates, resulting in a more effective training of experts and improved performance. The proposed method is shown in Fig.2.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it is non-trivial to balance the training among different experts in the ERA module, especially when the experts might be selected by vastly different numbers of samples. For instance, as some subtle cues may be more common, a few experts are selected more often and might be better trained. </a:t>
            </a:r>
          </a:p>
          <a:p>
            <a:endParaRPr lang="en-US" dirty="0"/>
          </a:p>
          <a:p>
            <a:endParaRPr lang="en-SG" dirty="0"/>
          </a:p>
          <a:p>
            <a:endParaRPr lang="en-CN" dirty="0"/>
          </a:p>
          <a:p>
            <a:endParaRPr lang="en-SG" dirty="0"/>
          </a:p>
        </p:txBody>
      </p:sp>
      <p:sp>
        <p:nvSpPr>
          <p:cNvPr id="4" name="Slide Number Placeholder 3"/>
          <p:cNvSpPr>
            <a:spLocks noGrp="1"/>
          </p:cNvSpPr>
          <p:nvPr>
            <p:ph type="sldNum" sz="quarter" idx="5"/>
          </p:nvPr>
        </p:nvSpPr>
        <p:spPr/>
        <p:txBody>
          <a:bodyPr/>
          <a:lstStyle/>
          <a:p>
            <a:fld id="{9B572415-A884-4CF3-8BFC-D89F6EF63DC9}" type="slidenum">
              <a:rPr lang="en-SG" smtClean="0"/>
              <a:pPr/>
              <a:t>6</a:t>
            </a:fld>
            <a:endParaRPr lang="en-SG"/>
          </a:p>
        </p:txBody>
      </p:sp>
    </p:spTree>
    <p:extLst>
      <p:ext uri="{BB962C8B-B14F-4D97-AF65-F5344CB8AC3E}">
        <p14:creationId xmlns:p14="http://schemas.microsoft.com/office/powerpoint/2010/main" val="202969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introduce individual expert learning rates for more balanced training of our experts.</a:t>
            </a:r>
          </a:p>
          <a:p>
            <a:r>
              <a:rPr lang="en-US" dirty="0"/>
              <a:t>An Expert Learning Rate Optimization training algorithm is also designed in order to optimize these experts’ individual learning rates together with the rest of our model parameters.</a:t>
            </a:r>
          </a:p>
          <a:p>
            <a:r>
              <a:rPr lang="en-US" dirty="0"/>
              <a:t>Overall,  ELRO is a a 3-step procedure involving the use of meta-learning</a:t>
            </a:r>
          </a:p>
          <a:p>
            <a:endParaRPr lang="en-US" dirty="0"/>
          </a:p>
          <a:p>
            <a:endParaRPr lang="en-US" dirty="0"/>
          </a:p>
          <a:p>
            <a:endParaRPr lang="en-US" dirty="0"/>
          </a:p>
          <a:p>
            <a:endParaRPr lang="en-US" dirty="0"/>
          </a:p>
          <a:p>
            <a:r>
              <a:rPr lang="en-US" dirty="0"/>
              <a:t>In order to balance the training</a:t>
            </a:r>
          </a:p>
          <a:p>
            <a:endParaRPr lang="en-US" dirty="0"/>
          </a:p>
          <a:p>
            <a:r>
              <a:rPr lang="en-US" dirty="0"/>
              <a:t>However, different experts may witness different samples, which leads to the uneven distribution for experts. To mitigate this issue, an effective Expert Learning Rate</a:t>
            </a:r>
          </a:p>
          <a:p>
            <a:r>
              <a:rPr lang="en-US" dirty="0"/>
              <a:t>Optimization (ELRO) is implemented during the training of the experts, which tunes their individual learning rates, resulting in a more effective training of experts and improved performance. The proposed method is shown in Fig.2.</a:t>
            </a:r>
          </a:p>
          <a:p>
            <a:endParaRPr lang="en-US" dirty="0"/>
          </a:p>
          <a:p>
            <a:endParaRPr lang="en-US" dirty="0"/>
          </a:p>
          <a:p>
            <a:endParaRPr lang="en-US" dirty="0"/>
          </a:p>
          <a:p>
            <a:r>
              <a:rPr lang="en-US" dirty="0"/>
              <a:t>And here, meta-learning is used to optimize the expert’s individual learning rates. </a:t>
            </a:r>
          </a:p>
          <a:p>
            <a:endParaRPr lang="en-SG" dirty="0"/>
          </a:p>
          <a:p>
            <a:endParaRPr lang="en-CN" dirty="0"/>
          </a:p>
          <a:p>
            <a:endParaRPr lang="en-SG" dirty="0"/>
          </a:p>
        </p:txBody>
      </p:sp>
      <p:sp>
        <p:nvSpPr>
          <p:cNvPr id="4" name="Slide Number Placeholder 3"/>
          <p:cNvSpPr>
            <a:spLocks noGrp="1"/>
          </p:cNvSpPr>
          <p:nvPr>
            <p:ph type="sldNum" sz="quarter" idx="5"/>
          </p:nvPr>
        </p:nvSpPr>
        <p:spPr/>
        <p:txBody>
          <a:bodyPr/>
          <a:lstStyle/>
          <a:p>
            <a:fld id="{9B572415-A884-4CF3-8BFC-D89F6EF63DC9}" type="slidenum">
              <a:rPr lang="en-SG" smtClean="0"/>
              <a:pPr/>
              <a:t>7</a:t>
            </a:fld>
            <a:endParaRPr lang="en-SG"/>
          </a:p>
        </p:txBody>
      </p:sp>
    </p:spTree>
    <p:extLst>
      <p:ext uri="{BB962C8B-B14F-4D97-AF65-F5344CB8AC3E}">
        <p14:creationId xmlns:p14="http://schemas.microsoft.com/office/powerpoint/2010/main" val="319555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Overall, we experiment on 4 popular and challenging datasets.</a:t>
            </a:r>
          </a:p>
          <a:p>
            <a:r>
              <a:rPr lang="en-SG" dirty="0"/>
              <a:t>Here, we show our results on NTU60 and SYSU, where we achieve state-of-the-art results, and obtain a significant improvement over our baselines.</a:t>
            </a:r>
          </a:p>
        </p:txBody>
      </p:sp>
      <p:sp>
        <p:nvSpPr>
          <p:cNvPr id="4" name="Slide Number Placeholder 3"/>
          <p:cNvSpPr>
            <a:spLocks noGrp="1"/>
          </p:cNvSpPr>
          <p:nvPr>
            <p:ph type="sldNum" sz="quarter" idx="5"/>
          </p:nvPr>
        </p:nvSpPr>
        <p:spPr/>
        <p:txBody>
          <a:bodyPr/>
          <a:lstStyle/>
          <a:p>
            <a:fld id="{9B572415-A884-4CF3-8BFC-D89F6EF63DC9}" type="slidenum">
              <a:rPr lang="en-SG" smtClean="0"/>
              <a:pPr/>
              <a:t>8</a:t>
            </a:fld>
            <a:endParaRPr lang="en-SG"/>
          </a:p>
        </p:txBody>
      </p:sp>
    </p:spTree>
    <p:extLst>
      <p:ext uri="{BB962C8B-B14F-4D97-AF65-F5344CB8AC3E}">
        <p14:creationId xmlns:p14="http://schemas.microsoft.com/office/powerpoint/2010/main" val="3134301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Here, we show our results on NTU120 and UCF101, where we also obtain a significant improvement over our baselines.</a:t>
            </a:r>
          </a:p>
        </p:txBody>
      </p:sp>
      <p:sp>
        <p:nvSpPr>
          <p:cNvPr id="4" name="Slide Number Placeholder 3"/>
          <p:cNvSpPr>
            <a:spLocks noGrp="1"/>
          </p:cNvSpPr>
          <p:nvPr>
            <p:ph type="sldNum" sz="quarter" idx="5"/>
          </p:nvPr>
        </p:nvSpPr>
        <p:spPr/>
        <p:txBody>
          <a:bodyPr/>
          <a:lstStyle/>
          <a:p>
            <a:fld id="{9B572415-A884-4CF3-8BFC-D89F6EF63DC9}" type="slidenum">
              <a:rPr lang="en-SG" smtClean="0"/>
              <a:pPr/>
              <a:t>9</a:t>
            </a:fld>
            <a:endParaRPr lang="en-SG"/>
          </a:p>
        </p:txBody>
      </p:sp>
    </p:spTree>
    <p:extLst>
      <p:ext uri="{BB962C8B-B14F-4D97-AF65-F5344CB8AC3E}">
        <p14:creationId xmlns:p14="http://schemas.microsoft.com/office/powerpoint/2010/main" val="2464621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1797-A215-A970-749E-2B5DEF1449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873FAA18-3A37-C218-DE72-22AD640DC5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1C3C442-63BA-5894-1C1C-309272F1BEF0}"/>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5" name="Footer Placeholder 4">
            <a:extLst>
              <a:ext uri="{FF2B5EF4-FFF2-40B4-BE49-F238E27FC236}">
                <a16:creationId xmlns:a16="http://schemas.microsoft.com/office/drawing/2014/main" id="{438B15BD-8ACA-202A-F4DC-B76AC9285EA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094CB51-075D-0E49-5C79-4C4B49973947}"/>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83541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DE8E-292D-3AE1-7752-BE9D5413451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19CD2EF-A44D-749B-00C0-F7ACD31E26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287C891-A1BA-5FE7-55CE-B4C438A2E36A}"/>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5" name="Footer Placeholder 4">
            <a:extLst>
              <a:ext uri="{FF2B5EF4-FFF2-40B4-BE49-F238E27FC236}">
                <a16:creationId xmlns:a16="http://schemas.microsoft.com/office/drawing/2014/main" id="{A454FDF5-5C63-E42D-F5D7-43EABEACCB5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FCEF070-DBD9-C19C-5C72-320C5BFE11FC}"/>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313893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F96992-2D21-3469-0E5A-37C350D636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45D6FAA9-79E5-0B32-6150-4B1A65BBD2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6674D4-EBC7-969F-BC2A-FA76E4EB4D7D}"/>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5" name="Footer Placeholder 4">
            <a:extLst>
              <a:ext uri="{FF2B5EF4-FFF2-40B4-BE49-F238E27FC236}">
                <a16:creationId xmlns:a16="http://schemas.microsoft.com/office/drawing/2014/main" id="{780BE641-4AA3-4AEB-7C89-3202779BCA8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10A6053-E55C-64C7-59D1-DD2DE9EBFCDF}"/>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1366534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9F8D9-918C-5B8F-651B-4046BFEE184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236405F-C260-4C94-0D6F-598D9EAB81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E001EF2-0D05-0499-9522-5D0A27D20047}"/>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5" name="Footer Placeholder 4">
            <a:extLst>
              <a:ext uri="{FF2B5EF4-FFF2-40B4-BE49-F238E27FC236}">
                <a16:creationId xmlns:a16="http://schemas.microsoft.com/office/drawing/2014/main" id="{1E9E5903-16D3-A959-9E3C-E028FF1F8D8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C5F3AD7-A979-4211-1C54-780BE7C51529}"/>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3788990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DD2A4-9BAB-ED85-5CD6-6EE3C6C01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3A5D93D-1BC7-5EB2-5410-E38217C803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CCB682-EEC9-AD69-F64A-7842B94B8919}"/>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5" name="Footer Placeholder 4">
            <a:extLst>
              <a:ext uri="{FF2B5EF4-FFF2-40B4-BE49-F238E27FC236}">
                <a16:creationId xmlns:a16="http://schemas.microsoft.com/office/drawing/2014/main" id="{A7FE19BE-C332-6F85-BA36-8598FE9CC73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753AFE-9A1F-5278-6B42-5BBEFBA89F10}"/>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28539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9C4A-5C9C-807B-C181-E71EA3FC6B3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F820C28-C816-2F7F-9F60-9DC23601B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7873647-1D59-7624-7673-4DB3F02CC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1143F4E-5231-7FBA-72B2-54871E1F6389}"/>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6" name="Footer Placeholder 5">
            <a:extLst>
              <a:ext uri="{FF2B5EF4-FFF2-40B4-BE49-F238E27FC236}">
                <a16:creationId xmlns:a16="http://schemas.microsoft.com/office/drawing/2014/main" id="{BB95A71F-B03B-24ED-122D-A956F10F630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9EBFACE-14A6-16B1-D5B6-9CBCDAD9D472}"/>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3054336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E7EF-7B52-BC9A-11FF-85D79DEB8012}"/>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59D107D-7C14-7D59-BAA0-72D3D4216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A4AE2D-FA17-8BA6-1A3E-3F48A4FF88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3101EFD5-D504-F908-A463-0146184EF4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A37347-FF9F-2E86-F882-CEDBA140E0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4B999D6B-784C-E6FE-8109-7B77A2F90C72}"/>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8" name="Footer Placeholder 7">
            <a:extLst>
              <a:ext uri="{FF2B5EF4-FFF2-40B4-BE49-F238E27FC236}">
                <a16:creationId xmlns:a16="http://schemas.microsoft.com/office/drawing/2014/main" id="{B67C2785-DD33-CA8B-F69C-4A43E76DC4E7}"/>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B5517674-8A32-B25A-D7E9-D23485A3AE4A}"/>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3208485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592C0-8F94-DD19-4F82-AF5D4E5D27BB}"/>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130A713-BF73-C206-0476-9777CA7C5BDA}"/>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4" name="Footer Placeholder 3">
            <a:extLst>
              <a:ext uri="{FF2B5EF4-FFF2-40B4-BE49-F238E27FC236}">
                <a16:creationId xmlns:a16="http://schemas.microsoft.com/office/drawing/2014/main" id="{12119779-FB2B-2EED-3DDC-8B812AD9ECD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151247F-B136-DAB7-3195-25313A6DF9CC}"/>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2404804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C683BE-B65A-FDA0-33CF-AFD51D9A90B0}"/>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3" name="Footer Placeholder 2">
            <a:extLst>
              <a:ext uri="{FF2B5EF4-FFF2-40B4-BE49-F238E27FC236}">
                <a16:creationId xmlns:a16="http://schemas.microsoft.com/office/drawing/2014/main" id="{DA0A7E7D-CDC0-4BC6-62E8-9C94FCE4CDA4}"/>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C3A7B2C9-4E5E-1563-6EE7-316069BBB252}"/>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330956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05F4D-74CA-794A-6FBE-FC79C915D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8E85D2A-1A82-BD2A-5E9E-61763F53B4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85F0DEF-556D-1F7F-8B07-CAC35802B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4439E-C69E-183C-CBC1-65AFEB41543F}"/>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6" name="Footer Placeholder 5">
            <a:extLst>
              <a:ext uri="{FF2B5EF4-FFF2-40B4-BE49-F238E27FC236}">
                <a16:creationId xmlns:a16="http://schemas.microsoft.com/office/drawing/2014/main" id="{B920F4EB-A690-85DF-6427-8B231D40FEF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15C66C99-E0CA-5931-EFF3-374E2C8ACB6E}"/>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1720799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DB49-E47C-DE1C-6B7A-C32BC0199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850B85B-0B0D-0E62-C16C-FA54C1AC16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719ADFC-EC1D-E906-FEAB-A9C3D05FC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0872A2-4A1C-3437-7CE0-243E2974A2F5}"/>
              </a:ext>
            </a:extLst>
          </p:cNvPr>
          <p:cNvSpPr>
            <a:spLocks noGrp="1"/>
          </p:cNvSpPr>
          <p:nvPr>
            <p:ph type="dt" sz="half" idx="10"/>
          </p:nvPr>
        </p:nvSpPr>
        <p:spPr/>
        <p:txBody>
          <a:bodyPr/>
          <a:lstStyle/>
          <a:p>
            <a:fld id="{6196507F-DF3C-4BFD-860D-5FB7F2BA812C}" type="datetimeFigureOut">
              <a:rPr lang="en-SG" smtClean="0"/>
              <a:t>1/10/2022</a:t>
            </a:fld>
            <a:endParaRPr lang="en-SG"/>
          </a:p>
        </p:txBody>
      </p:sp>
      <p:sp>
        <p:nvSpPr>
          <p:cNvPr id="6" name="Footer Placeholder 5">
            <a:extLst>
              <a:ext uri="{FF2B5EF4-FFF2-40B4-BE49-F238E27FC236}">
                <a16:creationId xmlns:a16="http://schemas.microsoft.com/office/drawing/2014/main" id="{2686D4E9-248C-BFA6-E9F1-CDFE0D748A2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7415306-0A47-9E08-BF4C-28BCD36446A7}"/>
              </a:ext>
            </a:extLst>
          </p:cNvPr>
          <p:cNvSpPr>
            <a:spLocks noGrp="1"/>
          </p:cNvSpPr>
          <p:nvPr>
            <p:ph type="sldNum" sz="quarter" idx="12"/>
          </p:nvPr>
        </p:nvSpPr>
        <p:spPr/>
        <p:txBody>
          <a:bodyPr/>
          <a:lstStyle/>
          <a:p>
            <a:fld id="{301E5408-A3AE-48E8-BA0A-EBD378B44B5A}" type="slidenum">
              <a:rPr lang="en-SG" smtClean="0"/>
              <a:t>‹#›</a:t>
            </a:fld>
            <a:endParaRPr lang="en-SG"/>
          </a:p>
        </p:txBody>
      </p:sp>
    </p:spTree>
    <p:extLst>
      <p:ext uri="{BB962C8B-B14F-4D97-AF65-F5344CB8AC3E}">
        <p14:creationId xmlns:p14="http://schemas.microsoft.com/office/powerpoint/2010/main" val="3010439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B18C07-0554-B69F-87D7-DFF4DB41A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27A98FB-008D-B437-D77C-C728C4B91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0AE63A4-B8FA-CD7A-A4D5-09D5E91897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6507F-DF3C-4BFD-860D-5FB7F2BA812C}" type="datetimeFigureOut">
              <a:rPr lang="en-SG" smtClean="0"/>
              <a:t>1/10/2022</a:t>
            </a:fld>
            <a:endParaRPr lang="en-SG"/>
          </a:p>
        </p:txBody>
      </p:sp>
      <p:sp>
        <p:nvSpPr>
          <p:cNvPr id="5" name="Footer Placeholder 4">
            <a:extLst>
              <a:ext uri="{FF2B5EF4-FFF2-40B4-BE49-F238E27FC236}">
                <a16:creationId xmlns:a16="http://schemas.microsoft.com/office/drawing/2014/main" id="{74D85A76-7AC6-0FF7-56F5-15762EA9C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C022FC40-2FF5-F95C-3467-70005B32B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E5408-A3AE-48E8-BA0A-EBD378B44B5A}" type="slidenum">
              <a:rPr lang="en-SG" smtClean="0"/>
              <a:t>‹#›</a:t>
            </a:fld>
            <a:endParaRPr lang="en-SG"/>
          </a:p>
        </p:txBody>
      </p:sp>
    </p:spTree>
    <p:extLst>
      <p:ext uri="{BB962C8B-B14F-4D97-AF65-F5344CB8AC3E}">
        <p14:creationId xmlns:p14="http://schemas.microsoft.com/office/powerpoint/2010/main" val="36830671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95E1-12E8-6D4A-07DD-263FC315F207}"/>
              </a:ext>
            </a:extLst>
          </p:cNvPr>
          <p:cNvSpPr>
            <a:spLocks noGrp="1"/>
          </p:cNvSpPr>
          <p:nvPr>
            <p:ph type="ctrTitle"/>
          </p:nvPr>
        </p:nvSpPr>
        <p:spPr>
          <a:xfrm>
            <a:off x="1524000" y="2060221"/>
            <a:ext cx="9144000" cy="1269682"/>
          </a:xfrm>
        </p:spPr>
        <p:txBody>
          <a:bodyPr>
            <a:normAutofit fontScale="90000"/>
          </a:bodyPr>
          <a:lstStyle/>
          <a:p>
            <a:r>
              <a:rPr lang="en-US" sz="4000" b="1" dirty="0">
                <a:latin typeface="Arial" panose="020B0604020202020204" pitchFamily="34" charset="0"/>
                <a:cs typeface="Arial" panose="020B0604020202020204" pitchFamily="34" charset="0"/>
              </a:rPr>
              <a:t>ERA: Expert Retrieval and Assembly for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Early Action Prediction</a:t>
            </a:r>
            <a:endParaRPr lang="en-SG" sz="40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8F83CF42-AC94-7EAC-F6EA-3337C91586DE}"/>
              </a:ext>
            </a:extLst>
          </p:cNvPr>
          <p:cNvSpPr>
            <a:spLocks noGrp="1"/>
          </p:cNvSpPr>
          <p:nvPr>
            <p:ph type="subTitle" idx="1"/>
          </p:nvPr>
        </p:nvSpPr>
        <p:spPr>
          <a:xfrm>
            <a:off x="904671" y="3528098"/>
            <a:ext cx="10612877" cy="832802"/>
          </a:xfrm>
        </p:spPr>
        <p:txBody>
          <a:bodyPr>
            <a:normAutofit/>
          </a:bodyPr>
          <a:lstStyle/>
          <a:p>
            <a:r>
              <a:rPr lang="en-SG" dirty="0">
                <a:latin typeface="Arial" panose="020B0604020202020204" pitchFamily="34" charset="0"/>
                <a:cs typeface="Arial" panose="020B0604020202020204" pitchFamily="34" charset="0"/>
              </a:rPr>
              <a:t>Lin Geng Foo</a:t>
            </a:r>
            <a:r>
              <a:rPr lang="en-SG" baseline="30000" dirty="0">
                <a:latin typeface="Arial" panose="020B0604020202020204" pitchFamily="34" charset="0"/>
                <a:cs typeface="Arial" panose="020B0604020202020204" pitchFamily="34" charset="0"/>
              </a:rPr>
              <a:t>1</a:t>
            </a:r>
            <a:r>
              <a:rPr lang="en-SG" dirty="0">
                <a:latin typeface="Arial" panose="020B0604020202020204" pitchFamily="34" charset="0"/>
                <a:cs typeface="Arial" panose="020B0604020202020204" pitchFamily="34" charset="0"/>
              </a:rPr>
              <a:t>*, Tianjiao Li</a:t>
            </a:r>
            <a:r>
              <a:rPr lang="en-SG" baseline="30000" dirty="0">
                <a:latin typeface="Arial" panose="020B0604020202020204" pitchFamily="34" charset="0"/>
                <a:cs typeface="Arial" panose="020B0604020202020204" pitchFamily="34" charset="0"/>
              </a:rPr>
              <a:t>1</a:t>
            </a:r>
            <a:r>
              <a:rPr lang="en-SG" dirty="0">
                <a:latin typeface="Arial" panose="020B0604020202020204" pitchFamily="34" charset="0"/>
                <a:cs typeface="Arial" panose="020B0604020202020204" pitchFamily="34" charset="0"/>
              </a:rPr>
              <a:t>*, Hossein Rahmani</a:t>
            </a:r>
            <a:r>
              <a:rPr lang="en-SG" baseline="30000" dirty="0">
                <a:latin typeface="Arial" panose="020B0604020202020204" pitchFamily="34" charset="0"/>
                <a:cs typeface="Arial" panose="020B0604020202020204" pitchFamily="34" charset="0"/>
              </a:rPr>
              <a:t>2</a:t>
            </a:r>
            <a:r>
              <a:rPr lang="en-SG" dirty="0">
                <a:latin typeface="Arial" panose="020B0604020202020204" pitchFamily="34" charset="0"/>
                <a:cs typeface="Arial" panose="020B0604020202020204" pitchFamily="34" charset="0"/>
              </a:rPr>
              <a:t>, Qiuhong Ke</a:t>
            </a:r>
            <a:r>
              <a:rPr lang="en-SG" baseline="30000" dirty="0">
                <a:latin typeface="Arial" panose="020B0604020202020204" pitchFamily="34" charset="0"/>
                <a:cs typeface="Arial" panose="020B0604020202020204" pitchFamily="34" charset="0"/>
              </a:rPr>
              <a:t>3</a:t>
            </a:r>
            <a:r>
              <a:rPr lang="en-SG" dirty="0">
                <a:latin typeface="Arial" panose="020B0604020202020204" pitchFamily="34" charset="0"/>
                <a:cs typeface="Arial" panose="020B0604020202020204" pitchFamily="34" charset="0"/>
              </a:rPr>
              <a:t>, and Jun Liu</a:t>
            </a:r>
            <a:r>
              <a:rPr lang="en-SG" baseline="30000" dirty="0">
                <a:latin typeface="Arial" panose="020B0604020202020204" pitchFamily="34" charset="0"/>
                <a:cs typeface="Arial" panose="020B0604020202020204" pitchFamily="34" charset="0"/>
              </a:rPr>
              <a:t>1</a:t>
            </a:r>
          </a:p>
        </p:txBody>
      </p:sp>
      <p:pic>
        <p:nvPicPr>
          <p:cNvPr id="5" name="Picture 4" descr="Logo, company name&#10;&#10;Description automatically generated">
            <a:extLst>
              <a:ext uri="{FF2B5EF4-FFF2-40B4-BE49-F238E27FC236}">
                <a16:creationId xmlns:a16="http://schemas.microsoft.com/office/drawing/2014/main" id="{311238EA-278C-DC00-EAD4-009713B33F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6617" y="130282"/>
            <a:ext cx="2706091" cy="1548881"/>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066CD792-C27C-0D32-4520-8A5AE85E5B0A}"/>
              </a:ext>
            </a:extLst>
          </p:cNvPr>
          <p:cNvPicPr>
            <a:picLocks noChangeAspect="1"/>
          </p:cNvPicPr>
          <p:nvPr/>
        </p:nvPicPr>
        <p:blipFill rotWithShape="1">
          <a:blip r:embed="rId4">
            <a:extLst>
              <a:ext uri="{28A0092B-C50C-407E-A947-70E740481C1C}">
                <a14:useLocalDpi xmlns:a14="http://schemas.microsoft.com/office/drawing/2010/main" val="0"/>
              </a:ext>
            </a:extLst>
          </a:blip>
          <a:srcRect r="8370"/>
          <a:stretch/>
        </p:blipFill>
        <p:spPr>
          <a:xfrm>
            <a:off x="459292" y="463152"/>
            <a:ext cx="2754076" cy="1060275"/>
          </a:xfrm>
          <a:prstGeom prst="rect">
            <a:avLst/>
          </a:prstGeom>
        </p:spPr>
      </p:pic>
      <p:sp>
        <p:nvSpPr>
          <p:cNvPr id="8" name="Subtitle 2">
            <a:extLst>
              <a:ext uri="{FF2B5EF4-FFF2-40B4-BE49-F238E27FC236}">
                <a16:creationId xmlns:a16="http://schemas.microsoft.com/office/drawing/2014/main" id="{097B583E-C2CA-BC0D-72FD-CD209E10AA37}"/>
              </a:ext>
            </a:extLst>
          </p:cNvPr>
          <p:cNvSpPr txBox="1">
            <a:spLocks/>
          </p:cNvSpPr>
          <p:nvPr/>
        </p:nvSpPr>
        <p:spPr>
          <a:xfrm>
            <a:off x="1524000" y="4741958"/>
            <a:ext cx="9144000" cy="156721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sz="2000" baseline="30000" dirty="0">
                <a:latin typeface="Arial" panose="020B0604020202020204" pitchFamily="34" charset="0"/>
                <a:cs typeface="Arial" panose="020B0604020202020204" pitchFamily="34" charset="0"/>
              </a:rPr>
              <a:t>1 </a:t>
            </a:r>
            <a:r>
              <a:rPr lang="en-US" sz="2000" dirty="0">
                <a:latin typeface="Arial" panose="020B0604020202020204" pitchFamily="34" charset="0"/>
                <a:cs typeface="Arial" panose="020B0604020202020204" pitchFamily="34" charset="0"/>
              </a:rPr>
              <a:t>ISTD Pillar, Singapore University of Technology and Design</a:t>
            </a:r>
          </a:p>
          <a:p>
            <a:r>
              <a:rPr lang="en-SG" sz="2000" baseline="30000" dirty="0">
                <a:latin typeface="Arial" panose="020B0604020202020204" pitchFamily="34" charset="0"/>
                <a:cs typeface="Arial" panose="020B0604020202020204" pitchFamily="34" charset="0"/>
              </a:rPr>
              <a:t>2 </a:t>
            </a:r>
            <a:r>
              <a:rPr lang="en-US" sz="2000" dirty="0">
                <a:latin typeface="Arial" panose="020B0604020202020204" pitchFamily="34" charset="0"/>
                <a:cs typeface="Arial" panose="020B0604020202020204" pitchFamily="34" charset="0"/>
              </a:rPr>
              <a:t>School of Computing and Communications, Lancaster University</a:t>
            </a:r>
          </a:p>
          <a:p>
            <a:r>
              <a:rPr lang="en-SG" sz="2000" baseline="30000" dirty="0">
                <a:latin typeface="Arial" panose="020B0604020202020204" pitchFamily="34" charset="0"/>
                <a:cs typeface="Arial" panose="020B0604020202020204" pitchFamily="34" charset="0"/>
              </a:rPr>
              <a:t>3 </a:t>
            </a:r>
            <a:r>
              <a:rPr lang="en-US" sz="2000" dirty="0">
                <a:latin typeface="Arial" panose="020B0604020202020204" pitchFamily="34" charset="0"/>
                <a:cs typeface="Arial" panose="020B0604020202020204" pitchFamily="34" charset="0"/>
              </a:rPr>
              <a:t>Department of Data Science &amp; AI, Monash University</a:t>
            </a:r>
          </a:p>
        </p:txBody>
      </p:sp>
      <p:sp>
        <p:nvSpPr>
          <p:cNvPr id="9" name="Subtitle 2">
            <a:extLst>
              <a:ext uri="{FF2B5EF4-FFF2-40B4-BE49-F238E27FC236}">
                <a16:creationId xmlns:a16="http://schemas.microsoft.com/office/drawing/2014/main" id="{E1F79C37-03E2-0980-4E15-1CC0364141A3}"/>
              </a:ext>
            </a:extLst>
          </p:cNvPr>
          <p:cNvSpPr txBox="1">
            <a:spLocks/>
          </p:cNvSpPr>
          <p:nvPr/>
        </p:nvSpPr>
        <p:spPr>
          <a:xfrm>
            <a:off x="10104604" y="6423213"/>
            <a:ext cx="2019300" cy="55369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SG" baseline="30000" dirty="0">
                <a:latin typeface="Arial" panose="020B0604020202020204" pitchFamily="34" charset="0"/>
                <a:cs typeface="Arial" panose="020B0604020202020204" pitchFamily="34" charset="0"/>
              </a:rPr>
              <a:t>* Equal Contribution</a:t>
            </a:r>
            <a:endParaRPr lang="en-S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3559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CCE4-E265-ECA1-9924-230531C2570A}"/>
              </a:ext>
            </a:extLst>
          </p:cNvPr>
          <p:cNvSpPr>
            <a:spLocks noGrp="1"/>
          </p:cNvSpPr>
          <p:nvPr>
            <p:ph type="title"/>
          </p:nvPr>
        </p:nvSpPr>
        <p:spPr/>
        <p:txBody>
          <a:bodyPr>
            <a:normAutofit/>
          </a:bodyPr>
          <a:lstStyle/>
          <a:p>
            <a:r>
              <a:rPr lang="en-SG" sz="4267" dirty="0"/>
              <a:t>Experiments</a:t>
            </a:r>
          </a:p>
        </p:txBody>
      </p:sp>
      <p:sp>
        <p:nvSpPr>
          <p:cNvPr id="4" name="Slide Number Placeholder 3">
            <a:extLst>
              <a:ext uri="{FF2B5EF4-FFF2-40B4-BE49-F238E27FC236}">
                <a16:creationId xmlns:a16="http://schemas.microsoft.com/office/drawing/2014/main" id="{CE668187-72FC-488A-6BD5-13C3400D8685}"/>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9" name="Rectangle 8">
            <a:extLst>
              <a:ext uri="{FF2B5EF4-FFF2-40B4-BE49-F238E27FC236}">
                <a16:creationId xmlns:a16="http://schemas.microsoft.com/office/drawing/2014/main" id="{B2DF0E39-06D5-275E-64C1-0B39F2060A9A}"/>
              </a:ext>
            </a:extLst>
          </p:cNvPr>
          <p:cNvSpPr/>
          <p:nvPr/>
        </p:nvSpPr>
        <p:spPr>
          <a:xfrm>
            <a:off x="3035030" y="2307651"/>
            <a:ext cx="6108970" cy="461665"/>
          </a:xfrm>
          <a:prstGeom prst="rect">
            <a:avLst/>
          </a:prstGeom>
        </p:spPr>
        <p:txBody>
          <a:bodyPr wrap="square">
            <a:spAutoFit/>
          </a:bodyPr>
          <a:lstStyle/>
          <a:p>
            <a:r>
              <a:rPr lang="en-SG" sz="2400" b="1" dirty="0"/>
              <a:t>Table 3: Ablation Studies conducted on NTU60</a:t>
            </a:r>
            <a:endParaRPr lang="en-SG" sz="2400" dirty="0"/>
          </a:p>
        </p:txBody>
      </p:sp>
      <p:pic>
        <p:nvPicPr>
          <p:cNvPr id="10" name="Picture 9">
            <a:extLst>
              <a:ext uri="{FF2B5EF4-FFF2-40B4-BE49-F238E27FC236}">
                <a16:creationId xmlns:a16="http://schemas.microsoft.com/office/drawing/2014/main" id="{D1BE9A0B-9499-3368-98B5-20267E1EF058}"/>
              </a:ext>
            </a:extLst>
          </p:cNvPr>
          <p:cNvPicPr>
            <a:picLocks noChangeAspect="1"/>
          </p:cNvPicPr>
          <p:nvPr/>
        </p:nvPicPr>
        <p:blipFill>
          <a:blip r:embed="rId3"/>
          <a:stretch>
            <a:fillRect/>
          </a:stretch>
        </p:blipFill>
        <p:spPr>
          <a:xfrm>
            <a:off x="978145" y="2826371"/>
            <a:ext cx="10235710" cy="1613685"/>
          </a:xfrm>
          <a:prstGeom prst="rect">
            <a:avLst/>
          </a:prstGeom>
        </p:spPr>
      </p:pic>
    </p:spTree>
    <p:extLst>
      <p:ext uri="{BB962C8B-B14F-4D97-AF65-F5344CB8AC3E}">
        <p14:creationId xmlns:p14="http://schemas.microsoft.com/office/powerpoint/2010/main" val="3039319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CCE4-E265-ECA1-9924-230531C2570A}"/>
              </a:ext>
            </a:extLst>
          </p:cNvPr>
          <p:cNvSpPr>
            <a:spLocks noGrp="1"/>
          </p:cNvSpPr>
          <p:nvPr>
            <p:ph type="title"/>
          </p:nvPr>
        </p:nvSpPr>
        <p:spPr/>
        <p:txBody>
          <a:bodyPr>
            <a:normAutofit/>
          </a:bodyPr>
          <a:lstStyle/>
          <a:p>
            <a:r>
              <a:rPr lang="en-SG" sz="4267" dirty="0"/>
              <a:t>Qualitative Validation</a:t>
            </a:r>
          </a:p>
        </p:txBody>
      </p:sp>
      <p:sp>
        <p:nvSpPr>
          <p:cNvPr id="4" name="Slide Number Placeholder 3">
            <a:extLst>
              <a:ext uri="{FF2B5EF4-FFF2-40B4-BE49-F238E27FC236}">
                <a16:creationId xmlns:a16="http://schemas.microsoft.com/office/drawing/2014/main" id="{CE668187-72FC-488A-6BD5-13C3400D8685}"/>
              </a:ext>
            </a:extLst>
          </p:cNvPr>
          <p:cNvSpPr>
            <a:spLocks noGrp="1"/>
          </p:cNvSpPr>
          <p:nvPr>
            <p:ph type="sldNum" sz="quarter" idx="12"/>
          </p:nvPr>
        </p:nvSpPr>
        <p:spPr/>
        <p:txBody>
          <a:bodyPr/>
          <a:lstStyle/>
          <a:p>
            <a:fld id="{B6F15528-21DE-4FAA-801E-634DDDAF4B2B}" type="slidenum">
              <a:rPr lang="en-US" smtClean="0"/>
              <a:pPr/>
              <a:t>11</a:t>
            </a:fld>
            <a:endParaRPr lang="en-US"/>
          </a:p>
        </p:txBody>
      </p:sp>
      <p:graphicFrame>
        <p:nvGraphicFramePr>
          <p:cNvPr id="3" name="Object 2">
            <a:extLst>
              <a:ext uri="{FF2B5EF4-FFF2-40B4-BE49-F238E27FC236}">
                <a16:creationId xmlns:a16="http://schemas.microsoft.com/office/drawing/2014/main" id="{F45B2696-A1F2-8E7D-AA7D-7011A6584BBE}"/>
              </a:ext>
            </a:extLst>
          </p:cNvPr>
          <p:cNvGraphicFramePr>
            <a:graphicFrameLocks noChangeAspect="1"/>
          </p:cNvGraphicFramePr>
          <p:nvPr>
            <p:extLst>
              <p:ext uri="{D42A27DB-BD31-4B8C-83A1-F6EECF244321}">
                <p14:modId xmlns:p14="http://schemas.microsoft.com/office/powerpoint/2010/main" val="1477164948"/>
              </p:ext>
            </p:extLst>
          </p:nvPr>
        </p:nvGraphicFramePr>
        <p:xfrm>
          <a:off x="2015553" y="2629859"/>
          <a:ext cx="8064500" cy="3143957"/>
        </p:xfrm>
        <a:graphic>
          <a:graphicData uri="http://schemas.openxmlformats.org/presentationml/2006/ole">
            <mc:AlternateContent xmlns:mc="http://schemas.openxmlformats.org/markup-compatibility/2006">
              <mc:Choice xmlns:v="urn:schemas-microsoft-com:vml" Requires="v">
                <p:oleObj name="Acrobat Document" r:id="rId3" imgW="7695846" imgH="3000286" progId="Acrobat.Document.DC">
                  <p:embed/>
                </p:oleObj>
              </mc:Choice>
              <mc:Fallback>
                <p:oleObj name="Acrobat Document" r:id="rId3" imgW="7695846" imgH="3000286" progId="Acrobat.Document.DC">
                  <p:embed/>
                  <p:pic>
                    <p:nvPicPr>
                      <p:cNvPr id="3" name="Object 2">
                        <a:extLst>
                          <a:ext uri="{FF2B5EF4-FFF2-40B4-BE49-F238E27FC236}">
                            <a16:creationId xmlns:a16="http://schemas.microsoft.com/office/drawing/2014/main" id="{F45B2696-A1F2-8E7D-AA7D-7011A6584BBE}"/>
                          </a:ext>
                        </a:extLst>
                      </p:cNvPr>
                      <p:cNvPicPr/>
                      <p:nvPr/>
                    </p:nvPicPr>
                    <p:blipFill>
                      <a:blip r:embed="rId4"/>
                      <a:stretch>
                        <a:fillRect/>
                      </a:stretch>
                    </p:blipFill>
                    <p:spPr>
                      <a:xfrm>
                        <a:off x="2015553" y="2629859"/>
                        <a:ext cx="8064500" cy="3143957"/>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AF7FD6D3-A905-1218-4030-1B9DE8964F1D}"/>
              </a:ext>
            </a:extLst>
          </p:cNvPr>
          <p:cNvSpPr/>
          <p:nvPr/>
        </p:nvSpPr>
        <p:spPr>
          <a:xfrm>
            <a:off x="2230877" y="2042389"/>
            <a:ext cx="7849176" cy="461665"/>
          </a:xfrm>
          <a:prstGeom prst="rect">
            <a:avLst/>
          </a:prstGeom>
        </p:spPr>
        <p:txBody>
          <a:bodyPr wrap="square">
            <a:spAutoFit/>
          </a:bodyPr>
          <a:lstStyle/>
          <a:p>
            <a:r>
              <a:rPr lang="en-SG" sz="2400" b="1" dirty="0"/>
              <a:t>Supplementary Figure 1: Visualization of experts selection.</a:t>
            </a:r>
            <a:endParaRPr lang="en-SG" sz="2400" dirty="0"/>
          </a:p>
        </p:txBody>
      </p:sp>
    </p:spTree>
    <p:extLst>
      <p:ext uri="{BB962C8B-B14F-4D97-AF65-F5344CB8AC3E}">
        <p14:creationId xmlns:p14="http://schemas.microsoft.com/office/powerpoint/2010/main" val="202702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F96F-D4CA-118F-2611-B6B1861DAC72}"/>
              </a:ext>
            </a:extLst>
          </p:cNvPr>
          <p:cNvSpPr>
            <a:spLocks noGrp="1"/>
          </p:cNvSpPr>
          <p:nvPr>
            <p:ph type="title"/>
          </p:nvPr>
        </p:nvSpPr>
        <p:spPr/>
        <p:txBody>
          <a:bodyPr/>
          <a:lstStyle/>
          <a:p>
            <a:r>
              <a:rPr lang="en-SG" dirty="0"/>
              <a:t>Summary</a:t>
            </a:r>
          </a:p>
        </p:txBody>
      </p:sp>
      <p:sp>
        <p:nvSpPr>
          <p:cNvPr id="3" name="Content Placeholder 2">
            <a:extLst>
              <a:ext uri="{FF2B5EF4-FFF2-40B4-BE49-F238E27FC236}">
                <a16:creationId xmlns:a16="http://schemas.microsoft.com/office/drawing/2014/main" id="{08D8F697-F1B8-503E-F703-B1915329E760}"/>
              </a:ext>
            </a:extLst>
          </p:cNvPr>
          <p:cNvSpPr>
            <a:spLocks noGrp="1"/>
          </p:cNvSpPr>
          <p:nvPr>
            <p:ph idx="1"/>
          </p:nvPr>
        </p:nvSpPr>
        <p:spPr/>
        <p:txBody>
          <a:bodyPr>
            <a:normAutofit lnSpcReduction="10000"/>
          </a:bodyPr>
          <a:lstStyle/>
          <a:p>
            <a:pPr marL="514350" indent="-514350">
              <a:buAutoNum type="arabicParenR"/>
            </a:pPr>
            <a:r>
              <a:rPr lang="en-US" dirty="0"/>
              <a:t>We propose a novel ERA module that effectively utilizes subtle discriminative differences between similar actions through retrieval and assembly of the most suitable experts for action prediction. Our ERA module is a flexible plug-and-play module that can replace the traditional convolutional layer. </a:t>
            </a:r>
          </a:p>
          <a:p>
            <a:pPr marL="514350" indent="-514350">
              <a:buAutoNum type="arabicParenR"/>
            </a:pPr>
            <a:r>
              <a:rPr lang="en-US" dirty="0"/>
              <a:t>To balance the training among experts and further improve performance of the ERA module on early action prediction, we design an effective ELRO method. </a:t>
            </a:r>
          </a:p>
          <a:p>
            <a:pPr marL="514350" indent="-514350">
              <a:buAutoNum type="arabicParenR"/>
            </a:pPr>
            <a:r>
              <a:rPr lang="en-US" dirty="0"/>
              <a:t>We obtain state-of-the-art-performance on early action prediction on four widely used datasets by replacing convolutional layers of the baseline architectures with our ERA modules.</a:t>
            </a:r>
            <a:endParaRPr lang="en-SG" dirty="0"/>
          </a:p>
        </p:txBody>
      </p:sp>
    </p:spTree>
    <p:extLst>
      <p:ext uri="{BB962C8B-B14F-4D97-AF65-F5344CB8AC3E}">
        <p14:creationId xmlns:p14="http://schemas.microsoft.com/office/powerpoint/2010/main" val="84915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E040-882C-74CE-ECE2-9818977278AC}"/>
              </a:ext>
            </a:extLst>
          </p:cNvPr>
          <p:cNvSpPr>
            <a:spLocks noGrp="1"/>
          </p:cNvSpPr>
          <p:nvPr>
            <p:ph type="title"/>
          </p:nvPr>
        </p:nvSpPr>
        <p:spPr>
          <a:xfrm>
            <a:off x="3582211" y="2130359"/>
            <a:ext cx="4841477" cy="1982180"/>
          </a:xfrm>
        </p:spPr>
        <p:txBody>
          <a:bodyPr>
            <a:normAutofit/>
          </a:bodyPr>
          <a:lstStyle/>
          <a:p>
            <a:r>
              <a:rPr lang="en-SG" sz="8000" b="1" dirty="0"/>
              <a:t>Thank You!</a:t>
            </a:r>
          </a:p>
        </p:txBody>
      </p:sp>
    </p:spTree>
    <p:extLst>
      <p:ext uri="{BB962C8B-B14F-4D97-AF65-F5344CB8AC3E}">
        <p14:creationId xmlns:p14="http://schemas.microsoft.com/office/powerpoint/2010/main" val="1339266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17" name="Rectangle 16">
            <a:extLst>
              <a:ext uri="{FF2B5EF4-FFF2-40B4-BE49-F238E27FC236}">
                <a16:creationId xmlns:a16="http://schemas.microsoft.com/office/drawing/2014/main" id="{D67D60D2-DBA2-B7A3-7202-E4B85F99E978}"/>
              </a:ext>
            </a:extLst>
          </p:cNvPr>
          <p:cNvSpPr/>
          <p:nvPr/>
        </p:nvSpPr>
        <p:spPr>
          <a:xfrm>
            <a:off x="9648395" y="3375372"/>
            <a:ext cx="2497805" cy="2308324"/>
          </a:xfrm>
          <a:prstGeom prst="rect">
            <a:avLst/>
          </a:prstGeom>
        </p:spPr>
        <p:txBody>
          <a:bodyPr wrap="square">
            <a:spAutoFit/>
          </a:bodyPr>
          <a:lstStyle/>
          <a:p>
            <a:r>
              <a:rPr lang="en-CN" sz="2400" dirty="0"/>
              <a:t>At the begin</a:t>
            </a:r>
            <a:r>
              <a:rPr lang="en-US" sz="2400" dirty="0"/>
              <a:t>n</a:t>
            </a:r>
            <a:r>
              <a:rPr lang="en-CN" sz="2400" dirty="0"/>
              <a:t>ing stages of actions, there are often only subtle cues for action </a:t>
            </a:r>
            <a:r>
              <a:rPr lang="en-SG" sz="2400" dirty="0"/>
              <a:t>recognition</a:t>
            </a:r>
            <a:r>
              <a:rPr lang="en-CN" sz="2400" dirty="0"/>
              <a:t>.</a:t>
            </a:r>
          </a:p>
        </p:txBody>
      </p:sp>
      <p:sp>
        <p:nvSpPr>
          <p:cNvPr id="20" name="Title 1">
            <a:extLst>
              <a:ext uri="{FF2B5EF4-FFF2-40B4-BE49-F238E27FC236}">
                <a16:creationId xmlns:a16="http://schemas.microsoft.com/office/drawing/2014/main" id="{AABF5A9A-3BF6-2523-C214-56E790A53483}"/>
              </a:ext>
            </a:extLst>
          </p:cNvPr>
          <p:cNvSpPr txBox="1">
            <a:spLocks/>
          </p:cNvSpPr>
          <p:nvPr/>
        </p:nvSpPr>
        <p:spPr>
          <a:xfrm>
            <a:off x="0" y="274639"/>
            <a:ext cx="12192000" cy="1143000"/>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67" dirty="0"/>
              <a:t>Early</a:t>
            </a:r>
            <a:r>
              <a:rPr lang="zh-CN" altLang="en-US" sz="4267" dirty="0"/>
              <a:t> </a:t>
            </a:r>
            <a:r>
              <a:rPr lang="en-US" altLang="zh-CN" sz="4267" dirty="0"/>
              <a:t>Action</a:t>
            </a:r>
            <a:r>
              <a:rPr lang="zh-CN" altLang="en-US" sz="4267" dirty="0"/>
              <a:t> </a:t>
            </a:r>
            <a:r>
              <a:rPr lang="en-US" altLang="zh-CN" sz="4267" dirty="0"/>
              <a:t>Prediction</a:t>
            </a:r>
            <a:endParaRPr lang="en-SG" sz="4267" dirty="0"/>
          </a:p>
        </p:txBody>
      </p:sp>
      <p:sp>
        <p:nvSpPr>
          <p:cNvPr id="7" name="Content Placeholder 2">
            <a:extLst>
              <a:ext uri="{FF2B5EF4-FFF2-40B4-BE49-F238E27FC236}">
                <a16:creationId xmlns:a16="http://schemas.microsoft.com/office/drawing/2014/main" id="{77B22D5C-742A-9184-2102-04B28034C515}"/>
              </a:ext>
            </a:extLst>
          </p:cNvPr>
          <p:cNvSpPr>
            <a:spLocks noGrp="1"/>
          </p:cNvSpPr>
          <p:nvPr>
            <p:ph idx="1"/>
          </p:nvPr>
        </p:nvSpPr>
        <p:spPr>
          <a:xfrm>
            <a:off x="609600" y="1293201"/>
            <a:ext cx="10972800" cy="1612799"/>
          </a:xfrm>
        </p:spPr>
        <p:txBody>
          <a:bodyPr>
            <a:normAutofit/>
          </a:bodyPr>
          <a:lstStyle/>
          <a:p>
            <a:r>
              <a:rPr lang="en-US" sz="3200" dirty="0"/>
              <a:t>Early Action Prediction is where we try to recognize the human action at the very early stage.</a:t>
            </a:r>
          </a:p>
          <a:p>
            <a:endParaRPr lang="en-US" sz="3200" dirty="0"/>
          </a:p>
        </p:txBody>
      </p:sp>
      <p:pic>
        <p:nvPicPr>
          <p:cNvPr id="8" name="Picture 7">
            <a:extLst>
              <a:ext uri="{FF2B5EF4-FFF2-40B4-BE49-F238E27FC236}">
                <a16:creationId xmlns:a16="http://schemas.microsoft.com/office/drawing/2014/main" id="{29E50D09-C338-0EC4-CACC-3C15415DB96D}"/>
              </a:ext>
            </a:extLst>
          </p:cNvPr>
          <p:cNvPicPr>
            <a:picLocks noChangeAspect="1"/>
          </p:cNvPicPr>
          <p:nvPr/>
        </p:nvPicPr>
        <p:blipFill rotWithShape="1">
          <a:blip r:embed="rId3"/>
          <a:srcRect b="2115"/>
          <a:stretch/>
        </p:blipFill>
        <p:spPr>
          <a:xfrm>
            <a:off x="2447595" y="2376773"/>
            <a:ext cx="6822699" cy="4353801"/>
          </a:xfrm>
          <a:prstGeom prst="rect">
            <a:avLst/>
          </a:prstGeom>
        </p:spPr>
      </p:pic>
    </p:spTree>
    <p:extLst>
      <p:ext uri="{BB962C8B-B14F-4D97-AF65-F5344CB8AC3E}">
        <p14:creationId xmlns:p14="http://schemas.microsoft.com/office/powerpoint/2010/main" val="2816496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0030BC-D5FD-6D61-2F69-3808C6819264}"/>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1">
            <a:extLst>
              <a:ext uri="{FF2B5EF4-FFF2-40B4-BE49-F238E27FC236}">
                <a16:creationId xmlns:a16="http://schemas.microsoft.com/office/drawing/2014/main" id="{DB08D5E4-7D23-ABDF-AC17-5BA4B59975C2}"/>
              </a:ext>
            </a:extLst>
          </p:cNvPr>
          <p:cNvSpPr txBox="1">
            <a:spLocks/>
          </p:cNvSpPr>
          <p:nvPr/>
        </p:nvSpPr>
        <p:spPr>
          <a:xfrm>
            <a:off x="0" y="274639"/>
            <a:ext cx="12192000" cy="1143000"/>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4267" dirty="0"/>
              <a:t>Dynamic Networks for Expert Specialization</a:t>
            </a:r>
          </a:p>
        </p:txBody>
      </p:sp>
      <p:sp>
        <p:nvSpPr>
          <p:cNvPr id="8" name="Oval 7">
            <a:extLst>
              <a:ext uri="{FF2B5EF4-FFF2-40B4-BE49-F238E27FC236}">
                <a16:creationId xmlns:a16="http://schemas.microsoft.com/office/drawing/2014/main" id="{A2505E77-2FEC-45DC-98DE-A7D50C9D65D1}"/>
              </a:ext>
            </a:extLst>
          </p:cNvPr>
          <p:cNvSpPr/>
          <p:nvPr/>
        </p:nvSpPr>
        <p:spPr>
          <a:xfrm>
            <a:off x="1871531" y="3527915"/>
            <a:ext cx="672075" cy="6720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18" name="Partial Circle 17">
            <a:extLst>
              <a:ext uri="{FF2B5EF4-FFF2-40B4-BE49-F238E27FC236}">
                <a16:creationId xmlns:a16="http://schemas.microsoft.com/office/drawing/2014/main" id="{C3D1118C-2227-8A9B-B09E-F3F4DC132C9C}"/>
              </a:ext>
            </a:extLst>
          </p:cNvPr>
          <p:cNvSpPr/>
          <p:nvPr/>
        </p:nvSpPr>
        <p:spPr>
          <a:xfrm rot="5400000">
            <a:off x="1553684" y="4088623"/>
            <a:ext cx="1314009" cy="1555053"/>
          </a:xfrm>
          <a:prstGeom prst="pie">
            <a:avLst>
              <a:gd name="adj1" fmla="val 5363359"/>
              <a:gd name="adj2" fmla="val 162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solidFill>
                <a:schemeClr val="tx1"/>
              </a:solidFill>
            </a:endParaRPr>
          </a:p>
        </p:txBody>
      </p:sp>
      <p:sp>
        <p:nvSpPr>
          <p:cNvPr id="19" name="Pentagon 18">
            <a:extLst>
              <a:ext uri="{FF2B5EF4-FFF2-40B4-BE49-F238E27FC236}">
                <a16:creationId xmlns:a16="http://schemas.microsoft.com/office/drawing/2014/main" id="{AEA04027-D37B-BCEF-3C72-8DAEE6DEC1D9}"/>
              </a:ext>
            </a:extLst>
          </p:cNvPr>
          <p:cNvSpPr/>
          <p:nvPr/>
        </p:nvSpPr>
        <p:spPr>
          <a:xfrm>
            <a:off x="2121008" y="4045481"/>
            <a:ext cx="907301" cy="864096"/>
          </a:xfrm>
          <a:prstGeom prst="pentagon">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20" name="Oval 19">
            <a:extLst>
              <a:ext uri="{FF2B5EF4-FFF2-40B4-BE49-F238E27FC236}">
                <a16:creationId xmlns:a16="http://schemas.microsoft.com/office/drawing/2014/main" id="{736A4DC5-09AA-4A43-91FE-F9A23FAB0C20}"/>
              </a:ext>
            </a:extLst>
          </p:cNvPr>
          <p:cNvSpPr/>
          <p:nvPr/>
        </p:nvSpPr>
        <p:spPr>
          <a:xfrm>
            <a:off x="5323264" y="3565591"/>
            <a:ext cx="672075" cy="6720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21" name="Partial Circle 20">
            <a:extLst>
              <a:ext uri="{FF2B5EF4-FFF2-40B4-BE49-F238E27FC236}">
                <a16:creationId xmlns:a16="http://schemas.microsoft.com/office/drawing/2014/main" id="{C16713A8-E3C2-6FBE-4EFB-9861E53D9742}"/>
              </a:ext>
            </a:extLst>
          </p:cNvPr>
          <p:cNvSpPr/>
          <p:nvPr/>
        </p:nvSpPr>
        <p:spPr>
          <a:xfrm rot="5400000">
            <a:off x="5005417" y="4126299"/>
            <a:ext cx="1314009" cy="1555053"/>
          </a:xfrm>
          <a:prstGeom prst="pie">
            <a:avLst>
              <a:gd name="adj1" fmla="val 5363359"/>
              <a:gd name="adj2" fmla="val 162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solidFill>
                <a:schemeClr val="tx1"/>
              </a:solidFill>
            </a:endParaRPr>
          </a:p>
        </p:txBody>
      </p:sp>
      <p:sp>
        <p:nvSpPr>
          <p:cNvPr id="22" name="Pentagon 21">
            <a:extLst>
              <a:ext uri="{FF2B5EF4-FFF2-40B4-BE49-F238E27FC236}">
                <a16:creationId xmlns:a16="http://schemas.microsoft.com/office/drawing/2014/main" id="{5CDBDD5D-E8DB-EC62-6F96-FA7105577C3C}"/>
              </a:ext>
            </a:extLst>
          </p:cNvPr>
          <p:cNvSpPr/>
          <p:nvPr/>
        </p:nvSpPr>
        <p:spPr>
          <a:xfrm>
            <a:off x="5572742" y="4083157"/>
            <a:ext cx="907301" cy="864096"/>
          </a:xfrm>
          <a:prstGeom prst="pentagon">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23" name="Oval 22">
            <a:extLst>
              <a:ext uri="{FF2B5EF4-FFF2-40B4-BE49-F238E27FC236}">
                <a16:creationId xmlns:a16="http://schemas.microsoft.com/office/drawing/2014/main" id="{F7B5D779-5E07-97A6-C533-5E87F77AA449}"/>
              </a:ext>
            </a:extLst>
          </p:cNvPr>
          <p:cNvSpPr/>
          <p:nvPr/>
        </p:nvSpPr>
        <p:spPr>
          <a:xfrm>
            <a:off x="8743001" y="3574745"/>
            <a:ext cx="672075" cy="6720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24" name="Partial Circle 23">
            <a:extLst>
              <a:ext uri="{FF2B5EF4-FFF2-40B4-BE49-F238E27FC236}">
                <a16:creationId xmlns:a16="http://schemas.microsoft.com/office/drawing/2014/main" id="{59E39B64-B64A-53A3-C05A-075B4D9BC9C6}"/>
              </a:ext>
            </a:extLst>
          </p:cNvPr>
          <p:cNvSpPr/>
          <p:nvPr/>
        </p:nvSpPr>
        <p:spPr>
          <a:xfrm rot="5400000">
            <a:off x="8425154" y="4135454"/>
            <a:ext cx="1314009" cy="1555053"/>
          </a:xfrm>
          <a:prstGeom prst="pie">
            <a:avLst>
              <a:gd name="adj1" fmla="val 5363359"/>
              <a:gd name="adj2" fmla="val 162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solidFill>
                <a:schemeClr val="tx1"/>
              </a:solidFill>
            </a:endParaRPr>
          </a:p>
        </p:txBody>
      </p:sp>
      <p:sp>
        <p:nvSpPr>
          <p:cNvPr id="25" name="Pentagon 24">
            <a:extLst>
              <a:ext uri="{FF2B5EF4-FFF2-40B4-BE49-F238E27FC236}">
                <a16:creationId xmlns:a16="http://schemas.microsoft.com/office/drawing/2014/main" id="{3CD2ED04-9F88-6EEC-465B-71415925439F}"/>
              </a:ext>
            </a:extLst>
          </p:cNvPr>
          <p:cNvSpPr/>
          <p:nvPr/>
        </p:nvSpPr>
        <p:spPr>
          <a:xfrm>
            <a:off x="8992479" y="4092312"/>
            <a:ext cx="907301" cy="864096"/>
          </a:xfrm>
          <a:prstGeom prst="pentagon">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26" name="Rectangle 25">
            <a:extLst>
              <a:ext uri="{FF2B5EF4-FFF2-40B4-BE49-F238E27FC236}">
                <a16:creationId xmlns:a16="http://schemas.microsoft.com/office/drawing/2014/main" id="{2BABA96B-62C8-76A1-DC81-87EC3F5CEFA4}"/>
              </a:ext>
            </a:extLst>
          </p:cNvPr>
          <p:cNvSpPr/>
          <p:nvPr/>
        </p:nvSpPr>
        <p:spPr>
          <a:xfrm>
            <a:off x="698091" y="5080955"/>
            <a:ext cx="1422917" cy="461665"/>
          </a:xfrm>
          <a:prstGeom prst="rect">
            <a:avLst/>
          </a:prstGeom>
        </p:spPr>
        <p:txBody>
          <a:bodyPr wrap="square">
            <a:spAutoFit/>
          </a:bodyPr>
          <a:lstStyle/>
          <a:p>
            <a:r>
              <a:rPr lang="en-SG" sz="2400" dirty="0"/>
              <a:t>Slapping</a:t>
            </a:r>
            <a:endParaRPr lang="en-CN" sz="2400" dirty="0"/>
          </a:p>
        </p:txBody>
      </p:sp>
      <p:sp>
        <p:nvSpPr>
          <p:cNvPr id="27" name="Rectangle 26">
            <a:extLst>
              <a:ext uri="{FF2B5EF4-FFF2-40B4-BE49-F238E27FC236}">
                <a16:creationId xmlns:a16="http://schemas.microsoft.com/office/drawing/2014/main" id="{7AD4ED8A-3BE1-61FE-353F-C942F2309790}"/>
              </a:ext>
            </a:extLst>
          </p:cNvPr>
          <p:cNvSpPr/>
          <p:nvPr/>
        </p:nvSpPr>
        <p:spPr>
          <a:xfrm>
            <a:off x="698091" y="5602007"/>
            <a:ext cx="2527040" cy="461665"/>
          </a:xfrm>
          <a:prstGeom prst="rect">
            <a:avLst/>
          </a:prstGeom>
        </p:spPr>
        <p:txBody>
          <a:bodyPr wrap="square">
            <a:spAutoFit/>
          </a:bodyPr>
          <a:lstStyle/>
          <a:p>
            <a:r>
              <a:rPr lang="en-SG" sz="2400" dirty="0"/>
              <a:t>Shaking Hands</a:t>
            </a:r>
            <a:endParaRPr lang="en-CN" sz="2400" dirty="0"/>
          </a:p>
        </p:txBody>
      </p:sp>
      <p:sp>
        <p:nvSpPr>
          <p:cNvPr id="28" name="Rectangle 27">
            <a:extLst>
              <a:ext uri="{FF2B5EF4-FFF2-40B4-BE49-F238E27FC236}">
                <a16:creationId xmlns:a16="http://schemas.microsoft.com/office/drawing/2014/main" id="{A18D6B9A-D35E-55DE-D5A2-9715552BC661}"/>
              </a:ext>
            </a:extLst>
          </p:cNvPr>
          <p:cNvSpPr/>
          <p:nvPr/>
        </p:nvSpPr>
        <p:spPr>
          <a:xfrm>
            <a:off x="4439485" y="5092964"/>
            <a:ext cx="2266513" cy="461665"/>
          </a:xfrm>
          <a:prstGeom prst="rect">
            <a:avLst/>
          </a:prstGeom>
        </p:spPr>
        <p:txBody>
          <a:bodyPr wrap="square">
            <a:spAutoFit/>
          </a:bodyPr>
          <a:lstStyle/>
          <a:p>
            <a:r>
              <a:rPr lang="en-SG" sz="2400" dirty="0"/>
              <a:t>Jumping</a:t>
            </a:r>
            <a:endParaRPr lang="en-CN" sz="2400" dirty="0"/>
          </a:p>
        </p:txBody>
      </p:sp>
      <p:sp>
        <p:nvSpPr>
          <p:cNvPr id="29" name="Rectangle 28">
            <a:extLst>
              <a:ext uri="{FF2B5EF4-FFF2-40B4-BE49-F238E27FC236}">
                <a16:creationId xmlns:a16="http://schemas.microsoft.com/office/drawing/2014/main" id="{6BB2BE09-DE2E-6120-ABB0-E9EBDA22F795}"/>
              </a:ext>
            </a:extLst>
          </p:cNvPr>
          <p:cNvSpPr/>
          <p:nvPr/>
        </p:nvSpPr>
        <p:spPr>
          <a:xfrm>
            <a:off x="4446964" y="5588687"/>
            <a:ext cx="1422917" cy="461665"/>
          </a:xfrm>
          <a:prstGeom prst="rect">
            <a:avLst/>
          </a:prstGeom>
        </p:spPr>
        <p:txBody>
          <a:bodyPr wrap="square">
            <a:spAutoFit/>
          </a:bodyPr>
          <a:lstStyle/>
          <a:p>
            <a:r>
              <a:rPr lang="en-SG" sz="2400" dirty="0"/>
              <a:t>Hopping</a:t>
            </a:r>
            <a:endParaRPr lang="en-CN" sz="2400" dirty="0"/>
          </a:p>
        </p:txBody>
      </p:sp>
      <p:sp>
        <p:nvSpPr>
          <p:cNvPr id="30" name="Rectangle 29">
            <a:extLst>
              <a:ext uri="{FF2B5EF4-FFF2-40B4-BE49-F238E27FC236}">
                <a16:creationId xmlns:a16="http://schemas.microsoft.com/office/drawing/2014/main" id="{392B0A31-80DB-4B7E-84DF-955D62F48360}"/>
              </a:ext>
            </a:extLst>
          </p:cNvPr>
          <p:cNvSpPr/>
          <p:nvPr/>
        </p:nvSpPr>
        <p:spPr>
          <a:xfrm>
            <a:off x="8157267" y="5087121"/>
            <a:ext cx="1422917" cy="461665"/>
          </a:xfrm>
          <a:prstGeom prst="rect">
            <a:avLst/>
          </a:prstGeom>
        </p:spPr>
        <p:txBody>
          <a:bodyPr wrap="square">
            <a:spAutoFit/>
          </a:bodyPr>
          <a:lstStyle/>
          <a:p>
            <a:r>
              <a:rPr lang="en-SG" sz="2400" dirty="0"/>
              <a:t>Eat meal</a:t>
            </a:r>
            <a:endParaRPr lang="en-CN" sz="2400" dirty="0"/>
          </a:p>
        </p:txBody>
      </p:sp>
      <p:sp>
        <p:nvSpPr>
          <p:cNvPr id="31" name="Rectangle 30">
            <a:extLst>
              <a:ext uri="{FF2B5EF4-FFF2-40B4-BE49-F238E27FC236}">
                <a16:creationId xmlns:a16="http://schemas.microsoft.com/office/drawing/2014/main" id="{9842E444-A1F6-8BA7-8A4A-5D79C531DC7F}"/>
              </a:ext>
            </a:extLst>
          </p:cNvPr>
          <p:cNvSpPr/>
          <p:nvPr/>
        </p:nvSpPr>
        <p:spPr>
          <a:xfrm>
            <a:off x="8157267" y="5569986"/>
            <a:ext cx="1727807" cy="461665"/>
          </a:xfrm>
          <a:prstGeom prst="rect">
            <a:avLst/>
          </a:prstGeom>
        </p:spPr>
        <p:txBody>
          <a:bodyPr wrap="square">
            <a:spAutoFit/>
          </a:bodyPr>
          <a:lstStyle/>
          <a:p>
            <a:r>
              <a:rPr lang="en-SG" sz="2400" dirty="0"/>
              <a:t>Drink water</a:t>
            </a:r>
            <a:endParaRPr lang="en-CN" sz="2400" dirty="0"/>
          </a:p>
        </p:txBody>
      </p:sp>
      <p:sp>
        <p:nvSpPr>
          <p:cNvPr id="32" name="Rectangle 31">
            <a:extLst>
              <a:ext uri="{FF2B5EF4-FFF2-40B4-BE49-F238E27FC236}">
                <a16:creationId xmlns:a16="http://schemas.microsoft.com/office/drawing/2014/main" id="{93B56770-3271-1AFD-EA0D-4BFD6C7AAE3E}"/>
              </a:ext>
            </a:extLst>
          </p:cNvPr>
          <p:cNvSpPr/>
          <p:nvPr/>
        </p:nvSpPr>
        <p:spPr>
          <a:xfrm>
            <a:off x="698091" y="6111052"/>
            <a:ext cx="2527040" cy="461665"/>
          </a:xfrm>
          <a:prstGeom prst="rect">
            <a:avLst/>
          </a:prstGeom>
        </p:spPr>
        <p:txBody>
          <a:bodyPr wrap="square">
            <a:spAutoFit/>
          </a:bodyPr>
          <a:lstStyle/>
          <a:p>
            <a:r>
              <a:rPr lang="en-SG" sz="2400" dirty="0"/>
              <a:t>Pointing</a:t>
            </a:r>
            <a:endParaRPr lang="en-CN" sz="2400" dirty="0"/>
          </a:p>
        </p:txBody>
      </p:sp>
      <p:sp>
        <p:nvSpPr>
          <p:cNvPr id="33" name="Rectangle 32">
            <a:extLst>
              <a:ext uri="{FF2B5EF4-FFF2-40B4-BE49-F238E27FC236}">
                <a16:creationId xmlns:a16="http://schemas.microsoft.com/office/drawing/2014/main" id="{115371B5-09DF-1491-36C9-A3CEAF539632}"/>
              </a:ext>
            </a:extLst>
          </p:cNvPr>
          <p:cNvSpPr/>
          <p:nvPr/>
        </p:nvSpPr>
        <p:spPr>
          <a:xfrm>
            <a:off x="2010707" y="5092963"/>
            <a:ext cx="1422917" cy="461665"/>
          </a:xfrm>
          <a:prstGeom prst="rect">
            <a:avLst/>
          </a:prstGeom>
        </p:spPr>
        <p:txBody>
          <a:bodyPr wrap="square">
            <a:spAutoFit/>
          </a:bodyPr>
          <a:lstStyle/>
          <a:p>
            <a:r>
              <a:rPr lang="en-SG" sz="2400" dirty="0">
                <a:solidFill>
                  <a:schemeClr val="bg1"/>
                </a:solidFill>
              </a:rPr>
              <a:t>Punching</a:t>
            </a:r>
            <a:endParaRPr lang="en-CN" sz="2400" dirty="0">
              <a:solidFill>
                <a:schemeClr val="bg1"/>
              </a:solidFill>
            </a:endParaRPr>
          </a:p>
        </p:txBody>
      </p:sp>
      <p:sp>
        <p:nvSpPr>
          <p:cNvPr id="34" name="Rectangle 33">
            <a:extLst>
              <a:ext uri="{FF2B5EF4-FFF2-40B4-BE49-F238E27FC236}">
                <a16:creationId xmlns:a16="http://schemas.microsoft.com/office/drawing/2014/main" id="{443F73F7-DA12-6717-5078-E77E0F20074B}"/>
              </a:ext>
            </a:extLst>
          </p:cNvPr>
          <p:cNvSpPr/>
          <p:nvPr/>
        </p:nvSpPr>
        <p:spPr>
          <a:xfrm>
            <a:off x="4436244" y="6094450"/>
            <a:ext cx="2266513" cy="461665"/>
          </a:xfrm>
          <a:prstGeom prst="rect">
            <a:avLst/>
          </a:prstGeom>
        </p:spPr>
        <p:txBody>
          <a:bodyPr wrap="square">
            <a:spAutoFit/>
          </a:bodyPr>
          <a:lstStyle/>
          <a:p>
            <a:r>
              <a:rPr lang="en-SG" sz="2400" dirty="0"/>
              <a:t>Squatting</a:t>
            </a:r>
            <a:endParaRPr lang="en-CN" sz="2400" dirty="0"/>
          </a:p>
        </p:txBody>
      </p:sp>
      <p:sp>
        <p:nvSpPr>
          <p:cNvPr id="35" name="Rectangle 34">
            <a:extLst>
              <a:ext uri="{FF2B5EF4-FFF2-40B4-BE49-F238E27FC236}">
                <a16:creationId xmlns:a16="http://schemas.microsoft.com/office/drawing/2014/main" id="{6453140F-43EC-2B00-D706-D82AC75911F9}"/>
              </a:ext>
            </a:extLst>
          </p:cNvPr>
          <p:cNvSpPr/>
          <p:nvPr/>
        </p:nvSpPr>
        <p:spPr>
          <a:xfrm>
            <a:off x="1525290" y="2996745"/>
            <a:ext cx="1666903" cy="502766"/>
          </a:xfrm>
          <a:prstGeom prst="rect">
            <a:avLst/>
          </a:prstGeom>
        </p:spPr>
        <p:txBody>
          <a:bodyPr wrap="square">
            <a:spAutoFit/>
          </a:bodyPr>
          <a:lstStyle/>
          <a:p>
            <a:r>
              <a:rPr lang="en-SG" sz="2667" b="1" dirty="0"/>
              <a:t>Expert 1</a:t>
            </a:r>
            <a:endParaRPr lang="en-CN" sz="2667" b="1" dirty="0"/>
          </a:p>
        </p:txBody>
      </p:sp>
      <p:sp>
        <p:nvSpPr>
          <p:cNvPr id="36" name="Rectangle 35">
            <a:extLst>
              <a:ext uri="{FF2B5EF4-FFF2-40B4-BE49-F238E27FC236}">
                <a16:creationId xmlns:a16="http://schemas.microsoft.com/office/drawing/2014/main" id="{693DE023-7129-200C-CCB2-FDDD86BB4B96}"/>
              </a:ext>
            </a:extLst>
          </p:cNvPr>
          <p:cNvSpPr/>
          <p:nvPr/>
        </p:nvSpPr>
        <p:spPr>
          <a:xfrm>
            <a:off x="4989497" y="2996745"/>
            <a:ext cx="1666903" cy="502766"/>
          </a:xfrm>
          <a:prstGeom prst="rect">
            <a:avLst/>
          </a:prstGeom>
        </p:spPr>
        <p:txBody>
          <a:bodyPr wrap="square">
            <a:spAutoFit/>
          </a:bodyPr>
          <a:lstStyle/>
          <a:p>
            <a:r>
              <a:rPr lang="en-SG" sz="2667" b="1" dirty="0"/>
              <a:t>Expert 2</a:t>
            </a:r>
            <a:endParaRPr lang="en-CN" sz="2667" b="1" dirty="0"/>
          </a:p>
        </p:txBody>
      </p:sp>
      <p:sp>
        <p:nvSpPr>
          <p:cNvPr id="37" name="Rectangle 36">
            <a:extLst>
              <a:ext uri="{FF2B5EF4-FFF2-40B4-BE49-F238E27FC236}">
                <a16:creationId xmlns:a16="http://schemas.microsoft.com/office/drawing/2014/main" id="{DD1E2763-D310-CA1D-47BE-3748BB189732}"/>
              </a:ext>
            </a:extLst>
          </p:cNvPr>
          <p:cNvSpPr/>
          <p:nvPr/>
        </p:nvSpPr>
        <p:spPr>
          <a:xfrm>
            <a:off x="8325441" y="2996745"/>
            <a:ext cx="1666903" cy="502766"/>
          </a:xfrm>
          <a:prstGeom prst="rect">
            <a:avLst/>
          </a:prstGeom>
        </p:spPr>
        <p:txBody>
          <a:bodyPr wrap="square">
            <a:spAutoFit/>
          </a:bodyPr>
          <a:lstStyle/>
          <a:p>
            <a:r>
              <a:rPr lang="en-SG" sz="2667" b="1" dirty="0"/>
              <a:t>Expert 3</a:t>
            </a:r>
            <a:endParaRPr lang="en-CN" sz="2667" b="1" dirty="0"/>
          </a:p>
        </p:txBody>
      </p:sp>
      <p:sp>
        <p:nvSpPr>
          <p:cNvPr id="38" name="Oval 37">
            <a:extLst>
              <a:ext uri="{FF2B5EF4-FFF2-40B4-BE49-F238E27FC236}">
                <a16:creationId xmlns:a16="http://schemas.microsoft.com/office/drawing/2014/main" id="{15C2D6FC-39BD-53F1-A28B-7F105E5D7B55}"/>
              </a:ext>
            </a:extLst>
          </p:cNvPr>
          <p:cNvSpPr/>
          <p:nvPr/>
        </p:nvSpPr>
        <p:spPr>
          <a:xfrm>
            <a:off x="5386155" y="1275917"/>
            <a:ext cx="672075" cy="6720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39" name="Partial Circle 38">
            <a:extLst>
              <a:ext uri="{FF2B5EF4-FFF2-40B4-BE49-F238E27FC236}">
                <a16:creationId xmlns:a16="http://schemas.microsoft.com/office/drawing/2014/main" id="{312B2DE4-64AA-BC4A-C133-9B161A6EF5C6}"/>
              </a:ext>
            </a:extLst>
          </p:cNvPr>
          <p:cNvSpPr/>
          <p:nvPr/>
        </p:nvSpPr>
        <p:spPr>
          <a:xfrm rot="5400000">
            <a:off x="5068308" y="1836626"/>
            <a:ext cx="1314009" cy="1555053"/>
          </a:xfrm>
          <a:prstGeom prst="pie">
            <a:avLst>
              <a:gd name="adj1" fmla="val 5363359"/>
              <a:gd name="adj2" fmla="val 1620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solidFill>
                <a:schemeClr val="tx1"/>
              </a:solidFill>
            </a:endParaRPr>
          </a:p>
        </p:txBody>
      </p:sp>
      <p:sp>
        <p:nvSpPr>
          <p:cNvPr id="40" name="Pentagon 39">
            <a:extLst>
              <a:ext uri="{FF2B5EF4-FFF2-40B4-BE49-F238E27FC236}">
                <a16:creationId xmlns:a16="http://schemas.microsoft.com/office/drawing/2014/main" id="{74B1C0F2-99A4-0E55-447E-03FBE56C76BD}"/>
              </a:ext>
            </a:extLst>
          </p:cNvPr>
          <p:cNvSpPr/>
          <p:nvPr/>
        </p:nvSpPr>
        <p:spPr>
          <a:xfrm>
            <a:off x="5050165" y="2233264"/>
            <a:ext cx="359707" cy="342577"/>
          </a:xfrm>
          <a:prstGeom prst="pentagon">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41" name="Pentagon 40">
            <a:extLst>
              <a:ext uri="{FF2B5EF4-FFF2-40B4-BE49-F238E27FC236}">
                <a16:creationId xmlns:a16="http://schemas.microsoft.com/office/drawing/2014/main" id="{E10CB9C6-B02D-94C4-C219-DC8B3D73CB69}"/>
              </a:ext>
            </a:extLst>
          </p:cNvPr>
          <p:cNvSpPr/>
          <p:nvPr/>
        </p:nvSpPr>
        <p:spPr>
          <a:xfrm>
            <a:off x="5542339" y="2233264"/>
            <a:ext cx="359707" cy="342577"/>
          </a:xfrm>
          <a:prstGeom prst="pentagon">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42" name="Pentagon 41">
            <a:extLst>
              <a:ext uri="{FF2B5EF4-FFF2-40B4-BE49-F238E27FC236}">
                <a16:creationId xmlns:a16="http://schemas.microsoft.com/office/drawing/2014/main" id="{45AED7AD-EDA4-AEFB-34B9-9A7613C6293F}"/>
              </a:ext>
            </a:extLst>
          </p:cNvPr>
          <p:cNvSpPr/>
          <p:nvPr/>
        </p:nvSpPr>
        <p:spPr>
          <a:xfrm>
            <a:off x="6034512" y="2233264"/>
            <a:ext cx="359707" cy="342577"/>
          </a:xfrm>
          <a:prstGeom prst="pentagon">
            <a:avLst/>
          </a:prstGeom>
          <a:solidFill>
            <a:schemeClr val="tx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43" name="Rectangle 42">
            <a:extLst>
              <a:ext uri="{FF2B5EF4-FFF2-40B4-BE49-F238E27FC236}">
                <a16:creationId xmlns:a16="http://schemas.microsoft.com/office/drawing/2014/main" id="{8AB653CE-C8A3-86F4-7703-7E3B790CB5FB}"/>
              </a:ext>
            </a:extLst>
          </p:cNvPr>
          <p:cNvSpPr/>
          <p:nvPr/>
        </p:nvSpPr>
        <p:spPr>
          <a:xfrm>
            <a:off x="3077848" y="1608305"/>
            <a:ext cx="2071803" cy="502766"/>
          </a:xfrm>
          <a:prstGeom prst="rect">
            <a:avLst/>
          </a:prstGeom>
        </p:spPr>
        <p:txBody>
          <a:bodyPr wrap="square">
            <a:spAutoFit/>
          </a:bodyPr>
          <a:lstStyle/>
          <a:p>
            <a:r>
              <a:rPr lang="en-SG" sz="2667" b="1" dirty="0"/>
              <a:t>Non-Expert</a:t>
            </a:r>
            <a:endParaRPr lang="en-CN" sz="2667" b="1" dirty="0"/>
          </a:p>
        </p:txBody>
      </p:sp>
      <p:cxnSp>
        <p:nvCxnSpPr>
          <p:cNvPr id="3" name="Straight Connector 2">
            <a:extLst>
              <a:ext uri="{FF2B5EF4-FFF2-40B4-BE49-F238E27FC236}">
                <a16:creationId xmlns:a16="http://schemas.microsoft.com/office/drawing/2014/main" id="{0326B873-59D3-4056-6FFA-0F7B23041666}"/>
              </a:ext>
            </a:extLst>
          </p:cNvPr>
          <p:cNvCxnSpPr/>
          <p:nvPr/>
        </p:nvCxnSpPr>
        <p:spPr>
          <a:xfrm>
            <a:off x="770660" y="2948947"/>
            <a:ext cx="10198443"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22094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E2730D9-0CC7-4284-BA81-8581B9B15B5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68075" y="1381061"/>
            <a:ext cx="4320480" cy="5182897"/>
          </a:xfrm>
        </p:spPr>
      </p:pic>
      <p:sp>
        <p:nvSpPr>
          <p:cNvPr id="4" name="Slide Number Placeholder 3">
            <a:extLst>
              <a:ext uri="{FF2B5EF4-FFF2-40B4-BE49-F238E27FC236}">
                <a16:creationId xmlns:a16="http://schemas.microsoft.com/office/drawing/2014/main" id="{28CCBFF4-B0AE-C77C-5907-4CA3F85BBCF0}"/>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a:extLst>
              <a:ext uri="{FF2B5EF4-FFF2-40B4-BE49-F238E27FC236}">
                <a16:creationId xmlns:a16="http://schemas.microsoft.com/office/drawing/2014/main" id="{5A4141A1-9907-B670-5261-C58B7E0AA8EB}"/>
              </a:ext>
            </a:extLst>
          </p:cNvPr>
          <p:cNvSpPr txBox="1">
            <a:spLocks/>
          </p:cNvSpPr>
          <p:nvPr/>
        </p:nvSpPr>
        <p:spPr>
          <a:xfrm>
            <a:off x="0" y="274639"/>
            <a:ext cx="12192000" cy="1143000"/>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4267" dirty="0"/>
              <a:t>Expert Retrieval and Assembly (ERA)</a:t>
            </a:r>
          </a:p>
        </p:txBody>
      </p:sp>
      <p:sp>
        <p:nvSpPr>
          <p:cNvPr id="7" name="Rectangle 6">
            <a:extLst>
              <a:ext uri="{FF2B5EF4-FFF2-40B4-BE49-F238E27FC236}">
                <a16:creationId xmlns:a16="http://schemas.microsoft.com/office/drawing/2014/main" id="{781BB3EC-E200-7EA0-877A-E1E8ED869469}"/>
              </a:ext>
            </a:extLst>
          </p:cNvPr>
          <p:cNvSpPr/>
          <p:nvPr/>
        </p:nvSpPr>
        <p:spPr>
          <a:xfrm>
            <a:off x="719403" y="1700809"/>
            <a:ext cx="5280587" cy="4154984"/>
          </a:xfrm>
          <a:prstGeom prst="rect">
            <a:avLst/>
          </a:prstGeom>
        </p:spPr>
        <p:txBody>
          <a:bodyPr wrap="square">
            <a:spAutoFit/>
          </a:bodyPr>
          <a:lstStyle/>
          <a:p>
            <a:r>
              <a:rPr lang="en-SG" sz="2400" dirty="0"/>
              <a:t>We design a new module that can replace convolutional layers in Convolutional Neural Networks (CNNs).</a:t>
            </a:r>
          </a:p>
          <a:p>
            <a:endParaRPr lang="en-SG" sz="2400" dirty="0"/>
          </a:p>
          <a:p>
            <a:r>
              <a:rPr lang="en-US" sz="2400" dirty="0"/>
              <a:t>Our module </a:t>
            </a:r>
            <a:r>
              <a:rPr lang="en-US" sz="2400" b="1" dirty="0"/>
              <a:t>retrieves and assembles a set of </a:t>
            </a:r>
            <a:r>
              <a:rPr lang="en-US" sz="2400" b="1" i="1" dirty="0"/>
              <a:t>experts</a:t>
            </a:r>
            <a:r>
              <a:rPr lang="en-US" sz="2400" b="1" dirty="0"/>
              <a:t> most specialized at using discriminative subtle differences</a:t>
            </a:r>
            <a:r>
              <a:rPr lang="en-US" sz="2400" dirty="0"/>
              <a:t>, to distinguish an input sample from other</a:t>
            </a:r>
            <a:br>
              <a:rPr lang="en-US" sz="2400" dirty="0"/>
            </a:br>
            <a:r>
              <a:rPr lang="en-US" sz="2400" dirty="0"/>
              <a:t>highly similar samples. </a:t>
            </a:r>
            <a:endParaRPr lang="en-SG" sz="2400" dirty="0"/>
          </a:p>
          <a:p>
            <a:endParaRPr lang="en-SG" sz="2400" dirty="0"/>
          </a:p>
          <a:p>
            <a:endParaRPr lang="en-CN" sz="2400" dirty="0"/>
          </a:p>
        </p:txBody>
      </p:sp>
    </p:spTree>
    <p:extLst>
      <p:ext uri="{BB962C8B-B14F-4D97-AF65-F5344CB8AC3E}">
        <p14:creationId xmlns:p14="http://schemas.microsoft.com/office/powerpoint/2010/main" val="2648592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E2730D9-0CC7-4284-BA81-8581B9B15B5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768075" y="1381061"/>
            <a:ext cx="4320480" cy="5182897"/>
          </a:xfrm>
        </p:spPr>
      </p:pic>
      <p:sp>
        <p:nvSpPr>
          <p:cNvPr id="4" name="Slide Number Placeholder 3">
            <a:extLst>
              <a:ext uri="{FF2B5EF4-FFF2-40B4-BE49-F238E27FC236}">
                <a16:creationId xmlns:a16="http://schemas.microsoft.com/office/drawing/2014/main" id="{28CCBFF4-B0AE-C77C-5907-4CA3F85BBCF0}"/>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a:extLst>
              <a:ext uri="{FF2B5EF4-FFF2-40B4-BE49-F238E27FC236}">
                <a16:creationId xmlns:a16="http://schemas.microsoft.com/office/drawing/2014/main" id="{5A4141A1-9907-B670-5261-C58B7E0AA8EB}"/>
              </a:ext>
            </a:extLst>
          </p:cNvPr>
          <p:cNvSpPr txBox="1">
            <a:spLocks/>
          </p:cNvSpPr>
          <p:nvPr/>
        </p:nvSpPr>
        <p:spPr>
          <a:xfrm>
            <a:off x="0" y="274639"/>
            <a:ext cx="12192000" cy="1143000"/>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4267" dirty="0"/>
              <a:t>ERA Module Design</a:t>
            </a:r>
          </a:p>
        </p:txBody>
      </p:sp>
      <p:sp>
        <p:nvSpPr>
          <p:cNvPr id="7" name="Rectangle 6">
            <a:extLst>
              <a:ext uri="{FF2B5EF4-FFF2-40B4-BE49-F238E27FC236}">
                <a16:creationId xmlns:a16="http://schemas.microsoft.com/office/drawing/2014/main" id="{781BB3EC-E200-7EA0-877A-E1E8ED869469}"/>
              </a:ext>
            </a:extLst>
          </p:cNvPr>
          <p:cNvSpPr/>
          <p:nvPr/>
        </p:nvSpPr>
        <p:spPr>
          <a:xfrm>
            <a:off x="566479" y="1508787"/>
            <a:ext cx="5952661" cy="6370975"/>
          </a:xfrm>
          <a:prstGeom prst="rect">
            <a:avLst/>
          </a:prstGeom>
        </p:spPr>
        <p:txBody>
          <a:bodyPr wrap="square">
            <a:spAutoFit/>
          </a:bodyPr>
          <a:lstStyle/>
          <a:p>
            <a:r>
              <a:rPr lang="en-SG" sz="2400" b="1" dirty="0"/>
              <a:t>Highlights of the Design</a:t>
            </a:r>
          </a:p>
          <a:p>
            <a:pPr marL="380990" indent="-380990">
              <a:buFont typeface="Arial" panose="020B0604020202020204" pitchFamily="34" charset="0"/>
              <a:buChar char="•"/>
            </a:pPr>
            <a:r>
              <a:rPr lang="en-SG" sz="2400" dirty="0"/>
              <a:t>Both </a:t>
            </a:r>
            <a:r>
              <a:rPr lang="en-SG" sz="2400" i="1" dirty="0"/>
              <a:t>non-experts</a:t>
            </a:r>
            <a:r>
              <a:rPr lang="en-SG" sz="2400" dirty="0"/>
              <a:t> and </a:t>
            </a:r>
            <a:r>
              <a:rPr lang="en-SG" sz="2400" i="1" dirty="0"/>
              <a:t>experts</a:t>
            </a:r>
            <a:r>
              <a:rPr lang="en-SG" sz="2400" dirty="0"/>
              <a:t> are used. Each </a:t>
            </a:r>
            <a:r>
              <a:rPr lang="en-SG" sz="2400" i="1" dirty="0"/>
              <a:t>expert/non-expert </a:t>
            </a:r>
            <a:r>
              <a:rPr lang="en-SG" sz="2400" dirty="0"/>
              <a:t>outputs a channel</a:t>
            </a:r>
          </a:p>
          <a:p>
            <a:pPr marL="380990" indent="-380990">
              <a:buFont typeface="Arial" panose="020B0604020202020204" pitchFamily="34" charset="0"/>
              <a:buChar char="•"/>
            </a:pPr>
            <a:endParaRPr lang="en-SG" sz="2400" dirty="0"/>
          </a:p>
          <a:p>
            <a:pPr marL="380990" indent="-380990">
              <a:buFont typeface="Arial" panose="020B0604020202020204" pitchFamily="34" charset="0"/>
              <a:buChar char="•"/>
            </a:pPr>
            <a:r>
              <a:rPr lang="en-SG" sz="2400" dirty="0"/>
              <a:t>Conditioned on the input, an </a:t>
            </a:r>
            <a:r>
              <a:rPr lang="en-SG" sz="2400" i="1" dirty="0"/>
              <a:t>expert</a:t>
            </a:r>
            <a:r>
              <a:rPr lang="en-SG" sz="2400" dirty="0"/>
              <a:t> is retrieved from each </a:t>
            </a:r>
            <a:r>
              <a:rPr lang="en-SG" sz="2400" i="1" dirty="0"/>
              <a:t>Expert Bank,</a:t>
            </a:r>
            <a:r>
              <a:rPr lang="en-SG" sz="2400" dirty="0"/>
              <a:t> while other experts are not used</a:t>
            </a:r>
            <a:endParaRPr lang="en-SG" sz="2400" i="1" dirty="0"/>
          </a:p>
          <a:p>
            <a:endParaRPr lang="en-SG" sz="2400" dirty="0"/>
          </a:p>
          <a:p>
            <a:pPr marL="380990" indent="-380990">
              <a:buFont typeface="Arial" panose="020B0604020202020204" pitchFamily="34" charset="0"/>
              <a:buChar char="•"/>
            </a:pPr>
            <a:r>
              <a:rPr lang="en-SG" sz="2400" dirty="0"/>
              <a:t>Retrieval is done using</a:t>
            </a:r>
            <a:r>
              <a:rPr lang="en-SG" sz="2400" i="1" dirty="0"/>
              <a:t> Key-Query Mechanism </a:t>
            </a:r>
            <a:r>
              <a:rPr lang="en-SG" sz="2400" dirty="0"/>
              <a:t>to select similar </a:t>
            </a:r>
            <a:r>
              <a:rPr lang="en-SG" sz="2400" i="1" dirty="0"/>
              <a:t>experts</a:t>
            </a:r>
            <a:r>
              <a:rPr lang="en-SG" sz="2400" dirty="0"/>
              <a:t> for similar inputs, such that </a:t>
            </a:r>
            <a:r>
              <a:rPr lang="en-SG" sz="2400" i="1" dirty="0"/>
              <a:t>experts</a:t>
            </a:r>
            <a:r>
              <a:rPr lang="en-SG" sz="2400" dirty="0"/>
              <a:t> specialize in distinguishing using subtle cues</a:t>
            </a:r>
          </a:p>
          <a:p>
            <a:endParaRPr lang="en-SG" sz="2400" dirty="0"/>
          </a:p>
          <a:p>
            <a:endParaRPr lang="en-SG" sz="2400" dirty="0"/>
          </a:p>
          <a:p>
            <a:endParaRPr lang="en-SG" sz="2400" dirty="0"/>
          </a:p>
          <a:p>
            <a:endParaRPr lang="en-SG" sz="2400" dirty="0"/>
          </a:p>
          <a:p>
            <a:endParaRPr lang="en-CN" sz="2400" dirty="0"/>
          </a:p>
        </p:txBody>
      </p:sp>
    </p:spTree>
    <p:extLst>
      <p:ext uri="{BB962C8B-B14F-4D97-AF65-F5344CB8AC3E}">
        <p14:creationId xmlns:p14="http://schemas.microsoft.com/office/powerpoint/2010/main" val="321229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CCBFF4-B0AE-C77C-5907-4CA3F85BBCF0}"/>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id="{5A4141A1-9907-B670-5261-C58B7E0AA8EB}"/>
              </a:ext>
            </a:extLst>
          </p:cNvPr>
          <p:cNvSpPr txBox="1">
            <a:spLocks/>
          </p:cNvSpPr>
          <p:nvPr/>
        </p:nvSpPr>
        <p:spPr>
          <a:xfrm>
            <a:off x="0" y="274639"/>
            <a:ext cx="12192000" cy="1143000"/>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4267" dirty="0"/>
              <a:t>Expert Learning Rate Optimization (ELRO)</a:t>
            </a:r>
          </a:p>
        </p:txBody>
      </p:sp>
      <p:sp>
        <p:nvSpPr>
          <p:cNvPr id="7" name="Rectangle 6">
            <a:extLst>
              <a:ext uri="{FF2B5EF4-FFF2-40B4-BE49-F238E27FC236}">
                <a16:creationId xmlns:a16="http://schemas.microsoft.com/office/drawing/2014/main" id="{09798F08-0F7A-EEB6-4E64-BA5CD87091FB}"/>
              </a:ext>
            </a:extLst>
          </p:cNvPr>
          <p:cNvSpPr/>
          <p:nvPr/>
        </p:nvSpPr>
        <p:spPr>
          <a:xfrm>
            <a:off x="911424" y="1563633"/>
            <a:ext cx="10081120" cy="2308324"/>
          </a:xfrm>
          <a:prstGeom prst="rect">
            <a:avLst/>
          </a:prstGeom>
        </p:spPr>
        <p:txBody>
          <a:bodyPr wrap="square">
            <a:spAutoFit/>
          </a:bodyPr>
          <a:lstStyle/>
          <a:p>
            <a:pPr defTabSz="1219170">
              <a:defRPr/>
            </a:pPr>
            <a:r>
              <a:rPr lang="en-US" sz="2400" b="1" dirty="0"/>
              <a:t>Motivation for New Training Scheme</a:t>
            </a:r>
          </a:p>
          <a:p>
            <a:pPr defTabSz="1219170">
              <a:defRPr/>
            </a:pPr>
            <a:r>
              <a:rPr lang="en-US" sz="2400" dirty="0"/>
              <a:t>Moreover, it is non-trivial to balance the training among the many different </a:t>
            </a:r>
            <a:r>
              <a:rPr lang="en-US" sz="2400" i="1" dirty="0"/>
              <a:t>experts</a:t>
            </a:r>
            <a:r>
              <a:rPr lang="en-US" sz="2400" dirty="0"/>
              <a:t> in the module.</a:t>
            </a:r>
          </a:p>
          <a:p>
            <a:pPr defTabSz="1219170">
              <a:defRPr/>
            </a:pPr>
            <a:endParaRPr lang="en-US" sz="2400" dirty="0"/>
          </a:p>
          <a:p>
            <a:pPr defTabSz="1219170">
              <a:defRPr/>
            </a:pPr>
            <a:r>
              <a:rPr lang="en-US" sz="2400" dirty="0"/>
              <a:t>For instance, as some subtle cues may be more common, a few </a:t>
            </a:r>
            <a:r>
              <a:rPr lang="en-US" sz="2400" i="1" dirty="0"/>
              <a:t>experts</a:t>
            </a:r>
            <a:r>
              <a:rPr lang="en-US" sz="2400" dirty="0"/>
              <a:t> are selected more often and might be better trained. </a:t>
            </a:r>
          </a:p>
        </p:txBody>
      </p:sp>
      <p:pic>
        <p:nvPicPr>
          <p:cNvPr id="6" name="Picture 5" descr="Diagram, schematic&#10;&#10;Description automatically generated">
            <a:extLst>
              <a:ext uri="{FF2B5EF4-FFF2-40B4-BE49-F238E27FC236}">
                <a16:creationId xmlns:a16="http://schemas.microsoft.com/office/drawing/2014/main" id="{C100F8ED-E58B-0D4D-03D0-873393B76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539" y="4280141"/>
            <a:ext cx="9992005" cy="2352916"/>
          </a:xfrm>
          <a:prstGeom prst="rect">
            <a:avLst/>
          </a:prstGeom>
        </p:spPr>
      </p:pic>
    </p:spTree>
    <p:extLst>
      <p:ext uri="{BB962C8B-B14F-4D97-AF65-F5344CB8AC3E}">
        <p14:creationId xmlns:p14="http://schemas.microsoft.com/office/powerpoint/2010/main" val="100161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8CCBFF4-B0AE-C77C-5907-4CA3F85BBCF0}"/>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a:extLst>
              <a:ext uri="{FF2B5EF4-FFF2-40B4-BE49-F238E27FC236}">
                <a16:creationId xmlns:a16="http://schemas.microsoft.com/office/drawing/2014/main" id="{5A4141A1-9907-B670-5261-C58B7E0AA8EB}"/>
              </a:ext>
            </a:extLst>
          </p:cNvPr>
          <p:cNvSpPr txBox="1">
            <a:spLocks/>
          </p:cNvSpPr>
          <p:nvPr/>
        </p:nvSpPr>
        <p:spPr>
          <a:xfrm>
            <a:off x="0" y="274639"/>
            <a:ext cx="12192000" cy="1143000"/>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SG" sz="4267" dirty="0"/>
              <a:t>Expert Learning Rate Optimization (ELRO)</a:t>
            </a:r>
          </a:p>
        </p:txBody>
      </p:sp>
      <p:sp>
        <p:nvSpPr>
          <p:cNvPr id="7" name="Rectangle 6">
            <a:extLst>
              <a:ext uri="{FF2B5EF4-FFF2-40B4-BE49-F238E27FC236}">
                <a16:creationId xmlns:a16="http://schemas.microsoft.com/office/drawing/2014/main" id="{09798F08-0F7A-EEB6-4E64-BA5CD87091FB}"/>
              </a:ext>
            </a:extLst>
          </p:cNvPr>
          <p:cNvSpPr/>
          <p:nvPr/>
        </p:nvSpPr>
        <p:spPr>
          <a:xfrm>
            <a:off x="911424" y="1563633"/>
            <a:ext cx="10081120" cy="2308324"/>
          </a:xfrm>
          <a:prstGeom prst="rect">
            <a:avLst/>
          </a:prstGeom>
        </p:spPr>
        <p:txBody>
          <a:bodyPr wrap="square">
            <a:spAutoFit/>
          </a:bodyPr>
          <a:lstStyle/>
          <a:p>
            <a:pPr defTabSz="1219170">
              <a:defRPr/>
            </a:pPr>
            <a:r>
              <a:rPr lang="en-US" sz="2400" dirty="0"/>
              <a:t>Thus, we introduce </a:t>
            </a:r>
            <a:r>
              <a:rPr lang="en-US" sz="2400" b="1" dirty="0"/>
              <a:t>individual expert learning rates </a:t>
            </a:r>
            <a:r>
              <a:rPr lang="en-US" sz="2400" dirty="0"/>
              <a:t>for more balanced training of our experts. </a:t>
            </a:r>
            <a:r>
              <a:rPr lang="en-US" sz="2400" b="1" dirty="0"/>
              <a:t>ELRO</a:t>
            </a:r>
            <a:r>
              <a:rPr lang="en-US" sz="2400" dirty="0"/>
              <a:t> </a:t>
            </a:r>
            <a:r>
              <a:rPr lang="en-US" sz="2400" b="1" dirty="0"/>
              <a:t>is implemented </a:t>
            </a:r>
            <a:r>
              <a:rPr lang="en-US" sz="2400" dirty="0"/>
              <a:t>during the training of the </a:t>
            </a:r>
            <a:r>
              <a:rPr lang="en-US" sz="2400" i="1" dirty="0"/>
              <a:t>experts</a:t>
            </a:r>
            <a:r>
              <a:rPr lang="en-US" sz="2400" dirty="0"/>
              <a:t>, which tunes their individual learning rates together with the rest of the model parameters.</a:t>
            </a:r>
          </a:p>
          <a:p>
            <a:pPr defTabSz="1219170">
              <a:defRPr/>
            </a:pPr>
            <a:endParaRPr lang="en-US" sz="2400" dirty="0"/>
          </a:p>
          <a:p>
            <a:pPr defTabSz="1219170">
              <a:defRPr/>
            </a:pPr>
            <a:r>
              <a:rPr lang="en-US" sz="2400" dirty="0"/>
              <a:t>Overall, ELRO is </a:t>
            </a:r>
            <a:r>
              <a:rPr lang="en-US" sz="2400" b="1" dirty="0"/>
              <a:t>a 3-step procedure</a:t>
            </a:r>
            <a:r>
              <a:rPr lang="en-US" sz="2400" dirty="0"/>
              <a:t> shown below:</a:t>
            </a:r>
          </a:p>
        </p:txBody>
      </p:sp>
      <p:pic>
        <p:nvPicPr>
          <p:cNvPr id="9" name="Picture 8" descr="Diagram, schematic&#10;&#10;Description automatically generated">
            <a:extLst>
              <a:ext uri="{FF2B5EF4-FFF2-40B4-BE49-F238E27FC236}">
                <a16:creationId xmlns:a16="http://schemas.microsoft.com/office/drawing/2014/main" id="{F817D3D2-D11C-1A83-850F-20F87F0033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539" y="4280141"/>
            <a:ext cx="9992005" cy="2352916"/>
          </a:xfrm>
          <a:prstGeom prst="rect">
            <a:avLst/>
          </a:prstGeom>
        </p:spPr>
      </p:pic>
    </p:spTree>
    <p:extLst>
      <p:ext uri="{BB962C8B-B14F-4D97-AF65-F5344CB8AC3E}">
        <p14:creationId xmlns:p14="http://schemas.microsoft.com/office/powerpoint/2010/main" val="985487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CCE4-E265-ECA1-9924-230531C2570A}"/>
              </a:ext>
            </a:extLst>
          </p:cNvPr>
          <p:cNvSpPr>
            <a:spLocks noGrp="1"/>
          </p:cNvSpPr>
          <p:nvPr>
            <p:ph type="title"/>
          </p:nvPr>
        </p:nvSpPr>
        <p:spPr/>
        <p:txBody>
          <a:bodyPr>
            <a:normAutofit/>
          </a:bodyPr>
          <a:lstStyle/>
          <a:p>
            <a:r>
              <a:rPr lang="en-SG" sz="4267" dirty="0"/>
              <a:t>Experiments</a:t>
            </a:r>
          </a:p>
        </p:txBody>
      </p:sp>
      <p:sp>
        <p:nvSpPr>
          <p:cNvPr id="4" name="Slide Number Placeholder 3">
            <a:extLst>
              <a:ext uri="{FF2B5EF4-FFF2-40B4-BE49-F238E27FC236}">
                <a16:creationId xmlns:a16="http://schemas.microsoft.com/office/drawing/2014/main" id="{CE668187-72FC-488A-6BD5-13C3400D8685}"/>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6" name="Picture 5">
            <a:extLst>
              <a:ext uri="{FF2B5EF4-FFF2-40B4-BE49-F238E27FC236}">
                <a16:creationId xmlns:a16="http://schemas.microsoft.com/office/drawing/2014/main" id="{8E2D0FAE-50A0-3827-CC19-877B4E15F5D6}"/>
              </a:ext>
            </a:extLst>
          </p:cNvPr>
          <p:cNvPicPr>
            <a:picLocks noChangeAspect="1"/>
          </p:cNvPicPr>
          <p:nvPr/>
        </p:nvPicPr>
        <p:blipFill rotWithShape="1">
          <a:blip r:embed="rId3"/>
          <a:srcRect t="22187"/>
          <a:stretch/>
        </p:blipFill>
        <p:spPr>
          <a:xfrm>
            <a:off x="1429874" y="2021881"/>
            <a:ext cx="9328693" cy="4106503"/>
          </a:xfrm>
          <a:prstGeom prst="rect">
            <a:avLst/>
          </a:prstGeom>
        </p:spPr>
      </p:pic>
      <p:sp>
        <p:nvSpPr>
          <p:cNvPr id="7" name="Rectangle 6">
            <a:extLst>
              <a:ext uri="{FF2B5EF4-FFF2-40B4-BE49-F238E27FC236}">
                <a16:creationId xmlns:a16="http://schemas.microsoft.com/office/drawing/2014/main" id="{3F67CD3A-41A2-2A60-86D5-B293680CE0A0}"/>
              </a:ext>
            </a:extLst>
          </p:cNvPr>
          <p:cNvSpPr/>
          <p:nvPr/>
        </p:nvSpPr>
        <p:spPr>
          <a:xfrm>
            <a:off x="6288021" y="5305030"/>
            <a:ext cx="576064" cy="7697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25" name="Rectangle 24">
            <a:extLst>
              <a:ext uri="{FF2B5EF4-FFF2-40B4-BE49-F238E27FC236}">
                <a16:creationId xmlns:a16="http://schemas.microsoft.com/office/drawing/2014/main" id="{9E2707A9-3780-F535-E88F-462650C48EBB}"/>
              </a:ext>
            </a:extLst>
          </p:cNvPr>
          <p:cNvSpPr/>
          <p:nvPr/>
        </p:nvSpPr>
        <p:spPr>
          <a:xfrm>
            <a:off x="10032437" y="5305030"/>
            <a:ext cx="576064" cy="7697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9" name="Rectangle 8">
            <a:extLst>
              <a:ext uri="{FF2B5EF4-FFF2-40B4-BE49-F238E27FC236}">
                <a16:creationId xmlns:a16="http://schemas.microsoft.com/office/drawing/2014/main" id="{B2DF0E39-06D5-275E-64C1-0B39F2060A9A}"/>
              </a:ext>
            </a:extLst>
          </p:cNvPr>
          <p:cNvSpPr/>
          <p:nvPr/>
        </p:nvSpPr>
        <p:spPr>
          <a:xfrm>
            <a:off x="3492231" y="1529438"/>
            <a:ext cx="4838370" cy="461665"/>
          </a:xfrm>
          <a:prstGeom prst="rect">
            <a:avLst/>
          </a:prstGeom>
        </p:spPr>
        <p:txBody>
          <a:bodyPr wrap="square">
            <a:spAutoFit/>
          </a:bodyPr>
          <a:lstStyle/>
          <a:p>
            <a:r>
              <a:rPr lang="en-SG" sz="2400" b="1" dirty="0"/>
              <a:t>Table 1: Results on NTU60 and SYSU</a:t>
            </a:r>
            <a:endParaRPr lang="en-SG" sz="2400" dirty="0"/>
          </a:p>
        </p:txBody>
      </p:sp>
    </p:spTree>
    <p:extLst>
      <p:ext uri="{BB962C8B-B14F-4D97-AF65-F5344CB8AC3E}">
        <p14:creationId xmlns:p14="http://schemas.microsoft.com/office/powerpoint/2010/main" val="3315702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CCE4-E265-ECA1-9924-230531C2570A}"/>
              </a:ext>
            </a:extLst>
          </p:cNvPr>
          <p:cNvSpPr>
            <a:spLocks noGrp="1"/>
          </p:cNvSpPr>
          <p:nvPr>
            <p:ph type="title"/>
          </p:nvPr>
        </p:nvSpPr>
        <p:spPr/>
        <p:txBody>
          <a:bodyPr>
            <a:normAutofit/>
          </a:bodyPr>
          <a:lstStyle/>
          <a:p>
            <a:r>
              <a:rPr lang="en-SG" sz="4267" dirty="0"/>
              <a:t>Experiments</a:t>
            </a:r>
          </a:p>
        </p:txBody>
      </p:sp>
      <p:sp>
        <p:nvSpPr>
          <p:cNvPr id="4" name="Slide Number Placeholder 3">
            <a:extLst>
              <a:ext uri="{FF2B5EF4-FFF2-40B4-BE49-F238E27FC236}">
                <a16:creationId xmlns:a16="http://schemas.microsoft.com/office/drawing/2014/main" id="{CE668187-72FC-488A-6BD5-13C3400D8685}"/>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9" name="Rectangle 8">
            <a:extLst>
              <a:ext uri="{FF2B5EF4-FFF2-40B4-BE49-F238E27FC236}">
                <a16:creationId xmlns:a16="http://schemas.microsoft.com/office/drawing/2014/main" id="{B2DF0E39-06D5-275E-64C1-0B39F2060A9A}"/>
              </a:ext>
            </a:extLst>
          </p:cNvPr>
          <p:cNvSpPr/>
          <p:nvPr/>
        </p:nvSpPr>
        <p:spPr>
          <a:xfrm>
            <a:off x="3608962" y="2053569"/>
            <a:ext cx="5272391" cy="461665"/>
          </a:xfrm>
          <a:prstGeom prst="rect">
            <a:avLst/>
          </a:prstGeom>
        </p:spPr>
        <p:txBody>
          <a:bodyPr wrap="square">
            <a:spAutoFit/>
          </a:bodyPr>
          <a:lstStyle/>
          <a:p>
            <a:r>
              <a:rPr lang="en-SG" sz="2400" b="1" dirty="0"/>
              <a:t>Table 2: Results on NTU120 and UCF101</a:t>
            </a:r>
            <a:endParaRPr lang="en-SG" sz="2400" dirty="0"/>
          </a:p>
        </p:txBody>
      </p:sp>
      <p:pic>
        <p:nvPicPr>
          <p:cNvPr id="5" name="Picture 4">
            <a:extLst>
              <a:ext uri="{FF2B5EF4-FFF2-40B4-BE49-F238E27FC236}">
                <a16:creationId xmlns:a16="http://schemas.microsoft.com/office/drawing/2014/main" id="{3472BED2-2419-1460-83F1-CED1E0FFA24F}"/>
              </a:ext>
            </a:extLst>
          </p:cNvPr>
          <p:cNvPicPr>
            <a:picLocks noChangeAspect="1"/>
          </p:cNvPicPr>
          <p:nvPr/>
        </p:nvPicPr>
        <p:blipFill>
          <a:blip r:embed="rId3"/>
          <a:stretch>
            <a:fillRect/>
          </a:stretch>
        </p:blipFill>
        <p:spPr>
          <a:xfrm>
            <a:off x="1429874" y="2546012"/>
            <a:ext cx="9478772" cy="2462570"/>
          </a:xfrm>
          <a:prstGeom prst="rect">
            <a:avLst/>
          </a:prstGeom>
        </p:spPr>
      </p:pic>
      <p:sp>
        <p:nvSpPr>
          <p:cNvPr id="7" name="Rectangle 6">
            <a:extLst>
              <a:ext uri="{FF2B5EF4-FFF2-40B4-BE49-F238E27FC236}">
                <a16:creationId xmlns:a16="http://schemas.microsoft.com/office/drawing/2014/main" id="{3F67CD3A-41A2-2A60-86D5-B293680CE0A0}"/>
              </a:ext>
            </a:extLst>
          </p:cNvPr>
          <p:cNvSpPr/>
          <p:nvPr/>
        </p:nvSpPr>
        <p:spPr>
          <a:xfrm>
            <a:off x="6373550" y="4180033"/>
            <a:ext cx="648000" cy="7697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
        <p:nvSpPr>
          <p:cNvPr id="25" name="Rectangle 24">
            <a:extLst>
              <a:ext uri="{FF2B5EF4-FFF2-40B4-BE49-F238E27FC236}">
                <a16:creationId xmlns:a16="http://schemas.microsoft.com/office/drawing/2014/main" id="{9E2707A9-3780-F535-E88F-462650C48EBB}"/>
              </a:ext>
            </a:extLst>
          </p:cNvPr>
          <p:cNvSpPr/>
          <p:nvPr/>
        </p:nvSpPr>
        <p:spPr>
          <a:xfrm>
            <a:off x="10205518" y="4180033"/>
            <a:ext cx="576064" cy="7697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a:p>
        </p:txBody>
      </p:sp>
    </p:spTree>
    <p:extLst>
      <p:ext uri="{BB962C8B-B14F-4D97-AF65-F5344CB8AC3E}">
        <p14:creationId xmlns:p14="http://schemas.microsoft.com/office/powerpoint/2010/main" val="491827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TotalTime>
  <Words>1622</Words>
  <Application>Microsoft Office PowerPoint</Application>
  <PresentationFormat>Widescreen</PresentationFormat>
  <Paragraphs>166</Paragraphs>
  <Slides>13</Slides>
  <Notes>12</Notes>
  <HiddenSlides>2</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Calibri Light</vt:lpstr>
      <vt:lpstr>Office Theme</vt:lpstr>
      <vt:lpstr>Acrobat Document</vt:lpstr>
      <vt:lpstr>ERA: Expert Retrieval and Assembly for  Early Action Prediction</vt:lpstr>
      <vt:lpstr>PowerPoint Presentation</vt:lpstr>
      <vt:lpstr>PowerPoint Presentation</vt:lpstr>
      <vt:lpstr>PowerPoint Presentation</vt:lpstr>
      <vt:lpstr>PowerPoint Presentation</vt:lpstr>
      <vt:lpstr>PowerPoint Presentation</vt:lpstr>
      <vt:lpstr>PowerPoint Presentation</vt:lpstr>
      <vt:lpstr>Experiments</vt:lpstr>
      <vt:lpstr>Experiments</vt:lpstr>
      <vt:lpstr>Experiments</vt:lpstr>
      <vt:lpstr>Qualitative Validation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PhD - Foo Lin Geng</dc:creator>
  <cp:lastModifiedBy>PhD - Foo Lin Geng</cp:lastModifiedBy>
  <cp:revision>14</cp:revision>
  <dcterms:created xsi:type="dcterms:W3CDTF">2022-10-01T06:54:03Z</dcterms:created>
  <dcterms:modified xsi:type="dcterms:W3CDTF">2022-10-01T12:22:08Z</dcterms:modified>
</cp:coreProperties>
</file>