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2" r:id="rId5"/>
    <p:sldId id="267" r:id="rId6"/>
    <p:sldId id="259" r:id="rId7"/>
    <p:sldId id="263" r:id="rId8"/>
    <p:sldId id="268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5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9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9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2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4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F909-8547-4427-8324-96241732752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33D3-48D0-4A79-86D6-0BF94478E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1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28000"/>
            </a:schemeClr>
          </a:solidFill>
        </p:spPr>
        <p:txBody>
          <a:bodyPr/>
          <a:lstStyle/>
          <a:p>
            <a:r>
              <a:rPr lang="zh-CN" altLang="en-US" sz="96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機緣品</a:t>
            </a:r>
            <a:r>
              <a:rPr lang="en-US" altLang="zh-CN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導讀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7931"/>
          </a:xfrm>
          <a:solidFill>
            <a:schemeClr val="bg1">
              <a:alpha val="12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資傳一甲 耿瑞佳</a:t>
            </a:r>
            <a:endParaRPr lang="zh-CN" altLang="en-US" sz="32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27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何謂機緣</a:t>
            </a:r>
            <a:endParaRPr lang="zh-CN" altLang="en-US" sz="80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宣化</a:t>
            </a:r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上人這樣說</a:t>
            </a:r>
            <a:endParaRPr lang="zh-CN" altLang="en-US" sz="4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solidFill>
            <a:schemeClr val="bg1">
              <a:alpha val="40000"/>
            </a:schemeClr>
          </a:solidFill>
          <a:effectLst>
            <a:softEdge rad="0"/>
          </a:effectLst>
        </p:spPr>
        <p:txBody>
          <a:bodyPr>
            <a:no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什麼叫「機」呢？即所教化的一切眾</a:t>
            </a:r>
            <a:r>
              <a:rPr lang="zh-TW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生</a:t>
            </a:r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r>
              <a:rPr lang="zh-TW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什</a:t>
            </a:r>
            <a:r>
              <a:rPr lang="zh-TW" altLang="en-US" sz="44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麼叫「緣」呢？即是有緣的眾生，堪來接受教化，所以才叫做機緣。</a:t>
            </a:r>
            <a:endParaRPr lang="zh-CN" altLang="en-US" sz="4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我大概是不信邪</a:t>
            </a:r>
            <a:endParaRPr lang="zh-CN" altLang="en-US" sz="4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solidFill>
            <a:schemeClr val="bg1">
              <a:alpha val="40000"/>
            </a:schemeClr>
          </a:solidFill>
          <a:effectLst>
            <a:softEdge rad="0"/>
          </a:effectLst>
        </p:spPr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機緣</a:t>
            </a:r>
            <a:r>
              <a:rPr lang="zh-CN" altLang="en-US" sz="44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嘛，「機</a:t>
            </a:r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」是時機「</a:t>
            </a:r>
            <a:r>
              <a:rPr lang="zh-CN" altLang="en-US" sz="44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緣</a:t>
            </a:r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」是緣分。時機到了，緣分來了。該出手時就出手，就有了受教化的甲乙丙丁戊了。</a:t>
            </a:r>
            <a:endParaRPr lang="zh-CN" altLang="en-US" sz="4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0" y="2505075"/>
            <a:ext cx="12192000" cy="13143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就</a:t>
            </a:r>
            <a:r>
              <a:rPr lang="en-US" altLang="zh-CN" sz="36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……</a:t>
            </a:r>
            <a:r>
              <a:rPr lang="zh-CN" altLang="en-US" sz="36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一人一個想法嘛，他也不能說我錯對吧。</a:t>
            </a:r>
            <a:endParaRPr lang="zh-CN" altLang="en-US" sz="36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143" y="2567903"/>
            <a:ext cx="163449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build="p" animBg="1"/>
      <p:bldP spid="7" grpId="0" build="p"/>
      <p:bldP spid="8" grpId="0" build="p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788" y="210377"/>
            <a:ext cx="7460150" cy="1325563"/>
          </a:xfrm>
          <a:solidFill>
            <a:schemeClr val="bg1">
              <a:alpha val="24000"/>
            </a:schemeClr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選的時候沒發現這篇這麼長 </a:t>
            </a:r>
            <a:r>
              <a:rPr lang="zh-CN" altLang="en-US" sz="12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我恨</a:t>
            </a:r>
            <a:endParaRPr lang="zh-CN" altLang="en-US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 </a:t>
            </a:r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無盡藏比丘尼</a:t>
            </a:r>
            <a:endParaRPr lang="zh-CN" altLang="en-US" sz="4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177079"/>
          </a:xfrm>
          <a:solidFill>
            <a:schemeClr val="bg1">
              <a:alpha val="72000"/>
            </a:schemeClr>
          </a:solidFill>
        </p:spPr>
        <p:txBody>
          <a:bodyPr/>
          <a:lstStyle/>
          <a:p>
            <a:r>
              <a:rPr lang="zh-TW" altLang="en-US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師</a:t>
            </a:r>
            <a:r>
              <a:rPr lang="zh-TW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曰</a:t>
            </a:r>
            <a:r>
              <a:rPr lang="zh-CN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</a:t>
            </a:r>
            <a:r>
              <a:rPr lang="zh-TW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字</a:t>
            </a:r>
            <a:r>
              <a:rPr lang="zh-TW" altLang="en-US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即不</a:t>
            </a:r>
            <a:r>
              <a:rPr lang="zh-TW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識</a:t>
            </a:r>
            <a:r>
              <a:rPr lang="zh-CN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義</a:t>
            </a:r>
            <a:r>
              <a:rPr lang="zh-TW" altLang="en-US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即請問。</a:t>
            </a:r>
          </a:p>
          <a:p>
            <a:r>
              <a:rPr lang="zh-TW" altLang="en-US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尼</a:t>
            </a:r>
            <a:r>
              <a:rPr lang="zh-TW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曰</a:t>
            </a:r>
            <a:r>
              <a:rPr lang="zh-CN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</a:t>
            </a:r>
            <a:r>
              <a:rPr lang="zh-TW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字</a:t>
            </a:r>
            <a:r>
              <a:rPr lang="zh-TW" altLang="en-US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尚不</a:t>
            </a:r>
            <a:r>
              <a:rPr lang="zh-TW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讖</a:t>
            </a:r>
            <a:r>
              <a:rPr lang="zh-CN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焉</a:t>
            </a:r>
            <a:r>
              <a:rPr lang="zh-TW" altLang="en-US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能會義。</a:t>
            </a:r>
          </a:p>
          <a:p>
            <a:r>
              <a:rPr lang="zh-TW" altLang="en-US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師</a:t>
            </a:r>
            <a:r>
              <a:rPr lang="zh-TW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曰</a:t>
            </a:r>
            <a:r>
              <a:rPr lang="zh-CN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</a:t>
            </a:r>
            <a:r>
              <a:rPr lang="zh-TW" altLang="en-US" b="1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諸</a:t>
            </a:r>
            <a:r>
              <a:rPr lang="zh-TW" altLang="en-US" b="1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佛</a:t>
            </a:r>
            <a:r>
              <a:rPr lang="zh-TW" altLang="en-US" b="1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妙理</a:t>
            </a:r>
            <a:r>
              <a:rPr lang="zh-CN" altLang="en-US" b="1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非</a:t>
            </a:r>
            <a:r>
              <a:rPr lang="zh-TW" altLang="en-US" b="1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關文字</a:t>
            </a:r>
            <a:r>
              <a:rPr lang="zh-TW" altLang="en-US" b="1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TW" b="1" dirty="0" smtClean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祖在黃梅得法后回到韶州曹侯村，碰巧遇著禮遇他的儒士劉志略的姑姑念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《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大涅槃經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》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，聽了兩句，得勁兒，就要給她說說。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這比丘尼就指著字兒問他怎麼個意思，六祖謙虛的說：雖然我字兒不認得幾個，但道理我都懂。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無盡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藏也不信邪，心說你大字不識一個，能會個啥。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祖誰啊，一瞅她表情就明白她心裡打小九九了。就跟她說：</a:t>
            </a:r>
            <a:r>
              <a:rPr lang="zh-CN" altLang="en-US" sz="16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三世諸佛的微妙道理可並不在這文字上。</a:t>
            </a:r>
            <a:endParaRPr lang="en-US" altLang="zh-CN" sz="1600" dirty="0" smtClean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無盡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藏服氣，還告訴大德此人有道。六祖遂又出名。</a:t>
            </a:r>
            <a:endParaRPr lang="zh-CN" altLang="en-US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altLang="zh-CN" sz="42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 </a:t>
            </a:r>
            <a:r>
              <a:rPr lang="zh-CN" altLang="en-US" sz="42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法海比丘</a:t>
            </a:r>
            <a:endParaRPr lang="en-US" altLang="zh-CN" sz="4200" dirty="0" smtClean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zh-CN" altLang="en-US" sz="19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（我猜測不是不懂愛的那個）</a:t>
            </a:r>
            <a:endParaRPr lang="zh-CN" altLang="en-US" sz="1900" b="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57787" cy="4177078"/>
          </a:xfrm>
          <a:solidFill>
            <a:schemeClr val="bg1">
              <a:alpha val="72000"/>
            </a:schemeClr>
          </a:solidFill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問曰：</a:t>
            </a:r>
            <a:r>
              <a:rPr lang="zh-CN" altLang="en-US" b="1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即</a:t>
            </a:r>
            <a:r>
              <a:rPr lang="zh-CN" altLang="en-US" b="1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心</a:t>
            </a:r>
            <a:r>
              <a:rPr lang="zh-CN" altLang="en-US" b="1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即佛</a:t>
            </a:r>
            <a:r>
              <a:rPr lang="zh-CN" altLang="en-US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，愿垂指諭。</a:t>
            </a:r>
            <a:endParaRPr lang="en-US" altLang="zh-CN" b="1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師曰</a:t>
            </a:r>
            <a:r>
              <a:rPr lang="zh-CN" altLang="en-US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</a:t>
            </a:r>
            <a:r>
              <a:rPr lang="zh-TW" altLang="en-US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前念不生即心。後念不滅即佛。成一切相即心。離一切相即佛。</a:t>
            </a:r>
            <a:r>
              <a:rPr lang="zh-CN" altLang="en-US" sz="1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那</a:t>
            </a:r>
            <a:r>
              <a:rPr lang="zh-CN" altLang="en-US" sz="1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兩個偈實在太長了，再見</a:t>
            </a:r>
            <a:r>
              <a:rPr lang="zh-CN" altLang="en-US" sz="1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法海他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不懂「即心即佛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」是什麼意思，就問六祖。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六祖：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……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，你要我跟你詳細說，怕是幾個大劫難也說不完，不如我給你說個偈吧。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法海：欸，那感情好。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法海恍然大悟：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                   大家都很開心。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佛就是</a:t>
            </a:r>
            <a:r>
              <a:rPr lang="zh-CN" altLang="en-US" sz="2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心，心就是佛。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分開了是凡夫，調和在一起那和三世諸佛也就沒什麼差別了。</a:t>
            </a:r>
            <a:endParaRPr lang="en-US" altLang="zh-CN" sz="2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zh-CN" altLang="en-US" sz="16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47654" y="126612"/>
            <a:ext cx="1426331" cy="142633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" y="6189662"/>
            <a:ext cx="717451" cy="66833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6"/>
          <p:cNvSpPr txBox="1">
            <a:spLocks/>
          </p:cNvSpPr>
          <p:nvPr/>
        </p:nvSpPr>
        <p:spPr>
          <a:xfrm>
            <a:off x="839788" y="5393886"/>
            <a:ext cx="5157787" cy="8239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諸佛心法的妙理</a:t>
            </a:r>
            <a:r>
              <a:rPr lang="en-US" altLang="zh-TW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——</a:t>
            </a:r>
            <a:r>
              <a:rPr lang="zh-TW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即以心印心頓教的法門，與文字沒</a:t>
            </a:r>
            <a:r>
              <a:rPr lang="zh-TW" altLang="en-US" sz="18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有</a:t>
            </a:r>
            <a:r>
              <a:rPr lang="zh-CN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嘛</a:t>
            </a:r>
            <a:r>
              <a:rPr lang="zh-TW" altLang="en-US" sz="18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關係</a:t>
            </a:r>
            <a:r>
              <a:rPr lang="zh-CN" altLang="en-US" sz="18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r>
              <a:rPr lang="zh-TW" altLang="en-US" sz="18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因</a:t>
            </a:r>
            <a:r>
              <a:rPr lang="zh-TW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為這是直指人心，見性成佛，不立文字的頓教法門，所以識字與否是不要緊的。</a:t>
            </a:r>
          </a:p>
        </p:txBody>
      </p:sp>
      <p:sp>
        <p:nvSpPr>
          <p:cNvPr id="15" name="文本占位符 6"/>
          <p:cNvSpPr txBox="1">
            <a:spLocks/>
          </p:cNvSpPr>
          <p:nvPr/>
        </p:nvSpPr>
        <p:spPr>
          <a:xfrm>
            <a:off x="6172199" y="5858121"/>
            <a:ext cx="5157787" cy="8239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《</a:t>
            </a:r>
            <a:r>
              <a:rPr lang="zh-TW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華嚴經</a:t>
            </a:r>
            <a:r>
              <a:rPr lang="en-US" altLang="zh-TW" sz="18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》</a:t>
            </a:r>
            <a:r>
              <a:rPr lang="zh-CN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云</a:t>
            </a:r>
            <a:r>
              <a:rPr lang="zh-TW" altLang="en-US" sz="18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</a:t>
            </a:r>
            <a:r>
              <a:rPr lang="zh-TW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“心佛眾生，三無差別。”佛和眾生的不同，只在於心的迷悟之間。一念不覺就是凡夫，一念覺悟就是諸佛，所以說“迷即眾生，悟即佛”。</a:t>
            </a:r>
          </a:p>
        </p:txBody>
      </p:sp>
    </p:spTree>
    <p:extLst>
      <p:ext uri="{BB962C8B-B14F-4D97-AF65-F5344CB8AC3E}">
        <p14:creationId xmlns:p14="http://schemas.microsoft.com/office/powerpoint/2010/main" val="28265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 build="p"/>
      <p:bldP spid="8" grpId="0" build="p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9788" y="358804"/>
            <a:ext cx="5157787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zh-CN" sz="39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3 </a:t>
            </a:r>
            <a:r>
              <a:rPr lang="zh-CN" altLang="en-US" sz="39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法達比丘</a:t>
            </a:r>
            <a:endParaRPr lang="en-US" altLang="zh-CN" sz="3900" dirty="0" smtClean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zh-CN" altLang="en-US" sz="17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（哇這個人事超多的我要跳一點劇情）</a:t>
            </a:r>
            <a:endParaRPr lang="zh-CN" altLang="en-US" sz="1700" b="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39788" y="1182706"/>
            <a:ext cx="5157787" cy="5006958"/>
          </a:xfrm>
          <a:solidFill>
            <a:schemeClr val="bg1">
              <a:alpha val="72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曰</a:t>
            </a:r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</a:t>
            </a:r>
            <a:r>
              <a:rPr lang="zh-TW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念</a:t>
            </a:r>
            <a:r>
              <a:rPr lang="zh-TW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法華</a:t>
            </a:r>
            <a:r>
              <a:rPr lang="zh-TW" altLang="en-US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經</a:t>
            </a:r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已</a:t>
            </a:r>
            <a:r>
              <a:rPr lang="zh-TW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及</a:t>
            </a:r>
            <a:r>
              <a:rPr lang="zh-TW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三千部</a:t>
            </a:r>
            <a:r>
              <a:rPr lang="zh-TW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TW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心高氣傲的法達在來禮拜六祖時依仗自己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《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妙法蓮華經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》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讀了三千遍不願意頂禮頭點地。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祖曉得他</a:t>
            </a:r>
            <a:r>
              <a:rPr lang="zh-TW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貢高</a:t>
            </a:r>
            <a:r>
              <a:rPr lang="zh-TW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心作怪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，就呵斥他：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法達不服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氣：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……</a:t>
            </a: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祖：說偈，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。問法達名字。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達：法達。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祖：你哪裡法達了？第二次說偈，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達聽完：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……</a:t>
            </a: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達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謝罪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：您能耐，我懺悔，求指教。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然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後六祖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說偈，法達說偈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循環。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最後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大家都很滿足。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那麼問題來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了</a:t>
            </a:r>
            <a:r>
              <a:rPr lang="en-US" altLang="zh-CN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——</a:t>
            </a:r>
            <a:endParaRPr lang="zh-CN" altLang="en-US" sz="2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839787" y="1702190"/>
            <a:ext cx="5157787" cy="150524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《</a:t>
            </a:r>
            <a:r>
              <a:rPr lang="zh-TW" altLang="en-US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法華經</a:t>
            </a:r>
            <a:r>
              <a:rPr lang="en-US" altLang="zh-TW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》</a:t>
            </a:r>
            <a:r>
              <a:rPr lang="zh-TW" altLang="en-US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是</a:t>
            </a:r>
            <a:r>
              <a:rPr lang="zh-TW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大乘圓教</a:t>
            </a:r>
            <a:r>
              <a:rPr lang="zh-TW" altLang="en-US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，所謂圓教，是說其教義是圓滿究竟的，是“實中實”</a:t>
            </a:r>
            <a:r>
              <a:rPr lang="zh-TW" altLang="en-US" sz="18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TW" sz="1800" b="0" dirty="0" smtClean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zh-TW" altLang="en-US" sz="18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佛陀</a:t>
            </a:r>
            <a:r>
              <a:rPr lang="zh-TW" altLang="en-US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一生說法，大部分講的是權教的方便法門，唯有</a:t>
            </a:r>
            <a:r>
              <a:rPr lang="en-US" altLang="zh-TW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《</a:t>
            </a:r>
            <a:r>
              <a:rPr lang="zh-TW" altLang="en-US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妙法蓮華經</a:t>
            </a:r>
            <a:r>
              <a:rPr lang="en-US" altLang="zh-TW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》</a:t>
            </a:r>
            <a:r>
              <a:rPr lang="zh-TW" altLang="en-US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是整個佛法當中的</a:t>
            </a:r>
            <a:r>
              <a:rPr lang="zh-TW" altLang="en-US" sz="18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大乘</a:t>
            </a:r>
            <a:r>
              <a:rPr lang="zh-CN" altLang="en-US" sz="18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圓</a:t>
            </a:r>
            <a:r>
              <a:rPr lang="zh-TW" altLang="en-US" sz="18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教</a:t>
            </a:r>
            <a:r>
              <a:rPr lang="zh-TW" altLang="en-US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，是</a:t>
            </a:r>
            <a:r>
              <a:rPr lang="zh-TW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佛陀真真實實的本來心懷</a:t>
            </a:r>
            <a:r>
              <a:rPr lang="zh-TW" altLang="en-US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zh-CN" altLang="en-US" sz="1800" b="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172200" y="1182705"/>
            <a:ext cx="5183188" cy="5006958"/>
          </a:xfrm>
          <a:solidFill>
            <a:schemeClr val="bg1">
              <a:alpha val="72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初看楞伽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經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約</a:t>
            </a:r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千餘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遍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而</a:t>
            </a:r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不會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三身四智</a:t>
            </a:r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。禮師求解其義。</a:t>
            </a:r>
          </a:p>
          <a:p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師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曰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</a:t>
            </a:r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身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者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清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淨法身汝之性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也</a:t>
            </a:r>
            <a:r>
              <a:rPr lang="zh-CN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圓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滿報身汝之智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也</a:t>
            </a:r>
            <a:r>
              <a:rPr lang="zh-CN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千百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億化身汝之行也。既會三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身</a:t>
            </a:r>
            <a:r>
              <a:rPr lang="zh-CN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便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明四智。</a:t>
            </a:r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何更問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耶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？若離三身，別談四智。</a:t>
            </a:r>
            <a:endParaRPr lang="en-US" altLang="zh-CN" sz="24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通頓悟性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</a:t>
            </a:r>
            <a:r>
              <a:rPr lang="zh-CN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遂</a:t>
            </a:r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呈偈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曰</a:t>
            </a:r>
            <a:r>
              <a:rPr lang="zh-CN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</a:t>
            </a:r>
            <a:endParaRPr lang="zh-TW" altLang="en-US" sz="2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三身元我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體</a:t>
            </a:r>
            <a:r>
              <a:rPr lang="zh-CN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四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智本心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明</a:t>
            </a:r>
            <a:r>
              <a:rPr lang="zh-CN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zh-TW" altLang="en-US" sz="2400" dirty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身智融無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礙</a:t>
            </a:r>
            <a:r>
              <a:rPr lang="zh-CN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應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物任隨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形</a:t>
            </a:r>
            <a:r>
              <a:rPr lang="zh-CN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2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（後頭兩段沒意思，就跳了啊。）</a:t>
            </a:r>
            <a:endParaRPr lang="zh-TW" altLang="en-US" sz="12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這個不太複雜，就是智通問六祖三身四智什麼意思，完了六祖解釋說偈，智通頓悟呈偈。                    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HE  </a:t>
            </a:r>
          </a:p>
          <a:p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Emmm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然後其實智通自己總結的三身四智比六祖講得好懂。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</a:t>
            </a:r>
          </a:p>
          <a:p>
            <a:endParaRPr lang="zh-CN" altLang="en-US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9" name="文本占位符 6"/>
          <p:cNvSpPr txBox="1">
            <a:spLocks/>
          </p:cNvSpPr>
          <p:nvPr/>
        </p:nvSpPr>
        <p:spPr>
          <a:xfrm>
            <a:off x="6172200" y="35880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4 </a:t>
            </a:r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智通比丘</a:t>
            </a:r>
            <a:endParaRPr lang="zh-CN" altLang="en-US" sz="4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0" name="文本占位符 6"/>
          <p:cNvSpPr txBox="1">
            <a:spLocks/>
          </p:cNvSpPr>
          <p:nvPr/>
        </p:nvSpPr>
        <p:spPr>
          <a:xfrm>
            <a:off x="839786" y="4242351"/>
            <a:ext cx="5157787" cy="120081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念一遍即是一部，從第一卷念到第七卷終了，這叫一遍。念法華經念得快的話，一天只可念一部。</a:t>
            </a:r>
            <a:r>
              <a:rPr lang="zh-TW" altLang="en-US" sz="18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一年三百六十五天，可念三百六十五部，十年才能念三千多部。他大概念了十年了。</a:t>
            </a:r>
            <a:endParaRPr lang="zh-CN" altLang="en-US" sz="1800" b="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1" name="文本占位符 6"/>
          <p:cNvSpPr txBox="1">
            <a:spLocks/>
          </p:cNvSpPr>
          <p:nvPr/>
        </p:nvSpPr>
        <p:spPr>
          <a:xfrm>
            <a:off x="6172200" y="1182705"/>
            <a:ext cx="5183188" cy="8721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三身，即</a:t>
            </a:r>
            <a:r>
              <a:rPr lang="zh-TW" altLang="en-US" sz="18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法身、報身、應身</a:t>
            </a:r>
            <a:r>
              <a:rPr lang="zh-TW" altLang="en-US" sz="18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三種佛身，又叫</a:t>
            </a:r>
            <a:r>
              <a:rPr lang="zh-TW" altLang="en-US" sz="18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自性身、受用身、變化身</a:t>
            </a:r>
            <a:r>
              <a:rPr lang="zh-TW" altLang="en-US" sz="18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。四智</a:t>
            </a:r>
            <a:r>
              <a:rPr lang="zh-CN" altLang="en-US" sz="18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，即</a:t>
            </a:r>
            <a:r>
              <a:rPr lang="zh-TW" altLang="en-US" sz="18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</a:t>
            </a:r>
            <a:r>
              <a:rPr lang="zh-TW" altLang="en-US" sz="18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圓鏡智、平等性智、妙觀察</a:t>
            </a:r>
            <a:r>
              <a:rPr lang="zh-TW" altLang="en-US" sz="18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</a:t>
            </a:r>
            <a:r>
              <a:rPr lang="zh-CN" altLang="en-US" sz="18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和</a:t>
            </a:r>
            <a:r>
              <a:rPr lang="zh-TW" altLang="en-US" sz="18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成所作智</a:t>
            </a:r>
            <a:r>
              <a:rPr lang="zh-CN" altLang="en-US" sz="18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2" name="文本占位符 6"/>
          <p:cNvSpPr txBox="1">
            <a:spLocks/>
          </p:cNvSpPr>
          <p:nvPr/>
        </p:nvSpPr>
        <p:spPr>
          <a:xfrm>
            <a:off x="6172200" y="3806253"/>
            <a:ext cx="5183188" cy="8721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三身原來是我的體性，四智原本是明徹的心。</a:t>
            </a:r>
            <a:endParaRPr lang="en-US" altLang="zh-CN" sz="2000" dirty="0" smtClean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三身四</a:t>
            </a:r>
            <a:r>
              <a:rPr lang="zh-CN" altLang="en-US" sz="2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智圓融無障礙，應物隨緣任意而現形。</a:t>
            </a:r>
            <a:endParaRPr lang="en-US" altLang="zh-CN" sz="2000" dirty="0" smtClean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6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 build="p" animBg="1"/>
      <p:bldP spid="8" grpId="0" build="p" animBg="1"/>
      <p:bldP spid="9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9788" y="415070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5 </a:t>
            </a:r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智常比丘</a:t>
            </a:r>
            <a:endParaRPr lang="zh-CN" altLang="en-US" sz="4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15926" y="1238982"/>
            <a:ext cx="5181649" cy="4950681"/>
          </a:xfrm>
          <a:solidFill>
            <a:schemeClr val="bg1">
              <a:alpha val="72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沒什麼重點我就隨便過過。</a:t>
            </a:r>
            <a:endParaRPr lang="en-US" altLang="zh-CN" sz="24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祖：你從哪裡來？你有什麼事？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常：學僧心裡苦。去問大通和尚什麼是我的本來心性，結果大通問我見過虛空嗎。我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……</a:t>
            </a: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智常：他又說我的本性就如同虛空啊。我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……</a:t>
            </a: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常：反正就是沒懂。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祖：哦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~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他說的話還存有知見。你且讓我給你作一偈。聽完你門清。遂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常聽後豁然開朗回一偈：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又一天，智常暗搓搓地問六祖：佛陀說三乘教法，（可我聽說）還有最上乘，求指教。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祖：你要觀照自己的本心，不能執著心性外的法相啊！</a:t>
            </a:r>
            <a:r>
              <a:rPr lang="zh-CN" altLang="en-US" sz="16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佛法並沒有四乘教法，而是人心各有不同。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這你該自己依法修行，不必問我的。畢竟無論何時你的佛性都是圓通自在的啊。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智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常：哦，謝謝。（然後侍奉六祖直到他示寂。）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zh-CN" altLang="en-US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172200" y="415070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6 </a:t>
            </a:r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志道比丘</a:t>
            </a:r>
            <a:endParaRPr lang="zh-CN" altLang="en-US" sz="4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172200" y="1238982"/>
            <a:ext cx="5183188" cy="4950681"/>
          </a:xfrm>
          <a:solidFill>
            <a:schemeClr val="bg1">
              <a:alpha val="72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這個是看不懂，也就一起隨便過過。</a:t>
            </a:r>
            <a:endParaRPr lang="en-US" altLang="zh-CN" sz="24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曰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：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諸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行無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常</a:t>
            </a:r>
            <a:r>
              <a:rPr lang="zh-CN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是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生滅法。生滅滅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已</a:t>
            </a:r>
            <a:r>
              <a:rPr lang="zh-CN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寂</a:t>
            </a:r>
            <a:r>
              <a:rPr lang="zh-TW" altLang="en-US" sz="240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滅為樂。</a:t>
            </a:r>
            <a:r>
              <a:rPr lang="zh-TW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於此疑惑</a:t>
            </a:r>
            <a:r>
              <a:rPr lang="zh-TW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TW" sz="24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志道：我讀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《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大涅槃經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》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都十年了還是搞不懂它在說什麼。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祖：哦？你哪裡不懂，為何不懂？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志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道：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，就這裡啦。我覺得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祖：你是佛門弟子，怎麼學習外道斷常妄自議論最上乘法呢？據你所說，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。這是毀謗佛法啊。你聽我一首偈語，</a:t>
            </a:r>
            <a:r>
              <a:rPr lang="en-US" altLang="zh-CN" sz="1600" dirty="0" err="1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balabala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志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道聽了，立馬明白了（他好聰明哦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n</a:t>
            </a:r>
            <a:r>
              <a:rPr lang="en-US" altLang="zh-CN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</a:t>
            </a:r>
            <a:r>
              <a:rPr lang="zh-CN" altLang="en-US" sz="16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），歡天喜地地道謝然後走了。</a:t>
            </a:r>
            <a:endParaRPr lang="en-US" altLang="zh-CN" sz="16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en-US" altLang="zh-CN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《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大涅槃經</a:t>
            </a:r>
            <a:r>
              <a:rPr lang="en-US" altLang="zh-CN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》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裡頭釋迦牟尼佛前生的老修行和羅剎鬼的故事還蠻好玩兒的，無聊（</a:t>
            </a:r>
            <a:r>
              <a:rPr lang="en-US" altLang="zh-CN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……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）可以找來看看。</a:t>
            </a:r>
            <a:endParaRPr lang="zh-CN" altLang="en-US" sz="20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9" name="文本占位符 6"/>
          <p:cNvSpPr txBox="1">
            <a:spLocks/>
          </p:cNvSpPr>
          <p:nvPr/>
        </p:nvSpPr>
        <p:spPr>
          <a:xfrm>
            <a:off x="815926" y="4642338"/>
            <a:ext cx="5181649" cy="108321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說實在的這裡沒弄清楚，我查</a:t>
            </a:r>
            <a:r>
              <a:rPr lang="zh-CN" altLang="en-US" sz="44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的</a:t>
            </a:r>
            <a:r>
              <a:rPr lang="zh-CN" altLang="en-US" sz="44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佛陀是</a:t>
            </a:r>
            <a:r>
              <a:rPr lang="zh-TW" altLang="en-US" sz="44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依眾生根基不同</a:t>
            </a:r>
            <a:r>
              <a:rPr lang="zh-CN" altLang="en-US" sz="44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給分了</a:t>
            </a:r>
            <a:r>
              <a:rPr lang="zh-CN" altLang="en-US" sz="44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五乘（</a:t>
            </a:r>
            <a:r>
              <a:rPr lang="en-US" altLang="zh-CN" sz="4400" b="0" dirty="0" err="1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chéng</a:t>
            </a:r>
            <a:r>
              <a:rPr lang="zh-CN" altLang="en-US" sz="44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）佛法</a:t>
            </a:r>
            <a:r>
              <a:rPr lang="zh-CN" altLang="en-US" sz="44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的，分別是</a:t>
            </a:r>
            <a:r>
              <a:rPr lang="zh-TW" altLang="en-US" sz="44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人</a:t>
            </a:r>
            <a:r>
              <a:rPr lang="zh-TW" altLang="en-US" sz="4400" b="0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乘、天乘、聲聞乘、緣覺乘、菩薩</a:t>
            </a:r>
            <a:r>
              <a:rPr lang="zh-TW" altLang="en-US" sz="4400" b="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乘</a:t>
            </a:r>
            <a:r>
              <a:rPr lang="zh-CN" altLang="en-US" sz="44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，這裡為什麼去掉天、人二乘？</a:t>
            </a:r>
            <a:endParaRPr lang="zh-CN" altLang="en-US" sz="4400" b="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0" name="文本占位符 6"/>
          <p:cNvSpPr txBox="1">
            <a:spLocks/>
          </p:cNvSpPr>
          <p:nvPr/>
        </p:nvSpPr>
        <p:spPr>
          <a:xfrm>
            <a:off x="6172200" y="1519311"/>
            <a:ext cx="5183188" cy="9555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涅槃在</a:t>
            </a:r>
            <a:r>
              <a:rPr lang="en-US" altLang="zh-CN" sz="2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《</a:t>
            </a:r>
            <a:r>
              <a:rPr lang="zh-CN" altLang="en-US" sz="2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大涅槃經</a:t>
            </a:r>
            <a:r>
              <a:rPr lang="en-US" altLang="zh-CN" sz="2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》</a:t>
            </a:r>
            <a:r>
              <a:rPr lang="zh-CN" altLang="en-US" sz="2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裡頭的解釋。</a:t>
            </a:r>
            <a:endParaRPr lang="en-US" altLang="zh-CN" sz="2000" dirty="0" smtClean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zh-CN" altLang="en-US" sz="16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看不</a:t>
            </a:r>
            <a:r>
              <a:rPr lang="zh-CN" altLang="en-US" sz="16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懂，不知道他在樂什麼。碰巧也沒看到合適的解釋。</a:t>
            </a:r>
            <a:endParaRPr lang="en-US" altLang="zh-CN" sz="1600" b="0" dirty="0" smtClean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zh-CN" altLang="en-US" sz="16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下一個。</a:t>
            </a:r>
            <a:endParaRPr lang="en-US" altLang="zh-CN" sz="1600" b="0" dirty="0" smtClean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18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 build="p"/>
      <p:bldP spid="8" grpId="0" build="p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9788" y="499477"/>
            <a:ext cx="5157787" cy="82391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7 </a:t>
            </a:r>
            <a:r>
              <a:rPr lang="zh-CN" altLang="en-US" sz="36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行思禪師</a:t>
            </a:r>
            <a:endParaRPr lang="en-US" altLang="zh-CN" sz="3600" dirty="0" smtClean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zh-CN" altLang="en-US" sz="19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（突然</a:t>
            </a:r>
            <a:r>
              <a:rPr lang="zh-CN" altLang="en-US" sz="1900" b="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想起</a:t>
            </a:r>
            <a:r>
              <a:rPr lang="zh-CN" altLang="en-US" sz="1900" b="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來我們國中班名是行思然後莫名其面被別班嘲笑好久）</a:t>
            </a:r>
            <a:endParaRPr lang="zh-CN" altLang="en-US" sz="1900" b="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39788" y="1323389"/>
            <a:ext cx="5157787" cy="4866274"/>
          </a:xfrm>
          <a:solidFill>
            <a:schemeClr val="bg1">
              <a:alpha val="72000"/>
            </a:schemeClr>
          </a:solidFill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行思來參禮六祖，問：做什麼才能不落入階級？</a:t>
            </a:r>
            <a:endParaRPr lang="en-US" altLang="zh-CN" sz="2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祖：你曾做些什麼？</a:t>
            </a:r>
            <a:endParaRPr lang="en-US" altLang="zh-CN" sz="2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行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思：我連</a:t>
            </a:r>
            <a:r>
              <a:rPr lang="zh-CN" altLang="en-US" sz="2000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聖諦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都不做。</a:t>
            </a:r>
            <a:endParaRPr lang="en-US" altLang="zh-CN" sz="2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祖：那你又落什麼階級呢？</a:t>
            </a:r>
            <a:endParaRPr lang="en-US" altLang="zh-CN" sz="2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行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思：我這也不做那也不做，還有什麼階級可落？</a:t>
            </a:r>
            <a:endParaRPr lang="en-US" altLang="zh-CN" sz="2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我：</a:t>
            </a:r>
            <a:r>
              <a:rPr lang="en-US" altLang="zh-CN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……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那你還問，嘖。</a:t>
            </a:r>
            <a:endParaRPr lang="en-US" altLang="zh-CN" sz="2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然而六祖很欣賞他，還讓他作寺眾的首座。</a:t>
            </a:r>
            <a:endParaRPr lang="en-US" altLang="zh-CN" sz="2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行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思也很爭氣，回老家就大宏正法，紹隆佛教。</a:t>
            </a:r>
            <a:endParaRPr lang="en-US" altLang="zh-CN" sz="2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我：雖然很不想評價，但是我真的覺得他是個很有心機的</a:t>
            </a:r>
            <a:r>
              <a:rPr lang="en-US" altLang="zh-CN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boy</a:t>
            </a:r>
            <a:r>
              <a:rPr lang="zh-CN" altLang="en-US" sz="2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zh-CN" altLang="en-US" sz="20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172200" y="499477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8 </a:t>
            </a:r>
            <a:r>
              <a:rPr lang="zh-CN" altLang="en-US" sz="44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懷讓禪師</a:t>
            </a:r>
            <a:endParaRPr lang="zh-CN" altLang="en-US" sz="4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172200" y="1323389"/>
            <a:ext cx="5183188" cy="4866274"/>
          </a:xfrm>
          <a:solidFill>
            <a:schemeClr val="bg1">
              <a:alpha val="72000"/>
            </a:schemeClr>
          </a:solidFill>
        </p:spPr>
        <p:txBody>
          <a:bodyPr>
            <a:normAutofit lnSpcReduction="10000"/>
          </a:bodyPr>
          <a:lstStyle/>
          <a:p>
            <a:r>
              <a:rPr lang="zh-TW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六祖問他：“你從甚麼地方來？</a:t>
            </a:r>
            <a:r>
              <a:rPr lang="zh-TW" altLang="en-US" sz="18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TW" altLang="en-US" sz="18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懷讓答：“從嵩山來。</a:t>
            </a:r>
            <a:r>
              <a:rPr lang="zh-TW" altLang="en-US" sz="18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TW" altLang="en-US" sz="18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六祖問：“甚麼東西這樣來呢？</a:t>
            </a:r>
            <a:r>
              <a:rPr lang="zh-TW" altLang="en-US" sz="18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TW" altLang="en-US" sz="18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懷讓說：“說是像一個甚麼東西就不對了。</a:t>
            </a:r>
            <a:r>
              <a:rPr lang="zh-TW" altLang="en-US" sz="18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TW" altLang="en-US" sz="18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六祖說：“還可以修證嗎？</a:t>
            </a:r>
            <a:r>
              <a:rPr lang="zh-TW" altLang="en-US" sz="18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TW" altLang="en-US" sz="18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懷讓說：“修證不是沒有，汙染則不可得。</a:t>
            </a:r>
            <a:r>
              <a:rPr lang="zh-TW" altLang="en-US" sz="18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TW" altLang="en-US" sz="18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六祖說：“就這個不汙染，是諸佛所共護念。你既是這樣，我也是這樣。印度般若多羅曾有預言：‘你門下將出生一匹馬駒，縱橫天下，人莫敢當。’這預言，你要默記在心，不要太早說出來！</a:t>
            </a:r>
            <a:r>
              <a:rPr lang="zh-TW" altLang="en-US" sz="18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TW" altLang="en-US" sz="18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TW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懷讓當下豁然契</a:t>
            </a:r>
            <a:r>
              <a:rPr lang="zh-TW" altLang="en-US" sz="18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會</a:t>
            </a:r>
            <a:r>
              <a:rPr lang="zh-CN" altLang="en-US" sz="18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。（他究竟契會了什麼？？？）</a:t>
            </a:r>
            <a:endParaRPr lang="en-US" altLang="zh-CN" sz="18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en-US" altLang="zh-CN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……</a:t>
            </a:r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不知道他們在對什麼暗號。</a:t>
            </a:r>
            <a:endParaRPr lang="en-US" altLang="zh-CN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sz="24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跳過跳</a:t>
            </a:r>
            <a:r>
              <a:rPr lang="zh-CN" altLang="en-US" sz="24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過。</a:t>
            </a:r>
            <a:endParaRPr lang="zh-CN" altLang="en-US" sz="2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9" name="文本占位符 6"/>
          <p:cNvSpPr txBox="1">
            <a:spLocks/>
          </p:cNvSpPr>
          <p:nvPr/>
        </p:nvSpPr>
        <p:spPr>
          <a:xfrm>
            <a:off x="839788" y="1983545"/>
            <a:ext cx="5157788" cy="86105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“聖諦”是聖人所知之絕對正確的真理。“四聖諦”說四種真理：一者、苦聖諦；二者、集聖諦；三者、滅聖諦；四者、道聖諦。</a:t>
            </a:r>
          </a:p>
        </p:txBody>
      </p:sp>
      <p:sp>
        <p:nvSpPr>
          <p:cNvPr id="10" name="文本占位符 6"/>
          <p:cNvSpPr txBox="1">
            <a:spLocks/>
          </p:cNvSpPr>
          <p:nvPr/>
        </p:nvSpPr>
        <p:spPr>
          <a:xfrm>
            <a:off x="6172199" y="4319586"/>
            <a:ext cx="5183189" cy="86105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雖然我知道這些</a:t>
            </a:r>
            <a:r>
              <a:rPr lang="zh-CN" altLang="en-US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話是什麼意思，</a:t>
            </a:r>
            <a:endParaRPr lang="en-US" altLang="zh-CN" dirty="0" smtClean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但是我不知道這些話是什麼意思。</a:t>
            </a:r>
            <a:endParaRPr lang="zh-TW" altLang="en-US" dirty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4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 build="p"/>
      <p:bldP spid="8" grpId="0" build="p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跳了一個，突然後面就都想跳了</a:t>
            </a:r>
            <a:endParaRPr lang="zh-CN" altLang="en-US" b="1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5600" cy="4498975"/>
          </a:xfrm>
          <a:solidFill>
            <a:schemeClr val="bg1">
              <a:alpha val="48000"/>
            </a:schemeClr>
          </a:solidFill>
        </p:spPr>
        <p:txBody>
          <a:bodyPr/>
          <a:lstStyle/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可能這就是比丘</a:t>
            </a:r>
            <a:r>
              <a:rPr lang="en-US" altLang="zh-CN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比丘尼和禪師的區別吧。</a:t>
            </a:r>
            <a:endParaRPr lang="en-US" altLang="zh-CN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後面的內</a:t>
            </a:r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容，我參不透，也不想悟（順嘴順嘴）。</a:t>
            </a:r>
            <a:endParaRPr lang="en-US" altLang="zh-CN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我覺</a:t>
            </a:r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得大家都聽差不多了。</a:t>
            </a:r>
            <a:endParaRPr lang="en-US" altLang="zh-CN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剩下的玄覺禪師、玄策禪師、智隍禪師還有臥輪禪師就交給有緣人了。</a:t>
            </a:r>
            <a:endParaRPr lang="en-US" altLang="zh-CN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拜</a:t>
            </a: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託拜託</a:t>
            </a:r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撤了撤</a:t>
            </a: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了</a:t>
            </a:r>
            <a:r>
              <a:rPr lang="zh-CN" altLang="en-US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。</a:t>
            </a:r>
            <a:endParaRPr lang="en-US" altLang="zh-CN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88" y="390366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291906" y="943561"/>
            <a:ext cx="3506372" cy="2798445"/>
          </a:xfrm>
          <a:solidFill>
            <a:schemeClr val="bg1">
              <a:alpha val="31000"/>
            </a:schemeClr>
          </a:solidFill>
          <a:effectLst>
            <a:softEdge rad="152400"/>
          </a:effectLst>
        </p:spPr>
        <p:txBody>
          <a:bodyPr/>
          <a:lstStyle/>
          <a:p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4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感激</a:t>
            </a:r>
            <a:r>
              <a:rPr lang="zh-CN" altLang="en-US" sz="4400" b="1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您聽完。</a:t>
            </a:r>
            <a:endParaRPr lang="zh-CN" altLang="en-US" sz="44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68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25721" y="2461211"/>
            <a:ext cx="10515600" cy="1325563"/>
          </a:xfrm>
          <a:solidFill>
            <a:schemeClr val="tx1">
              <a:alpha val="56000"/>
            </a:schemeClr>
          </a:solidFill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隨手就是一個世界送您。</a:t>
            </a:r>
            <a:endParaRPr lang="zh-CN" altLang="en-US" b="1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47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2346</Words>
  <Application>Microsoft Office PowerPoint</Application>
  <PresentationFormat>宽屏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Adobe 仿宋 Std R</vt:lpstr>
      <vt:lpstr>宋体</vt:lpstr>
      <vt:lpstr>Arial</vt:lpstr>
      <vt:lpstr>Calibri</vt:lpstr>
      <vt:lpstr>Calibri Light</vt:lpstr>
      <vt:lpstr>Office 主题</vt:lpstr>
      <vt:lpstr>機緣品 導讀</vt:lpstr>
      <vt:lpstr>何謂機緣</vt:lpstr>
      <vt:lpstr>選的時候沒發現這篇這麼長 我恨</vt:lpstr>
      <vt:lpstr>PowerPoint 演示文稿</vt:lpstr>
      <vt:lpstr>PowerPoint 演示文稿</vt:lpstr>
      <vt:lpstr>PowerPoint 演示文稿</vt:lpstr>
      <vt:lpstr>跳了一個，突然後面就都想跳了</vt:lpstr>
      <vt:lpstr>PowerPoint 演示文稿</vt:lpstr>
      <vt:lpstr>隨手就是一個世界送您。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47</cp:revision>
  <dcterms:created xsi:type="dcterms:W3CDTF">2018-03-21T05:16:13Z</dcterms:created>
  <dcterms:modified xsi:type="dcterms:W3CDTF">2018-03-22T15:20:45Z</dcterms:modified>
</cp:coreProperties>
</file>