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350" r:id="rId3"/>
    <p:sldId id="360" r:id="rId4"/>
    <p:sldId id="271" r:id="rId5"/>
    <p:sldId id="379" r:id="rId6"/>
    <p:sldId id="380" r:id="rId7"/>
    <p:sldId id="298" r:id="rId8"/>
    <p:sldId id="272" r:id="rId9"/>
    <p:sldId id="273" r:id="rId10"/>
    <p:sldId id="274" r:id="rId11"/>
    <p:sldId id="402" r:id="rId12"/>
    <p:sldId id="276" r:id="rId13"/>
    <p:sldId id="353" r:id="rId14"/>
    <p:sldId id="352" r:id="rId15"/>
    <p:sldId id="281" r:id="rId16"/>
    <p:sldId id="282" r:id="rId17"/>
    <p:sldId id="285" r:id="rId18"/>
    <p:sldId id="381" r:id="rId19"/>
    <p:sldId id="383" r:id="rId20"/>
    <p:sldId id="384" r:id="rId21"/>
    <p:sldId id="385" r:id="rId22"/>
    <p:sldId id="387" r:id="rId23"/>
    <p:sldId id="388" r:id="rId24"/>
    <p:sldId id="389" r:id="rId25"/>
    <p:sldId id="391" r:id="rId26"/>
    <p:sldId id="390" r:id="rId27"/>
    <p:sldId id="288" r:id="rId28"/>
    <p:sldId id="290" r:id="rId29"/>
    <p:sldId id="363" r:id="rId30"/>
    <p:sldId id="365" r:id="rId31"/>
    <p:sldId id="364" r:id="rId32"/>
    <p:sldId id="366" r:id="rId33"/>
    <p:sldId id="369" r:id="rId34"/>
    <p:sldId id="368" r:id="rId35"/>
    <p:sldId id="403" r:id="rId36"/>
    <p:sldId id="376" r:id="rId37"/>
    <p:sldId id="406" r:id="rId38"/>
    <p:sldId id="405" r:id="rId39"/>
    <p:sldId id="407" r:id="rId40"/>
    <p:sldId id="377" r:id="rId41"/>
    <p:sldId id="378" r:id="rId42"/>
    <p:sldId id="392" r:id="rId43"/>
    <p:sldId id="394" r:id="rId44"/>
    <p:sldId id="396" r:id="rId45"/>
    <p:sldId id="410" r:id="rId46"/>
    <p:sldId id="408" r:id="rId47"/>
    <p:sldId id="354" r:id="rId48"/>
    <p:sldId id="355" r:id="rId49"/>
    <p:sldId id="356" r:id="rId50"/>
    <p:sldId id="357" r:id="rId51"/>
    <p:sldId id="411" r:id="rId52"/>
    <p:sldId id="412" r:id="rId53"/>
    <p:sldId id="413" r:id="rId54"/>
    <p:sldId id="414" r:id="rId55"/>
    <p:sldId id="415" r:id="rId56"/>
    <p:sldId id="417" r:id="rId57"/>
    <p:sldId id="416" r:id="rId58"/>
    <p:sldId id="301" r:id="rId59"/>
    <p:sldId id="409" r:id="rId60"/>
    <p:sldId id="31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966BE0-2438-4E1C-9790-27EB65657679}">
          <p14:sldIdLst>
            <p14:sldId id="256"/>
            <p14:sldId id="350"/>
            <p14:sldId id="360"/>
            <p14:sldId id="271"/>
            <p14:sldId id="379"/>
            <p14:sldId id="380"/>
            <p14:sldId id="298"/>
            <p14:sldId id="272"/>
            <p14:sldId id="273"/>
            <p14:sldId id="274"/>
            <p14:sldId id="402"/>
            <p14:sldId id="276"/>
            <p14:sldId id="353"/>
            <p14:sldId id="352"/>
            <p14:sldId id="281"/>
            <p14:sldId id="282"/>
            <p14:sldId id="285"/>
            <p14:sldId id="381"/>
            <p14:sldId id="383"/>
            <p14:sldId id="384"/>
            <p14:sldId id="385"/>
            <p14:sldId id="387"/>
            <p14:sldId id="388"/>
            <p14:sldId id="389"/>
            <p14:sldId id="391"/>
            <p14:sldId id="390"/>
            <p14:sldId id="288"/>
            <p14:sldId id="290"/>
            <p14:sldId id="363"/>
            <p14:sldId id="365"/>
            <p14:sldId id="364"/>
            <p14:sldId id="366"/>
            <p14:sldId id="369"/>
            <p14:sldId id="368"/>
            <p14:sldId id="403"/>
            <p14:sldId id="376"/>
            <p14:sldId id="406"/>
            <p14:sldId id="405"/>
            <p14:sldId id="407"/>
            <p14:sldId id="377"/>
            <p14:sldId id="378"/>
            <p14:sldId id="392"/>
            <p14:sldId id="394"/>
            <p14:sldId id="396"/>
            <p14:sldId id="410"/>
            <p14:sldId id="408"/>
          </p14:sldIdLst>
        </p14:section>
        <p14:section name="Untitled Section" id="{3E2C2CEC-D32C-42EA-8A12-03F87B3D3F88}">
          <p14:sldIdLst>
            <p14:sldId id="354"/>
            <p14:sldId id="355"/>
            <p14:sldId id="356"/>
            <p14:sldId id="357"/>
            <p14:sldId id="411"/>
            <p14:sldId id="412"/>
            <p14:sldId id="413"/>
            <p14:sldId id="414"/>
            <p14:sldId id="415"/>
            <p14:sldId id="417"/>
            <p14:sldId id="416"/>
            <p14:sldId id="301"/>
            <p14:sldId id="409"/>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95" autoAdjust="0"/>
  </p:normalViewPr>
  <p:slideViewPr>
    <p:cSldViewPr snapToGrid="0">
      <p:cViewPr varScale="1">
        <p:scale>
          <a:sx n="47" d="100"/>
          <a:sy n="47" d="100"/>
        </p:scale>
        <p:origin x="18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3A43E-5196-47E3-BACE-0A9FA3DC42FA}" type="datetimeFigureOut">
              <a:rPr lang="en-US" smtClean="0"/>
              <a:t>5/4/2017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60655-13DC-4647-9B12-7E4E79635CBC}" type="slidenum">
              <a:rPr lang="en-US" smtClean="0"/>
              <a:t>‹#›</a:t>
            </a:fld>
            <a:endParaRPr lang="en-US"/>
          </a:p>
        </p:txBody>
      </p:sp>
    </p:spTree>
    <p:extLst>
      <p:ext uri="{BB962C8B-B14F-4D97-AF65-F5344CB8AC3E}">
        <p14:creationId xmlns:p14="http://schemas.microsoft.com/office/powerpoint/2010/main" val="31174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we know the groun</a:t>
            </a:r>
            <a:r>
              <a:rPr lang="en-US" baseline="0" dirty="0" smtClean="0"/>
              <a:t>d truth temporal relations</a:t>
            </a:r>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2</a:t>
            </a:fld>
            <a:endParaRPr lang="en-US"/>
          </a:p>
        </p:txBody>
      </p:sp>
    </p:spTree>
    <p:extLst>
      <p:ext uri="{BB962C8B-B14F-4D97-AF65-F5344CB8AC3E}">
        <p14:creationId xmlns:p14="http://schemas.microsoft.com/office/powerpoint/2010/main" val="149590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26</a:t>
            </a:fld>
            <a:endParaRPr lang="en-US"/>
          </a:p>
        </p:txBody>
      </p:sp>
    </p:spTree>
    <p:extLst>
      <p:ext uri="{BB962C8B-B14F-4D97-AF65-F5344CB8AC3E}">
        <p14:creationId xmlns:p14="http://schemas.microsoft.com/office/powerpoint/2010/main" val="305504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F9CF3D0-473C-4B6A-86A9-1EA62C71064B}" type="slidenum">
              <a:rPr lang="en-US" smtClean="0"/>
              <a:t>27</a:t>
            </a:fld>
            <a:endParaRPr lang="en-US"/>
          </a:p>
        </p:txBody>
      </p:sp>
    </p:spTree>
    <p:extLst>
      <p:ext uri="{BB962C8B-B14F-4D97-AF65-F5344CB8AC3E}">
        <p14:creationId xmlns:p14="http://schemas.microsoft.com/office/powerpoint/2010/main" val="315653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F9CF3D0-473C-4B6A-86A9-1EA62C71064B}" type="slidenum">
              <a:rPr lang="en-US" smtClean="0"/>
              <a:t>28</a:t>
            </a:fld>
            <a:endParaRPr lang="en-US"/>
          </a:p>
        </p:txBody>
      </p:sp>
    </p:spTree>
    <p:extLst>
      <p:ext uri="{BB962C8B-B14F-4D97-AF65-F5344CB8AC3E}">
        <p14:creationId xmlns:p14="http://schemas.microsoft.com/office/powerpoint/2010/main" val="139703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29</a:t>
            </a:fld>
            <a:endParaRPr lang="en-US"/>
          </a:p>
        </p:txBody>
      </p:sp>
    </p:spTree>
    <p:extLst>
      <p:ext uri="{BB962C8B-B14F-4D97-AF65-F5344CB8AC3E}">
        <p14:creationId xmlns:p14="http://schemas.microsoft.com/office/powerpoint/2010/main" val="38679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Of</a:t>
            </a:r>
            <a:r>
              <a:rPr lang="en-US" baseline="0" dirty="0" smtClean="0"/>
              <a:t> course </a:t>
            </a:r>
            <a:r>
              <a:rPr lang="en-US" dirty="0" smtClean="0"/>
              <a:t>with regard to the entire network</a:t>
            </a:r>
          </a:p>
          <a:p>
            <a:endParaRPr lang="en-US" dirty="0"/>
          </a:p>
        </p:txBody>
      </p:sp>
      <p:sp>
        <p:nvSpPr>
          <p:cNvPr id="4" name="Slide Number Placeholder 3"/>
          <p:cNvSpPr>
            <a:spLocks noGrp="1"/>
          </p:cNvSpPr>
          <p:nvPr>
            <p:ph type="sldNum" sz="quarter" idx="10"/>
          </p:nvPr>
        </p:nvSpPr>
        <p:spPr/>
        <p:txBody>
          <a:bodyPr/>
          <a:lstStyle/>
          <a:p>
            <a:fld id="{4F9CF3D0-473C-4B6A-86A9-1EA62C71064B}" type="slidenum">
              <a:rPr lang="en-US" smtClean="0"/>
              <a:t>36</a:t>
            </a:fld>
            <a:endParaRPr lang="en-US"/>
          </a:p>
        </p:txBody>
      </p:sp>
    </p:spTree>
    <p:extLst>
      <p:ext uri="{BB962C8B-B14F-4D97-AF65-F5344CB8AC3E}">
        <p14:creationId xmlns:p14="http://schemas.microsoft.com/office/powerpoint/2010/main" val="2448861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Of</a:t>
            </a:r>
            <a:r>
              <a:rPr lang="en-US" baseline="0" smtClean="0"/>
              <a:t> course </a:t>
            </a:r>
            <a:r>
              <a:rPr lang="en-US" smtClean="0"/>
              <a:t>with regard to the entire network</a:t>
            </a:r>
          </a:p>
          <a:p>
            <a:endParaRPr lang="en-US" dirty="0"/>
          </a:p>
        </p:txBody>
      </p:sp>
      <p:sp>
        <p:nvSpPr>
          <p:cNvPr id="4" name="Slide Number Placeholder 3"/>
          <p:cNvSpPr>
            <a:spLocks noGrp="1"/>
          </p:cNvSpPr>
          <p:nvPr>
            <p:ph type="sldNum" sz="quarter" idx="10"/>
          </p:nvPr>
        </p:nvSpPr>
        <p:spPr/>
        <p:txBody>
          <a:bodyPr/>
          <a:lstStyle/>
          <a:p>
            <a:fld id="{4F9CF3D0-473C-4B6A-86A9-1EA62C71064B}" type="slidenum">
              <a:rPr lang="en-US" smtClean="0"/>
              <a:t>37</a:t>
            </a:fld>
            <a:endParaRPr lang="en-US"/>
          </a:p>
        </p:txBody>
      </p:sp>
    </p:spTree>
    <p:extLst>
      <p:ext uri="{BB962C8B-B14F-4D97-AF65-F5344CB8AC3E}">
        <p14:creationId xmlns:p14="http://schemas.microsoft.com/office/powerpoint/2010/main" val="46980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Of</a:t>
            </a:r>
            <a:r>
              <a:rPr lang="en-US" baseline="0" smtClean="0"/>
              <a:t> course </a:t>
            </a:r>
            <a:r>
              <a:rPr lang="en-US" smtClean="0"/>
              <a:t>with regard to the entire network</a:t>
            </a:r>
          </a:p>
          <a:p>
            <a:endParaRPr lang="en-US" dirty="0"/>
          </a:p>
        </p:txBody>
      </p:sp>
      <p:sp>
        <p:nvSpPr>
          <p:cNvPr id="4" name="Slide Number Placeholder 3"/>
          <p:cNvSpPr>
            <a:spLocks noGrp="1"/>
          </p:cNvSpPr>
          <p:nvPr>
            <p:ph type="sldNum" sz="quarter" idx="10"/>
          </p:nvPr>
        </p:nvSpPr>
        <p:spPr/>
        <p:txBody>
          <a:bodyPr/>
          <a:lstStyle/>
          <a:p>
            <a:fld id="{4F9CF3D0-473C-4B6A-86A9-1EA62C71064B}" type="slidenum">
              <a:rPr lang="en-US" smtClean="0"/>
              <a:t>38</a:t>
            </a:fld>
            <a:endParaRPr lang="en-US"/>
          </a:p>
        </p:txBody>
      </p:sp>
    </p:spTree>
    <p:extLst>
      <p:ext uri="{BB962C8B-B14F-4D97-AF65-F5344CB8AC3E}">
        <p14:creationId xmlns:p14="http://schemas.microsoft.com/office/powerpoint/2010/main" val="2393072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simulated data, we found out that granger causality indeed can detect relationships among correlated temporal variables reliably in various contexts. It can even extract multiple confounding leading relationships that have directional influence towards the same variable/node, with regard to their level of casual influence. Several factors that influence the magnitude of granger causality in temporal data streams are: a) the response time between a leading stream and a following stream with regard to the entire network; b) the frequency of the temporal causal relationship; c) the rate of the leading event successfully triggered the onset of the following event.</a:t>
            </a:r>
            <a:endParaRPr lang="en-US" dirty="0"/>
          </a:p>
        </p:txBody>
      </p:sp>
      <p:sp>
        <p:nvSpPr>
          <p:cNvPr id="4" name="Slide Number Placeholder 3"/>
          <p:cNvSpPr>
            <a:spLocks noGrp="1"/>
          </p:cNvSpPr>
          <p:nvPr>
            <p:ph type="sldNum" sz="quarter" idx="10"/>
          </p:nvPr>
        </p:nvSpPr>
        <p:spPr/>
        <p:txBody>
          <a:bodyPr/>
          <a:lstStyle/>
          <a:p>
            <a:fld id="{4F9CF3D0-473C-4B6A-86A9-1EA62C71064B}" type="slidenum">
              <a:rPr lang="en-US" smtClean="0"/>
              <a:t>44</a:t>
            </a:fld>
            <a:endParaRPr lang="en-US"/>
          </a:p>
        </p:txBody>
      </p:sp>
    </p:spTree>
    <p:extLst>
      <p:ext uri="{BB962C8B-B14F-4D97-AF65-F5344CB8AC3E}">
        <p14:creationId xmlns:p14="http://schemas.microsoft.com/office/powerpoint/2010/main" val="146394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9CF3D0-473C-4B6A-86A9-1EA62C71064B}" type="slidenum">
              <a:rPr lang="en-US" smtClean="0"/>
              <a:t>45</a:t>
            </a:fld>
            <a:endParaRPr lang="en-US"/>
          </a:p>
        </p:txBody>
      </p:sp>
    </p:spTree>
    <p:extLst>
      <p:ext uri="{BB962C8B-B14F-4D97-AF65-F5344CB8AC3E}">
        <p14:creationId xmlns:p14="http://schemas.microsoft.com/office/powerpoint/2010/main" val="2176638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a:t>
            </a:r>
            <a:r>
              <a:rPr lang="en-US" baseline="0" dirty="0" smtClean="0"/>
              <a:t> first introduce our child parent interaction data set, </a:t>
            </a:r>
            <a:endParaRPr lang="en-US" dirty="0" smtClean="0"/>
          </a:p>
          <a:p>
            <a:endParaRPr lang="en-US" dirty="0" smtClean="0"/>
          </a:p>
          <a:p>
            <a:r>
              <a:rPr lang="en-US" dirty="0" smtClean="0"/>
              <a:t>Explain</a:t>
            </a:r>
            <a:r>
              <a:rPr lang="en-US" baseline="0" dirty="0" smtClean="0"/>
              <a:t> the construction process of CRP with our collected multimodal behavioral streams</a:t>
            </a:r>
            <a:endParaRPr lang="en-US" dirty="0"/>
          </a:p>
        </p:txBody>
      </p:sp>
      <p:sp>
        <p:nvSpPr>
          <p:cNvPr id="4" name="Slide Number Placeholder 3"/>
          <p:cNvSpPr>
            <a:spLocks noGrp="1"/>
          </p:cNvSpPr>
          <p:nvPr>
            <p:ph type="sldNum" sz="quarter" idx="10"/>
          </p:nvPr>
        </p:nvSpPr>
        <p:spPr/>
        <p:txBody>
          <a:bodyPr/>
          <a:lstStyle/>
          <a:p>
            <a:fld id="{29E4AA7B-761A-44FD-BE2B-56F73408E7A0}" type="slidenum">
              <a:rPr lang="en-US" smtClean="0"/>
              <a:t>47</a:t>
            </a:fld>
            <a:endParaRPr lang="en-US"/>
          </a:p>
        </p:txBody>
      </p:sp>
    </p:spTree>
    <p:extLst>
      <p:ext uri="{BB962C8B-B14F-4D97-AF65-F5344CB8AC3E}">
        <p14:creationId xmlns:p14="http://schemas.microsoft.com/office/powerpoint/2010/main" val="408711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then achieved broad application in the neuroscience field and beyond.</a:t>
            </a:r>
          </a:p>
          <a:p>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3</a:t>
            </a:fld>
            <a:endParaRPr lang="en-US"/>
          </a:p>
        </p:txBody>
      </p:sp>
    </p:spTree>
    <p:extLst>
      <p:ext uri="{BB962C8B-B14F-4D97-AF65-F5344CB8AC3E}">
        <p14:creationId xmlns:p14="http://schemas.microsoft.com/office/powerpoint/2010/main" val="2182033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invited</a:t>
            </a:r>
            <a:r>
              <a:rPr lang="en-US" baseline="0" dirty="0" smtClean="0"/>
              <a:t> children at different age groups with their caregivers to our lab. During the experiment, they will engage in free-following interaction by playing with three colorful objects.</a:t>
            </a:r>
          </a:p>
          <a:p>
            <a:endParaRPr lang="en-US" baseline="0" dirty="0" smtClean="0"/>
          </a:p>
          <a:p>
            <a:r>
              <a:rPr lang="en-US" baseline="0" dirty="0" smtClean="0"/>
              <a:t>Light weight cameras and eye trackers were placed on their forehead to track their gaze and first person visual input in real-time. (Emphasize this??)</a:t>
            </a:r>
          </a:p>
          <a:p>
            <a:endParaRPr lang="en-US" baseline="0" dirty="0" smtClean="0"/>
          </a:p>
          <a:p>
            <a:r>
              <a:rPr lang="en-US" baseline="0" dirty="0" smtClean="0"/>
              <a:t>We also record their hand and body movements, as well as their speech.</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48</a:t>
            </a:fld>
            <a:endParaRPr lang="en-US"/>
          </a:p>
        </p:txBody>
      </p:sp>
    </p:spTree>
    <p:extLst>
      <p:ext uri="{BB962C8B-B14F-4D97-AF65-F5344CB8AC3E}">
        <p14:creationId xmlns:p14="http://schemas.microsoft.com/office/powerpoint/2010/main" val="2568943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trial lasted 90 seconds long, and our recording sampling rate is 30 data points per second. </a:t>
            </a:r>
          </a:p>
          <a:p>
            <a:endParaRPr lang="en-US" baseline="0" dirty="0" smtClean="0"/>
          </a:p>
          <a:p>
            <a:r>
              <a:rPr lang="en-US" dirty="0" smtClean="0"/>
              <a:t>After</a:t>
            </a:r>
            <a:r>
              <a:rPr lang="en-US" baseline="0" dirty="0" smtClean="0"/>
              <a:t> data collection, we coded data from each behavioral module into categorical time series. </a:t>
            </a:r>
          </a:p>
          <a:p>
            <a:endParaRPr lang="en-US" baseline="0" dirty="0" smtClean="0"/>
          </a:p>
          <a:p>
            <a:r>
              <a:rPr lang="en-US" baseline="0" dirty="0" smtClean="0"/>
              <a:t>With gaze data, </a:t>
            </a:r>
          </a:p>
          <a:p>
            <a:r>
              <a:rPr lang="en-US" baseline="0" dirty="0" smtClean="0"/>
              <a:t>and speech data </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49</a:t>
            </a:fld>
            <a:endParaRPr lang="en-US"/>
          </a:p>
        </p:txBody>
      </p:sp>
    </p:spTree>
    <p:extLst>
      <p:ext uri="{BB962C8B-B14F-4D97-AF65-F5344CB8AC3E}">
        <p14:creationId xmlns:p14="http://schemas.microsoft.com/office/powerpoint/2010/main" val="1081475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gaze data, there are four possible ROI values, the child could… </a:t>
            </a:r>
          </a:p>
          <a:p>
            <a:endParaRPr lang="en-US" baseline="0" dirty="0" smtClean="0"/>
          </a:p>
          <a:p>
            <a:r>
              <a:rPr lang="en-US" baseline="0" dirty="0" smtClean="0"/>
              <a:t>And the other partner’s face</a:t>
            </a:r>
          </a:p>
        </p:txBody>
      </p:sp>
      <p:sp>
        <p:nvSpPr>
          <p:cNvPr id="4" name="Slide Number Placeholder 3"/>
          <p:cNvSpPr>
            <a:spLocks noGrp="1"/>
          </p:cNvSpPr>
          <p:nvPr>
            <p:ph type="sldNum" sz="quarter" idx="10"/>
          </p:nvPr>
        </p:nvSpPr>
        <p:spPr/>
        <p:txBody>
          <a:bodyPr/>
          <a:lstStyle/>
          <a:p>
            <a:fld id="{8C4868EC-CC9C-4658-9F23-133C9DFA80FA}" type="slidenum">
              <a:rPr lang="en-US" smtClean="0"/>
              <a:t>50</a:t>
            </a:fld>
            <a:endParaRPr lang="en-US"/>
          </a:p>
        </p:txBody>
      </p:sp>
    </p:spTree>
    <p:extLst>
      <p:ext uri="{BB962C8B-B14F-4D97-AF65-F5344CB8AC3E}">
        <p14:creationId xmlns:p14="http://schemas.microsoft.com/office/powerpoint/2010/main" val="2735869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with </a:t>
            </a:r>
            <a:r>
              <a:rPr lang="en-US" baseline="0" dirty="0" err="1" smtClean="0"/>
              <a:t>inhand</a:t>
            </a:r>
            <a:r>
              <a:rPr lang="en-US" baseline="0" dirty="0" smtClean="0"/>
              <a:t> holding streams</a:t>
            </a:r>
          </a:p>
          <a:p>
            <a:endParaRPr lang="en-US" baseline="0" dirty="0" smtClean="0"/>
          </a:p>
          <a:p>
            <a:r>
              <a:rPr lang="en-US" baseline="0" dirty="0" smtClean="0"/>
              <a:t>Different color representing where the child or the parent was looking at and holding the experiment throughout time</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51</a:t>
            </a:fld>
            <a:endParaRPr lang="en-US"/>
          </a:p>
        </p:txBody>
      </p:sp>
    </p:spTree>
    <p:extLst>
      <p:ext uri="{BB962C8B-B14F-4D97-AF65-F5344CB8AC3E}">
        <p14:creationId xmlns:p14="http://schemas.microsoft.com/office/powerpoint/2010/main" val="3181002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with </a:t>
            </a:r>
            <a:r>
              <a:rPr lang="en-US" baseline="0" dirty="0" err="1" smtClean="0"/>
              <a:t>inhand</a:t>
            </a:r>
            <a:r>
              <a:rPr lang="en-US" baseline="0" dirty="0" smtClean="0"/>
              <a:t> holding streams</a:t>
            </a:r>
          </a:p>
          <a:p>
            <a:endParaRPr lang="en-US" baseline="0" dirty="0" smtClean="0"/>
          </a:p>
          <a:p>
            <a:r>
              <a:rPr lang="en-US" baseline="0" dirty="0" smtClean="0"/>
              <a:t>Different color representing where the child or the parent was looking at and holding the experiment throughout time</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52</a:t>
            </a:fld>
            <a:endParaRPr lang="en-US"/>
          </a:p>
        </p:txBody>
      </p:sp>
    </p:spTree>
    <p:extLst>
      <p:ext uri="{BB962C8B-B14F-4D97-AF65-F5344CB8AC3E}">
        <p14:creationId xmlns:p14="http://schemas.microsoft.com/office/powerpoint/2010/main" val="3063301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with </a:t>
            </a:r>
            <a:r>
              <a:rPr lang="en-US" baseline="0" dirty="0" err="1" smtClean="0"/>
              <a:t>inhand</a:t>
            </a:r>
            <a:r>
              <a:rPr lang="en-US" baseline="0" dirty="0" smtClean="0"/>
              <a:t> holding streams</a:t>
            </a:r>
          </a:p>
          <a:p>
            <a:endParaRPr lang="en-US" baseline="0" dirty="0" smtClean="0"/>
          </a:p>
          <a:p>
            <a:r>
              <a:rPr lang="en-US" baseline="0" dirty="0" smtClean="0"/>
              <a:t>Different color representing where the child or the parent was looking at and holding the experiment throughout time</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53</a:t>
            </a:fld>
            <a:endParaRPr lang="en-US"/>
          </a:p>
        </p:txBody>
      </p:sp>
    </p:spTree>
    <p:extLst>
      <p:ext uri="{BB962C8B-B14F-4D97-AF65-F5344CB8AC3E}">
        <p14:creationId xmlns:p14="http://schemas.microsoft.com/office/powerpoint/2010/main" val="3391307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with </a:t>
            </a:r>
            <a:r>
              <a:rPr lang="en-US" baseline="0" dirty="0" err="1" smtClean="0"/>
              <a:t>inhand</a:t>
            </a:r>
            <a:r>
              <a:rPr lang="en-US" baseline="0" dirty="0" smtClean="0"/>
              <a:t> holding streams</a:t>
            </a:r>
          </a:p>
          <a:p>
            <a:endParaRPr lang="en-US" baseline="0" dirty="0" smtClean="0"/>
          </a:p>
          <a:p>
            <a:r>
              <a:rPr lang="en-US" baseline="0" dirty="0" smtClean="0"/>
              <a:t>Different color representing where the child or the parent was looking at and holding the experiment throughout time</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54</a:t>
            </a:fld>
            <a:endParaRPr lang="en-US"/>
          </a:p>
        </p:txBody>
      </p:sp>
    </p:spTree>
    <p:extLst>
      <p:ext uri="{BB962C8B-B14F-4D97-AF65-F5344CB8AC3E}">
        <p14:creationId xmlns:p14="http://schemas.microsoft.com/office/powerpoint/2010/main" val="4274994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to get</a:t>
            </a:r>
            <a:r>
              <a:rPr lang="en-US" baseline="0" dirty="0" smtClean="0"/>
              <a:t> a better sense of granger causality value, we also tested the algorithm with simulated datasets in which we know the ground truth of certain event onsets precedes or follows other types of events.</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55</a:t>
            </a:fld>
            <a:endParaRPr lang="en-US"/>
          </a:p>
        </p:txBody>
      </p:sp>
    </p:spTree>
    <p:extLst>
      <p:ext uri="{BB962C8B-B14F-4D97-AF65-F5344CB8AC3E}">
        <p14:creationId xmlns:p14="http://schemas.microsoft.com/office/powerpoint/2010/main" val="1360159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with </a:t>
            </a:r>
            <a:r>
              <a:rPr lang="en-US" baseline="0" dirty="0" err="1" smtClean="0"/>
              <a:t>inhand</a:t>
            </a:r>
            <a:r>
              <a:rPr lang="en-US" baseline="0" dirty="0" smtClean="0"/>
              <a:t> holding streams</a:t>
            </a:r>
          </a:p>
          <a:p>
            <a:endParaRPr lang="en-US" baseline="0" dirty="0" smtClean="0"/>
          </a:p>
          <a:p>
            <a:r>
              <a:rPr lang="en-US" baseline="0" dirty="0" smtClean="0"/>
              <a:t>Different color representing where the child or the parent was looking at and holding the experiment throughout time</a:t>
            </a:r>
            <a:endParaRPr lang="en-US" dirty="0"/>
          </a:p>
        </p:txBody>
      </p:sp>
      <p:sp>
        <p:nvSpPr>
          <p:cNvPr id="4" name="Slide Number Placeholder 3"/>
          <p:cNvSpPr>
            <a:spLocks noGrp="1"/>
          </p:cNvSpPr>
          <p:nvPr>
            <p:ph type="sldNum" sz="quarter" idx="10"/>
          </p:nvPr>
        </p:nvSpPr>
        <p:spPr/>
        <p:txBody>
          <a:bodyPr/>
          <a:lstStyle/>
          <a:p>
            <a:fld id="{8C4868EC-CC9C-4658-9F23-133C9DFA80FA}" type="slidenum">
              <a:rPr lang="en-US" smtClean="0"/>
              <a:t>57</a:t>
            </a:fld>
            <a:endParaRPr lang="en-US"/>
          </a:p>
        </p:txBody>
      </p:sp>
    </p:spTree>
    <p:extLst>
      <p:ext uri="{BB962C8B-B14F-4D97-AF65-F5344CB8AC3E}">
        <p14:creationId xmlns:p14="http://schemas.microsoft.com/office/powerpoint/2010/main" val="279580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So there is a notion of temporal precedence</a:t>
            </a:r>
            <a:r>
              <a:rPr lang="en-US" baseline="0" dirty="0" smtClean="0"/>
              <a:t> embedded in computing granger causality;</a:t>
            </a:r>
          </a:p>
          <a:p>
            <a:r>
              <a:rPr lang="en-US" dirty="0" smtClean="0"/>
              <a:t>2.</a:t>
            </a:r>
            <a:r>
              <a:rPr lang="en-US" baseline="0" dirty="0" smtClean="0"/>
              <a:t> </a:t>
            </a:r>
            <a:endParaRPr lang="en-US" dirty="0" smtClean="0"/>
          </a:p>
          <a:p>
            <a:endParaRPr lang="en-US" dirty="0" smtClean="0"/>
          </a:p>
          <a:p>
            <a:r>
              <a:rPr lang="en-US" dirty="0" smtClean="0"/>
              <a:t>A consequence of these statements is that the causal variable can help forecast the effect variable after other data has first been used. Unfortunately, many users concentrated on this forecasting implication rather than on the original definition. At that time, I had little idea that so many people had very fixed ideas about causation, but they did agree that my definition was not “true causation” in their eyes, it was only “Granger causation.” I would ask for a definition of true causation, but no one would reply.</a:t>
            </a:r>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5</a:t>
            </a:fld>
            <a:endParaRPr lang="en-US"/>
          </a:p>
        </p:txBody>
      </p:sp>
    </p:spTree>
    <p:extLst>
      <p:ext uri="{BB962C8B-B14F-4D97-AF65-F5344CB8AC3E}">
        <p14:creationId xmlns:p14="http://schemas.microsoft.com/office/powerpoint/2010/main" val="282595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p is the model order, which may be infinite.</a:t>
            </a:r>
          </a:p>
          <a:p>
            <a:endParaRPr lang="en-US" dirty="0" smtClean="0"/>
          </a:p>
          <a:p>
            <a:r>
              <a:rPr lang="en-US" sz="1200" dirty="0" smtClean="0"/>
              <a:t>The regression coefficients represent the predictable structure of the data, the residuals the unpredictable</a:t>
            </a:r>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7</a:t>
            </a:fld>
            <a:endParaRPr lang="en-US"/>
          </a:p>
        </p:txBody>
      </p:sp>
    </p:spTree>
    <p:extLst>
      <p:ext uri="{BB962C8B-B14F-4D97-AF65-F5344CB8AC3E}">
        <p14:creationId xmlns:p14="http://schemas.microsoft.com/office/powerpoint/2010/main" val="8740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p is the model order, which may be infinite. The</a:t>
            </a:r>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8</a:t>
            </a:fld>
            <a:endParaRPr lang="en-US"/>
          </a:p>
        </p:txBody>
      </p:sp>
    </p:spTree>
    <p:extLst>
      <p:ext uri="{BB962C8B-B14F-4D97-AF65-F5344CB8AC3E}">
        <p14:creationId xmlns:p14="http://schemas.microsoft.com/office/powerpoint/2010/main" val="27290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 order</a:t>
            </a:r>
            <a:r>
              <a:rPr lang="en-US" baseline="0" dirty="0" smtClean="0"/>
              <a:t> to evaluate whether Y contains information that is beyond X’s own history</a:t>
            </a:r>
            <a:endParaRPr lang="en-US" dirty="0"/>
          </a:p>
        </p:txBody>
      </p:sp>
      <p:sp>
        <p:nvSpPr>
          <p:cNvPr id="4" name="Slide Number Placeholder 3"/>
          <p:cNvSpPr>
            <a:spLocks noGrp="1"/>
          </p:cNvSpPr>
          <p:nvPr>
            <p:ph type="sldNum" sz="quarter" idx="10"/>
          </p:nvPr>
        </p:nvSpPr>
        <p:spPr/>
        <p:txBody>
          <a:bodyPr/>
          <a:lstStyle/>
          <a:p>
            <a:fld id="{BAC60655-13DC-4647-9B12-7E4E79635CBC}" type="slidenum">
              <a:rPr lang="en-US" smtClean="0"/>
              <a:t>10</a:t>
            </a:fld>
            <a:endParaRPr lang="en-US"/>
          </a:p>
        </p:txBody>
      </p:sp>
    </p:spTree>
    <p:extLst>
      <p:ext uri="{BB962C8B-B14F-4D97-AF65-F5344CB8AC3E}">
        <p14:creationId xmlns:p14="http://schemas.microsoft.com/office/powerpoint/2010/main" val="3220038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temporal point process is a stochastic time-series of binary events that occurs in continuous time. It can only take on two values at each point in time, indicating whether or not an event has actually occurred.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F9CF3D0-473C-4B6A-86A9-1EA62C71064B}" type="slidenum">
              <a:rPr lang="en-US" smtClean="0"/>
              <a:t>15</a:t>
            </a:fld>
            <a:endParaRPr lang="en-US"/>
          </a:p>
        </p:txBody>
      </p:sp>
    </p:spTree>
    <p:extLst>
      <p:ext uri="{BB962C8B-B14F-4D97-AF65-F5344CB8AC3E}">
        <p14:creationId xmlns:p14="http://schemas.microsoft.com/office/powerpoint/2010/main" val="1995285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F9CF3D0-473C-4B6A-86A9-1EA62C71064B}" type="slidenum">
              <a:rPr lang="en-US" smtClean="0"/>
              <a:t>16</a:t>
            </a:fld>
            <a:endParaRPr lang="en-US"/>
          </a:p>
        </p:txBody>
      </p:sp>
    </p:spTree>
    <p:extLst>
      <p:ext uri="{BB962C8B-B14F-4D97-AF65-F5344CB8AC3E}">
        <p14:creationId xmlns:p14="http://schemas.microsoft.com/office/powerpoint/2010/main" val="33309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F9CF3D0-473C-4B6A-86A9-1EA62C71064B}" type="slidenum">
              <a:rPr lang="en-US" smtClean="0"/>
              <a:t>17</a:t>
            </a:fld>
            <a:endParaRPr lang="en-US"/>
          </a:p>
        </p:txBody>
      </p:sp>
    </p:spTree>
    <p:extLst>
      <p:ext uri="{BB962C8B-B14F-4D97-AF65-F5344CB8AC3E}">
        <p14:creationId xmlns:p14="http://schemas.microsoft.com/office/powerpoint/2010/main" val="324097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BA70AB-1FA9-4719-872F-4E76937259C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147848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BA70AB-1FA9-4719-872F-4E76937259C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234442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BA70AB-1FA9-4719-872F-4E76937259C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418816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BA70AB-1FA9-4719-872F-4E76937259C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413598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BA70AB-1FA9-4719-872F-4E76937259C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215787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A70AB-1FA9-4719-872F-4E76937259C2}"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331342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BA70AB-1FA9-4719-872F-4E76937259C2}"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290748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BA70AB-1FA9-4719-872F-4E76937259C2}"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21244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A70AB-1FA9-4719-872F-4E76937259C2}"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187596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A70AB-1FA9-4719-872F-4E76937259C2}"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340052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A70AB-1FA9-4719-872F-4E76937259C2}"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C6AF8-6485-4B6E-BA65-C4CB039EB4BC}" type="slidenum">
              <a:rPr lang="en-US" smtClean="0"/>
              <a:t>‹#›</a:t>
            </a:fld>
            <a:endParaRPr lang="en-US"/>
          </a:p>
        </p:txBody>
      </p:sp>
    </p:spTree>
    <p:extLst>
      <p:ext uri="{BB962C8B-B14F-4D97-AF65-F5344CB8AC3E}">
        <p14:creationId xmlns:p14="http://schemas.microsoft.com/office/powerpoint/2010/main" val="178146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A70AB-1FA9-4719-872F-4E76937259C2}" type="datetimeFigureOut">
              <a:rPr lang="en-US" smtClean="0"/>
              <a:t>5/4/2017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6AF8-6485-4B6E-BA65-C4CB039EB4BC}" type="slidenum">
              <a:rPr lang="en-US" smtClean="0"/>
              <a:t>‹#›</a:t>
            </a:fld>
            <a:endParaRPr lang="en-US"/>
          </a:p>
        </p:txBody>
      </p:sp>
    </p:spTree>
    <p:extLst>
      <p:ext uri="{BB962C8B-B14F-4D97-AF65-F5344CB8AC3E}">
        <p14:creationId xmlns:p14="http://schemas.microsoft.com/office/powerpoint/2010/main" val="4267057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NUL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5.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microsoft.com/office/2007/relationships/hdphoto" Target="../media/hdphoto1.wdp"/><Relationship Id="rId9" Type="http://schemas.microsoft.com/office/2007/relationships/hdphoto" Target="../media/hdphoto2.wdp"/></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9.jpeg"/></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29.jpe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29.jpeg"/></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29.jpeg"/></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0.jpeg"/><Relationship Id="rId4" Type="http://schemas.openxmlformats.org/officeDocument/2006/relationships/image" Target="../media/image39.jpeg"/></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0.jpeg"/><Relationship Id="rId4" Type="http://schemas.openxmlformats.org/officeDocument/2006/relationships/image" Target="../media/image39.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0.jpeg"/><Relationship Id="rId4" Type="http://schemas.openxmlformats.org/officeDocument/2006/relationships/image" Target="../media/image39.jpeg"/></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4935"/>
            <a:ext cx="7772400" cy="2387600"/>
          </a:xfrm>
        </p:spPr>
        <p:txBody>
          <a:bodyPr>
            <a:normAutofit/>
          </a:bodyPr>
          <a:lstStyle/>
          <a:p>
            <a:r>
              <a:rPr lang="en-US" sz="4000" dirty="0" smtClean="0"/>
              <a:t>Detailed Steps for Granger Causality calculation for categorical datasets</a:t>
            </a:r>
            <a:endParaRPr lang="en-US" sz="4000" dirty="0"/>
          </a:p>
        </p:txBody>
      </p:sp>
      <p:sp>
        <p:nvSpPr>
          <p:cNvPr id="3" name="Subtitle 2"/>
          <p:cNvSpPr>
            <a:spLocks noGrp="1"/>
          </p:cNvSpPr>
          <p:nvPr>
            <p:ph type="subTitle" idx="1"/>
          </p:nvPr>
        </p:nvSpPr>
        <p:spPr>
          <a:xfrm>
            <a:off x="1143000" y="3424610"/>
            <a:ext cx="6858000" cy="1120087"/>
          </a:xfrm>
        </p:spPr>
        <p:txBody>
          <a:bodyPr/>
          <a:lstStyle/>
          <a:p>
            <a:r>
              <a:rPr lang="en-US" dirty="0" smtClean="0"/>
              <a:t>Tian Linger Xu</a:t>
            </a:r>
          </a:p>
          <a:p>
            <a:r>
              <a:rPr lang="en-US" dirty="0" smtClean="0"/>
              <a:t>May 4</a:t>
            </a:r>
            <a:r>
              <a:rPr lang="en-US" baseline="30000" dirty="0" smtClean="0"/>
              <a:t>th</a:t>
            </a:r>
            <a:r>
              <a:rPr lang="en-US" dirty="0" smtClean="0"/>
              <a:t>, </a:t>
            </a:r>
            <a:r>
              <a:rPr lang="en-US" dirty="0" smtClean="0"/>
              <a:t>2017</a:t>
            </a:r>
            <a:endParaRPr lang="en-US" dirty="0"/>
          </a:p>
        </p:txBody>
      </p:sp>
    </p:spTree>
    <p:extLst>
      <p:ext uri="{BB962C8B-B14F-4D97-AF65-F5344CB8AC3E}">
        <p14:creationId xmlns:p14="http://schemas.microsoft.com/office/powerpoint/2010/main" val="4239361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228243" y="341290"/>
                <a:ext cx="8785675" cy="369332"/>
              </a:xfrm>
              <a:prstGeom prst="rect">
                <a:avLst/>
              </a:prstGeom>
              <a:noFill/>
            </p:spPr>
            <p:txBody>
              <a:bodyPr wrap="none" lIns="0" tIns="0" rIns="0" bIns="0" rtlCol="0">
                <a:spAutoFit/>
              </a:bodyPr>
              <a:lstStyle/>
              <a:p>
                <a:r>
                  <a:rPr lang="en-US" sz="2400" dirty="0" smtClean="0"/>
                  <a:t>The </a:t>
                </a:r>
                <a14:m>
                  <m:oMath xmlns:m="http://schemas.openxmlformats.org/officeDocument/2006/math">
                    <m:r>
                      <a:rPr lang="en-US" sz="2400" i="1" dirty="0" smtClean="0">
                        <a:latin typeface="Cambria Math" panose="02040503050406030204" pitchFamily="18" charset="0"/>
                      </a:rPr>
                      <m:t>𝑥</m:t>
                    </m:r>
                  </m:oMath>
                </a14:m>
                <a:r>
                  <a:rPr lang="en-US" sz="2400" dirty="0" smtClean="0"/>
                  <a:t> component of the regression, dependent on the past of </a:t>
                </a:r>
                <a14:m>
                  <m:oMath xmlns:m="http://schemas.openxmlformats.org/officeDocument/2006/math">
                    <m:r>
                      <a:rPr lang="en-US" sz="2400" i="1" dirty="0" smtClean="0">
                        <a:latin typeface="Cambria Math" panose="02040503050406030204" pitchFamily="18" charset="0"/>
                      </a:rPr>
                      <m:t>𝑋</m:t>
                    </m:r>
                  </m:oMath>
                </a14:m>
                <a:r>
                  <a:rPr lang="en-US" sz="2400" dirty="0" smtClean="0"/>
                  <a:t> and </a:t>
                </a:r>
                <a14:m>
                  <m:oMath xmlns:m="http://schemas.openxmlformats.org/officeDocument/2006/math">
                    <m:r>
                      <a:rPr lang="en-US" sz="2400" i="1" dirty="0" smtClean="0">
                        <a:latin typeface="Cambria Math" panose="02040503050406030204" pitchFamily="18" charset="0"/>
                      </a:rPr>
                      <m:t>𝑌</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28243" y="341290"/>
                <a:ext cx="8785675" cy="369332"/>
              </a:xfrm>
              <a:prstGeom prst="rect">
                <a:avLst/>
              </a:prstGeom>
              <a:blipFill rotWithShape="0">
                <a:blip r:embed="rId3"/>
                <a:stretch>
                  <a:fillRect l="-2080" t="-26230" r="-139" b="-47541"/>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48" y="1001112"/>
            <a:ext cx="7150100" cy="1445890"/>
          </a:xfrm>
          <a:prstGeom prst="rect">
            <a:avLst/>
          </a:prstGeom>
        </p:spPr>
      </p:pic>
    </p:spTree>
    <p:extLst>
      <p:ext uri="{BB962C8B-B14F-4D97-AF65-F5344CB8AC3E}">
        <p14:creationId xmlns:p14="http://schemas.microsoft.com/office/powerpoint/2010/main" val="3197654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228243" y="341290"/>
                <a:ext cx="8785675" cy="369332"/>
              </a:xfrm>
              <a:prstGeom prst="rect">
                <a:avLst/>
              </a:prstGeom>
              <a:noFill/>
            </p:spPr>
            <p:txBody>
              <a:bodyPr wrap="none" lIns="0" tIns="0" rIns="0" bIns="0" rtlCol="0">
                <a:spAutoFit/>
              </a:bodyPr>
              <a:lstStyle/>
              <a:p>
                <a:r>
                  <a:rPr lang="en-US" sz="2400" dirty="0" smtClean="0"/>
                  <a:t>The </a:t>
                </a:r>
                <a14:m>
                  <m:oMath xmlns:m="http://schemas.openxmlformats.org/officeDocument/2006/math">
                    <m:r>
                      <a:rPr lang="en-US" sz="2400" i="1" dirty="0" smtClean="0">
                        <a:latin typeface="Cambria Math" panose="02040503050406030204" pitchFamily="18" charset="0"/>
                      </a:rPr>
                      <m:t>𝑥</m:t>
                    </m:r>
                  </m:oMath>
                </a14:m>
                <a:r>
                  <a:rPr lang="en-US" sz="2400" dirty="0" smtClean="0"/>
                  <a:t> component of the regression, dependent on the past of </a:t>
                </a:r>
                <a14:m>
                  <m:oMath xmlns:m="http://schemas.openxmlformats.org/officeDocument/2006/math">
                    <m:r>
                      <a:rPr lang="en-US" sz="2400" i="1" dirty="0" smtClean="0">
                        <a:latin typeface="Cambria Math" panose="02040503050406030204" pitchFamily="18" charset="0"/>
                      </a:rPr>
                      <m:t>𝑋</m:t>
                    </m:r>
                  </m:oMath>
                </a14:m>
                <a:r>
                  <a:rPr lang="en-US" sz="2400" dirty="0" smtClean="0"/>
                  <a:t> and </a:t>
                </a:r>
                <a14:m>
                  <m:oMath xmlns:m="http://schemas.openxmlformats.org/officeDocument/2006/math">
                    <m:r>
                      <a:rPr lang="en-US" sz="2400" i="1" dirty="0" smtClean="0">
                        <a:latin typeface="Cambria Math" panose="02040503050406030204" pitchFamily="18" charset="0"/>
                      </a:rPr>
                      <m:t>𝑌</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28243" y="341290"/>
                <a:ext cx="8785675" cy="369332"/>
              </a:xfrm>
              <a:prstGeom prst="rect">
                <a:avLst/>
              </a:prstGeom>
              <a:blipFill rotWithShape="0">
                <a:blip r:embed="rId2"/>
                <a:stretch>
                  <a:fillRect l="-2080" t="-26230" r="-139" b="-47541"/>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8" y="1001112"/>
            <a:ext cx="7150100" cy="144589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14159" y="2737492"/>
                <a:ext cx="8413842" cy="369332"/>
              </a:xfrm>
              <a:prstGeom prst="rect">
                <a:avLst/>
              </a:prstGeom>
              <a:noFill/>
            </p:spPr>
            <p:txBody>
              <a:bodyPr wrap="none" lIns="0" tIns="0" rIns="0" bIns="0" rtlCol="0">
                <a:spAutoFit/>
              </a:bodyPr>
              <a:lstStyle/>
              <a:p>
                <a:r>
                  <a:rPr lang="en-US" sz="2400" dirty="0" smtClean="0"/>
                  <a:t>Above full regression vs reduced regression (by omitting </a:t>
                </a:r>
                <a14:m>
                  <m:oMath xmlns:m="http://schemas.openxmlformats.org/officeDocument/2006/math">
                    <m:r>
                      <a:rPr lang="en-US" sz="2400" i="1" dirty="0" smtClean="0">
                        <a:latin typeface="Cambria Math" panose="02040503050406030204" pitchFamily="18" charset="0"/>
                      </a:rPr>
                      <m:t>𝑌</m:t>
                    </m:r>
                  </m:oMath>
                </a14:m>
                <a:r>
                  <a:rPr lang="en-US" sz="2400" dirty="0" smtClean="0"/>
                  <a:t>’s history)</a:t>
                </a:r>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14159" y="2737492"/>
                <a:ext cx="8413842" cy="369332"/>
              </a:xfrm>
              <a:prstGeom prst="rect">
                <a:avLst/>
              </a:prstGeom>
              <a:blipFill rotWithShape="0">
                <a:blip r:embed="rId4"/>
                <a:stretch>
                  <a:fillRect l="-2246" t="-24590" r="-1594" b="-49180"/>
                </a:stretch>
              </a:blipFill>
            </p:spPr>
            <p:txBody>
              <a:bodyPr/>
              <a:lstStyle/>
              <a:p>
                <a:r>
                  <a:rPr lang="en-US">
                    <a:noFill/>
                  </a:rPr>
                  <a:t> </a:t>
                </a:r>
              </a:p>
            </p:txBody>
          </p:sp>
        </mc:Fallback>
      </mc:AlternateContent>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148" y="3397314"/>
            <a:ext cx="5150332" cy="1655116"/>
          </a:xfrm>
          <a:prstGeom prst="rect">
            <a:avLst/>
          </a:prstGeom>
        </p:spPr>
      </p:pic>
    </p:spTree>
    <p:extLst>
      <p:ext uri="{BB962C8B-B14F-4D97-AF65-F5344CB8AC3E}">
        <p14:creationId xmlns:p14="http://schemas.microsoft.com/office/powerpoint/2010/main" val="3833992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228243" y="341290"/>
                <a:ext cx="7807137" cy="369332"/>
              </a:xfrm>
              <a:prstGeom prst="rect">
                <a:avLst/>
              </a:prstGeom>
              <a:noFill/>
            </p:spPr>
            <p:txBody>
              <a:bodyPr wrap="none" lIns="0" tIns="0" rIns="0" bIns="0" rtlCol="0">
                <a:spAutoFit/>
              </a:bodyPr>
              <a:lstStyle/>
              <a:p>
                <a:r>
                  <a:rPr lang="en-US" sz="2400" dirty="0" smtClean="0"/>
                  <a:t>G-causality from </a:t>
                </a:r>
                <a14:m>
                  <m:oMath xmlns:m="http://schemas.openxmlformats.org/officeDocument/2006/math">
                    <m:r>
                      <a:rPr lang="en-US" sz="2400" i="1" dirty="0">
                        <a:latin typeface="Cambria Math" panose="02040503050406030204" pitchFamily="18" charset="0"/>
                      </a:rPr>
                      <m:t>𝑌</m:t>
                    </m:r>
                  </m:oMath>
                </a14:m>
                <a:r>
                  <a:rPr lang="en-US" sz="2400" dirty="0" smtClean="0"/>
                  <a:t> to </a:t>
                </a:r>
                <a14:m>
                  <m:oMath xmlns:m="http://schemas.openxmlformats.org/officeDocument/2006/math">
                    <m:r>
                      <a:rPr lang="en-US" sz="2400" i="1" dirty="0" smtClean="0">
                        <a:latin typeface="Cambria Math" panose="02040503050406030204" pitchFamily="18" charset="0"/>
                      </a:rPr>
                      <m:t>𝑋</m:t>
                    </m:r>
                  </m:oMath>
                </a14:m>
                <a:r>
                  <a:rPr lang="en-US" sz="2400" dirty="0" smtClean="0"/>
                  <a:t> is defined to be the log-likelihood ratio</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28243" y="341290"/>
                <a:ext cx="7807137" cy="369332"/>
              </a:xfrm>
              <a:prstGeom prst="rect">
                <a:avLst/>
              </a:prstGeom>
              <a:blipFill rotWithShape="0">
                <a:blip r:embed="rId2"/>
                <a:stretch>
                  <a:fillRect l="-2342" t="-26230" r="-1405" b="-47541"/>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986" y="952596"/>
            <a:ext cx="3063825" cy="1117504"/>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392016" y="2652861"/>
                <a:ext cx="7807137" cy="1723549"/>
              </a:xfrm>
              <a:prstGeom prst="rect">
                <a:avLst/>
              </a:prstGeom>
              <a:noFill/>
            </p:spPr>
            <p:txBody>
              <a:bodyPr wrap="square" lIns="0" tIns="0" rIns="0" bIns="0" rtlCol="0">
                <a:spAutoFit/>
              </a:bodyPr>
              <a:lstStyle/>
              <a:p>
                <a:r>
                  <a:rPr lang="en-US" sz="2800" dirty="0" smtClean="0"/>
                  <a:t>From this perspective, G-causality quantifies the </a:t>
                </a:r>
                <a:r>
                  <a:rPr lang="en-US" sz="2800" b="1" dirty="0" smtClean="0"/>
                  <a:t>reduction in prediction error </a:t>
                </a:r>
                <a:r>
                  <a:rPr lang="en-US" sz="2800" dirty="0" smtClean="0"/>
                  <a:t>when the past of process </a:t>
                </a:r>
                <a14:m>
                  <m:oMath xmlns:m="http://schemas.openxmlformats.org/officeDocument/2006/math">
                    <m:r>
                      <a:rPr lang="en-US" sz="2800" i="1" dirty="0" smtClean="0">
                        <a:latin typeface="Cambria Math" panose="02040503050406030204" pitchFamily="18" charset="0"/>
                      </a:rPr>
                      <m:t>𝑌</m:t>
                    </m:r>
                  </m:oMath>
                </a14:m>
                <a:r>
                  <a:rPr lang="en-US" sz="2800" dirty="0" smtClean="0"/>
                  <a:t> is included in the explanatory variables of a VAR model for </a:t>
                </a:r>
                <a14:m>
                  <m:oMath xmlns:m="http://schemas.openxmlformats.org/officeDocument/2006/math">
                    <m:r>
                      <a:rPr lang="en-US" sz="2800" i="1" dirty="0" smtClean="0">
                        <a:latin typeface="Cambria Math" panose="02040503050406030204" pitchFamily="18" charset="0"/>
                      </a:rPr>
                      <m:t>𝑋</m:t>
                    </m:r>
                  </m:oMath>
                </a14:m>
                <a:r>
                  <a:rPr lang="en-US" sz="2800" dirty="0" smtClean="0"/>
                  <a:t>.</a:t>
                </a:r>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92016" y="2652861"/>
                <a:ext cx="7807137" cy="1723549"/>
              </a:xfrm>
              <a:prstGeom prst="rect">
                <a:avLst/>
              </a:prstGeom>
              <a:blipFill rotWithShape="0">
                <a:blip r:embed="rId4"/>
                <a:stretch>
                  <a:fillRect l="-2732" t="-6007" r="-2654" b="-12014"/>
                </a:stretch>
              </a:blipFill>
            </p:spPr>
            <p:txBody>
              <a:bodyPr/>
              <a:lstStyle/>
              <a:p>
                <a:r>
                  <a:rPr lang="en-US">
                    <a:noFill/>
                  </a:rPr>
                  <a:t> </a:t>
                </a:r>
              </a:p>
            </p:txBody>
          </p:sp>
        </mc:Fallback>
      </mc:AlternateContent>
    </p:spTree>
    <p:extLst>
      <p:ext uri="{BB962C8B-B14F-4D97-AF65-F5344CB8AC3E}">
        <p14:creationId xmlns:p14="http://schemas.microsoft.com/office/powerpoint/2010/main" val="1418776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739078" y="1163724"/>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Y</a:t>
            </a:r>
            <a:endParaRPr lang="en-US" sz="3200" b="1" dirty="0"/>
          </a:p>
        </p:txBody>
      </p:sp>
      <p:sp>
        <p:nvSpPr>
          <p:cNvPr id="14" name="Oval 13"/>
          <p:cNvSpPr/>
          <p:nvPr/>
        </p:nvSpPr>
        <p:spPr>
          <a:xfrm>
            <a:off x="2739078" y="2356648"/>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X</a:t>
            </a:r>
            <a:endParaRPr lang="en-US" sz="3200" b="1" dirty="0"/>
          </a:p>
        </p:txBody>
      </p:sp>
      <p:sp>
        <p:nvSpPr>
          <p:cNvPr id="6" name="Double Bracket 5"/>
          <p:cNvSpPr/>
          <p:nvPr/>
        </p:nvSpPr>
        <p:spPr>
          <a:xfrm>
            <a:off x="2255602" y="1397580"/>
            <a:ext cx="1797269" cy="1555531"/>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p:nvPr/>
        </p:nvCxnSpPr>
        <p:spPr>
          <a:xfrm>
            <a:off x="4211260" y="2175345"/>
            <a:ext cx="808051"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99350" y="1760186"/>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X</a:t>
            </a:r>
            <a:endParaRPr lang="en-US" sz="3200" b="1" dirty="0"/>
          </a:p>
        </p:txBody>
      </p:sp>
      <p:sp>
        <p:nvSpPr>
          <p:cNvPr id="16" name="TextBox 15"/>
          <p:cNvSpPr txBox="1"/>
          <p:nvPr/>
        </p:nvSpPr>
        <p:spPr>
          <a:xfrm>
            <a:off x="522531" y="1833428"/>
            <a:ext cx="1602298" cy="523220"/>
          </a:xfrm>
          <a:prstGeom prst="rect">
            <a:avLst/>
          </a:prstGeom>
          <a:noFill/>
        </p:spPr>
        <p:txBody>
          <a:bodyPr wrap="none" rtlCol="0">
            <a:spAutoFit/>
          </a:bodyPr>
          <a:lstStyle/>
          <a:p>
            <a:r>
              <a:rPr lang="en-US" sz="2800" dirty="0" smtClean="0">
                <a:solidFill>
                  <a:srgbClr val="0070C0"/>
                </a:solidFill>
              </a:rPr>
              <a:t>History of</a:t>
            </a:r>
            <a:endParaRPr lang="en-US" sz="2800" dirty="0">
              <a:solidFill>
                <a:srgbClr val="0070C0"/>
              </a:solidFill>
            </a:endParaRPr>
          </a:p>
        </p:txBody>
      </p:sp>
      <p:sp>
        <p:nvSpPr>
          <p:cNvPr id="17" name="TextBox 16"/>
          <p:cNvSpPr txBox="1"/>
          <p:nvPr/>
        </p:nvSpPr>
        <p:spPr>
          <a:xfrm>
            <a:off x="5150085" y="1913735"/>
            <a:ext cx="2249334" cy="523220"/>
          </a:xfrm>
          <a:prstGeom prst="rect">
            <a:avLst/>
          </a:prstGeom>
          <a:noFill/>
        </p:spPr>
        <p:txBody>
          <a:bodyPr wrap="none" rtlCol="0">
            <a:spAutoFit/>
          </a:bodyPr>
          <a:lstStyle/>
          <a:p>
            <a:r>
              <a:rPr lang="en-US" sz="2800" dirty="0" smtClean="0">
                <a:solidFill>
                  <a:srgbClr val="0070C0"/>
                </a:solidFill>
              </a:rPr>
              <a:t>A sequence of</a:t>
            </a:r>
            <a:endParaRPr lang="en-US" sz="2800" dirty="0">
              <a:solidFill>
                <a:srgbClr val="0070C0"/>
              </a:solidFill>
            </a:endParaRPr>
          </a:p>
        </p:txBody>
      </p:sp>
      <p:sp>
        <p:nvSpPr>
          <p:cNvPr id="18" name="TextBox 17"/>
          <p:cNvSpPr txBox="1"/>
          <p:nvPr/>
        </p:nvSpPr>
        <p:spPr>
          <a:xfrm>
            <a:off x="320254" y="335260"/>
            <a:ext cx="8085516" cy="830997"/>
          </a:xfrm>
          <a:prstGeom prst="rect">
            <a:avLst/>
          </a:prstGeom>
          <a:noFill/>
        </p:spPr>
        <p:txBody>
          <a:bodyPr wrap="square" rtlCol="0">
            <a:spAutoFit/>
          </a:bodyPr>
          <a:lstStyle/>
          <a:p>
            <a:r>
              <a:rPr lang="en-US" sz="2400" b="1" dirty="0" smtClean="0">
                <a:solidFill>
                  <a:srgbClr val="C00000"/>
                </a:solidFill>
              </a:rPr>
              <a:t>Likelihood with history of the entire system</a:t>
            </a:r>
            <a:r>
              <a:rPr lang="en-US" sz="2400" b="1" dirty="0" smtClean="0"/>
              <a:t> </a:t>
            </a:r>
            <a:r>
              <a:rPr lang="en-US" sz="2400" dirty="0" smtClean="0"/>
              <a:t>that have lead to a </a:t>
            </a:r>
          </a:p>
          <a:p>
            <a:pPr algn="r"/>
            <a:r>
              <a:rPr lang="en-US" sz="2400" dirty="0" smtClean="0"/>
              <a:t>specific sequence of X </a:t>
            </a:r>
            <a:endParaRPr lang="en-US" sz="2400" dirty="0">
              <a:solidFill>
                <a:srgbClr val="C00000"/>
              </a:solidFill>
            </a:endParaRPr>
          </a:p>
        </p:txBody>
      </p:sp>
      <p:sp>
        <p:nvSpPr>
          <p:cNvPr id="23" name="Oval 22"/>
          <p:cNvSpPr/>
          <p:nvPr/>
        </p:nvSpPr>
        <p:spPr>
          <a:xfrm>
            <a:off x="2326851" y="2113074"/>
            <a:ext cx="387791" cy="3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w</a:t>
            </a:r>
            <a:endParaRPr lang="en-US" sz="2000" b="1" dirty="0"/>
          </a:p>
        </p:txBody>
      </p:sp>
      <p:sp>
        <p:nvSpPr>
          <p:cNvPr id="24" name="Oval 23"/>
          <p:cNvSpPr/>
          <p:nvPr/>
        </p:nvSpPr>
        <p:spPr>
          <a:xfrm>
            <a:off x="3550379" y="2113074"/>
            <a:ext cx="387791" cy="3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z</a:t>
            </a:r>
            <a:endParaRPr lang="en-US" sz="2000" b="1" dirty="0"/>
          </a:p>
        </p:txBody>
      </p:sp>
    </p:spTree>
    <p:extLst>
      <p:ext uri="{BB962C8B-B14F-4D97-AF65-F5344CB8AC3E}">
        <p14:creationId xmlns:p14="http://schemas.microsoft.com/office/powerpoint/2010/main" val="329040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739078" y="1163724"/>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Y</a:t>
            </a:r>
            <a:endParaRPr lang="en-US" sz="3200" b="1" dirty="0"/>
          </a:p>
        </p:txBody>
      </p:sp>
      <p:sp>
        <p:nvSpPr>
          <p:cNvPr id="14" name="Oval 13"/>
          <p:cNvSpPr/>
          <p:nvPr/>
        </p:nvSpPr>
        <p:spPr>
          <a:xfrm>
            <a:off x="2739078" y="2356648"/>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X</a:t>
            </a:r>
            <a:endParaRPr lang="en-US" sz="3200" b="1" dirty="0"/>
          </a:p>
        </p:txBody>
      </p:sp>
      <p:sp>
        <p:nvSpPr>
          <p:cNvPr id="6" name="Double Bracket 5"/>
          <p:cNvSpPr/>
          <p:nvPr/>
        </p:nvSpPr>
        <p:spPr>
          <a:xfrm>
            <a:off x="2255602" y="1397580"/>
            <a:ext cx="1797269" cy="1555531"/>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p:nvPr/>
        </p:nvCxnSpPr>
        <p:spPr>
          <a:xfrm>
            <a:off x="4211260" y="2175345"/>
            <a:ext cx="808051"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99350" y="1760186"/>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X</a:t>
            </a:r>
            <a:endParaRPr lang="en-US" sz="3200" b="1" dirty="0"/>
          </a:p>
        </p:txBody>
      </p:sp>
      <p:sp>
        <p:nvSpPr>
          <p:cNvPr id="16" name="TextBox 15"/>
          <p:cNvSpPr txBox="1"/>
          <p:nvPr/>
        </p:nvSpPr>
        <p:spPr>
          <a:xfrm>
            <a:off x="522531" y="1833428"/>
            <a:ext cx="1602298" cy="523220"/>
          </a:xfrm>
          <a:prstGeom prst="rect">
            <a:avLst/>
          </a:prstGeom>
          <a:noFill/>
        </p:spPr>
        <p:txBody>
          <a:bodyPr wrap="none" rtlCol="0">
            <a:spAutoFit/>
          </a:bodyPr>
          <a:lstStyle/>
          <a:p>
            <a:r>
              <a:rPr lang="en-US" sz="2800" dirty="0" smtClean="0">
                <a:solidFill>
                  <a:srgbClr val="0070C0"/>
                </a:solidFill>
              </a:rPr>
              <a:t>History of</a:t>
            </a:r>
            <a:endParaRPr lang="en-US" sz="2800" dirty="0">
              <a:solidFill>
                <a:srgbClr val="0070C0"/>
              </a:solidFill>
            </a:endParaRPr>
          </a:p>
        </p:txBody>
      </p:sp>
      <p:sp>
        <p:nvSpPr>
          <p:cNvPr id="17" name="TextBox 16"/>
          <p:cNvSpPr txBox="1"/>
          <p:nvPr/>
        </p:nvSpPr>
        <p:spPr>
          <a:xfrm>
            <a:off x="5150085" y="1913735"/>
            <a:ext cx="2249334" cy="523220"/>
          </a:xfrm>
          <a:prstGeom prst="rect">
            <a:avLst/>
          </a:prstGeom>
          <a:noFill/>
        </p:spPr>
        <p:txBody>
          <a:bodyPr wrap="none" rtlCol="0">
            <a:spAutoFit/>
          </a:bodyPr>
          <a:lstStyle/>
          <a:p>
            <a:r>
              <a:rPr lang="en-US" sz="2800" dirty="0" smtClean="0">
                <a:solidFill>
                  <a:srgbClr val="0070C0"/>
                </a:solidFill>
              </a:rPr>
              <a:t>A sequence of</a:t>
            </a:r>
            <a:endParaRPr lang="en-US" sz="2800" dirty="0">
              <a:solidFill>
                <a:srgbClr val="0070C0"/>
              </a:solidFill>
            </a:endParaRPr>
          </a:p>
        </p:txBody>
      </p:sp>
      <p:sp>
        <p:nvSpPr>
          <p:cNvPr id="18" name="TextBox 17"/>
          <p:cNvSpPr txBox="1"/>
          <p:nvPr/>
        </p:nvSpPr>
        <p:spPr>
          <a:xfrm>
            <a:off x="320254" y="335260"/>
            <a:ext cx="8085516" cy="830997"/>
          </a:xfrm>
          <a:prstGeom prst="rect">
            <a:avLst/>
          </a:prstGeom>
          <a:noFill/>
        </p:spPr>
        <p:txBody>
          <a:bodyPr wrap="square" rtlCol="0">
            <a:spAutoFit/>
          </a:bodyPr>
          <a:lstStyle/>
          <a:p>
            <a:r>
              <a:rPr lang="en-US" sz="2400" b="1" dirty="0" smtClean="0">
                <a:solidFill>
                  <a:srgbClr val="C00000"/>
                </a:solidFill>
              </a:rPr>
              <a:t>Likelihood with history of the entire system</a:t>
            </a:r>
            <a:r>
              <a:rPr lang="en-US" sz="2400" b="1" dirty="0" smtClean="0"/>
              <a:t> </a:t>
            </a:r>
            <a:r>
              <a:rPr lang="en-US" sz="2400" dirty="0" smtClean="0"/>
              <a:t>that have lead to a </a:t>
            </a:r>
          </a:p>
          <a:p>
            <a:pPr algn="r"/>
            <a:r>
              <a:rPr lang="en-US" sz="2400" dirty="0" smtClean="0"/>
              <a:t>specific sequence of X </a:t>
            </a:r>
            <a:endParaRPr lang="en-US" sz="2400" dirty="0">
              <a:solidFill>
                <a:srgbClr val="C00000"/>
              </a:solidFill>
            </a:endParaRPr>
          </a:p>
        </p:txBody>
      </p:sp>
      <p:sp>
        <p:nvSpPr>
          <p:cNvPr id="10" name="TextBox 9"/>
          <p:cNvSpPr txBox="1"/>
          <p:nvPr/>
        </p:nvSpPr>
        <p:spPr>
          <a:xfrm>
            <a:off x="320254" y="3922484"/>
            <a:ext cx="7033657" cy="461665"/>
          </a:xfrm>
          <a:prstGeom prst="rect">
            <a:avLst/>
          </a:prstGeom>
          <a:noFill/>
        </p:spPr>
        <p:txBody>
          <a:bodyPr wrap="none" rtlCol="0">
            <a:spAutoFit/>
          </a:bodyPr>
          <a:lstStyle/>
          <a:p>
            <a:r>
              <a:rPr lang="en-US" sz="2400" dirty="0" smtClean="0"/>
              <a:t>Likelihood with history of the entire system </a:t>
            </a:r>
            <a:r>
              <a:rPr lang="en-US" sz="2400" b="1" dirty="0" smtClean="0">
                <a:solidFill>
                  <a:srgbClr val="C00000"/>
                </a:solidFill>
              </a:rPr>
              <a:t>excluding Y</a:t>
            </a:r>
            <a:endParaRPr lang="en-US" sz="2400" b="1" dirty="0">
              <a:solidFill>
                <a:srgbClr val="C00000"/>
              </a:solidFill>
            </a:endParaRPr>
          </a:p>
        </p:txBody>
      </p:sp>
      <p:sp>
        <p:nvSpPr>
          <p:cNvPr id="11" name="Oval 10"/>
          <p:cNvSpPr/>
          <p:nvPr/>
        </p:nvSpPr>
        <p:spPr>
          <a:xfrm>
            <a:off x="2724218" y="5112065"/>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X</a:t>
            </a:r>
            <a:endParaRPr lang="en-US" sz="3200" b="1" dirty="0"/>
          </a:p>
        </p:txBody>
      </p:sp>
      <p:sp>
        <p:nvSpPr>
          <p:cNvPr id="13" name="Double Bracket 12"/>
          <p:cNvSpPr/>
          <p:nvPr/>
        </p:nvSpPr>
        <p:spPr>
          <a:xfrm>
            <a:off x="2255602" y="4782877"/>
            <a:ext cx="1797269" cy="1555531"/>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p:nvPr/>
        </p:nvCxnSpPr>
        <p:spPr>
          <a:xfrm>
            <a:off x="4211260" y="5560642"/>
            <a:ext cx="808051"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499350" y="5145483"/>
            <a:ext cx="830318" cy="830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X</a:t>
            </a:r>
            <a:endParaRPr lang="en-US" sz="3200" b="1" dirty="0"/>
          </a:p>
        </p:txBody>
      </p:sp>
      <p:sp>
        <p:nvSpPr>
          <p:cNvPr id="21" name="TextBox 20"/>
          <p:cNvSpPr txBox="1"/>
          <p:nvPr/>
        </p:nvSpPr>
        <p:spPr>
          <a:xfrm>
            <a:off x="522531" y="5218725"/>
            <a:ext cx="1602298" cy="523220"/>
          </a:xfrm>
          <a:prstGeom prst="rect">
            <a:avLst/>
          </a:prstGeom>
          <a:noFill/>
        </p:spPr>
        <p:txBody>
          <a:bodyPr wrap="none" rtlCol="0">
            <a:spAutoFit/>
          </a:bodyPr>
          <a:lstStyle/>
          <a:p>
            <a:r>
              <a:rPr lang="en-US" sz="2800" dirty="0" smtClean="0">
                <a:solidFill>
                  <a:srgbClr val="0070C0"/>
                </a:solidFill>
              </a:rPr>
              <a:t>History of</a:t>
            </a:r>
            <a:endParaRPr lang="en-US" sz="2800" dirty="0">
              <a:solidFill>
                <a:srgbClr val="0070C0"/>
              </a:solidFill>
            </a:endParaRPr>
          </a:p>
        </p:txBody>
      </p:sp>
      <p:sp>
        <p:nvSpPr>
          <p:cNvPr id="22" name="TextBox 21"/>
          <p:cNvSpPr txBox="1"/>
          <p:nvPr/>
        </p:nvSpPr>
        <p:spPr>
          <a:xfrm>
            <a:off x="5150085" y="5299032"/>
            <a:ext cx="2249334" cy="523220"/>
          </a:xfrm>
          <a:prstGeom prst="rect">
            <a:avLst/>
          </a:prstGeom>
          <a:noFill/>
        </p:spPr>
        <p:txBody>
          <a:bodyPr wrap="none" rtlCol="0">
            <a:spAutoFit/>
          </a:bodyPr>
          <a:lstStyle/>
          <a:p>
            <a:r>
              <a:rPr lang="en-US" sz="2800" dirty="0" smtClean="0">
                <a:solidFill>
                  <a:srgbClr val="0070C0"/>
                </a:solidFill>
              </a:rPr>
              <a:t>A sequence of</a:t>
            </a:r>
            <a:endParaRPr lang="en-US" sz="2800" dirty="0">
              <a:solidFill>
                <a:srgbClr val="0070C0"/>
              </a:solidFill>
            </a:endParaRPr>
          </a:p>
        </p:txBody>
      </p:sp>
      <p:sp>
        <p:nvSpPr>
          <p:cNvPr id="23" name="Oval 22"/>
          <p:cNvSpPr/>
          <p:nvPr/>
        </p:nvSpPr>
        <p:spPr>
          <a:xfrm>
            <a:off x="2326851" y="2113074"/>
            <a:ext cx="387791" cy="3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w</a:t>
            </a:r>
            <a:endParaRPr lang="en-US" sz="2000" b="1" dirty="0"/>
          </a:p>
        </p:txBody>
      </p:sp>
      <p:sp>
        <p:nvSpPr>
          <p:cNvPr id="24" name="Oval 23"/>
          <p:cNvSpPr/>
          <p:nvPr/>
        </p:nvSpPr>
        <p:spPr>
          <a:xfrm>
            <a:off x="3550379" y="2113074"/>
            <a:ext cx="387791" cy="3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z</a:t>
            </a:r>
            <a:endParaRPr lang="en-US" sz="2000" b="1" dirty="0"/>
          </a:p>
        </p:txBody>
      </p:sp>
      <p:sp>
        <p:nvSpPr>
          <p:cNvPr id="25" name="Oval 24"/>
          <p:cNvSpPr/>
          <p:nvPr/>
        </p:nvSpPr>
        <p:spPr>
          <a:xfrm>
            <a:off x="2326851" y="5024829"/>
            <a:ext cx="387791" cy="3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w</a:t>
            </a:r>
            <a:endParaRPr lang="en-US" sz="2000" b="1" dirty="0"/>
          </a:p>
        </p:txBody>
      </p:sp>
      <p:sp>
        <p:nvSpPr>
          <p:cNvPr id="26" name="Oval 25"/>
          <p:cNvSpPr/>
          <p:nvPr/>
        </p:nvSpPr>
        <p:spPr>
          <a:xfrm>
            <a:off x="3564112" y="5024829"/>
            <a:ext cx="387791" cy="3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z</a:t>
            </a:r>
            <a:endParaRPr lang="en-US" sz="2000" b="1" dirty="0"/>
          </a:p>
        </p:txBody>
      </p:sp>
    </p:spTree>
    <p:extLst>
      <p:ext uri="{BB962C8B-B14F-4D97-AF65-F5344CB8AC3E}">
        <p14:creationId xmlns:p14="http://schemas.microsoft.com/office/powerpoint/2010/main" val="1638138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2138"/>
            <a:ext cx="7886700" cy="6109731"/>
          </a:xfrm>
        </p:spPr>
        <p:txBody>
          <a:bodyPr>
            <a:normAutofit/>
          </a:bodyPr>
          <a:lstStyle/>
          <a:p>
            <a:r>
              <a:rPr lang="en-US" dirty="0" smtClean="0"/>
              <a:t>Kim et al. (2011)  proposed a point process framework to enable Granger causality to be applied to point process data with discrete nature.</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41" y="3095907"/>
            <a:ext cx="5044966" cy="2317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3616" y="2785241"/>
            <a:ext cx="3070846" cy="2790220"/>
          </a:xfrm>
          <a:prstGeom prst="rect">
            <a:avLst/>
          </a:prstGeom>
        </p:spPr>
      </p:pic>
    </p:spTree>
    <p:extLst>
      <p:ext uri="{BB962C8B-B14F-4D97-AF65-F5344CB8AC3E}">
        <p14:creationId xmlns:p14="http://schemas.microsoft.com/office/powerpoint/2010/main" val="3102964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2138"/>
            <a:ext cx="7886700" cy="6109731"/>
          </a:xfrm>
        </p:spPr>
        <p:txBody>
          <a:bodyPr>
            <a:normAutofit/>
          </a:bodyPr>
          <a:lstStyle/>
          <a:p>
            <a:r>
              <a:rPr lang="en-US" dirty="0" smtClean="0"/>
              <a:t>This framework models the conditional </a:t>
            </a:r>
            <a:r>
              <a:rPr lang="en-US" dirty="0"/>
              <a:t>intensity function (CIF) of the point process </a:t>
            </a:r>
            <a:r>
              <a:rPr lang="en-US" dirty="0" smtClean="0"/>
              <a:t>with generalized </a:t>
            </a:r>
            <a:r>
              <a:rPr lang="en-US" dirty="0"/>
              <a:t>linear model (GLM</a:t>
            </a:r>
            <a:r>
              <a:rPr lang="en-US" dirty="0" smtClean="0"/>
              <a: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41" y="3095907"/>
            <a:ext cx="5044966" cy="2317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3616" y="2785241"/>
            <a:ext cx="3070846" cy="2790220"/>
          </a:xfrm>
          <a:prstGeom prst="rect">
            <a:avLst/>
          </a:prstGeom>
        </p:spPr>
      </p:pic>
    </p:spTree>
    <p:extLst>
      <p:ext uri="{BB962C8B-B14F-4D97-AF65-F5344CB8AC3E}">
        <p14:creationId xmlns:p14="http://schemas.microsoft.com/office/powerpoint/2010/main" val="254310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482138"/>
                <a:ext cx="7886700" cy="6109731"/>
              </a:xfrm>
            </p:spPr>
            <p:txBody>
              <a:bodyPr>
                <a:normAutofit/>
              </a:bodyPr>
              <a:lstStyle/>
              <a:p>
                <a:r>
                  <a:rPr lang="en-US" dirty="0" smtClean="0"/>
                  <a:t>The log likelihood of neuron </a:t>
                </a:r>
                <a14:m>
                  <m:oMath xmlns:m="http://schemas.openxmlformats.org/officeDocument/2006/math">
                    <m:r>
                      <a:rPr lang="en-US" i="1" dirty="0" smtClean="0">
                        <a:latin typeface="Cambria Math" panose="02040503050406030204" pitchFamily="18" charset="0"/>
                      </a:rPr>
                      <m:t>𝑖</m:t>
                    </m:r>
                  </m:oMath>
                </a14:m>
                <a:r>
                  <a:rPr lang="en-US" dirty="0"/>
                  <a:t>’s activity in the time interval (0, t] is modeled as a linear combination of </a:t>
                </a:r>
                <a:r>
                  <a:rPr lang="en-US" dirty="0" smtClean="0"/>
                  <a:t>the dependency of neuron </a:t>
                </a:r>
                <a14:m>
                  <m:oMath xmlns:m="http://schemas.openxmlformats.org/officeDocument/2006/math">
                    <m:r>
                      <a:rPr lang="en-US" i="1" dirty="0">
                        <a:latin typeface="Cambria Math" panose="02040503050406030204" pitchFamily="18" charset="0"/>
                      </a:rPr>
                      <m:t>𝑖</m:t>
                    </m:r>
                  </m:oMath>
                </a14:m>
                <a:r>
                  <a:rPr lang="en-US" dirty="0" smtClean="0"/>
                  <a:t>’s firing probability to the history of each individual neuron in the ensemble.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482138"/>
                <a:ext cx="7886700" cy="6109731"/>
              </a:xfrm>
              <a:blipFill rotWithShape="0">
                <a:blip r:embed="rId3"/>
                <a:stretch>
                  <a:fillRect l="-1391" t="-1597" r="-927"/>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696" y="4177899"/>
            <a:ext cx="6709717" cy="1276443"/>
          </a:xfrm>
          <a:prstGeom prst="rect">
            <a:avLst/>
          </a:prstGeom>
        </p:spPr>
      </p:pic>
      <p:sp>
        <p:nvSpPr>
          <p:cNvPr id="5" name="Oval 4"/>
          <p:cNvSpPr/>
          <p:nvPr/>
        </p:nvSpPr>
        <p:spPr>
          <a:xfrm>
            <a:off x="6422314" y="4292387"/>
            <a:ext cx="1194099" cy="10474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6226848" y="3537003"/>
                <a:ext cx="2471382" cy="646331"/>
              </a:xfrm>
              <a:prstGeom prst="rect">
                <a:avLst/>
              </a:prstGeom>
              <a:noFill/>
            </p:spPr>
            <p:txBody>
              <a:bodyPr wrap="none" rtlCol="0">
                <a:spAutoFit/>
              </a:bodyPr>
              <a:lstStyle/>
              <a:p>
                <a:r>
                  <a:rPr lang="en-US" dirty="0" smtClean="0">
                    <a:solidFill>
                      <a:srgbClr val="C00000"/>
                    </a:solidFill>
                  </a:rPr>
                  <a:t>Spike count of neuron </a:t>
                </a:r>
                <a14:m>
                  <m:oMath xmlns:m="http://schemas.openxmlformats.org/officeDocument/2006/math">
                    <m:r>
                      <a:rPr lang="en-US" b="0" i="1" dirty="0" smtClean="0">
                        <a:solidFill>
                          <a:srgbClr val="C00000"/>
                        </a:solidFill>
                        <a:latin typeface="Cambria Math" panose="02040503050406030204" pitchFamily="18" charset="0"/>
                      </a:rPr>
                      <m:t>𝑞</m:t>
                    </m:r>
                  </m:oMath>
                </a14:m>
                <a:r>
                  <a:rPr lang="en-US" dirty="0" smtClean="0">
                    <a:solidFill>
                      <a:srgbClr val="C00000"/>
                    </a:solidFill>
                  </a:rPr>
                  <a:t> </a:t>
                </a:r>
              </a:p>
              <a:p>
                <a:r>
                  <a:rPr lang="en-US" dirty="0" smtClean="0">
                    <a:solidFill>
                      <a:srgbClr val="C00000"/>
                    </a:solidFill>
                  </a:rPr>
                  <a:t>in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𝑚</m:t>
                        </m:r>
                      </m:e>
                      <m:sub>
                        <m:r>
                          <a:rPr lang="en-US" b="0" i="1" smtClean="0">
                            <a:solidFill>
                              <a:srgbClr val="C00000"/>
                            </a:solidFill>
                            <a:latin typeface="Cambria Math" panose="02040503050406030204" pitchFamily="18" charset="0"/>
                          </a:rPr>
                          <m:t>𝑡h</m:t>
                        </m:r>
                      </m:sub>
                    </m:sSub>
                  </m:oMath>
                </a14:m>
                <a:r>
                  <a:rPr lang="en-US" dirty="0" smtClean="0">
                    <a:solidFill>
                      <a:srgbClr val="C00000"/>
                    </a:solidFill>
                  </a:rPr>
                  <a:t> time window</a:t>
                </a:r>
                <a:endParaRPr lang="en-US"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26848" y="3537003"/>
                <a:ext cx="2471382" cy="646331"/>
              </a:xfrm>
              <a:prstGeom prst="rect">
                <a:avLst/>
              </a:prstGeom>
              <a:blipFill rotWithShape="0">
                <a:blip r:embed="rId5"/>
                <a:stretch>
                  <a:fillRect l="-1970" t="-4717" b="-14151"/>
                </a:stretch>
              </a:blipFill>
            </p:spPr>
            <p:txBody>
              <a:bodyPr/>
              <a:lstStyle/>
              <a:p>
                <a:r>
                  <a:rPr lang="en-US">
                    <a:noFill/>
                  </a:rPr>
                  <a:t> </a:t>
                </a:r>
              </a:p>
            </p:txBody>
          </p:sp>
        </mc:Fallback>
      </mc:AlternateContent>
      <p:sp>
        <p:nvSpPr>
          <p:cNvPr id="4" name="TextBox 3"/>
          <p:cNvSpPr txBox="1"/>
          <p:nvPr/>
        </p:nvSpPr>
        <p:spPr>
          <a:xfrm>
            <a:off x="7378262" y="6331590"/>
            <a:ext cx="1638975" cy="369332"/>
          </a:xfrm>
          <a:prstGeom prst="rect">
            <a:avLst/>
          </a:prstGeom>
          <a:noFill/>
        </p:spPr>
        <p:txBody>
          <a:bodyPr wrap="none" rtlCol="0">
            <a:spAutoFit/>
          </a:bodyPr>
          <a:lstStyle/>
          <a:p>
            <a:r>
              <a:rPr lang="en-US" dirty="0" smtClean="0"/>
              <a:t>Kim et al., 2011</a:t>
            </a:r>
            <a:endParaRPr lang="en-US"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5730" y="5404919"/>
            <a:ext cx="5235298" cy="1186950"/>
          </a:xfrm>
          <a:prstGeom prst="rect">
            <a:avLst/>
          </a:prstGeom>
        </p:spPr>
      </p:pic>
    </p:spTree>
    <p:extLst>
      <p:ext uri="{BB962C8B-B14F-4D97-AF65-F5344CB8AC3E}">
        <p14:creationId xmlns:p14="http://schemas.microsoft.com/office/powerpoint/2010/main" val="3519996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1297212"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ket 4"/>
          <p:cNvSpPr/>
          <p:nvPr/>
        </p:nvSpPr>
        <p:spPr>
          <a:xfrm rot="16200000">
            <a:off x="930430" y="886072"/>
            <a:ext cx="414910" cy="624384"/>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rot="16200000">
            <a:off x="1043026" y="2594317"/>
            <a:ext cx="414910" cy="624384"/>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p:cNvSpPr/>
          <p:nvPr/>
        </p:nvSpPr>
        <p:spPr>
          <a:xfrm rot="16200000">
            <a:off x="854231" y="3752669"/>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910687" y="2652299"/>
            <a:ext cx="4134786" cy="461665"/>
          </a:xfrm>
          <a:prstGeom prst="rect">
            <a:avLst/>
          </a:prstGeom>
          <a:noFill/>
        </p:spPr>
        <p:txBody>
          <a:bodyPr wrap="none" rtlCol="0">
            <a:spAutoFit/>
          </a:bodyPr>
          <a:lstStyle/>
          <a:p>
            <a:r>
              <a:rPr lang="en-US" sz="2400" dirty="0" smtClean="0"/>
              <a:t>History data to make inferences</a:t>
            </a:r>
            <a:endParaRPr lang="en-US" sz="2400" dirty="0"/>
          </a:p>
        </p:txBody>
      </p:sp>
      <p:sp>
        <p:nvSpPr>
          <p:cNvPr id="10" name="TextBox 9"/>
          <p:cNvSpPr txBox="1"/>
          <p:nvPr/>
        </p:nvSpPr>
        <p:spPr>
          <a:xfrm>
            <a:off x="1910687" y="3553051"/>
            <a:ext cx="2274725" cy="461665"/>
          </a:xfrm>
          <a:prstGeom prst="rect">
            <a:avLst/>
          </a:prstGeom>
          <a:noFill/>
        </p:spPr>
        <p:txBody>
          <a:bodyPr wrap="none" rtlCol="0">
            <a:spAutoFit/>
          </a:bodyPr>
          <a:lstStyle/>
          <a:p>
            <a:r>
              <a:rPr lang="en-US" sz="2400" dirty="0" smtClean="0"/>
              <a:t>Prediction target</a:t>
            </a:r>
            <a:endParaRPr lang="en-US" sz="2400" dirty="0"/>
          </a:p>
        </p:txBody>
      </p:sp>
    </p:spTree>
    <p:extLst>
      <p:ext uri="{BB962C8B-B14F-4D97-AF65-F5344CB8AC3E}">
        <p14:creationId xmlns:p14="http://schemas.microsoft.com/office/powerpoint/2010/main" val="8413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1420044"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ket 4"/>
          <p:cNvSpPr/>
          <p:nvPr/>
        </p:nvSpPr>
        <p:spPr>
          <a:xfrm rot="16200000">
            <a:off x="1053262" y="886072"/>
            <a:ext cx="414910" cy="624384"/>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a:off x="1286320" y="1719618"/>
            <a:ext cx="815435"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34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825624"/>
            <a:ext cx="7886700" cy="4834483"/>
          </a:xfrm>
        </p:spPr>
        <p:txBody>
          <a:bodyPr>
            <a:normAutofit/>
          </a:bodyPr>
          <a:lstStyle/>
          <a:p>
            <a:r>
              <a:rPr lang="en-US" dirty="0" smtClean="0"/>
              <a:t>What is Granger </a:t>
            </a:r>
            <a:r>
              <a:rPr lang="en-US" dirty="0" smtClean="0"/>
              <a:t>Causality?</a:t>
            </a:r>
          </a:p>
          <a:p>
            <a:pPr lvl="1"/>
            <a:r>
              <a:rPr lang="en-US" dirty="0" smtClean="0"/>
              <a:t>Theories and equations</a:t>
            </a:r>
            <a:endParaRPr lang="en-US" dirty="0"/>
          </a:p>
          <a:p>
            <a:r>
              <a:rPr lang="en-US" dirty="0" smtClean="0"/>
              <a:t>How </a:t>
            </a:r>
            <a:r>
              <a:rPr lang="en-US" dirty="0" smtClean="0"/>
              <a:t>is Granger </a:t>
            </a:r>
            <a:r>
              <a:rPr lang="en-US" dirty="0" smtClean="0"/>
              <a:t>Causality </a:t>
            </a:r>
            <a:r>
              <a:rPr lang="en-US" dirty="0" smtClean="0"/>
              <a:t>calculated?</a:t>
            </a:r>
          </a:p>
          <a:p>
            <a:pPr lvl="1"/>
            <a:r>
              <a:rPr lang="en-US" dirty="0" smtClean="0"/>
              <a:t>Fit GLM for modelling each variable as autoregressive model and pick the best history order with AIC</a:t>
            </a:r>
          </a:p>
          <a:p>
            <a:pPr lvl="1"/>
            <a:r>
              <a:rPr lang="en-US" dirty="0" smtClean="0"/>
              <a:t>Calculate LLK of excluding each neuron using a new GLM model and parameters</a:t>
            </a:r>
            <a:endParaRPr lang="en-US" dirty="0" smtClean="0"/>
          </a:p>
          <a:p>
            <a:r>
              <a:rPr lang="en-US" dirty="0" smtClean="0"/>
              <a:t>Use simulated data to testify the magnitude of Granger Causality values</a:t>
            </a:r>
          </a:p>
          <a:p>
            <a:r>
              <a:rPr lang="en-US" dirty="0" smtClean="0"/>
              <a:t>Preprocessing for our multimodal datasets</a:t>
            </a:r>
            <a:endParaRPr lang="en-US" dirty="0"/>
          </a:p>
        </p:txBody>
      </p:sp>
    </p:spTree>
    <p:extLst>
      <p:ext uri="{BB962C8B-B14F-4D97-AF65-F5344CB8AC3E}">
        <p14:creationId xmlns:p14="http://schemas.microsoft.com/office/powerpoint/2010/main" val="2682110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1529228"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ket 4"/>
          <p:cNvSpPr/>
          <p:nvPr/>
        </p:nvSpPr>
        <p:spPr>
          <a:xfrm rot="16200000">
            <a:off x="1162446" y="886072"/>
            <a:ext cx="414910" cy="624384"/>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1286320" y="1719618"/>
            <a:ext cx="815435"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57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7534255"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ket 4"/>
          <p:cNvSpPr/>
          <p:nvPr/>
        </p:nvSpPr>
        <p:spPr>
          <a:xfrm rot="16200000">
            <a:off x="7167473" y="886072"/>
            <a:ext cx="414910" cy="624384"/>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Arrow Connector 2"/>
          <p:cNvCxnSpPr/>
          <p:nvPr/>
        </p:nvCxnSpPr>
        <p:spPr>
          <a:xfrm>
            <a:off x="3087825" y="1733266"/>
            <a:ext cx="4708477"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20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1420044"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ket 4"/>
          <p:cNvSpPr/>
          <p:nvPr/>
        </p:nvSpPr>
        <p:spPr>
          <a:xfrm rot="16200000">
            <a:off x="981607" y="814417"/>
            <a:ext cx="414913" cy="7676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a:off x="1286320" y="1719618"/>
            <a:ext cx="815435"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Left Bracket 6"/>
          <p:cNvSpPr/>
          <p:nvPr/>
        </p:nvSpPr>
        <p:spPr>
          <a:xfrm rot="16200000">
            <a:off x="1043026" y="2594317"/>
            <a:ext cx="414910" cy="624384"/>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910687" y="2652299"/>
            <a:ext cx="6117765" cy="461665"/>
          </a:xfrm>
          <a:prstGeom prst="rect">
            <a:avLst/>
          </a:prstGeom>
          <a:noFill/>
        </p:spPr>
        <p:txBody>
          <a:bodyPr wrap="none" rtlCol="0">
            <a:spAutoFit/>
          </a:bodyPr>
          <a:lstStyle/>
          <a:p>
            <a:r>
              <a:rPr lang="en-US" sz="2400" dirty="0" smtClean="0"/>
              <a:t>In the next round, increase history window by 1</a:t>
            </a:r>
            <a:endParaRPr lang="en-US" sz="2400" dirty="0"/>
          </a:p>
        </p:txBody>
      </p:sp>
    </p:spTree>
    <p:extLst>
      <p:ext uri="{BB962C8B-B14F-4D97-AF65-F5344CB8AC3E}">
        <p14:creationId xmlns:p14="http://schemas.microsoft.com/office/powerpoint/2010/main" val="108894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1529228"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1286320" y="1719618"/>
            <a:ext cx="815435"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Left Bracket 7"/>
          <p:cNvSpPr/>
          <p:nvPr/>
        </p:nvSpPr>
        <p:spPr>
          <a:xfrm rot="16200000">
            <a:off x="1090791" y="814417"/>
            <a:ext cx="414913" cy="7676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213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7534255"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Arrow Connector 2"/>
          <p:cNvCxnSpPr/>
          <p:nvPr/>
        </p:nvCxnSpPr>
        <p:spPr>
          <a:xfrm>
            <a:off x="3087825" y="1733266"/>
            <a:ext cx="4708477"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Left Bracket 6"/>
          <p:cNvSpPr/>
          <p:nvPr/>
        </p:nvSpPr>
        <p:spPr>
          <a:xfrm rot="16200000">
            <a:off x="7071923" y="814418"/>
            <a:ext cx="414913" cy="7676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07343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3385318"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a:off x="1286320" y="1719618"/>
            <a:ext cx="815435"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Left Bracket 6"/>
          <p:cNvSpPr/>
          <p:nvPr/>
        </p:nvSpPr>
        <p:spPr>
          <a:xfrm rot="16200000">
            <a:off x="1043026" y="2594317"/>
            <a:ext cx="414910" cy="624384"/>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910687" y="2652299"/>
            <a:ext cx="5704575" cy="461665"/>
          </a:xfrm>
          <a:prstGeom prst="rect">
            <a:avLst/>
          </a:prstGeom>
          <a:noFill/>
        </p:spPr>
        <p:txBody>
          <a:bodyPr wrap="none" rtlCol="0">
            <a:spAutoFit/>
          </a:bodyPr>
          <a:lstStyle/>
          <a:p>
            <a:r>
              <a:rPr lang="en-US" sz="2400" dirty="0" smtClean="0"/>
              <a:t>Iterate through all possible history windows </a:t>
            </a:r>
            <a:endParaRPr lang="en-US" sz="2400" dirty="0"/>
          </a:p>
        </p:txBody>
      </p:sp>
      <p:sp>
        <p:nvSpPr>
          <p:cNvPr id="9" name="Left Bracket 8"/>
          <p:cNvSpPr/>
          <p:nvPr/>
        </p:nvSpPr>
        <p:spPr>
          <a:xfrm rot="16200000">
            <a:off x="1945471" y="-176754"/>
            <a:ext cx="414912" cy="275003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43584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83" y="0"/>
            <a:ext cx="7533564" cy="990809"/>
          </a:xfrm>
          <a:prstGeom prst="rect">
            <a:avLst/>
          </a:prstGeom>
        </p:spPr>
      </p:pic>
      <p:sp>
        <p:nvSpPr>
          <p:cNvPr id="6" name="Left Bracket 5"/>
          <p:cNvSpPr/>
          <p:nvPr/>
        </p:nvSpPr>
        <p:spPr>
          <a:xfrm rot="16200000">
            <a:off x="7534255" y="1143672"/>
            <a:ext cx="414912" cy="109182"/>
          </a:xfrm>
          <a:prstGeom prst="leftBracke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Arrow Connector 2"/>
          <p:cNvCxnSpPr/>
          <p:nvPr/>
        </p:nvCxnSpPr>
        <p:spPr>
          <a:xfrm>
            <a:off x="3087825" y="1733266"/>
            <a:ext cx="4708477"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Left Bracket 6"/>
          <p:cNvSpPr/>
          <p:nvPr/>
        </p:nvSpPr>
        <p:spPr>
          <a:xfrm rot="16200000">
            <a:off x="6080754" y="-176754"/>
            <a:ext cx="414912" cy="275003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2"/>
          <p:cNvSpPr>
            <a:spLocks noGrp="1"/>
          </p:cNvSpPr>
          <p:nvPr>
            <p:ph idx="1"/>
          </p:nvPr>
        </p:nvSpPr>
        <p:spPr>
          <a:xfrm>
            <a:off x="709683" y="2920615"/>
            <a:ext cx="7886700" cy="3493832"/>
          </a:xfrm>
        </p:spPr>
        <p:txBody>
          <a:bodyPr>
            <a:normAutofit/>
          </a:bodyPr>
          <a:lstStyle/>
          <a:p>
            <a:pPr marL="0" indent="0">
              <a:buNone/>
            </a:pPr>
            <a:r>
              <a:rPr lang="en-US" dirty="0" smtClean="0"/>
              <a:t>After obtaining general linear models (GLM) with all possible history window sizes</a:t>
            </a:r>
            <a:r>
              <a:rPr lang="en-US" dirty="0"/>
              <a:t>, </a:t>
            </a:r>
            <a:r>
              <a:rPr lang="en-US" dirty="0" smtClean="0"/>
              <a:t>select best </a:t>
            </a:r>
            <a:r>
              <a:rPr lang="en-US" dirty="0"/>
              <a:t>approximating model </a:t>
            </a:r>
            <a:r>
              <a:rPr lang="en-US" dirty="0" smtClean="0"/>
              <a:t>using </a:t>
            </a:r>
            <a:r>
              <a:rPr lang="en-US" dirty="0" err="1"/>
              <a:t>Akaike’s</a:t>
            </a:r>
            <a:r>
              <a:rPr lang="en-US" dirty="0"/>
              <a:t> information criterion </a:t>
            </a:r>
            <a:r>
              <a:rPr lang="en-US" dirty="0" smtClean="0"/>
              <a:t>(</a:t>
            </a:r>
            <a:r>
              <a:rPr lang="en-US" dirty="0" err="1" smtClean="0"/>
              <a:t>Akaike</a:t>
            </a:r>
            <a:r>
              <a:rPr lang="en-US" dirty="0"/>
              <a:t>, 1974</a:t>
            </a:r>
            <a:r>
              <a:rPr lang="en-US" dirty="0" smtClean="0"/>
              <a:t>) or </a:t>
            </a:r>
            <a:r>
              <a:rPr lang="de-DE" dirty="0"/>
              <a:t>Bayesian information criterion (Schwartz, 1978</a:t>
            </a:r>
            <a:r>
              <a:rPr lang="de-DE" dirty="0" smtClean="0"/>
              <a:t>).</a:t>
            </a:r>
          </a:p>
          <a:p>
            <a:pPr marL="0" indent="0">
              <a:buNone/>
            </a:pPr>
            <a:endParaRPr lang="de-DE" dirty="0"/>
          </a:p>
          <a:p>
            <a:pPr marL="0" indent="0">
              <a:buNone/>
            </a:pPr>
            <a:r>
              <a:rPr lang="en-US" dirty="0" smtClean="0"/>
              <a:t>Choose the best fitting model order </a:t>
            </a:r>
            <a:r>
              <a:rPr lang="en-US" i="1" dirty="0" smtClean="0"/>
              <a:t>p</a:t>
            </a:r>
            <a:r>
              <a:rPr lang="en-US" dirty="0"/>
              <a:t> </a:t>
            </a:r>
            <a:r>
              <a:rPr lang="en-US" dirty="0" smtClean="0"/>
              <a:t>for each variable.</a:t>
            </a:r>
            <a:endParaRPr lang="en-US" dirty="0"/>
          </a:p>
          <a:p>
            <a:endParaRPr lang="en-US" dirty="0"/>
          </a:p>
        </p:txBody>
      </p:sp>
    </p:spTree>
    <p:extLst>
      <p:ext uri="{BB962C8B-B14F-4D97-AF65-F5344CB8AC3E}">
        <p14:creationId xmlns:p14="http://schemas.microsoft.com/office/powerpoint/2010/main" val="968609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482138"/>
                <a:ext cx="7886700" cy="6109731"/>
              </a:xfrm>
            </p:spPr>
            <p:txBody>
              <a:bodyPr>
                <a:normAutofit/>
              </a:bodyPr>
              <a:lstStyle/>
              <a:p>
                <a:r>
                  <a:rPr lang="en-US" dirty="0"/>
                  <a:t>The causal relationships between </a:t>
                </a:r>
                <a14:m>
                  <m:oMath xmlns:m="http://schemas.openxmlformats.org/officeDocument/2006/math">
                    <m:r>
                      <a:rPr lang="en-US" i="1" dirty="0">
                        <a:latin typeface="Cambria Math" panose="02040503050406030204" pitchFamily="18" charset="0"/>
                      </a:rPr>
                      <m:t>𝑌</m:t>
                    </m:r>
                  </m:oMath>
                </a14:m>
                <a:r>
                  <a:rPr lang="en-US" dirty="0"/>
                  <a:t> to </a:t>
                </a:r>
                <a14:m>
                  <m:oMath xmlns:m="http://schemas.openxmlformats.org/officeDocument/2006/math">
                    <m:r>
                      <a:rPr lang="en-US" i="1" dirty="0">
                        <a:latin typeface="Cambria Math" panose="02040503050406030204" pitchFamily="18" charset="0"/>
                      </a:rPr>
                      <m:t>𝑋</m:t>
                    </m:r>
                  </m:oMath>
                </a14:m>
                <a:r>
                  <a:rPr lang="en-US" dirty="0"/>
                  <a:t> is assessed by calculating the </a:t>
                </a:r>
                <a:r>
                  <a:rPr lang="en-US" i="1" dirty="0">
                    <a:ln>
                      <a:solidFill>
                        <a:srgbClr val="C00000"/>
                      </a:solidFill>
                    </a:ln>
                  </a:rPr>
                  <a:t>relative reduction in the likelihood</a:t>
                </a:r>
                <a:r>
                  <a:rPr lang="en-US" i="1" dirty="0"/>
                  <a:t> </a:t>
                </a:r>
                <a:r>
                  <a:rPr lang="en-US" dirty="0"/>
                  <a:t>of producing a particular section of time series of </a:t>
                </a:r>
                <a14:m>
                  <m:oMath xmlns:m="http://schemas.openxmlformats.org/officeDocument/2006/math">
                    <m:r>
                      <a:rPr lang="en-US" i="1" dirty="0">
                        <a:latin typeface="Cambria Math" panose="02040503050406030204" pitchFamily="18" charset="0"/>
                      </a:rPr>
                      <m:t>𝑋</m:t>
                    </m:r>
                  </m:oMath>
                </a14:m>
                <a:r>
                  <a:rPr lang="en-US" dirty="0"/>
                  <a:t> </a:t>
                </a:r>
                <a:r>
                  <a:rPr lang="en-US" dirty="0">
                    <a:ln>
                      <a:solidFill>
                        <a:schemeClr val="accent1"/>
                      </a:solidFill>
                    </a:ln>
                  </a:rPr>
                  <a:t>if the history of </a:t>
                </a:r>
                <a14:m>
                  <m:oMath xmlns:m="http://schemas.openxmlformats.org/officeDocument/2006/math">
                    <m:r>
                      <a:rPr lang="en-US" i="1" dirty="0">
                        <a:ln>
                          <a:solidFill>
                            <a:schemeClr val="accent1"/>
                          </a:solidFill>
                        </a:ln>
                        <a:latin typeface="Cambria Math" panose="02040503050406030204" pitchFamily="18" charset="0"/>
                      </a:rPr>
                      <m:t>𝑌</m:t>
                    </m:r>
                  </m:oMath>
                </a14:m>
                <a:r>
                  <a:rPr lang="en-US" dirty="0">
                    <a:ln>
                      <a:solidFill>
                        <a:schemeClr val="accent1"/>
                      </a:solidFill>
                    </a:ln>
                  </a:rPr>
                  <a:t> is excluded</a:t>
                </a:r>
                <a:r>
                  <a:rPr lang="en-US" dirty="0"/>
                  <a:t>, compared with the likelihood </a:t>
                </a:r>
                <a:r>
                  <a:rPr lang="en-US" dirty="0">
                    <a:ln>
                      <a:solidFill>
                        <a:schemeClr val="accent1"/>
                      </a:solidFill>
                    </a:ln>
                  </a:rPr>
                  <a:t>if all the available covariates are used.</a:t>
                </a:r>
                <a:endParaRPr lang="en-US" sz="3600" dirty="0">
                  <a:ln>
                    <a:solidFill>
                      <a:schemeClr val="accent1"/>
                    </a:solidFill>
                  </a:l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482138"/>
                <a:ext cx="7886700" cy="6109731"/>
              </a:xfrm>
              <a:blipFill rotWithShape="0">
                <a:blip r:embed="rId3"/>
                <a:stretch>
                  <a:fillRect l="-1391" t="-1597" r="-2473"/>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3170" r="13493" b="69136"/>
          <a:stretch/>
        </p:blipFill>
        <p:spPr>
          <a:xfrm>
            <a:off x="286421" y="3356838"/>
            <a:ext cx="4647303" cy="1065007"/>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415976" y="4675859"/>
                <a:ext cx="6127383" cy="830997"/>
              </a:xfrm>
              <a:prstGeom prst="rect">
                <a:avLst/>
              </a:prstGeom>
              <a:noFill/>
            </p:spPr>
            <p:txBody>
              <a:bodyPr wrap="none" rtlCol="0">
                <a:spAutoFit/>
              </a:bodyPr>
              <a:lstStyle/>
              <a:p>
                <a:r>
                  <a:rPr lang="en-US" sz="2400" dirty="0" smtClean="0"/>
                  <a:t>If LLK = 0, there is no causal influence</a:t>
                </a:r>
              </a:p>
              <a:p>
                <a:r>
                  <a:rPr lang="en-US" sz="2400" dirty="0" smtClean="0"/>
                  <a:t>If LLK &lt; 0, history of </a:t>
                </a:r>
                <a14:m>
                  <m:oMath xmlns:m="http://schemas.openxmlformats.org/officeDocument/2006/math">
                    <m:r>
                      <m:rPr>
                        <m:sty m:val="p"/>
                      </m:rPr>
                      <a:rPr lang="en-US" sz="2400" i="0" dirty="0" smtClean="0">
                        <a:latin typeface="Cambria Math" panose="02040503050406030204" pitchFamily="18" charset="0"/>
                      </a:rPr>
                      <m:t>j</m:t>
                    </m:r>
                  </m:oMath>
                </a14:m>
                <a:r>
                  <a:rPr lang="en-US" sz="2400" dirty="0" smtClean="0"/>
                  <a:t> has a causal influence on </a:t>
                </a:r>
                <a14:m>
                  <m:oMath xmlns:m="http://schemas.openxmlformats.org/officeDocument/2006/math">
                    <m:r>
                      <a:rPr lang="en-US" sz="2400" i="1" dirty="0" smtClean="0">
                        <a:latin typeface="Cambria Math" panose="02040503050406030204" pitchFamily="18" charset="0"/>
                      </a:rPr>
                      <m:t>𝑖</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415976" y="4675859"/>
                <a:ext cx="6127383" cy="830997"/>
              </a:xfrm>
              <a:prstGeom prst="rect">
                <a:avLst/>
              </a:prstGeom>
              <a:blipFill rotWithShape="0">
                <a:blip r:embed="rId5"/>
                <a:stretch>
                  <a:fillRect l="-149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2067747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30" y="1667437"/>
            <a:ext cx="5040417" cy="172479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37029" y="803106"/>
                <a:ext cx="6314421" cy="523220"/>
              </a:xfrm>
              <a:prstGeom prst="rect">
                <a:avLst/>
              </a:prstGeom>
              <a:noFill/>
            </p:spPr>
            <p:txBody>
              <a:bodyPr wrap="none" rtlCol="0">
                <a:spAutoFit/>
              </a:bodyPr>
              <a:lstStyle/>
              <a:p>
                <a:r>
                  <a:rPr lang="en-US" sz="2800" dirty="0" smtClean="0"/>
                  <a:t>The granger causality measure from </a:t>
                </a:r>
                <a14:m>
                  <m:oMath xmlns:m="http://schemas.openxmlformats.org/officeDocument/2006/math">
                    <m:r>
                      <a:rPr lang="en-US" sz="2800" i="1" dirty="0" smtClean="0">
                        <a:latin typeface="Cambria Math" panose="02040503050406030204" pitchFamily="18" charset="0"/>
                      </a:rPr>
                      <m:t>𝑗</m:t>
                    </m:r>
                  </m:oMath>
                </a14:m>
                <a:r>
                  <a:rPr lang="en-US" sz="2800" dirty="0" smtClean="0"/>
                  <a:t> to </a:t>
                </a:r>
                <a14:m>
                  <m:oMath xmlns:m="http://schemas.openxmlformats.org/officeDocument/2006/math">
                    <m:r>
                      <a:rPr lang="en-US" sz="2800" i="1" dirty="0" smtClean="0">
                        <a:latin typeface="Cambria Math" panose="02040503050406030204" pitchFamily="18" charset="0"/>
                      </a:rPr>
                      <m:t>𝑖</m:t>
                    </m:r>
                  </m:oMath>
                </a14:m>
                <a:r>
                  <a:rPr lang="en-US" sz="2800" dirty="0" smtClean="0"/>
                  <a:t>:</a:t>
                </a:r>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37029" y="803106"/>
                <a:ext cx="6314421" cy="523220"/>
              </a:xfrm>
              <a:prstGeom prst="rect">
                <a:avLst/>
              </a:prstGeom>
              <a:blipFill rotWithShape="0">
                <a:blip r:embed="rId4"/>
                <a:stretch>
                  <a:fillRect l="-2027" t="-11628" r="-965" b="-32558"/>
                </a:stretch>
              </a:blipFill>
            </p:spPr>
            <p:txBody>
              <a:bodyPr/>
              <a:lstStyle/>
              <a:p>
                <a:r>
                  <a:rPr lang="en-US">
                    <a:noFill/>
                  </a:rPr>
                  <a:t> </a:t>
                </a:r>
              </a:p>
            </p:txBody>
          </p:sp>
        </mc:Fallback>
      </mc:AlternateContent>
      <p:cxnSp>
        <p:nvCxnSpPr>
          <p:cNvPr id="10" name="Straight Connector 9"/>
          <p:cNvCxnSpPr/>
          <p:nvPr/>
        </p:nvCxnSpPr>
        <p:spPr>
          <a:xfrm>
            <a:off x="3260413" y="3291841"/>
            <a:ext cx="149531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37029" y="3859466"/>
                <a:ext cx="7708488" cy="2677656"/>
              </a:xfrm>
              <a:prstGeom prst="rect">
                <a:avLst/>
              </a:prstGeom>
              <a:noFill/>
            </p:spPr>
            <p:txBody>
              <a:bodyPr wrap="square" rtlCol="0">
                <a:spAutoFit/>
              </a:bodyPr>
              <a:lstStyle/>
              <a:p>
                <a:r>
                  <a:rPr lang="en-US" sz="2800" dirty="0" smtClean="0"/>
                  <a:t>This term represents an average influence of </a:t>
                </a:r>
                <a14:m>
                  <m:oMath xmlns:m="http://schemas.openxmlformats.org/officeDocument/2006/math">
                    <m:r>
                      <a:rPr lang="en-US" sz="2800" i="1" dirty="0" smtClean="0">
                        <a:latin typeface="Cambria Math" panose="02040503050406030204" pitchFamily="18" charset="0"/>
                      </a:rPr>
                      <m:t>𝑗</m:t>
                    </m:r>
                  </m:oMath>
                </a14:m>
                <a:r>
                  <a:rPr lang="en-US" sz="2800" dirty="0" smtClean="0"/>
                  <a:t>’s history on </a:t>
                </a:r>
                <a14:m>
                  <m:oMath xmlns:m="http://schemas.openxmlformats.org/officeDocument/2006/math">
                    <m:r>
                      <a:rPr lang="en-US" sz="2800" i="1" dirty="0" smtClean="0">
                        <a:latin typeface="Cambria Math" panose="02040503050406030204" pitchFamily="18" charset="0"/>
                      </a:rPr>
                      <m:t>𝑖</m:t>
                    </m:r>
                  </m:oMath>
                </a14:m>
                <a:r>
                  <a:rPr lang="en-US" sz="2800" dirty="0" smtClean="0"/>
                  <a:t>. The influence can be positive or negative.</a:t>
                </a:r>
              </a:p>
              <a:p>
                <a:endParaRPr lang="en-US" sz="2800" dirty="0"/>
              </a:p>
              <a:p>
                <a:r>
                  <a:rPr lang="en-US" sz="2800" dirty="0"/>
                  <a:t>T</a:t>
                </a:r>
                <a:r>
                  <a:rPr lang="en-US" sz="2800" dirty="0" smtClean="0"/>
                  <a:t>he statistical significance of a directed influence can also be evaluated under this frame work.</a:t>
                </a:r>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37029" y="3859466"/>
                <a:ext cx="7708488" cy="2677656"/>
              </a:xfrm>
              <a:prstGeom prst="rect">
                <a:avLst/>
              </a:prstGeom>
              <a:blipFill rotWithShape="0">
                <a:blip r:embed="rId5"/>
                <a:stretch>
                  <a:fillRect l="-1661" t="-2050" b="-5695"/>
                </a:stretch>
              </a:blipFill>
            </p:spPr>
            <p:txBody>
              <a:bodyPr/>
              <a:lstStyle/>
              <a:p>
                <a:r>
                  <a:rPr lang="en-US">
                    <a:noFill/>
                  </a:rPr>
                  <a:t> </a:t>
                </a:r>
              </a:p>
            </p:txBody>
          </p:sp>
        </mc:Fallback>
      </mc:AlternateContent>
    </p:spTree>
    <p:extLst>
      <p:ext uri="{BB962C8B-B14F-4D97-AF65-F5344CB8AC3E}">
        <p14:creationId xmlns:p14="http://schemas.microsoft.com/office/powerpoint/2010/main" val="591980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Significance test</a:t>
            </a:r>
            <a:endParaRPr lang="en-US" sz="4000" dirty="0"/>
          </a:p>
        </p:txBody>
      </p:sp>
      <p:sp>
        <p:nvSpPr>
          <p:cNvPr id="3" name="Content Placeholder 2"/>
          <p:cNvSpPr>
            <a:spLocks noGrp="1"/>
          </p:cNvSpPr>
          <p:nvPr>
            <p:ph idx="1"/>
          </p:nvPr>
        </p:nvSpPr>
        <p:spPr>
          <a:xfrm>
            <a:off x="628650" y="1825623"/>
            <a:ext cx="7886700" cy="4886461"/>
          </a:xfrm>
        </p:spPr>
        <p:txBody>
          <a:bodyPr>
            <a:normAutofit/>
          </a:bodyPr>
          <a:lstStyle/>
          <a:p>
            <a:r>
              <a:rPr lang="en-US" dirty="0" smtClean="0"/>
              <a:t>The </a:t>
            </a:r>
            <a:r>
              <a:rPr lang="en-US" dirty="0"/>
              <a:t>deviance is obtained by comparing the estimated model </a:t>
            </a:r>
            <a:r>
              <a:rPr lang="en-US" dirty="0" smtClean="0"/>
              <a:t>with a </a:t>
            </a:r>
            <a:r>
              <a:rPr lang="en-US" dirty="0"/>
              <a:t>more general model that has a parameter for every observation so that the data fits exactly, which is called a full </a:t>
            </a:r>
            <a:r>
              <a:rPr lang="en-US" dirty="0" smtClean="0"/>
              <a:t>model.</a:t>
            </a:r>
          </a:p>
          <a:p>
            <a:endParaRPr lang="en-US" dirty="0"/>
          </a:p>
          <a:p>
            <a:r>
              <a:rPr lang="en-US" dirty="0"/>
              <a:t>In the GLM framework the deviance is used to compare two </a:t>
            </a:r>
            <a:r>
              <a:rPr lang="en-US" dirty="0" smtClean="0"/>
              <a:t>models.</a:t>
            </a:r>
          </a:p>
          <a:p>
            <a:endParaRPr lang="en-US" dirty="0"/>
          </a:p>
          <a:p>
            <a:r>
              <a:rPr lang="en-US" dirty="0"/>
              <a:t>Thus, the deviance difference between two models is equivalent to </a:t>
            </a:r>
            <a:r>
              <a:rPr lang="en-US" dirty="0" smtClean="0"/>
              <a:t>-2 </a:t>
            </a:r>
            <a:r>
              <a:rPr lang="en-US" dirty="0"/>
              <a:t>times log-likelihood </a:t>
            </a:r>
            <a:r>
              <a:rPr lang="en-US" dirty="0" smtClean="0"/>
              <a:t>ratio, LLK.</a:t>
            </a:r>
            <a:endParaRPr lang="en-US" dirty="0"/>
          </a:p>
        </p:txBody>
      </p:sp>
    </p:spTree>
    <p:extLst>
      <p:ext uri="{BB962C8B-B14F-4D97-AF65-F5344CB8AC3E}">
        <p14:creationId xmlns:p14="http://schemas.microsoft.com/office/powerpoint/2010/main" val="220704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Granger </a:t>
            </a:r>
            <a:r>
              <a:rPr lang="en-US" dirty="0" smtClean="0"/>
              <a:t>causality</a:t>
            </a:r>
            <a:endParaRPr lang="en-US" dirty="0"/>
          </a:p>
        </p:txBody>
      </p:sp>
      <p:sp>
        <p:nvSpPr>
          <p:cNvPr id="3" name="Content Placeholder 2"/>
          <p:cNvSpPr>
            <a:spLocks noGrp="1"/>
          </p:cNvSpPr>
          <p:nvPr>
            <p:ph idx="1"/>
          </p:nvPr>
        </p:nvSpPr>
        <p:spPr>
          <a:xfrm>
            <a:off x="628649" y="1825624"/>
            <a:ext cx="8140881" cy="4875427"/>
          </a:xfrm>
        </p:spPr>
        <p:txBody>
          <a:bodyPr>
            <a:normAutofit/>
          </a:bodyPr>
          <a:lstStyle/>
          <a:p>
            <a:r>
              <a:rPr lang="en-US" dirty="0" smtClean="0"/>
              <a:t>Wiener-Granger causality is a statistical notion of causality applicable to time series data, originally developed in the context of econometric theory.</a:t>
            </a:r>
            <a:endParaRPr lang="en-US" dirty="0"/>
          </a:p>
          <a:p>
            <a:endParaRPr lang="en-US" dirty="0" smtClean="0"/>
          </a:p>
          <a:p>
            <a:r>
              <a:rPr lang="en-US" dirty="0" smtClean="0"/>
              <a:t>In </a:t>
            </a:r>
            <a:r>
              <a:rPr lang="en-US" dirty="0"/>
              <a:t>2003, </a:t>
            </a:r>
            <a:r>
              <a:rPr lang="en-US" dirty="0" smtClean="0"/>
              <a:t>Clive Granger </a:t>
            </a:r>
            <a:r>
              <a:rPr lang="en-US" dirty="0"/>
              <a:t>was awarded the Nobel Memorial Prize in Economic Sciences, in recognition that he and his co-winner, Robert F. Engle, had made contributions to the analysis of time series data that had changed fundamentally the way in which economists </a:t>
            </a:r>
            <a:r>
              <a:rPr lang="en-US" dirty="0" smtClean="0"/>
              <a:t>analyze </a:t>
            </a:r>
            <a:r>
              <a:rPr lang="en-US" dirty="0"/>
              <a:t>financial and macroeconomic </a:t>
            </a:r>
            <a:r>
              <a:rPr lang="en-US" dirty="0" smtClean="0"/>
              <a:t>data.</a:t>
            </a:r>
          </a:p>
        </p:txBody>
      </p:sp>
    </p:spTree>
    <p:extLst>
      <p:ext uri="{BB962C8B-B14F-4D97-AF65-F5344CB8AC3E}">
        <p14:creationId xmlns:p14="http://schemas.microsoft.com/office/powerpoint/2010/main" val="684040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92860"/>
            <a:ext cx="7519916" cy="1698927"/>
          </a:xfrm>
          <a:ln w="38100">
            <a:solidFill>
              <a:schemeClr val="accent1"/>
            </a:solidFill>
          </a:ln>
        </p:spPr>
        <p:txBody>
          <a:bodyPr wrap="square" lIns="457200" tIns="182880" rIns="457200" bIns="182880">
            <a:spAutoFit/>
          </a:bodyPr>
          <a:lstStyle/>
          <a:p>
            <a:pPr marL="0" indent="0" algn="ctr">
              <a:buNone/>
            </a:pPr>
            <a:r>
              <a:rPr lang="en-US" sz="3200" dirty="0" smtClean="0"/>
              <a:t>What types of temporal inferences we can make from applying G-causality to time series?</a:t>
            </a:r>
            <a:endParaRPr lang="en-US" sz="3200" dirty="0"/>
          </a:p>
        </p:txBody>
      </p:sp>
      <p:sp>
        <p:nvSpPr>
          <p:cNvPr id="4" name="Content Placeholder 2"/>
          <p:cNvSpPr txBox="1">
            <a:spLocks/>
          </p:cNvSpPr>
          <p:nvPr/>
        </p:nvSpPr>
        <p:spPr>
          <a:xfrm>
            <a:off x="914400" y="2919719"/>
            <a:ext cx="7519916" cy="1255728"/>
          </a:xfrm>
          <a:prstGeom prst="rect">
            <a:avLst/>
          </a:prstGeom>
          <a:ln w="38100">
            <a:solidFill>
              <a:schemeClr val="accent1"/>
            </a:solidFill>
          </a:ln>
        </p:spPr>
        <p:txBody>
          <a:bodyPr vert="horz" wrap="square" lIns="457200" tIns="182880" rIns="457200" bIns="18288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smtClean="0"/>
              <a:t>What factors in temporal relations will influence the magnitude of G-causality?</a:t>
            </a:r>
            <a:endParaRPr lang="en-US" sz="3200" dirty="0"/>
          </a:p>
        </p:txBody>
      </p:sp>
    </p:spTree>
    <p:extLst>
      <p:ext uri="{BB962C8B-B14F-4D97-AF65-F5344CB8AC3E}">
        <p14:creationId xmlns:p14="http://schemas.microsoft.com/office/powerpoint/2010/main" val="1318408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8548" y="692860"/>
            <a:ext cx="6318913" cy="1255728"/>
          </a:xfrm>
          <a:ln w="38100">
            <a:solidFill>
              <a:schemeClr val="accent1"/>
            </a:solidFill>
          </a:ln>
        </p:spPr>
        <p:txBody>
          <a:bodyPr wrap="square" lIns="457200" tIns="182880" rIns="457200" bIns="182880">
            <a:spAutoFit/>
          </a:bodyPr>
          <a:lstStyle/>
          <a:p>
            <a:pPr marL="0" indent="0" algn="ctr">
              <a:buNone/>
            </a:pPr>
            <a:r>
              <a:rPr lang="en-US" sz="3200" dirty="0" smtClean="0"/>
              <a:t>Demo cases for extracting G-causality with simulated data</a:t>
            </a:r>
            <a:endParaRPr lang="en-US" sz="3200" dirty="0"/>
          </a:p>
        </p:txBody>
      </p:sp>
      <p:sp>
        <p:nvSpPr>
          <p:cNvPr id="5" name="Content Placeholder 2"/>
          <p:cNvSpPr txBox="1">
            <a:spLocks/>
          </p:cNvSpPr>
          <p:nvPr/>
        </p:nvSpPr>
        <p:spPr>
          <a:xfrm>
            <a:off x="1528548" y="2455696"/>
            <a:ext cx="6318913" cy="1217769"/>
          </a:xfrm>
          <a:prstGeom prst="rect">
            <a:avLst/>
          </a:prstGeom>
          <a:ln w="38100">
            <a:solidFill>
              <a:schemeClr val="accent1"/>
            </a:solidFill>
          </a:ln>
        </p:spPr>
        <p:txBody>
          <a:bodyPr vert="horz" wrap="square" lIns="457200" tIns="182880" rIns="457200" bIns="18288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err="1" smtClean="0"/>
              <a:t>Github</a:t>
            </a:r>
            <a:r>
              <a:rPr lang="en-US" sz="3200" dirty="0" smtClean="0"/>
              <a:t> link:</a:t>
            </a:r>
          </a:p>
          <a:p>
            <a:pPr marL="0" indent="0" algn="ctr">
              <a:buNone/>
            </a:pPr>
            <a:r>
              <a:rPr lang="en-US" sz="2000" dirty="0"/>
              <a:t>https://github.com/lingerxu/Granger_demo</a:t>
            </a:r>
          </a:p>
        </p:txBody>
      </p:sp>
    </p:spTree>
    <p:extLst>
      <p:ext uri="{BB962C8B-B14F-4D97-AF65-F5344CB8AC3E}">
        <p14:creationId xmlns:p14="http://schemas.microsoft.com/office/powerpoint/2010/main" val="2936077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p:cNvSpPr txBox="1"/>
              <p:nvPr/>
            </p:nvSpPr>
            <p:spPr>
              <a:xfrm>
                <a:off x="1399327" y="2089932"/>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1</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399327" y="2089932"/>
                <a:ext cx="1231106" cy="369332"/>
              </a:xfrm>
              <a:prstGeom prst="rect">
                <a:avLst/>
              </a:prstGeom>
              <a:blipFill rotWithShape="0">
                <a:blip r:embed="rId2"/>
                <a:stretch>
                  <a:fillRect l="-5446" r="-5446" b="-6667"/>
                </a:stretch>
              </a:blipFill>
            </p:spPr>
            <p:txBody>
              <a:bodyPr/>
              <a:lstStyle/>
              <a:p>
                <a:r>
                  <a:rPr lang="en-US">
                    <a:noFill/>
                  </a:rPr>
                  <a:t> </a:t>
                </a:r>
              </a:p>
            </p:txBody>
          </p:sp>
        </mc:Fallback>
      </mc:AlternateContent>
      <p:sp>
        <p:nvSpPr>
          <p:cNvPr id="18" name="Rectangle 17"/>
          <p:cNvSpPr/>
          <p:nvPr/>
        </p:nvSpPr>
        <p:spPr>
          <a:xfrm>
            <a:off x="2911282" y="2091501"/>
            <a:ext cx="5383675" cy="3570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185268" y="208871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Rectangle 21"/>
          <p:cNvSpPr/>
          <p:nvPr/>
        </p:nvSpPr>
        <p:spPr>
          <a:xfrm>
            <a:off x="4378516" y="2091501"/>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71764" y="208871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65012" y="2102974"/>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Left Brace 24"/>
          <p:cNvSpPr/>
          <p:nvPr/>
        </p:nvSpPr>
        <p:spPr>
          <a:xfrm rot="5400000">
            <a:off x="3558615" y="1245529"/>
            <a:ext cx="460825" cy="1178974"/>
          </a:xfrm>
          <a:prstGeom prst="leftBrace">
            <a:avLst>
              <a:gd name="adj1" fmla="val 232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3396342" y="1056746"/>
            <a:ext cx="2345579" cy="400110"/>
          </a:xfrm>
          <a:prstGeom prst="rect">
            <a:avLst/>
          </a:prstGeom>
          <a:noFill/>
        </p:spPr>
        <p:txBody>
          <a:bodyPr wrap="none" rtlCol="0">
            <a:spAutoFit/>
          </a:bodyPr>
          <a:lstStyle/>
          <a:p>
            <a:r>
              <a:rPr lang="en-US" sz="2000" dirty="0" smtClean="0"/>
              <a:t>onset step size = 200</a:t>
            </a:r>
            <a:endParaRPr lang="en-US" sz="2000" dirty="0"/>
          </a:p>
        </p:txBody>
      </p:sp>
      <p:sp>
        <p:nvSpPr>
          <p:cNvPr id="10" name="TextBox 9"/>
          <p:cNvSpPr txBox="1"/>
          <p:nvPr/>
        </p:nvSpPr>
        <p:spPr>
          <a:xfrm>
            <a:off x="6311785" y="1056746"/>
            <a:ext cx="2560253" cy="400110"/>
          </a:xfrm>
          <a:prstGeom prst="rect">
            <a:avLst/>
          </a:prstGeom>
          <a:noFill/>
        </p:spPr>
        <p:txBody>
          <a:bodyPr wrap="none" rtlCol="0">
            <a:spAutoFit/>
          </a:bodyPr>
          <a:lstStyle/>
          <a:p>
            <a:r>
              <a:rPr lang="en-US" sz="2000" dirty="0" smtClean="0"/>
              <a:t>Total data length 3000 </a:t>
            </a:r>
            <a:endParaRPr lang="en-US" sz="2000" dirty="0"/>
          </a:p>
        </p:txBody>
      </p:sp>
    </p:spTree>
    <p:extLst>
      <p:ext uri="{BB962C8B-B14F-4D97-AF65-F5344CB8AC3E}">
        <p14:creationId xmlns:p14="http://schemas.microsoft.com/office/powerpoint/2010/main" val="3900004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p:cNvSpPr txBox="1"/>
              <p:nvPr/>
            </p:nvSpPr>
            <p:spPr>
              <a:xfrm>
                <a:off x="1399327" y="2089932"/>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1</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399327" y="2089932"/>
                <a:ext cx="1231106" cy="369332"/>
              </a:xfrm>
              <a:prstGeom prst="rect">
                <a:avLst/>
              </a:prstGeom>
              <a:blipFill rotWithShape="0">
                <a:blip r:embed="rId2"/>
                <a:stretch>
                  <a:fillRect l="-5446" r="-5446" b="-6667"/>
                </a:stretch>
              </a:blipFill>
            </p:spPr>
            <p:txBody>
              <a:bodyPr/>
              <a:lstStyle/>
              <a:p>
                <a:r>
                  <a:rPr lang="en-US">
                    <a:noFill/>
                  </a:rPr>
                  <a:t> </a:t>
                </a:r>
              </a:p>
            </p:txBody>
          </p:sp>
        </mc:Fallback>
      </mc:AlternateContent>
      <p:sp>
        <p:nvSpPr>
          <p:cNvPr id="18" name="Rectangle 17"/>
          <p:cNvSpPr/>
          <p:nvPr/>
        </p:nvSpPr>
        <p:spPr>
          <a:xfrm>
            <a:off x="2911282" y="2091501"/>
            <a:ext cx="5383675" cy="3570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185268" y="208871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Rectangle 21"/>
          <p:cNvSpPr/>
          <p:nvPr/>
        </p:nvSpPr>
        <p:spPr>
          <a:xfrm>
            <a:off x="4378516" y="2091501"/>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71764" y="208871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65012" y="2102974"/>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Left Brace 24"/>
          <p:cNvSpPr/>
          <p:nvPr/>
        </p:nvSpPr>
        <p:spPr>
          <a:xfrm rot="5400000">
            <a:off x="3558615" y="1245529"/>
            <a:ext cx="460825" cy="1178974"/>
          </a:xfrm>
          <a:prstGeom prst="leftBrace">
            <a:avLst>
              <a:gd name="adj1" fmla="val 232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3396342" y="1056746"/>
            <a:ext cx="2345579" cy="400110"/>
          </a:xfrm>
          <a:prstGeom prst="rect">
            <a:avLst/>
          </a:prstGeom>
          <a:noFill/>
        </p:spPr>
        <p:txBody>
          <a:bodyPr wrap="none" rtlCol="0">
            <a:spAutoFit/>
          </a:bodyPr>
          <a:lstStyle/>
          <a:p>
            <a:r>
              <a:rPr lang="en-US" sz="2000" dirty="0" smtClean="0"/>
              <a:t>onset step size = 200</a:t>
            </a:r>
            <a:endParaRPr lang="en-US" sz="2000" dirty="0"/>
          </a:p>
        </p:txBody>
      </p:sp>
      <p:sp>
        <p:nvSpPr>
          <p:cNvPr id="10" name="TextBox 9"/>
          <p:cNvSpPr txBox="1"/>
          <p:nvPr/>
        </p:nvSpPr>
        <p:spPr>
          <a:xfrm>
            <a:off x="777240" y="3566160"/>
            <a:ext cx="5993564" cy="400110"/>
          </a:xfrm>
          <a:prstGeom prst="rect">
            <a:avLst/>
          </a:prstGeom>
          <a:noFill/>
        </p:spPr>
        <p:txBody>
          <a:bodyPr wrap="none" rtlCol="0">
            <a:spAutoFit/>
          </a:bodyPr>
          <a:lstStyle/>
          <a:p>
            <a:r>
              <a:rPr lang="en-US" sz="2000" dirty="0" smtClean="0"/>
              <a:t>Create a streams whose onset always precedes </a:t>
            </a:r>
            <a:r>
              <a:rPr lang="en-US" sz="2000" i="1" dirty="0" smtClean="0"/>
              <a:t>stream1</a:t>
            </a:r>
            <a:endParaRPr lang="en-US" sz="2000" i="1" dirty="0"/>
          </a:p>
        </p:txBody>
      </p:sp>
      <p:sp>
        <p:nvSpPr>
          <p:cNvPr id="11" name="Rectangle 10"/>
          <p:cNvSpPr/>
          <p:nvPr/>
        </p:nvSpPr>
        <p:spPr>
          <a:xfrm>
            <a:off x="7252904" y="4422677"/>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p:cNvSpPr/>
          <p:nvPr/>
        </p:nvSpPr>
        <p:spPr>
          <a:xfrm rot="16200000">
            <a:off x="6507100" y="4494748"/>
            <a:ext cx="460825" cy="1030785"/>
          </a:xfrm>
          <a:prstGeom prst="leftBrace">
            <a:avLst>
              <a:gd name="adj1" fmla="val 232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434153" y="5240553"/>
            <a:ext cx="6536140" cy="707886"/>
          </a:xfrm>
          <a:prstGeom prst="rect">
            <a:avLst/>
          </a:prstGeom>
          <a:noFill/>
        </p:spPr>
        <p:txBody>
          <a:bodyPr wrap="square" rtlCol="0">
            <a:spAutoFit/>
          </a:bodyPr>
          <a:lstStyle/>
          <a:p>
            <a:r>
              <a:rPr lang="en-US" sz="2000" dirty="0" smtClean="0"/>
              <a:t>The onset stream2 happens before</a:t>
            </a:r>
            <a:r>
              <a:rPr lang="en-US" sz="2000" dirty="0"/>
              <a:t> </a:t>
            </a:r>
            <a:r>
              <a:rPr lang="en-US" sz="2000" dirty="0" smtClean="0"/>
              <a:t>the onset of stream1 randomly within a certain window size</a:t>
            </a:r>
            <a:endParaRPr lang="en-US" sz="2000" dirty="0"/>
          </a:p>
        </p:txBody>
      </p:sp>
      <p:cxnSp>
        <p:nvCxnSpPr>
          <p:cNvPr id="14" name="Straight Arrow Connector 13"/>
          <p:cNvCxnSpPr>
            <a:stCxn id="12" idx="2"/>
          </p:cNvCxnSpPr>
          <p:nvPr/>
        </p:nvCxnSpPr>
        <p:spPr>
          <a:xfrm flipH="1" flipV="1">
            <a:off x="6012180" y="4779727"/>
            <a:ext cx="12407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11785" y="1056746"/>
            <a:ext cx="2560253" cy="400110"/>
          </a:xfrm>
          <a:prstGeom prst="rect">
            <a:avLst/>
          </a:prstGeom>
          <a:noFill/>
        </p:spPr>
        <p:txBody>
          <a:bodyPr wrap="none" rtlCol="0">
            <a:spAutoFit/>
          </a:bodyPr>
          <a:lstStyle/>
          <a:p>
            <a:r>
              <a:rPr lang="en-US" sz="2000" dirty="0" smtClean="0"/>
              <a:t>Total data length 3000 </a:t>
            </a:r>
            <a:endParaRPr lang="en-US" sz="2000" dirty="0"/>
          </a:p>
        </p:txBody>
      </p:sp>
    </p:spTree>
    <p:extLst>
      <p:ext uri="{BB962C8B-B14F-4D97-AF65-F5344CB8AC3E}">
        <p14:creationId xmlns:p14="http://schemas.microsoft.com/office/powerpoint/2010/main" val="217535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1475951" y="863738"/>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1</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475951" y="863738"/>
                <a:ext cx="1231106" cy="369332"/>
              </a:xfrm>
              <a:prstGeom prst="rect">
                <a:avLst/>
              </a:prstGeom>
              <a:blipFill rotWithShape="0">
                <a:blip r:embed="rId2"/>
                <a:stretch>
                  <a:fillRect l="-4950" r="-5941" b="-6667"/>
                </a:stretch>
              </a:blipFill>
            </p:spPr>
            <p:txBody>
              <a:bodyPr/>
              <a:lstStyle/>
              <a:p>
                <a:r>
                  <a:rPr lang="en-US">
                    <a:noFill/>
                  </a:rPr>
                  <a:t> </a:t>
                </a:r>
              </a:p>
            </p:txBody>
          </p:sp>
        </mc:Fallback>
      </mc:AlternateContent>
      <p:sp>
        <p:nvSpPr>
          <p:cNvPr id="12" name="Rectangle 11"/>
          <p:cNvSpPr/>
          <p:nvPr/>
        </p:nvSpPr>
        <p:spPr>
          <a:xfrm>
            <a:off x="2967457" y="878806"/>
            <a:ext cx="5383675" cy="3570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41443" y="876018"/>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434691" y="878806"/>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27939" y="876018"/>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21187" y="890279"/>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17" name="TextBox 16"/>
              <p:cNvSpPr txBox="1"/>
              <p:nvPr/>
            </p:nvSpPr>
            <p:spPr>
              <a:xfrm>
                <a:off x="1475951" y="1331945"/>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2</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475951" y="1331945"/>
                <a:ext cx="1231106" cy="369332"/>
              </a:xfrm>
              <a:prstGeom prst="rect">
                <a:avLst/>
              </a:prstGeom>
              <a:blipFill rotWithShape="0">
                <a:blip r:embed="rId3"/>
                <a:stretch>
                  <a:fillRect l="-4950" r="-5941" b="-6557"/>
                </a:stretch>
              </a:blipFill>
            </p:spPr>
            <p:txBody>
              <a:bodyPr/>
              <a:lstStyle/>
              <a:p>
                <a:r>
                  <a:rPr lang="en-US">
                    <a:noFill/>
                  </a:rPr>
                  <a:t> </a:t>
                </a:r>
              </a:p>
            </p:txBody>
          </p:sp>
        </mc:Fallback>
      </mc:AlternateContent>
      <p:sp>
        <p:nvSpPr>
          <p:cNvPr id="21" name="Rectangle 20"/>
          <p:cNvSpPr/>
          <p:nvPr/>
        </p:nvSpPr>
        <p:spPr>
          <a:xfrm>
            <a:off x="2967457" y="1360635"/>
            <a:ext cx="5383675" cy="3570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120793" y="1357847"/>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Rectangle 22"/>
          <p:cNvSpPr/>
          <p:nvPr/>
        </p:nvSpPr>
        <p:spPr>
          <a:xfrm>
            <a:off x="4014652" y="1360635"/>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259639" y="1357847"/>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675525" y="1357847"/>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6" name="TextBox 35"/>
          <p:cNvSpPr txBox="1"/>
          <p:nvPr/>
        </p:nvSpPr>
        <p:spPr>
          <a:xfrm>
            <a:off x="248117" y="2119548"/>
            <a:ext cx="3254161" cy="400110"/>
          </a:xfrm>
          <a:prstGeom prst="rect">
            <a:avLst/>
          </a:prstGeom>
          <a:noFill/>
        </p:spPr>
        <p:txBody>
          <a:bodyPr wrap="none" rtlCol="0">
            <a:spAutoFit/>
          </a:bodyPr>
          <a:lstStyle/>
          <a:p>
            <a:r>
              <a:rPr lang="en-US" sz="2000" dirty="0" err="1" smtClean="0"/>
              <a:t>window_size</a:t>
            </a:r>
            <a:r>
              <a:rPr lang="en-US" sz="2000" dirty="0" smtClean="0"/>
              <a:t> = 30</a:t>
            </a:r>
            <a:r>
              <a:rPr lang="en-US" sz="2000" b="1" dirty="0" smtClean="0"/>
              <a:t> </a:t>
            </a:r>
            <a:r>
              <a:rPr lang="en-US" sz="2000" dirty="0" smtClean="0"/>
              <a:t>data points</a:t>
            </a:r>
            <a:endParaRPr lang="en-US" sz="2000" dirty="0"/>
          </a:p>
        </p:txBody>
      </p:sp>
      <p:sp>
        <p:nvSpPr>
          <p:cNvPr id="26" name="TextBox 25"/>
          <p:cNvSpPr txBox="1"/>
          <p:nvPr/>
        </p:nvSpPr>
        <p:spPr>
          <a:xfrm>
            <a:off x="3349280" y="323538"/>
            <a:ext cx="2345579" cy="400110"/>
          </a:xfrm>
          <a:prstGeom prst="rect">
            <a:avLst/>
          </a:prstGeom>
          <a:noFill/>
        </p:spPr>
        <p:txBody>
          <a:bodyPr wrap="none" rtlCol="0">
            <a:spAutoFit/>
          </a:bodyPr>
          <a:lstStyle/>
          <a:p>
            <a:r>
              <a:rPr lang="en-US" sz="2000" dirty="0" smtClean="0"/>
              <a:t>onset step size = 200</a:t>
            </a:r>
            <a:endParaRPr lang="en-US" sz="2000" dirty="0"/>
          </a:p>
        </p:txBody>
      </p:sp>
      <p:sp>
        <p:nvSpPr>
          <p:cNvPr id="27" name="TextBox 26"/>
          <p:cNvSpPr txBox="1"/>
          <p:nvPr/>
        </p:nvSpPr>
        <p:spPr>
          <a:xfrm>
            <a:off x="6264723" y="323538"/>
            <a:ext cx="2560253" cy="400110"/>
          </a:xfrm>
          <a:prstGeom prst="rect">
            <a:avLst/>
          </a:prstGeom>
          <a:noFill/>
        </p:spPr>
        <p:txBody>
          <a:bodyPr wrap="none" rtlCol="0">
            <a:spAutoFit/>
          </a:bodyPr>
          <a:lstStyle/>
          <a:p>
            <a:r>
              <a:rPr lang="en-US" sz="2000" dirty="0" smtClean="0"/>
              <a:t>Total data length 3000 </a:t>
            </a:r>
            <a:endParaRPr lang="en-US" sz="20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12" y="3403348"/>
            <a:ext cx="10524472" cy="2762673"/>
          </a:xfrm>
          <a:prstGeom prst="rect">
            <a:avLst/>
          </a:prstGeom>
        </p:spPr>
      </p:pic>
    </p:spTree>
    <p:extLst>
      <p:ext uri="{BB962C8B-B14F-4D97-AF65-F5344CB8AC3E}">
        <p14:creationId xmlns:p14="http://schemas.microsoft.com/office/powerpoint/2010/main" val="469859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5470787" y="331418"/>
                <a:ext cx="981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0" smtClean="0">
                          <a:solidFill>
                            <a:srgbClr val="C00000"/>
                          </a:solidFill>
                          <a:latin typeface="Cambria Math" panose="02040503050406030204" pitchFamily="18" charset="0"/>
                        </a:rPr>
                        <m:t>160.55</m:t>
                      </m:r>
                    </m:oMath>
                  </m:oMathPara>
                </a14:m>
                <a:endParaRPr lang="en-US" sz="2400" dirty="0">
                  <a:solidFill>
                    <a:srgbClr val="C0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470787" y="331418"/>
                <a:ext cx="981038" cy="369332"/>
              </a:xfrm>
              <a:prstGeom prst="rect">
                <a:avLst/>
              </a:prstGeom>
              <a:blipFill rotWithShape="0">
                <a:blip r:embed="rId2"/>
                <a:stretch>
                  <a:fillRect l="-6832" r="-8075"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988624" y="1444782"/>
                <a:ext cx="646011" cy="369332"/>
              </a:xfrm>
              <a:prstGeom prst="rect">
                <a:avLst/>
              </a:prstGeom>
              <a:noFill/>
            </p:spPr>
            <p:txBody>
              <a:bodyPr wrap="none" lIns="0" tIns="0" rIns="0" bIns="0" rtlCol="0">
                <a:spAutoFit/>
              </a:bodyPr>
              <a:lstStyle/>
              <a:p>
                <a14:m>
                  <m:oMath xmlns:m="http://schemas.openxmlformats.org/officeDocument/2006/math">
                    <m:r>
                      <a:rPr lang="en-US" altLang="zh-CN" sz="2400" i="1" smtClean="0">
                        <a:solidFill>
                          <a:schemeClr val="accent6">
                            <a:lumMod val="75000"/>
                          </a:schemeClr>
                        </a:solidFill>
                        <a:latin typeface="Cambria Math" panose="02040503050406030204" pitchFamily="18" charset="0"/>
                      </a:rPr>
                      <m:t>−</m:t>
                    </m:r>
                  </m:oMath>
                </a14:m>
                <a:r>
                  <a:rPr lang="en-US" sz="2400" dirty="0" smtClean="0">
                    <a:solidFill>
                      <a:schemeClr val="accent6">
                        <a:lumMod val="75000"/>
                      </a:schemeClr>
                    </a:solidFill>
                  </a:rPr>
                  <a:t>0.79</a:t>
                </a:r>
                <a:endParaRPr lang="en-US" sz="2400" dirty="0">
                  <a:solidFill>
                    <a:schemeClr val="accent6">
                      <a:lumMod val="7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988624" y="1444782"/>
                <a:ext cx="646011" cy="369332"/>
              </a:xfrm>
              <a:prstGeom prst="rect">
                <a:avLst/>
              </a:prstGeom>
              <a:blipFill rotWithShape="0">
                <a:blip r:embed="rId3"/>
                <a:stretch>
                  <a:fillRect l="-12264" t="-24590" r="-28302" b="-49180"/>
                </a:stretch>
              </a:blipFill>
            </p:spPr>
            <p:txBody>
              <a:bodyPr/>
              <a:lstStyle/>
              <a:p>
                <a:r>
                  <a:rPr lang="en-US">
                    <a:noFill/>
                  </a:rPr>
                  <a:t> </a:t>
                </a:r>
              </a:p>
            </p:txBody>
          </p:sp>
        </mc:Fallback>
      </mc:AlternateContent>
      <p:sp>
        <p:nvSpPr>
          <p:cNvPr id="36" name="TextBox 35"/>
          <p:cNvSpPr txBox="1"/>
          <p:nvPr/>
        </p:nvSpPr>
        <p:spPr>
          <a:xfrm>
            <a:off x="209053" y="2119548"/>
            <a:ext cx="2002087" cy="400110"/>
          </a:xfrm>
          <a:prstGeom prst="rect">
            <a:avLst/>
          </a:prstGeom>
          <a:noFill/>
        </p:spPr>
        <p:txBody>
          <a:bodyPr wrap="none" rtlCol="0">
            <a:spAutoFit/>
          </a:bodyPr>
          <a:lstStyle/>
          <a:p>
            <a:r>
              <a:rPr lang="en-US" sz="2000" dirty="0" smtClean="0"/>
              <a:t>Window </a:t>
            </a:r>
            <a:r>
              <a:rPr lang="en-US" sz="2000" dirty="0"/>
              <a:t>s</a:t>
            </a:r>
            <a:r>
              <a:rPr lang="en-US" sz="2000" dirty="0" smtClean="0"/>
              <a:t>ize = 30</a:t>
            </a:r>
            <a:endParaRPr lang="en-US" sz="20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12" y="3403348"/>
            <a:ext cx="10524472" cy="2762673"/>
          </a:xfrm>
          <a:prstGeom prst="rect">
            <a:avLst/>
          </a:prstGeom>
        </p:spPr>
      </p:pic>
      <mc:AlternateContent xmlns:mc="http://schemas.openxmlformats.org/markup-compatibility/2006" xmlns:a14="http://schemas.microsoft.com/office/drawing/2010/main">
        <mc:Choice Requires="a14">
          <p:sp>
            <p:nvSpPr>
              <p:cNvPr id="18" name="Oval 17"/>
              <p:cNvSpPr/>
              <p:nvPr/>
            </p:nvSpPr>
            <p:spPr>
              <a:xfrm>
                <a:off x="3502278"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1</a:t>
                </a:r>
                <a:endParaRPr lang="en-US" sz="24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3502278" y="553528"/>
                <a:ext cx="1883391" cy="1005298"/>
              </a:xfrm>
              <a:prstGeom prst="ellipse">
                <a:avLst/>
              </a:prstGeom>
              <a:blipFill rotWithShape="0">
                <a:blip r:embed="rId5"/>
                <a:stretch>
                  <a:fillRect/>
                </a:stretch>
              </a:blipFill>
              <a:ln w="28575">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p:cNvSpPr/>
              <p:nvPr/>
            </p:nvSpPr>
            <p:spPr>
              <a:xfrm>
                <a:off x="6762486"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2</a:t>
                </a:r>
                <a:endParaRPr lang="en-US" sz="2400" dirty="0">
                  <a:solidFill>
                    <a:schemeClr val="tx1"/>
                  </a:solidFill>
                </a:endParaRPr>
              </a:p>
            </p:txBody>
          </p:sp>
        </mc:Choice>
        <mc:Fallback xmlns="">
          <p:sp>
            <p:nvSpPr>
              <p:cNvPr id="37" name="Oval 36"/>
              <p:cNvSpPr>
                <a:spLocks noRot="1" noChangeAspect="1" noMove="1" noResize="1" noEditPoints="1" noAdjustHandles="1" noChangeArrowheads="1" noChangeShapeType="1" noTextEdit="1"/>
              </p:cNvSpPr>
              <p:nvPr/>
            </p:nvSpPr>
            <p:spPr>
              <a:xfrm>
                <a:off x="6762486" y="553528"/>
                <a:ext cx="1883391" cy="1005298"/>
              </a:xfrm>
              <a:prstGeom prst="ellipse">
                <a:avLst/>
              </a:prstGeom>
              <a:blipFill rotWithShape="0">
                <a:blip r:embed="rId6"/>
                <a:stretch>
                  <a:fillRect/>
                </a:stretch>
              </a:blipFill>
              <a:ln w="28575">
                <a:solidFill>
                  <a:srgbClr val="00B0F0"/>
                </a:solidFill>
              </a:ln>
            </p:spPr>
            <p:txBody>
              <a:bodyPr/>
              <a:lstStyle/>
              <a:p>
                <a:r>
                  <a:rPr lang="en-US">
                    <a:noFill/>
                  </a:rPr>
                  <a:t> </a:t>
                </a:r>
              </a:p>
            </p:txBody>
          </p:sp>
        </mc:Fallback>
      </mc:AlternateContent>
      <p:sp>
        <p:nvSpPr>
          <p:cNvPr id="45" name="TextBox 44"/>
          <p:cNvSpPr txBox="1"/>
          <p:nvPr/>
        </p:nvSpPr>
        <p:spPr>
          <a:xfrm>
            <a:off x="209053" y="1752733"/>
            <a:ext cx="2380845" cy="400110"/>
          </a:xfrm>
          <a:prstGeom prst="rect">
            <a:avLst/>
          </a:prstGeom>
          <a:noFill/>
        </p:spPr>
        <p:txBody>
          <a:bodyPr wrap="none" rtlCol="0">
            <a:spAutoFit/>
          </a:bodyPr>
          <a:lstStyle/>
          <a:p>
            <a:r>
              <a:rPr lang="en-US" sz="2000" dirty="0" smtClean="0"/>
              <a:t>Onset step size = 200</a:t>
            </a:r>
            <a:endParaRPr lang="en-US" sz="2000" dirty="0"/>
          </a:p>
        </p:txBody>
      </p:sp>
      <p:sp>
        <p:nvSpPr>
          <p:cNvPr id="46" name="TextBox 45"/>
          <p:cNvSpPr txBox="1"/>
          <p:nvPr/>
        </p:nvSpPr>
        <p:spPr>
          <a:xfrm>
            <a:off x="209053" y="1385918"/>
            <a:ext cx="2560253" cy="400110"/>
          </a:xfrm>
          <a:prstGeom prst="rect">
            <a:avLst/>
          </a:prstGeom>
          <a:noFill/>
        </p:spPr>
        <p:txBody>
          <a:bodyPr wrap="none" rtlCol="0">
            <a:spAutoFit/>
          </a:bodyPr>
          <a:lstStyle/>
          <a:p>
            <a:r>
              <a:rPr lang="en-US" sz="2000" dirty="0" smtClean="0"/>
              <a:t>Total data length 3000 </a:t>
            </a:r>
            <a:endParaRPr lang="en-US" sz="2000" dirty="0"/>
          </a:p>
        </p:txBody>
      </p:sp>
      <p:cxnSp>
        <p:nvCxnSpPr>
          <p:cNvPr id="47" name="Straight Arrow Connector 46"/>
          <p:cNvCxnSpPr/>
          <p:nvPr/>
        </p:nvCxnSpPr>
        <p:spPr>
          <a:xfrm>
            <a:off x="5109853" y="700750"/>
            <a:ext cx="1928449" cy="0"/>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109853" y="1411604"/>
            <a:ext cx="1928449" cy="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275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Three factors in temporal relations</a:t>
            </a:r>
            <a:endParaRPr lang="en-US" sz="4000" dirty="0"/>
          </a:p>
        </p:txBody>
      </p:sp>
      <p:sp>
        <p:nvSpPr>
          <p:cNvPr id="3" name="Content Placeholder 2"/>
          <p:cNvSpPr>
            <a:spLocks noGrp="1"/>
          </p:cNvSpPr>
          <p:nvPr>
            <p:ph idx="1"/>
          </p:nvPr>
        </p:nvSpPr>
        <p:spPr/>
        <p:txBody>
          <a:bodyPr/>
          <a:lstStyle/>
          <a:p>
            <a:r>
              <a:rPr lang="en-US" dirty="0" smtClean="0"/>
              <a:t>The </a:t>
            </a:r>
            <a:r>
              <a:rPr lang="en-US" dirty="0"/>
              <a:t>response time between a leading stream </a:t>
            </a:r>
            <a:r>
              <a:rPr lang="en-US" dirty="0" smtClean="0"/>
              <a:t>event onset and </a:t>
            </a:r>
            <a:r>
              <a:rPr lang="en-US" dirty="0"/>
              <a:t>a following </a:t>
            </a:r>
            <a:r>
              <a:rPr lang="en-US" dirty="0" smtClean="0"/>
              <a:t>event onset </a:t>
            </a:r>
          </a:p>
          <a:p>
            <a:pPr lvl="1"/>
            <a:r>
              <a:rPr lang="en-US" dirty="0" smtClean="0"/>
              <a:t>The shorter the window, the higher </a:t>
            </a:r>
            <a:r>
              <a:rPr lang="en-US" dirty="0" err="1" smtClean="0"/>
              <a:t>gcause</a:t>
            </a:r>
            <a:r>
              <a:rPr lang="en-US" dirty="0" smtClean="0"/>
              <a:t> value</a:t>
            </a:r>
          </a:p>
          <a:p>
            <a:pPr marL="457200" lvl="1" indent="0">
              <a:buNone/>
            </a:pPr>
            <a:endParaRPr lang="en-US" dirty="0"/>
          </a:p>
        </p:txBody>
      </p:sp>
      <p:sp>
        <p:nvSpPr>
          <p:cNvPr id="4" name="Rectangle 3"/>
          <p:cNvSpPr/>
          <p:nvPr/>
        </p:nvSpPr>
        <p:spPr>
          <a:xfrm>
            <a:off x="7245199" y="4422674"/>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p:cNvSpPr/>
          <p:nvPr/>
        </p:nvSpPr>
        <p:spPr>
          <a:xfrm rot="16200000">
            <a:off x="6507100" y="4494748"/>
            <a:ext cx="460825" cy="1030785"/>
          </a:xfrm>
          <a:prstGeom prst="leftBrace">
            <a:avLst>
              <a:gd name="adj1" fmla="val 232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a:stCxn id="5" idx="2"/>
          </p:cNvCxnSpPr>
          <p:nvPr/>
        </p:nvCxnSpPr>
        <p:spPr>
          <a:xfrm flipH="1" flipV="1">
            <a:off x="6012180" y="4779727"/>
            <a:ext cx="12407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409017" y="4439335"/>
            <a:ext cx="45719" cy="35705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mc:AlternateContent xmlns:mc="http://schemas.openxmlformats.org/markup-compatibility/2006" xmlns:a14="http://schemas.microsoft.com/office/drawing/2010/main">
        <mc:Choice Requires="a14">
          <p:sp>
            <p:nvSpPr>
              <p:cNvPr id="8" name="TextBox 7"/>
              <p:cNvSpPr txBox="1"/>
              <p:nvPr/>
            </p:nvSpPr>
            <p:spPr>
              <a:xfrm>
                <a:off x="7044238" y="4001294"/>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1</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7044238" y="4001294"/>
                <a:ext cx="1231106" cy="369332"/>
              </a:xfrm>
              <a:prstGeom prst="rect">
                <a:avLst/>
              </a:prstGeom>
              <a:blipFill rotWithShape="0">
                <a:blip r:embed="rId3"/>
                <a:stretch>
                  <a:fillRect l="-5446" r="-5446"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01436" y="4021179"/>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2</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5401436" y="4021179"/>
                <a:ext cx="1231106" cy="369332"/>
              </a:xfrm>
              <a:prstGeom prst="rect">
                <a:avLst/>
              </a:prstGeom>
              <a:blipFill rotWithShape="0">
                <a:blip r:embed="rId4"/>
                <a:stretch>
                  <a:fillRect l="-4950" r="-5941" b="-6667"/>
                </a:stretch>
              </a:blipFill>
            </p:spPr>
            <p:txBody>
              <a:bodyPr/>
              <a:lstStyle/>
              <a:p>
                <a:r>
                  <a:rPr lang="en-US">
                    <a:noFill/>
                  </a:rPr>
                  <a:t> </a:t>
                </a:r>
              </a:p>
            </p:txBody>
          </p:sp>
        </mc:Fallback>
      </mc:AlternateContent>
    </p:spTree>
    <p:extLst>
      <p:ext uri="{BB962C8B-B14F-4D97-AF65-F5344CB8AC3E}">
        <p14:creationId xmlns:p14="http://schemas.microsoft.com/office/powerpoint/2010/main" val="403618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Three factors in temporal relations</a:t>
            </a:r>
            <a:endParaRPr lang="en-US" sz="4000" dirty="0"/>
          </a:p>
        </p:txBody>
      </p:sp>
      <p:sp>
        <p:nvSpPr>
          <p:cNvPr id="3" name="Content Placeholder 2"/>
          <p:cNvSpPr>
            <a:spLocks noGrp="1"/>
          </p:cNvSpPr>
          <p:nvPr>
            <p:ph idx="1"/>
          </p:nvPr>
        </p:nvSpPr>
        <p:spPr/>
        <p:txBody>
          <a:bodyPr/>
          <a:lstStyle/>
          <a:p>
            <a:r>
              <a:rPr lang="en-US" dirty="0" smtClean="0"/>
              <a:t>The </a:t>
            </a:r>
            <a:r>
              <a:rPr lang="en-US" dirty="0"/>
              <a:t>response time between a leading stream </a:t>
            </a:r>
            <a:r>
              <a:rPr lang="en-US" dirty="0" smtClean="0"/>
              <a:t>event onset and </a:t>
            </a:r>
            <a:r>
              <a:rPr lang="en-US" dirty="0"/>
              <a:t>a following </a:t>
            </a:r>
            <a:r>
              <a:rPr lang="en-US" dirty="0" smtClean="0"/>
              <a:t>event onset </a:t>
            </a:r>
          </a:p>
          <a:p>
            <a:pPr lvl="1"/>
            <a:r>
              <a:rPr lang="en-US" dirty="0" smtClean="0"/>
              <a:t>The shorter the window, the higher </a:t>
            </a:r>
            <a:r>
              <a:rPr lang="en-US" dirty="0" err="1" smtClean="0"/>
              <a:t>gcause</a:t>
            </a:r>
            <a:r>
              <a:rPr lang="en-US" dirty="0" smtClean="0"/>
              <a:t> value</a:t>
            </a:r>
          </a:p>
          <a:p>
            <a:r>
              <a:rPr lang="en-US" dirty="0" smtClean="0"/>
              <a:t>The </a:t>
            </a:r>
            <a:r>
              <a:rPr lang="en-US" dirty="0"/>
              <a:t>frequency of the temporal causal </a:t>
            </a:r>
            <a:r>
              <a:rPr lang="en-US" dirty="0" smtClean="0"/>
              <a:t>relationship</a:t>
            </a:r>
            <a:endParaRPr lang="en-US" dirty="0"/>
          </a:p>
          <a:p>
            <a:pPr lvl="1"/>
            <a:r>
              <a:rPr lang="en-US" dirty="0"/>
              <a:t>The higher the frequency, the higher </a:t>
            </a:r>
            <a:r>
              <a:rPr lang="en-US" dirty="0" err="1"/>
              <a:t>gcause</a:t>
            </a:r>
            <a:r>
              <a:rPr lang="en-US" dirty="0"/>
              <a:t> value</a:t>
            </a:r>
          </a:p>
          <a:p>
            <a:endParaRPr lang="en-US" dirty="0"/>
          </a:p>
          <a:p>
            <a:endParaRPr lang="en-US" dirty="0" smtClean="0"/>
          </a:p>
          <a:p>
            <a:pPr marL="457200" lvl="1" indent="0">
              <a:buNone/>
            </a:pPr>
            <a:endParaRPr lang="en-US" dirty="0"/>
          </a:p>
        </p:txBody>
      </p:sp>
    </p:spTree>
    <p:extLst>
      <p:ext uri="{BB962C8B-B14F-4D97-AF65-F5344CB8AC3E}">
        <p14:creationId xmlns:p14="http://schemas.microsoft.com/office/powerpoint/2010/main" val="4239273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Three factors in temporal relations</a:t>
            </a:r>
            <a:endParaRPr lang="en-US" sz="4000" dirty="0"/>
          </a:p>
        </p:txBody>
      </p:sp>
      <p:sp>
        <p:nvSpPr>
          <p:cNvPr id="3" name="Content Placeholder 2"/>
          <p:cNvSpPr>
            <a:spLocks noGrp="1"/>
          </p:cNvSpPr>
          <p:nvPr>
            <p:ph idx="1"/>
          </p:nvPr>
        </p:nvSpPr>
        <p:spPr/>
        <p:txBody>
          <a:bodyPr/>
          <a:lstStyle/>
          <a:p>
            <a:r>
              <a:rPr lang="en-US" dirty="0" smtClean="0"/>
              <a:t>The </a:t>
            </a:r>
            <a:r>
              <a:rPr lang="en-US" dirty="0"/>
              <a:t>response time between a leading stream </a:t>
            </a:r>
            <a:r>
              <a:rPr lang="en-US" dirty="0" smtClean="0"/>
              <a:t>event onset and </a:t>
            </a:r>
            <a:r>
              <a:rPr lang="en-US" dirty="0"/>
              <a:t>a following </a:t>
            </a:r>
            <a:r>
              <a:rPr lang="en-US" dirty="0" smtClean="0"/>
              <a:t>event onset </a:t>
            </a:r>
          </a:p>
          <a:p>
            <a:pPr lvl="1"/>
            <a:r>
              <a:rPr lang="en-US" dirty="0" smtClean="0"/>
              <a:t>The shorter the window, the higher </a:t>
            </a:r>
            <a:r>
              <a:rPr lang="en-US" dirty="0" err="1" smtClean="0"/>
              <a:t>gcause</a:t>
            </a:r>
            <a:r>
              <a:rPr lang="en-US" dirty="0" smtClean="0"/>
              <a:t> value</a:t>
            </a:r>
          </a:p>
          <a:p>
            <a:r>
              <a:rPr lang="en-US" dirty="0" smtClean="0"/>
              <a:t>The </a:t>
            </a:r>
            <a:r>
              <a:rPr lang="en-US" dirty="0"/>
              <a:t>frequency of the temporal causal </a:t>
            </a:r>
            <a:r>
              <a:rPr lang="en-US" dirty="0" smtClean="0"/>
              <a:t>relationship</a:t>
            </a:r>
            <a:endParaRPr lang="en-US" dirty="0"/>
          </a:p>
          <a:p>
            <a:pPr lvl="1"/>
            <a:r>
              <a:rPr lang="en-US" dirty="0"/>
              <a:t>The higher the frequency, the higher </a:t>
            </a:r>
            <a:r>
              <a:rPr lang="en-US" dirty="0" err="1"/>
              <a:t>gcause</a:t>
            </a:r>
            <a:r>
              <a:rPr lang="en-US" dirty="0"/>
              <a:t> </a:t>
            </a:r>
            <a:r>
              <a:rPr lang="en-US" dirty="0" smtClean="0"/>
              <a:t>value</a:t>
            </a:r>
          </a:p>
          <a:p>
            <a:r>
              <a:rPr lang="en-US" dirty="0" smtClean="0"/>
              <a:t>The </a:t>
            </a:r>
            <a:r>
              <a:rPr lang="en-US" dirty="0"/>
              <a:t>rate of </a:t>
            </a:r>
            <a:r>
              <a:rPr lang="en-US" dirty="0" smtClean="0"/>
              <a:t>successful leading relationships given same event frequency</a:t>
            </a:r>
          </a:p>
          <a:p>
            <a:pPr lvl="1"/>
            <a:r>
              <a:rPr lang="en-US" dirty="0"/>
              <a:t>The higher probability, the higher </a:t>
            </a:r>
            <a:r>
              <a:rPr lang="en-US" dirty="0" err="1"/>
              <a:t>gcause</a:t>
            </a:r>
            <a:r>
              <a:rPr lang="en-US" dirty="0"/>
              <a:t> value</a:t>
            </a:r>
          </a:p>
          <a:p>
            <a:endParaRPr lang="en-US" dirty="0"/>
          </a:p>
          <a:p>
            <a:pPr lvl="1"/>
            <a:endParaRPr lang="en-US" dirty="0"/>
          </a:p>
          <a:p>
            <a:endParaRPr lang="en-US" dirty="0"/>
          </a:p>
          <a:p>
            <a:endParaRPr lang="en-US" dirty="0" smtClean="0"/>
          </a:p>
          <a:p>
            <a:pPr marL="457200" lvl="1" indent="0">
              <a:buNone/>
            </a:pPr>
            <a:endParaRPr lang="en-US" dirty="0"/>
          </a:p>
        </p:txBody>
      </p:sp>
    </p:spTree>
    <p:extLst>
      <p:ext uri="{BB962C8B-B14F-4D97-AF65-F5344CB8AC3E}">
        <p14:creationId xmlns:p14="http://schemas.microsoft.com/office/powerpoint/2010/main" val="1180548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5470787" y="331418"/>
                <a:ext cx="981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0" smtClean="0">
                          <a:solidFill>
                            <a:srgbClr val="C00000"/>
                          </a:solidFill>
                          <a:latin typeface="Cambria Math" panose="02040503050406030204" pitchFamily="18" charset="0"/>
                        </a:rPr>
                        <m:t>160.55</m:t>
                      </m:r>
                    </m:oMath>
                  </m:oMathPara>
                </a14:m>
                <a:endParaRPr lang="en-US" sz="2400" dirty="0">
                  <a:solidFill>
                    <a:srgbClr val="C0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470787" y="331418"/>
                <a:ext cx="981038" cy="369332"/>
              </a:xfrm>
              <a:prstGeom prst="rect">
                <a:avLst/>
              </a:prstGeom>
              <a:blipFill rotWithShape="0">
                <a:blip r:embed="rId2"/>
                <a:stretch>
                  <a:fillRect l="-6832" r="-8075"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988624" y="1444782"/>
                <a:ext cx="646011" cy="369332"/>
              </a:xfrm>
              <a:prstGeom prst="rect">
                <a:avLst/>
              </a:prstGeom>
              <a:noFill/>
            </p:spPr>
            <p:txBody>
              <a:bodyPr wrap="none" lIns="0" tIns="0" rIns="0" bIns="0" rtlCol="0">
                <a:spAutoFit/>
              </a:bodyPr>
              <a:lstStyle/>
              <a:p>
                <a14:m>
                  <m:oMath xmlns:m="http://schemas.openxmlformats.org/officeDocument/2006/math">
                    <m:r>
                      <a:rPr lang="en-US" altLang="zh-CN" sz="2400" i="1" smtClean="0">
                        <a:solidFill>
                          <a:schemeClr val="accent6">
                            <a:lumMod val="75000"/>
                          </a:schemeClr>
                        </a:solidFill>
                        <a:latin typeface="Cambria Math" panose="02040503050406030204" pitchFamily="18" charset="0"/>
                      </a:rPr>
                      <m:t>−</m:t>
                    </m:r>
                  </m:oMath>
                </a14:m>
                <a:r>
                  <a:rPr lang="en-US" sz="2400" dirty="0" smtClean="0">
                    <a:solidFill>
                      <a:schemeClr val="accent6">
                        <a:lumMod val="75000"/>
                      </a:schemeClr>
                    </a:solidFill>
                  </a:rPr>
                  <a:t>0.79</a:t>
                </a:r>
                <a:endParaRPr lang="en-US" sz="2400" dirty="0">
                  <a:solidFill>
                    <a:schemeClr val="accent6">
                      <a:lumMod val="7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988624" y="1444782"/>
                <a:ext cx="646011" cy="369332"/>
              </a:xfrm>
              <a:prstGeom prst="rect">
                <a:avLst/>
              </a:prstGeom>
              <a:blipFill rotWithShape="0">
                <a:blip r:embed="rId3"/>
                <a:stretch>
                  <a:fillRect l="-12264" t="-24590" r="-28302" b="-49180"/>
                </a:stretch>
              </a:blipFill>
            </p:spPr>
            <p:txBody>
              <a:bodyPr/>
              <a:lstStyle/>
              <a:p>
                <a:r>
                  <a:rPr lang="en-US">
                    <a:noFill/>
                  </a:rPr>
                  <a:t> </a:t>
                </a:r>
              </a:p>
            </p:txBody>
          </p:sp>
        </mc:Fallback>
      </mc:AlternateContent>
      <p:sp>
        <p:nvSpPr>
          <p:cNvPr id="36" name="TextBox 35"/>
          <p:cNvSpPr txBox="1"/>
          <p:nvPr/>
        </p:nvSpPr>
        <p:spPr>
          <a:xfrm>
            <a:off x="209053" y="2119548"/>
            <a:ext cx="2002087" cy="400110"/>
          </a:xfrm>
          <a:prstGeom prst="rect">
            <a:avLst/>
          </a:prstGeom>
          <a:noFill/>
        </p:spPr>
        <p:txBody>
          <a:bodyPr wrap="none" rtlCol="0">
            <a:spAutoFit/>
          </a:bodyPr>
          <a:lstStyle/>
          <a:p>
            <a:r>
              <a:rPr lang="en-US" sz="2000" dirty="0" smtClean="0"/>
              <a:t>Window </a:t>
            </a:r>
            <a:r>
              <a:rPr lang="en-US" sz="2000" dirty="0"/>
              <a:t>s</a:t>
            </a:r>
            <a:r>
              <a:rPr lang="en-US" sz="2000" dirty="0" smtClean="0"/>
              <a:t>ize = 30</a:t>
            </a:r>
            <a:endParaRPr lang="en-US" sz="20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12" y="3403348"/>
            <a:ext cx="10524472" cy="2762673"/>
          </a:xfrm>
          <a:prstGeom prst="rect">
            <a:avLst/>
          </a:prstGeom>
        </p:spPr>
      </p:pic>
      <mc:AlternateContent xmlns:mc="http://schemas.openxmlformats.org/markup-compatibility/2006" xmlns:a14="http://schemas.microsoft.com/office/drawing/2010/main">
        <mc:Choice Requires="a14">
          <p:sp>
            <p:nvSpPr>
              <p:cNvPr id="18" name="Oval 17"/>
              <p:cNvSpPr/>
              <p:nvPr/>
            </p:nvSpPr>
            <p:spPr>
              <a:xfrm>
                <a:off x="3502278"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1</a:t>
                </a:r>
                <a:endParaRPr lang="en-US" sz="24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3502278" y="553528"/>
                <a:ext cx="1883391" cy="1005298"/>
              </a:xfrm>
              <a:prstGeom prst="ellipse">
                <a:avLst/>
              </a:prstGeom>
              <a:blipFill rotWithShape="0">
                <a:blip r:embed="rId5"/>
                <a:stretch>
                  <a:fillRect/>
                </a:stretch>
              </a:blipFill>
              <a:ln w="28575">
                <a:solidFill>
                  <a:srgbClr val="00B0F0"/>
                </a:solidFill>
              </a:ln>
            </p:spPr>
            <p:txBody>
              <a:bodyPr/>
              <a:lstStyle/>
              <a:p>
                <a:r>
                  <a:rPr lang="en-US">
                    <a:noFill/>
                  </a:rPr>
                  <a:t> </a:t>
                </a:r>
              </a:p>
            </p:txBody>
          </p:sp>
        </mc:Fallback>
      </mc:AlternateContent>
      <p:cxnSp>
        <p:nvCxnSpPr>
          <p:cNvPr id="20" name="Straight Arrow Connector 19"/>
          <p:cNvCxnSpPr>
            <a:stCxn id="18" idx="7"/>
            <a:endCxn id="37" idx="1"/>
          </p:cNvCxnSpPr>
          <p:nvPr/>
        </p:nvCxnSpPr>
        <p:spPr>
          <a:xfrm>
            <a:off x="5109853" y="700750"/>
            <a:ext cx="1928449" cy="0"/>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5"/>
            <a:endCxn id="37" idx="3"/>
          </p:cNvCxnSpPr>
          <p:nvPr/>
        </p:nvCxnSpPr>
        <p:spPr>
          <a:xfrm>
            <a:off x="5109853" y="1411604"/>
            <a:ext cx="1928449" cy="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Oval 36"/>
              <p:cNvSpPr/>
              <p:nvPr/>
            </p:nvSpPr>
            <p:spPr>
              <a:xfrm>
                <a:off x="6762486"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2</a:t>
                </a:r>
                <a:endParaRPr lang="en-US" sz="2400" dirty="0">
                  <a:solidFill>
                    <a:schemeClr val="tx1"/>
                  </a:solidFill>
                </a:endParaRPr>
              </a:p>
            </p:txBody>
          </p:sp>
        </mc:Choice>
        <mc:Fallback xmlns="">
          <p:sp>
            <p:nvSpPr>
              <p:cNvPr id="37" name="Oval 36"/>
              <p:cNvSpPr>
                <a:spLocks noRot="1" noChangeAspect="1" noMove="1" noResize="1" noEditPoints="1" noAdjustHandles="1" noChangeArrowheads="1" noChangeShapeType="1" noTextEdit="1"/>
              </p:cNvSpPr>
              <p:nvPr/>
            </p:nvSpPr>
            <p:spPr>
              <a:xfrm>
                <a:off x="6762486" y="553528"/>
                <a:ext cx="1883391" cy="1005298"/>
              </a:xfrm>
              <a:prstGeom prst="ellipse">
                <a:avLst/>
              </a:prstGeom>
              <a:blipFill rotWithShape="0">
                <a:blip r:embed="rId6"/>
                <a:stretch>
                  <a:fillRect/>
                </a:stretch>
              </a:blipFill>
              <a:ln w="28575">
                <a:solidFill>
                  <a:srgbClr val="00B0F0"/>
                </a:solidFill>
              </a:ln>
            </p:spPr>
            <p:txBody>
              <a:bodyPr/>
              <a:lstStyle/>
              <a:p>
                <a:r>
                  <a:rPr lang="en-US">
                    <a:noFill/>
                  </a:rPr>
                  <a:t> </a:t>
                </a:r>
              </a:p>
            </p:txBody>
          </p:sp>
        </mc:Fallback>
      </mc:AlternateContent>
      <p:sp>
        <p:nvSpPr>
          <p:cNvPr id="45" name="TextBox 44"/>
          <p:cNvSpPr txBox="1"/>
          <p:nvPr/>
        </p:nvSpPr>
        <p:spPr>
          <a:xfrm>
            <a:off x="209053" y="1752733"/>
            <a:ext cx="2380845" cy="400110"/>
          </a:xfrm>
          <a:prstGeom prst="rect">
            <a:avLst/>
          </a:prstGeom>
          <a:noFill/>
        </p:spPr>
        <p:txBody>
          <a:bodyPr wrap="none" rtlCol="0">
            <a:spAutoFit/>
          </a:bodyPr>
          <a:lstStyle/>
          <a:p>
            <a:r>
              <a:rPr lang="en-US" sz="2000" dirty="0" smtClean="0"/>
              <a:t>Onset step size = 200</a:t>
            </a:r>
            <a:endParaRPr lang="en-US" sz="2000" dirty="0"/>
          </a:p>
        </p:txBody>
      </p:sp>
      <p:sp>
        <p:nvSpPr>
          <p:cNvPr id="46" name="TextBox 45"/>
          <p:cNvSpPr txBox="1"/>
          <p:nvPr/>
        </p:nvSpPr>
        <p:spPr>
          <a:xfrm>
            <a:off x="209053" y="1385918"/>
            <a:ext cx="2560253" cy="400110"/>
          </a:xfrm>
          <a:prstGeom prst="rect">
            <a:avLst/>
          </a:prstGeom>
          <a:noFill/>
        </p:spPr>
        <p:txBody>
          <a:bodyPr wrap="none" rtlCol="0">
            <a:spAutoFit/>
          </a:bodyPr>
          <a:lstStyle/>
          <a:p>
            <a:r>
              <a:rPr lang="en-US" sz="2000" dirty="0" smtClean="0"/>
              <a:t>Total data length 3000 </a:t>
            </a:r>
            <a:endParaRPr lang="en-US" sz="2000" dirty="0"/>
          </a:p>
        </p:txBody>
      </p:sp>
    </p:spTree>
    <p:extLst>
      <p:ext uri="{BB962C8B-B14F-4D97-AF65-F5344CB8AC3E}">
        <p14:creationId xmlns:p14="http://schemas.microsoft.com/office/powerpoint/2010/main" val="1372610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Granger </a:t>
            </a:r>
            <a:r>
              <a:rPr lang="en-US" dirty="0" smtClean="0"/>
              <a:t>causality</a:t>
            </a:r>
            <a:endParaRPr lang="en-US" dirty="0"/>
          </a:p>
        </p:txBody>
      </p:sp>
      <p:sp>
        <p:nvSpPr>
          <p:cNvPr id="3" name="Content Placeholder 2"/>
          <p:cNvSpPr>
            <a:spLocks noGrp="1"/>
          </p:cNvSpPr>
          <p:nvPr>
            <p:ph idx="1"/>
          </p:nvPr>
        </p:nvSpPr>
        <p:spPr>
          <a:xfrm>
            <a:off x="628649" y="1825625"/>
            <a:ext cx="8140881" cy="4351338"/>
          </a:xfrm>
        </p:spPr>
        <p:txBody>
          <a:bodyPr/>
          <a:lstStyle/>
          <a:p>
            <a:r>
              <a:rPr lang="en-US" dirty="0" smtClean="0"/>
              <a:t>Granger (1969) formalized the basic idea of causality between signals introduced by Wiener (1956) based on multivariate autoregressive (MVAR) </a:t>
            </a:r>
            <a:r>
              <a:rPr lang="en-US" dirty="0"/>
              <a:t>models of stochastic </a:t>
            </a:r>
            <a:r>
              <a:rPr lang="en-US" dirty="0" smtClean="0"/>
              <a:t>processes:</a:t>
            </a:r>
          </a:p>
          <a:p>
            <a:endParaRPr lang="en-US" dirty="0" smtClean="0"/>
          </a:p>
          <a:p>
            <a:pPr marL="457200" lvl="1" indent="0">
              <a:buNone/>
            </a:pPr>
            <a:r>
              <a:rPr lang="en-US" sz="2800" dirty="0"/>
              <a:t>If past values of </a:t>
            </a:r>
            <a:r>
              <a:rPr lang="en-US" sz="2800" b="1" i="1" dirty="0" smtClean="0"/>
              <a:t>Y</a:t>
            </a:r>
            <a:r>
              <a:rPr lang="en-US" sz="2800" dirty="0" smtClean="0"/>
              <a:t> </a:t>
            </a:r>
            <a:r>
              <a:rPr lang="en-US" sz="2800" dirty="0"/>
              <a:t>contains information that helps predict </a:t>
            </a:r>
            <a:r>
              <a:rPr lang="en-US" sz="2800" b="1" i="1" dirty="0" smtClean="0"/>
              <a:t>X</a:t>
            </a:r>
            <a:r>
              <a:rPr lang="en-US" sz="2800" dirty="0" smtClean="0"/>
              <a:t> </a:t>
            </a:r>
            <a:r>
              <a:rPr lang="en-US" sz="2800" u="sng" dirty="0"/>
              <a:t>above and beyond</a:t>
            </a:r>
            <a:r>
              <a:rPr lang="en-US" sz="2800" dirty="0"/>
              <a:t> the information contained in the past values of </a:t>
            </a:r>
            <a:r>
              <a:rPr lang="en-US" sz="2800" b="1" i="1" dirty="0"/>
              <a:t>X</a:t>
            </a:r>
            <a:r>
              <a:rPr lang="en-US" sz="2800" dirty="0" smtClean="0"/>
              <a:t> </a:t>
            </a:r>
            <a:r>
              <a:rPr lang="en-US" sz="2800" dirty="0"/>
              <a:t>alone, then </a:t>
            </a:r>
            <a:r>
              <a:rPr lang="en-US" sz="2800" b="1" i="1" dirty="0"/>
              <a:t>Y</a:t>
            </a:r>
            <a:r>
              <a:rPr lang="en-US" sz="2800" dirty="0" smtClean="0"/>
              <a:t> </a:t>
            </a:r>
            <a:r>
              <a:rPr lang="en-US" sz="2800" dirty="0"/>
              <a:t>is said to </a:t>
            </a:r>
            <a:r>
              <a:rPr lang="en-US" sz="2800" dirty="0" smtClean="0"/>
              <a:t>Granger-cause </a:t>
            </a:r>
            <a:r>
              <a:rPr lang="en-US" sz="2800" b="1" i="1" dirty="0"/>
              <a:t>X</a:t>
            </a:r>
            <a:r>
              <a:rPr lang="en-US" sz="2800" dirty="0" smtClean="0"/>
              <a:t>.</a:t>
            </a:r>
            <a:endParaRPr lang="en-US" dirty="0"/>
          </a:p>
        </p:txBody>
      </p:sp>
    </p:spTree>
    <p:extLst>
      <p:ext uri="{BB962C8B-B14F-4D97-AF65-F5344CB8AC3E}">
        <p14:creationId xmlns:p14="http://schemas.microsoft.com/office/powerpoint/2010/main" val="1762785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10" y="3403348"/>
            <a:ext cx="10524468" cy="2762673"/>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470787" y="331418"/>
                <a:ext cx="981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0" smtClean="0">
                          <a:solidFill>
                            <a:srgbClr val="C00000"/>
                          </a:solidFill>
                          <a:latin typeface="Cambria Math" panose="02040503050406030204" pitchFamily="18" charset="0"/>
                        </a:rPr>
                        <m:t>125.79</m:t>
                      </m:r>
                    </m:oMath>
                  </m:oMathPara>
                </a14:m>
                <a:endParaRPr lang="en-US" sz="2400" dirty="0">
                  <a:solidFill>
                    <a:srgbClr val="C0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470787" y="331418"/>
                <a:ext cx="981038" cy="369332"/>
              </a:xfrm>
              <a:prstGeom prst="rect">
                <a:avLst/>
              </a:prstGeom>
              <a:blipFill rotWithShape="0">
                <a:blip r:embed="rId3"/>
                <a:stretch>
                  <a:fillRect l="-7453" r="-7453"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988624" y="1444782"/>
                <a:ext cx="8704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6">
                              <a:lumMod val="75000"/>
                            </a:schemeClr>
                          </a:solidFill>
                          <a:latin typeface="Cambria Math" panose="02040503050406030204" pitchFamily="18" charset="0"/>
                        </a:rPr>
                        <m:t>−0.79</m:t>
                      </m:r>
                    </m:oMath>
                  </m:oMathPara>
                </a14:m>
                <a:endParaRPr lang="en-US" sz="2400" dirty="0">
                  <a:solidFill>
                    <a:schemeClr val="accent6">
                      <a:lumMod val="75000"/>
                    </a:schemeClr>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988624" y="1444782"/>
                <a:ext cx="870431" cy="369332"/>
              </a:xfrm>
              <a:prstGeom prst="rect">
                <a:avLst/>
              </a:prstGeom>
              <a:blipFill rotWithShape="0">
                <a:blip r:embed="rId4"/>
                <a:stretch>
                  <a:fillRect l="-1399" r="-8392" b="-6557"/>
                </a:stretch>
              </a:blipFill>
            </p:spPr>
            <p:txBody>
              <a:bodyPr/>
              <a:lstStyle/>
              <a:p>
                <a:r>
                  <a:rPr lang="en-US">
                    <a:noFill/>
                  </a:rPr>
                  <a:t> </a:t>
                </a:r>
              </a:p>
            </p:txBody>
          </p:sp>
        </mc:Fallback>
      </mc:AlternateContent>
      <p:sp>
        <p:nvSpPr>
          <p:cNvPr id="28" name="TextBox 27"/>
          <p:cNvSpPr txBox="1"/>
          <p:nvPr/>
        </p:nvSpPr>
        <p:spPr>
          <a:xfrm>
            <a:off x="209053" y="2119548"/>
            <a:ext cx="2037289" cy="400110"/>
          </a:xfrm>
          <a:prstGeom prst="rect">
            <a:avLst/>
          </a:prstGeom>
          <a:noFill/>
        </p:spPr>
        <p:txBody>
          <a:bodyPr wrap="none" rtlCol="0">
            <a:spAutoFit/>
          </a:bodyPr>
          <a:lstStyle/>
          <a:p>
            <a:r>
              <a:rPr lang="en-US" sz="2000" b="1" dirty="0" smtClean="0"/>
              <a:t>Window </a:t>
            </a:r>
            <a:r>
              <a:rPr lang="en-US" sz="2000" b="1" dirty="0"/>
              <a:t>s</a:t>
            </a:r>
            <a:r>
              <a:rPr lang="en-US" sz="2000" b="1" dirty="0" smtClean="0"/>
              <a:t>ize = 50</a:t>
            </a:r>
            <a:endParaRPr lang="en-US" sz="2000" b="1" dirty="0"/>
          </a:p>
        </p:txBody>
      </p:sp>
      <mc:AlternateContent xmlns:mc="http://schemas.openxmlformats.org/markup-compatibility/2006" xmlns:a14="http://schemas.microsoft.com/office/drawing/2010/main">
        <mc:Choice Requires="a14">
          <p:sp>
            <p:nvSpPr>
              <p:cNvPr id="29" name="Oval 28"/>
              <p:cNvSpPr/>
              <p:nvPr/>
            </p:nvSpPr>
            <p:spPr>
              <a:xfrm>
                <a:off x="3502278"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1</a:t>
                </a:r>
                <a:endParaRPr lang="en-US" sz="2400" dirty="0">
                  <a:solidFill>
                    <a:schemeClr val="tx1"/>
                  </a:solidFill>
                </a:endParaRPr>
              </a:p>
            </p:txBody>
          </p:sp>
        </mc:Choice>
        <mc:Fallback xmlns="">
          <p:sp>
            <p:nvSpPr>
              <p:cNvPr id="29" name="Oval 28"/>
              <p:cNvSpPr>
                <a:spLocks noRot="1" noChangeAspect="1" noMove="1" noResize="1" noEditPoints="1" noAdjustHandles="1" noChangeArrowheads="1" noChangeShapeType="1" noTextEdit="1"/>
              </p:cNvSpPr>
              <p:nvPr/>
            </p:nvSpPr>
            <p:spPr>
              <a:xfrm>
                <a:off x="3502278" y="553528"/>
                <a:ext cx="1883391" cy="1005298"/>
              </a:xfrm>
              <a:prstGeom prst="ellipse">
                <a:avLst/>
              </a:prstGeom>
              <a:blipFill rotWithShape="0">
                <a:blip r:embed="rId5"/>
                <a:stretch>
                  <a:fillRect/>
                </a:stretch>
              </a:blipFill>
              <a:ln w="28575">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6762486"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2</a:t>
                </a:r>
                <a:endParaRPr lang="en-US" sz="2400" dirty="0">
                  <a:solidFill>
                    <a:schemeClr val="tx1"/>
                  </a:solidFill>
                </a:endParaRPr>
              </a:p>
            </p:txBody>
          </p:sp>
        </mc:Choice>
        <mc:Fallback xmlns="">
          <p:sp>
            <p:nvSpPr>
              <p:cNvPr id="32" name="Oval 31"/>
              <p:cNvSpPr>
                <a:spLocks noRot="1" noChangeAspect="1" noMove="1" noResize="1" noEditPoints="1" noAdjustHandles="1" noChangeArrowheads="1" noChangeShapeType="1" noTextEdit="1"/>
              </p:cNvSpPr>
              <p:nvPr/>
            </p:nvSpPr>
            <p:spPr>
              <a:xfrm>
                <a:off x="6762486" y="553528"/>
                <a:ext cx="1883391" cy="1005298"/>
              </a:xfrm>
              <a:prstGeom prst="ellipse">
                <a:avLst/>
              </a:prstGeom>
              <a:blipFill rotWithShape="0">
                <a:blip r:embed="rId6"/>
                <a:stretch>
                  <a:fillRect/>
                </a:stretch>
              </a:blipFill>
              <a:ln w="28575">
                <a:solidFill>
                  <a:srgbClr val="00B0F0"/>
                </a:solidFill>
              </a:ln>
            </p:spPr>
            <p:txBody>
              <a:bodyPr/>
              <a:lstStyle/>
              <a:p>
                <a:r>
                  <a:rPr lang="en-US">
                    <a:noFill/>
                  </a:rPr>
                  <a:t> </a:t>
                </a:r>
              </a:p>
            </p:txBody>
          </p:sp>
        </mc:Fallback>
      </mc:AlternateContent>
      <p:sp>
        <p:nvSpPr>
          <p:cNvPr id="33" name="TextBox 32"/>
          <p:cNvSpPr txBox="1"/>
          <p:nvPr/>
        </p:nvSpPr>
        <p:spPr>
          <a:xfrm>
            <a:off x="209053" y="1752733"/>
            <a:ext cx="2380845" cy="400110"/>
          </a:xfrm>
          <a:prstGeom prst="rect">
            <a:avLst/>
          </a:prstGeom>
          <a:noFill/>
        </p:spPr>
        <p:txBody>
          <a:bodyPr wrap="none" rtlCol="0">
            <a:spAutoFit/>
          </a:bodyPr>
          <a:lstStyle/>
          <a:p>
            <a:r>
              <a:rPr lang="en-US" sz="2000" dirty="0" smtClean="0"/>
              <a:t>Onset step size = 200</a:t>
            </a:r>
            <a:endParaRPr lang="en-US" sz="2000" dirty="0"/>
          </a:p>
        </p:txBody>
      </p:sp>
      <p:sp>
        <p:nvSpPr>
          <p:cNvPr id="34" name="TextBox 33"/>
          <p:cNvSpPr txBox="1"/>
          <p:nvPr/>
        </p:nvSpPr>
        <p:spPr>
          <a:xfrm>
            <a:off x="209053" y="1385918"/>
            <a:ext cx="2560253" cy="400110"/>
          </a:xfrm>
          <a:prstGeom prst="rect">
            <a:avLst/>
          </a:prstGeom>
          <a:noFill/>
        </p:spPr>
        <p:txBody>
          <a:bodyPr wrap="none" rtlCol="0">
            <a:spAutoFit/>
          </a:bodyPr>
          <a:lstStyle/>
          <a:p>
            <a:r>
              <a:rPr lang="en-US" sz="2000" dirty="0" smtClean="0"/>
              <a:t>Total data length 3000 </a:t>
            </a:r>
            <a:endParaRPr lang="en-US" sz="2000" dirty="0"/>
          </a:p>
        </p:txBody>
      </p:sp>
      <p:cxnSp>
        <p:nvCxnSpPr>
          <p:cNvPr id="35" name="Straight Arrow Connector 34"/>
          <p:cNvCxnSpPr/>
          <p:nvPr/>
        </p:nvCxnSpPr>
        <p:spPr>
          <a:xfrm>
            <a:off x="5109853" y="700750"/>
            <a:ext cx="1928449" cy="0"/>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109853" y="1411604"/>
            <a:ext cx="1928449" cy="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639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10" y="3403348"/>
            <a:ext cx="10524468" cy="276267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470787" y="331418"/>
                <a:ext cx="981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0" smtClean="0">
                          <a:solidFill>
                            <a:srgbClr val="C00000"/>
                          </a:solidFill>
                          <a:latin typeface="Cambria Math" panose="02040503050406030204" pitchFamily="18" charset="0"/>
                        </a:rPr>
                        <m:t>106.54</m:t>
                      </m:r>
                    </m:oMath>
                  </m:oMathPara>
                </a14:m>
                <a:endParaRPr lang="en-US" sz="2400" dirty="0">
                  <a:solidFill>
                    <a:srgbClr val="C0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470787" y="331418"/>
                <a:ext cx="981038" cy="369332"/>
              </a:xfrm>
              <a:prstGeom prst="rect">
                <a:avLst/>
              </a:prstGeom>
              <a:blipFill rotWithShape="0">
                <a:blip r:embed="rId3"/>
                <a:stretch>
                  <a:fillRect l="-6832" r="-8075"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988624" y="1444782"/>
                <a:ext cx="8704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6">
                              <a:lumMod val="75000"/>
                            </a:schemeClr>
                          </a:solidFill>
                          <a:latin typeface="Cambria Math" panose="02040503050406030204" pitchFamily="18" charset="0"/>
                        </a:rPr>
                        <m:t>−0.35</m:t>
                      </m:r>
                    </m:oMath>
                  </m:oMathPara>
                </a14:m>
                <a:endParaRPr lang="en-US" sz="2400" dirty="0">
                  <a:solidFill>
                    <a:schemeClr val="accent6">
                      <a:lumMod val="75000"/>
                    </a:schemeClr>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988624" y="1444782"/>
                <a:ext cx="870431" cy="369332"/>
              </a:xfrm>
              <a:prstGeom prst="rect">
                <a:avLst/>
              </a:prstGeom>
              <a:blipFill rotWithShape="0">
                <a:blip r:embed="rId4"/>
                <a:stretch>
                  <a:fillRect l="-1399" r="-9091" b="-8197"/>
                </a:stretch>
              </a:blipFill>
            </p:spPr>
            <p:txBody>
              <a:bodyPr/>
              <a:lstStyle/>
              <a:p>
                <a:r>
                  <a:rPr lang="en-US">
                    <a:noFill/>
                  </a:rPr>
                  <a:t> </a:t>
                </a:r>
              </a:p>
            </p:txBody>
          </p:sp>
        </mc:Fallback>
      </mc:AlternateContent>
      <p:sp>
        <p:nvSpPr>
          <p:cNvPr id="28" name="TextBox 27"/>
          <p:cNvSpPr txBox="1"/>
          <p:nvPr/>
        </p:nvSpPr>
        <p:spPr>
          <a:xfrm>
            <a:off x="209053" y="2119548"/>
            <a:ext cx="2037289" cy="400110"/>
          </a:xfrm>
          <a:prstGeom prst="rect">
            <a:avLst/>
          </a:prstGeom>
          <a:noFill/>
        </p:spPr>
        <p:txBody>
          <a:bodyPr wrap="none" rtlCol="0">
            <a:spAutoFit/>
          </a:bodyPr>
          <a:lstStyle/>
          <a:p>
            <a:r>
              <a:rPr lang="en-US" sz="2000" dirty="0" smtClean="0"/>
              <a:t>Window </a:t>
            </a:r>
            <a:r>
              <a:rPr lang="en-US" sz="2000" dirty="0"/>
              <a:t>s</a:t>
            </a:r>
            <a:r>
              <a:rPr lang="en-US" sz="2000" dirty="0" smtClean="0"/>
              <a:t>ize = 50</a:t>
            </a:r>
            <a:endParaRPr lang="en-US" sz="2000" dirty="0"/>
          </a:p>
        </p:txBody>
      </p:sp>
      <mc:AlternateContent xmlns:mc="http://schemas.openxmlformats.org/markup-compatibility/2006" xmlns:a14="http://schemas.microsoft.com/office/drawing/2010/main">
        <mc:Choice Requires="a14">
          <p:sp>
            <p:nvSpPr>
              <p:cNvPr id="29" name="Oval 28"/>
              <p:cNvSpPr/>
              <p:nvPr/>
            </p:nvSpPr>
            <p:spPr>
              <a:xfrm>
                <a:off x="3502278"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1</a:t>
                </a:r>
                <a:endParaRPr lang="en-US" sz="2400" dirty="0">
                  <a:solidFill>
                    <a:schemeClr val="tx1"/>
                  </a:solidFill>
                </a:endParaRPr>
              </a:p>
            </p:txBody>
          </p:sp>
        </mc:Choice>
        <mc:Fallback xmlns="">
          <p:sp>
            <p:nvSpPr>
              <p:cNvPr id="29" name="Oval 28"/>
              <p:cNvSpPr>
                <a:spLocks noRot="1" noChangeAspect="1" noMove="1" noResize="1" noEditPoints="1" noAdjustHandles="1" noChangeArrowheads="1" noChangeShapeType="1" noTextEdit="1"/>
              </p:cNvSpPr>
              <p:nvPr/>
            </p:nvSpPr>
            <p:spPr>
              <a:xfrm>
                <a:off x="3502278" y="553528"/>
                <a:ext cx="1883391" cy="1005298"/>
              </a:xfrm>
              <a:prstGeom prst="ellipse">
                <a:avLst/>
              </a:prstGeom>
              <a:blipFill rotWithShape="0">
                <a:blip r:embed="rId5"/>
                <a:stretch>
                  <a:fillRect/>
                </a:stretch>
              </a:blipFill>
              <a:ln w="28575">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6762486"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2</a:t>
                </a:r>
                <a:endParaRPr lang="en-US" sz="2400" dirty="0">
                  <a:solidFill>
                    <a:schemeClr val="tx1"/>
                  </a:solidFill>
                </a:endParaRPr>
              </a:p>
            </p:txBody>
          </p:sp>
        </mc:Choice>
        <mc:Fallback xmlns="">
          <p:sp>
            <p:nvSpPr>
              <p:cNvPr id="32" name="Oval 31"/>
              <p:cNvSpPr>
                <a:spLocks noRot="1" noChangeAspect="1" noMove="1" noResize="1" noEditPoints="1" noAdjustHandles="1" noChangeArrowheads="1" noChangeShapeType="1" noTextEdit="1"/>
              </p:cNvSpPr>
              <p:nvPr/>
            </p:nvSpPr>
            <p:spPr>
              <a:xfrm>
                <a:off x="6762486" y="553528"/>
                <a:ext cx="1883391" cy="1005298"/>
              </a:xfrm>
              <a:prstGeom prst="ellipse">
                <a:avLst/>
              </a:prstGeom>
              <a:blipFill rotWithShape="0">
                <a:blip r:embed="rId6"/>
                <a:stretch>
                  <a:fillRect/>
                </a:stretch>
              </a:blipFill>
              <a:ln w="28575">
                <a:solidFill>
                  <a:srgbClr val="00B0F0"/>
                </a:solidFill>
              </a:ln>
            </p:spPr>
            <p:txBody>
              <a:bodyPr/>
              <a:lstStyle/>
              <a:p>
                <a:r>
                  <a:rPr lang="en-US">
                    <a:noFill/>
                  </a:rPr>
                  <a:t> </a:t>
                </a:r>
              </a:p>
            </p:txBody>
          </p:sp>
        </mc:Fallback>
      </mc:AlternateContent>
      <p:sp>
        <p:nvSpPr>
          <p:cNvPr id="33" name="TextBox 32"/>
          <p:cNvSpPr txBox="1"/>
          <p:nvPr/>
        </p:nvSpPr>
        <p:spPr>
          <a:xfrm>
            <a:off x="209053" y="1752733"/>
            <a:ext cx="2408352" cy="400110"/>
          </a:xfrm>
          <a:prstGeom prst="rect">
            <a:avLst/>
          </a:prstGeom>
          <a:noFill/>
        </p:spPr>
        <p:txBody>
          <a:bodyPr wrap="none" rtlCol="0">
            <a:spAutoFit/>
          </a:bodyPr>
          <a:lstStyle/>
          <a:p>
            <a:r>
              <a:rPr lang="en-US" sz="2000" b="1" dirty="0" smtClean="0"/>
              <a:t>Onset step size = 300</a:t>
            </a:r>
            <a:endParaRPr lang="en-US" sz="2000" b="1" dirty="0"/>
          </a:p>
        </p:txBody>
      </p:sp>
      <p:sp>
        <p:nvSpPr>
          <p:cNvPr id="34" name="TextBox 33"/>
          <p:cNvSpPr txBox="1"/>
          <p:nvPr/>
        </p:nvSpPr>
        <p:spPr>
          <a:xfrm>
            <a:off x="209053" y="1385918"/>
            <a:ext cx="2560253" cy="400110"/>
          </a:xfrm>
          <a:prstGeom prst="rect">
            <a:avLst/>
          </a:prstGeom>
          <a:noFill/>
        </p:spPr>
        <p:txBody>
          <a:bodyPr wrap="none" rtlCol="0">
            <a:spAutoFit/>
          </a:bodyPr>
          <a:lstStyle/>
          <a:p>
            <a:r>
              <a:rPr lang="en-US" sz="2000" dirty="0" smtClean="0"/>
              <a:t>Total data length 3000 </a:t>
            </a:r>
            <a:endParaRPr lang="en-US" sz="2000" dirty="0"/>
          </a:p>
        </p:txBody>
      </p:sp>
      <p:cxnSp>
        <p:nvCxnSpPr>
          <p:cNvPr id="35" name="Straight Arrow Connector 34"/>
          <p:cNvCxnSpPr/>
          <p:nvPr/>
        </p:nvCxnSpPr>
        <p:spPr>
          <a:xfrm>
            <a:off x="5109853" y="700750"/>
            <a:ext cx="1928449" cy="0"/>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109853" y="1411604"/>
            <a:ext cx="1928449" cy="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2078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p:cNvSpPr txBox="1"/>
              <p:nvPr/>
            </p:nvSpPr>
            <p:spPr>
              <a:xfrm>
                <a:off x="1399327" y="2089932"/>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1</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399327" y="2089932"/>
                <a:ext cx="1231106" cy="369332"/>
              </a:xfrm>
              <a:prstGeom prst="rect">
                <a:avLst/>
              </a:prstGeom>
              <a:blipFill rotWithShape="0">
                <a:blip r:embed="rId2"/>
                <a:stretch>
                  <a:fillRect l="-5446" r="-5446" b="-6667"/>
                </a:stretch>
              </a:blipFill>
            </p:spPr>
            <p:txBody>
              <a:bodyPr/>
              <a:lstStyle/>
              <a:p>
                <a:r>
                  <a:rPr lang="en-US">
                    <a:noFill/>
                  </a:rPr>
                  <a:t> </a:t>
                </a:r>
              </a:p>
            </p:txBody>
          </p:sp>
        </mc:Fallback>
      </mc:AlternateContent>
      <p:sp>
        <p:nvSpPr>
          <p:cNvPr id="18" name="Rectangle 17"/>
          <p:cNvSpPr/>
          <p:nvPr/>
        </p:nvSpPr>
        <p:spPr>
          <a:xfrm>
            <a:off x="2911282" y="2091501"/>
            <a:ext cx="5383675" cy="3570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185268" y="208871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Rectangle 21"/>
          <p:cNvSpPr/>
          <p:nvPr/>
        </p:nvSpPr>
        <p:spPr>
          <a:xfrm>
            <a:off x="4378516" y="2091501"/>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71764" y="208871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65012" y="2102974"/>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Left Brace 24"/>
          <p:cNvSpPr/>
          <p:nvPr/>
        </p:nvSpPr>
        <p:spPr>
          <a:xfrm rot="5400000">
            <a:off x="3558615" y="1245529"/>
            <a:ext cx="460825" cy="1178974"/>
          </a:xfrm>
          <a:prstGeom prst="leftBrace">
            <a:avLst>
              <a:gd name="adj1" fmla="val 232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3396342" y="1056746"/>
            <a:ext cx="2345579" cy="400110"/>
          </a:xfrm>
          <a:prstGeom prst="rect">
            <a:avLst/>
          </a:prstGeom>
          <a:noFill/>
        </p:spPr>
        <p:txBody>
          <a:bodyPr wrap="none" rtlCol="0">
            <a:spAutoFit/>
          </a:bodyPr>
          <a:lstStyle/>
          <a:p>
            <a:r>
              <a:rPr lang="en-US" sz="2000" dirty="0" smtClean="0"/>
              <a:t>onset step size = 200</a:t>
            </a:r>
            <a:endParaRPr lang="en-US" sz="2000" dirty="0"/>
          </a:p>
        </p:txBody>
      </p:sp>
      <p:sp>
        <p:nvSpPr>
          <p:cNvPr id="10" name="TextBox 9"/>
          <p:cNvSpPr txBox="1"/>
          <p:nvPr/>
        </p:nvSpPr>
        <p:spPr>
          <a:xfrm>
            <a:off x="777240" y="4418782"/>
            <a:ext cx="6653360" cy="461665"/>
          </a:xfrm>
          <a:prstGeom prst="rect">
            <a:avLst/>
          </a:prstGeom>
          <a:noFill/>
        </p:spPr>
        <p:txBody>
          <a:bodyPr wrap="none" rtlCol="0">
            <a:spAutoFit/>
          </a:bodyPr>
          <a:lstStyle/>
          <a:p>
            <a:r>
              <a:rPr lang="en-US" sz="2400" dirty="0" smtClean="0"/>
              <a:t>Multiple leading relations with different parameters</a:t>
            </a:r>
            <a:endParaRPr lang="en-US" sz="2400" i="1" dirty="0"/>
          </a:p>
        </p:txBody>
      </p:sp>
      <p:sp>
        <p:nvSpPr>
          <p:cNvPr id="15" name="TextBox 14"/>
          <p:cNvSpPr txBox="1"/>
          <p:nvPr/>
        </p:nvSpPr>
        <p:spPr>
          <a:xfrm>
            <a:off x="6311785" y="1056746"/>
            <a:ext cx="2560253" cy="400110"/>
          </a:xfrm>
          <a:prstGeom prst="rect">
            <a:avLst/>
          </a:prstGeom>
          <a:noFill/>
        </p:spPr>
        <p:txBody>
          <a:bodyPr wrap="none" rtlCol="0">
            <a:spAutoFit/>
          </a:bodyPr>
          <a:lstStyle/>
          <a:p>
            <a:r>
              <a:rPr lang="en-US" sz="2000" dirty="0" smtClean="0"/>
              <a:t>Total data length 3000 </a:t>
            </a:r>
            <a:endParaRPr lang="en-US" sz="2000" dirty="0"/>
          </a:p>
        </p:txBody>
      </p:sp>
      <mc:AlternateContent xmlns:mc="http://schemas.openxmlformats.org/markup-compatibility/2006" xmlns:a14="http://schemas.microsoft.com/office/drawing/2010/main">
        <mc:Choice Requires="a14">
          <p:sp>
            <p:nvSpPr>
              <p:cNvPr id="16" name="TextBox 15"/>
              <p:cNvSpPr txBox="1"/>
              <p:nvPr/>
            </p:nvSpPr>
            <p:spPr>
              <a:xfrm>
                <a:off x="1434139" y="2645101"/>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2</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434139" y="2645101"/>
                <a:ext cx="1231106" cy="369332"/>
              </a:xfrm>
              <a:prstGeom prst="rect">
                <a:avLst/>
              </a:prstGeom>
              <a:blipFill rotWithShape="0">
                <a:blip r:embed="rId3"/>
                <a:stretch>
                  <a:fillRect l="-4950" r="-5941" b="-6667"/>
                </a:stretch>
              </a:blipFill>
            </p:spPr>
            <p:txBody>
              <a:bodyPr/>
              <a:lstStyle/>
              <a:p>
                <a:r>
                  <a:rPr lang="en-US">
                    <a:noFill/>
                  </a:rPr>
                  <a:t> </a:t>
                </a:r>
              </a:p>
            </p:txBody>
          </p:sp>
        </mc:Fallback>
      </mc:AlternateContent>
      <p:sp>
        <p:nvSpPr>
          <p:cNvPr id="19" name="Rectangle 18"/>
          <p:cNvSpPr/>
          <p:nvPr/>
        </p:nvSpPr>
        <p:spPr>
          <a:xfrm>
            <a:off x="2925645" y="2673791"/>
            <a:ext cx="5383675" cy="3570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78981" y="267100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Rectangle 25"/>
          <p:cNvSpPr/>
          <p:nvPr/>
        </p:nvSpPr>
        <p:spPr>
          <a:xfrm>
            <a:off x="3972840" y="2673791"/>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217827" y="267100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633713" y="2671003"/>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9" name="TextBox 28"/>
              <p:cNvSpPr txBox="1"/>
              <p:nvPr/>
            </p:nvSpPr>
            <p:spPr>
              <a:xfrm>
                <a:off x="1434139" y="3215918"/>
                <a:ext cx="12311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𝑠𝑡𝑟𝑒𝑎𝑚</m:t>
                      </m:r>
                      <m:r>
                        <a:rPr lang="en-US" sz="2400" b="0" i="1" smtClean="0">
                          <a:latin typeface="Cambria Math" panose="02040503050406030204" pitchFamily="18" charset="0"/>
                        </a:rPr>
                        <m:t>3</m:t>
                      </m:r>
                    </m:oMath>
                  </m:oMathPara>
                </a14:m>
                <a:endParaRPr 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434139" y="3215918"/>
                <a:ext cx="1231106" cy="369332"/>
              </a:xfrm>
              <a:prstGeom prst="rect">
                <a:avLst/>
              </a:prstGeom>
              <a:blipFill rotWithShape="0">
                <a:blip r:embed="rId4"/>
                <a:stretch>
                  <a:fillRect l="-4950" r="-5941" b="-6667"/>
                </a:stretch>
              </a:blipFill>
            </p:spPr>
            <p:txBody>
              <a:bodyPr/>
              <a:lstStyle/>
              <a:p>
                <a:r>
                  <a:rPr lang="en-US">
                    <a:noFill/>
                  </a:rPr>
                  <a:t> </a:t>
                </a:r>
              </a:p>
            </p:txBody>
          </p:sp>
        </mc:Fallback>
      </mc:AlternateContent>
      <p:sp>
        <p:nvSpPr>
          <p:cNvPr id="30" name="Rectangle 29"/>
          <p:cNvSpPr/>
          <p:nvPr/>
        </p:nvSpPr>
        <p:spPr>
          <a:xfrm>
            <a:off x="2925645" y="3244608"/>
            <a:ext cx="5383675" cy="35705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10697" y="3241820"/>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2" name="Rectangle 31"/>
          <p:cNvSpPr/>
          <p:nvPr/>
        </p:nvSpPr>
        <p:spPr>
          <a:xfrm>
            <a:off x="4158195" y="3244608"/>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695498" y="3241820"/>
            <a:ext cx="45719" cy="3570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513090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08" y="3403348"/>
            <a:ext cx="10524464" cy="2762671"/>
          </a:xfrm>
          <a:prstGeom prst="rect">
            <a:avLst/>
          </a:prstGeom>
        </p:spPr>
      </p:pic>
      <mc:AlternateContent xmlns:mc="http://schemas.openxmlformats.org/markup-compatibility/2006" xmlns:a14="http://schemas.microsoft.com/office/drawing/2010/main">
        <mc:Choice Requires="a14">
          <p:sp>
            <p:nvSpPr>
              <p:cNvPr id="31" name="TextBox 30"/>
              <p:cNvSpPr txBox="1"/>
              <p:nvPr/>
            </p:nvSpPr>
            <p:spPr>
              <a:xfrm>
                <a:off x="5470787" y="331418"/>
                <a:ext cx="8111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0" smtClean="0">
                          <a:solidFill>
                            <a:srgbClr val="C00000"/>
                          </a:solidFill>
                          <a:latin typeface="Cambria Math" panose="02040503050406030204" pitchFamily="18" charset="0"/>
                        </a:rPr>
                        <m:t>73.55</m:t>
                      </m:r>
                    </m:oMath>
                  </m:oMathPara>
                </a14:m>
                <a:endParaRPr lang="en-US" sz="2400"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470787" y="331418"/>
                <a:ext cx="811119" cy="369332"/>
              </a:xfrm>
              <a:prstGeom prst="rect">
                <a:avLst/>
              </a:prstGeom>
              <a:blipFill rotWithShape="0">
                <a:blip r:embed="rId3"/>
                <a:stretch>
                  <a:fillRect l="-8271" r="-10526"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val 33"/>
              <p:cNvSpPr/>
              <p:nvPr/>
            </p:nvSpPr>
            <p:spPr>
              <a:xfrm>
                <a:off x="3502278"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1</a:t>
                </a:r>
                <a:endParaRPr lang="en-US" sz="2400" dirty="0">
                  <a:solidFill>
                    <a:schemeClr val="tx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3502278" y="553528"/>
                <a:ext cx="1883391" cy="1005298"/>
              </a:xfrm>
              <a:prstGeom prst="ellipse">
                <a:avLst/>
              </a:prstGeom>
              <a:blipFill rotWithShape="0">
                <a:blip r:embed="rId4"/>
                <a:stretch>
                  <a:fillRect/>
                </a:stretch>
              </a:blipFill>
              <a:ln w="28575">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p:cNvSpPr/>
              <p:nvPr/>
            </p:nvSpPr>
            <p:spPr>
              <a:xfrm>
                <a:off x="6762486"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2</a:t>
                </a:r>
                <a:endParaRPr lang="en-US" sz="2400" dirty="0">
                  <a:solidFill>
                    <a:schemeClr val="tx1"/>
                  </a:solidFill>
                </a:endParaRPr>
              </a:p>
            </p:txBody>
          </p:sp>
        </mc:Choice>
        <mc:Fallback xmlns="">
          <p:sp>
            <p:nvSpPr>
              <p:cNvPr id="37" name="Oval 36"/>
              <p:cNvSpPr>
                <a:spLocks noRot="1" noChangeAspect="1" noMove="1" noResize="1" noEditPoints="1" noAdjustHandles="1" noChangeArrowheads="1" noChangeShapeType="1" noTextEdit="1"/>
              </p:cNvSpPr>
              <p:nvPr/>
            </p:nvSpPr>
            <p:spPr>
              <a:xfrm>
                <a:off x="6762486" y="553528"/>
                <a:ext cx="1883391" cy="1005298"/>
              </a:xfrm>
              <a:prstGeom prst="ellipse">
                <a:avLst/>
              </a:prstGeom>
              <a:blipFill rotWithShape="0">
                <a:blip r:embed="rId5"/>
                <a:stretch>
                  <a:fillRect/>
                </a:stretch>
              </a:blipFill>
              <a:ln w="28575">
                <a:solidFill>
                  <a:srgbClr val="00B0F0"/>
                </a:solidFill>
              </a:ln>
            </p:spPr>
            <p:txBody>
              <a:bodyPr/>
              <a:lstStyle/>
              <a:p>
                <a:r>
                  <a:rPr lang="en-US">
                    <a:noFill/>
                  </a:rPr>
                  <a:t> </a:t>
                </a:r>
              </a:p>
            </p:txBody>
          </p:sp>
        </mc:Fallback>
      </mc:AlternateContent>
      <p:sp>
        <p:nvSpPr>
          <p:cNvPr id="39" name="TextBox 38"/>
          <p:cNvSpPr txBox="1"/>
          <p:nvPr/>
        </p:nvSpPr>
        <p:spPr>
          <a:xfrm>
            <a:off x="209053" y="1385918"/>
            <a:ext cx="3286284" cy="1323439"/>
          </a:xfrm>
          <a:prstGeom prst="rect">
            <a:avLst/>
          </a:prstGeom>
          <a:noFill/>
        </p:spPr>
        <p:txBody>
          <a:bodyPr wrap="none" rtlCol="0">
            <a:spAutoFit/>
          </a:bodyPr>
          <a:lstStyle/>
          <a:p>
            <a:r>
              <a:rPr lang="en-US" sz="2000" dirty="0" smtClean="0"/>
              <a:t>Among all the occurrences of </a:t>
            </a:r>
          </a:p>
          <a:p>
            <a:r>
              <a:rPr lang="en-US" sz="2000" dirty="0" smtClean="0"/>
              <a:t>stream1, stream2 occurs 90%</a:t>
            </a:r>
          </a:p>
          <a:p>
            <a:r>
              <a:rPr lang="en-US" sz="2000" dirty="0" smtClean="0"/>
              <a:t>of the time; stream3 occurs</a:t>
            </a:r>
          </a:p>
          <a:p>
            <a:r>
              <a:rPr lang="en-US" sz="2000" dirty="0" smtClean="0"/>
              <a:t>50% of the time </a:t>
            </a:r>
            <a:endParaRPr lang="en-US" sz="2000" dirty="0"/>
          </a:p>
        </p:txBody>
      </p:sp>
      <mc:AlternateContent xmlns:mc="http://schemas.openxmlformats.org/markup-compatibility/2006" xmlns:a14="http://schemas.microsoft.com/office/drawing/2010/main">
        <mc:Choice Requires="a14">
          <p:sp>
            <p:nvSpPr>
              <p:cNvPr id="40" name="Oval 39"/>
              <p:cNvSpPr/>
              <p:nvPr/>
            </p:nvSpPr>
            <p:spPr>
              <a:xfrm>
                <a:off x="5109853" y="1704059"/>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3</a:t>
                </a:r>
                <a:endParaRPr lang="en-US" sz="2400" dirty="0">
                  <a:solidFill>
                    <a:schemeClr val="tx1"/>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5109853" y="1704059"/>
                <a:ext cx="1883391" cy="1005298"/>
              </a:xfrm>
              <a:prstGeom prst="ellipse">
                <a:avLst/>
              </a:prstGeom>
              <a:blipFill rotWithShape="0">
                <a:blip r:embed="rId6"/>
                <a:stretch>
                  <a:fillRect/>
                </a:stretch>
              </a:blipFill>
              <a:ln w="28575">
                <a:solidFill>
                  <a:srgbClr val="00B0F0"/>
                </a:solidFill>
              </a:ln>
            </p:spPr>
            <p:txBody>
              <a:bodyPr/>
              <a:lstStyle/>
              <a:p>
                <a:r>
                  <a:rPr lang="en-US">
                    <a:noFill/>
                  </a:rPr>
                  <a:t> </a:t>
                </a:r>
              </a:p>
            </p:txBody>
          </p:sp>
        </mc:Fallback>
      </mc:AlternateContent>
      <p:cxnSp>
        <p:nvCxnSpPr>
          <p:cNvPr id="41" name="Straight Arrow Connector 40"/>
          <p:cNvCxnSpPr/>
          <p:nvPr/>
        </p:nvCxnSpPr>
        <p:spPr>
          <a:xfrm>
            <a:off x="5109853" y="700750"/>
            <a:ext cx="1928449" cy="0"/>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4"/>
            <a:endCxn id="40" idx="1"/>
          </p:cNvCxnSpPr>
          <p:nvPr/>
        </p:nvCxnSpPr>
        <p:spPr>
          <a:xfrm>
            <a:off x="4443974" y="1558826"/>
            <a:ext cx="941695" cy="292455"/>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4267227" y="1755103"/>
                <a:ext cx="8111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0" smtClean="0">
                          <a:solidFill>
                            <a:srgbClr val="C00000"/>
                          </a:solidFill>
                          <a:latin typeface="Cambria Math" panose="02040503050406030204" pitchFamily="18" charset="0"/>
                        </a:rPr>
                        <m:t>19.75</m:t>
                      </m:r>
                    </m:oMath>
                  </m:oMathPara>
                </a14:m>
                <a:endParaRPr lang="en-US" sz="2400" dirty="0">
                  <a:solidFill>
                    <a:srgbClr val="C0000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267227" y="1755103"/>
                <a:ext cx="811119" cy="369332"/>
              </a:xfrm>
              <a:prstGeom prst="rect">
                <a:avLst/>
              </a:prstGeom>
              <a:blipFill rotWithShape="0">
                <a:blip r:embed="rId7"/>
                <a:stretch>
                  <a:fillRect l="-8271" r="-10526" b="-8333"/>
                </a:stretch>
              </a:blipFill>
            </p:spPr>
            <p:txBody>
              <a:bodyPr/>
              <a:lstStyle/>
              <a:p>
                <a:r>
                  <a:rPr lang="en-US">
                    <a:noFill/>
                  </a:rPr>
                  <a:t> </a:t>
                </a:r>
              </a:p>
            </p:txBody>
          </p:sp>
        </mc:Fallback>
      </mc:AlternateContent>
    </p:spTree>
    <p:extLst>
      <p:ext uri="{BB962C8B-B14F-4D97-AF65-F5344CB8AC3E}">
        <p14:creationId xmlns:p14="http://schemas.microsoft.com/office/powerpoint/2010/main" val="2719139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579584"/>
          </a:xfrm>
        </p:spPr>
        <p:txBody>
          <a:bodyPr>
            <a:normAutofit/>
          </a:bodyPr>
          <a:lstStyle/>
          <a:p>
            <a:r>
              <a:rPr lang="en-US" dirty="0" smtClean="0"/>
              <a:t>Interpreting G-cause with simulated temporal streams</a:t>
            </a:r>
            <a:endParaRPr lang="en-US" dirty="0"/>
          </a:p>
        </p:txBody>
      </p:sp>
      <p:sp>
        <p:nvSpPr>
          <p:cNvPr id="3" name="Content Placeholder 2"/>
          <p:cNvSpPr>
            <a:spLocks noGrp="1"/>
          </p:cNvSpPr>
          <p:nvPr>
            <p:ph idx="1"/>
          </p:nvPr>
        </p:nvSpPr>
        <p:spPr>
          <a:xfrm>
            <a:off x="628650" y="2327901"/>
            <a:ext cx="7886700" cy="3990706"/>
          </a:xfrm>
        </p:spPr>
        <p:txBody>
          <a:bodyPr/>
          <a:lstStyle/>
          <a:p>
            <a:r>
              <a:rPr lang="en-US" sz="2400" dirty="0" smtClean="0"/>
              <a:t>Granger </a:t>
            </a:r>
            <a:r>
              <a:rPr lang="en-US" sz="2400" dirty="0"/>
              <a:t>causality indeed can detect relationships among correlated temporal variables </a:t>
            </a:r>
            <a:r>
              <a:rPr lang="en-US" sz="2400" dirty="0" smtClean="0"/>
              <a:t>reliably, even with multiple leading relationships/causes.</a:t>
            </a:r>
          </a:p>
          <a:p>
            <a:endParaRPr lang="en-US" sz="2400" dirty="0"/>
          </a:p>
          <a:p>
            <a:r>
              <a:rPr lang="en-US" sz="2400" dirty="0" smtClean="0"/>
              <a:t>Magnitude of G-cause is sensitive to:</a:t>
            </a:r>
          </a:p>
          <a:p>
            <a:pPr marL="457200" lvl="1" indent="0">
              <a:buNone/>
            </a:pPr>
            <a:r>
              <a:rPr lang="en-US" sz="2000" dirty="0" smtClean="0"/>
              <a:t>a) the </a:t>
            </a:r>
            <a:r>
              <a:rPr lang="en-US" sz="2000" dirty="0"/>
              <a:t>response time between a leading stream and a following stream with regard to the entire network; </a:t>
            </a:r>
            <a:endParaRPr lang="en-US" sz="2000" dirty="0" smtClean="0"/>
          </a:p>
          <a:p>
            <a:pPr marL="457200" lvl="1" indent="0">
              <a:buNone/>
            </a:pPr>
            <a:r>
              <a:rPr lang="en-US" sz="2000" dirty="0" smtClean="0"/>
              <a:t>b</a:t>
            </a:r>
            <a:r>
              <a:rPr lang="en-US" sz="2000" dirty="0"/>
              <a:t>) the frequency of the temporal causal relationship; </a:t>
            </a:r>
            <a:endParaRPr lang="en-US" sz="2000" dirty="0" smtClean="0"/>
          </a:p>
          <a:p>
            <a:pPr marL="457200" lvl="1" indent="0">
              <a:buNone/>
            </a:pPr>
            <a:r>
              <a:rPr lang="en-US" sz="2000" dirty="0" smtClean="0"/>
              <a:t>c</a:t>
            </a:r>
            <a:r>
              <a:rPr lang="en-US" sz="2000" dirty="0"/>
              <a:t>) the rate of the leading event successfully triggered the onset of the following event.</a:t>
            </a:r>
          </a:p>
          <a:p>
            <a:pPr lvl="1"/>
            <a:endParaRPr lang="en-US" dirty="0"/>
          </a:p>
          <a:p>
            <a:pPr marL="457200" lvl="1" indent="0">
              <a:buNone/>
            </a:pPr>
            <a:endParaRPr lang="en-US" dirty="0"/>
          </a:p>
        </p:txBody>
      </p:sp>
    </p:spTree>
    <p:extLst>
      <p:ext uri="{BB962C8B-B14F-4D97-AF65-F5344CB8AC3E}">
        <p14:creationId xmlns:p14="http://schemas.microsoft.com/office/powerpoint/2010/main" val="5906622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579584"/>
          </a:xfrm>
        </p:spPr>
        <p:txBody>
          <a:bodyPr>
            <a:normAutofit/>
          </a:bodyPr>
          <a:lstStyle/>
          <a:p>
            <a:r>
              <a:rPr lang="en-US" dirty="0" smtClean="0"/>
              <a:t>Interpreting G-cause with simulated temporal streams</a:t>
            </a:r>
            <a:endParaRPr lang="en-US" dirty="0"/>
          </a:p>
        </p:txBody>
      </p:sp>
      <p:sp>
        <p:nvSpPr>
          <p:cNvPr id="3" name="Content Placeholder 2"/>
          <p:cNvSpPr>
            <a:spLocks noGrp="1"/>
          </p:cNvSpPr>
          <p:nvPr>
            <p:ph idx="1"/>
          </p:nvPr>
        </p:nvSpPr>
        <p:spPr>
          <a:xfrm>
            <a:off x="628650" y="2327901"/>
            <a:ext cx="7886700" cy="3990706"/>
          </a:xfrm>
        </p:spPr>
        <p:txBody>
          <a:bodyPr>
            <a:normAutofit/>
          </a:bodyPr>
          <a:lstStyle/>
          <a:p>
            <a:r>
              <a:rPr lang="en-US" dirty="0" smtClean="0"/>
              <a:t>What would be the baseline? How about randomly distributed time series?</a:t>
            </a:r>
            <a:endParaRPr lang="en-US" sz="2400" dirty="0"/>
          </a:p>
          <a:p>
            <a:pPr lvl="1"/>
            <a:endParaRPr lang="en-US" sz="2800" dirty="0"/>
          </a:p>
          <a:p>
            <a:pPr marL="457200" lvl="1" indent="0">
              <a:buNone/>
            </a:pPr>
            <a:endParaRPr lang="en-US" sz="2800" dirty="0"/>
          </a:p>
        </p:txBody>
      </p:sp>
    </p:spTree>
    <p:extLst>
      <p:ext uri="{BB962C8B-B14F-4D97-AF65-F5344CB8AC3E}">
        <p14:creationId xmlns:p14="http://schemas.microsoft.com/office/powerpoint/2010/main" val="6658480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06" y="3403348"/>
            <a:ext cx="10524460" cy="2762671"/>
          </a:xfrm>
          <a:prstGeom prst="rect">
            <a:avLst/>
          </a:prstGeom>
        </p:spPr>
      </p:pic>
      <mc:AlternateContent xmlns:mc="http://schemas.openxmlformats.org/markup-compatibility/2006" xmlns:a14="http://schemas.microsoft.com/office/drawing/2010/main">
        <mc:Choice Requires="a14">
          <p:sp>
            <p:nvSpPr>
              <p:cNvPr id="31" name="TextBox 30"/>
              <p:cNvSpPr txBox="1"/>
              <p:nvPr/>
            </p:nvSpPr>
            <p:spPr>
              <a:xfrm>
                <a:off x="5470787" y="331418"/>
                <a:ext cx="646011" cy="369332"/>
              </a:xfrm>
              <a:prstGeom prst="rect">
                <a:avLst/>
              </a:prstGeom>
              <a:noFill/>
            </p:spPr>
            <p:txBody>
              <a:bodyPr wrap="none" lIns="0" tIns="0" rIns="0" bIns="0" rtlCol="0">
                <a:spAutoFit/>
              </a:bodyPr>
              <a:lstStyle/>
              <a:p>
                <a14:m>
                  <m:oMath xmlns:m="http://schemas.openxmlformats.org/officeDocument/2006/math">
                    <m:r>
                      <a:rPr lang="en-US" altLang="zh-CN" sz="2400" i="1" smtClean="0">
                        <a:solidFill>
                          <a:schemeClr val="accent6">
                            <a:lumMod val="75000"/>
                          </a:schemeClr>
                        </a:solidFill>
                        <a:latin typeface="Cambria Math" panose="02040503050406030204" pitchFamily="18" charset="0"/>
                      </a:rPr>
                      <m:t>−</m:t>
                    </m:r>
                  </m:oMath>
                </a14:m>
                <a:r>
                  <a:rPr lang="en-US" sz="2400" dirty="0" smtClean="0">
                    <a:solidFill>
                      <a:schemeClr val="accent6">
                        <a:lumMod val="75000"/>
                      </a:schemeClr>
                    </a:solidFill>
                  </a:rPr>
                  <a:t>0.77</a:t>
                </a:r>
                <a:endParaRPr lang="en-US" sz="2400" dirty="0">
                  <a:solidFill>
                    <a:schemeClr val="accent6">
                      <a:lumMod val="75000"/>
                    </a:schemeClr>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470787" y="331418"/>
                <a:ext cx="646011" cy="369332"/>
              </a:xfrm>
              <a:prstGeom prst="rect">
                <a:avLst/>
              </a:prstGeom>
              <a:blipFill rotWithShape="0">
                <a:blip r:embed="rId3"/>
                <a:stretch>
                  <a:fillRect l="-12264" t="-24590" r="-28302"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val 33"/>
              <p:cNvSpPr/>
              <p:nvPr/>
            </p:nvSpPr>
            <p:spPr>
              <a:xfrm>
                <a:off x="3502278"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1</a:t>
                </a:r>
                <a:endParaRPr lang="en-US" sz="2400" dirty="0">
                  <a:solidFill>
                    <a:schemeClr val="tx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3502278" y="553528"/>
                <a:ext cx="1883391" cy="1005298"/>
              </a:xfrm>
              <a:prstGeom prst="ellipse">
                <a:avLst/>
              </a:prstGeom>
              <a:blipFill rotWithShape="0">
                <a:blip r:embed="rId4"/>
                <a:stretch>
                  <a:fillRect/>
                </a:stretch>
              </a:blipFill>
              <a:ln w="28575">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p:cNvSpPr/>
              <p:nvPr/>
            </p:nvSpPr>
            <p:spPr>
              <a:xfrm>
                <a:off x="6762486" y="553528"/>
                <a:ext cx="1883391" cy="100529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chemeClr val="tx1"/>
                        </a:solidFill>
                        <a:latin typeface="Cambria Math" panose="02040503050406030204" pitchFamily="18" charset="0"/>
                      </a:rPr>
                      <m:t>𝑠𝑡𝑟𝑒𝑎𝑚</m:t>
                    </m:r>
                  </m:oMath>
                </a14:m>
                <a:r>
                  <a:rPr lang="en-US" sz="2400" dirty="0" smtClean="0">
                    <a:solidFill>
                      <a:schemeClr val="tx1"/>
                    </a:solidFill>
                  </a:rPr>
                  <a:t>2</a:t>
                </a:r>
                <a:endParaRPr lang="en-US" sz="2400" dirty="0">
                  <a:solidFill>
                    <a:schemeClr val="tx1"/>
                  </a:solidFill>
                </a:endParaRPr>
              </a:p>
            </p:txBody>
          </p:sp>
        </mc:Choice>
        <mc:Fallback xmlns="">
          <p:sp>
            <p:nvSpPr>
              <p:cNvPr id="37" name="Oval 36"/>
              <p:cNvSpPr>
                <a:spLocks noRot="1" noChangeAspect="1" noMove="1" noResize="1" noEditPoints="1" noAdjustHandles="1" noChangeArrowheads="1" noChangeShapeType="1" noTextEdit="1"/>
              </p:cNvSpPr>
              <p:nvPr/>
            </p:nvSpPr>
            <p:spPr>
              <a:xfrm>
                <a:off x="6762486" y="553528"/>
                <a:ext cx="1883391" cy="1005298"/>
              </a:xfrm>
              <a:prstGeom prst="ellipse">
                <a:avLst/>
              </a:prstGeom>
              <a:blipFill rotWithShape="0">
                <a:blip r:embed="rId5"/>
                <a:stretch>
                  <a:fillRect/>
                </a:stretch>
              </a:blipFill>
              <a:ln w="28575">
                <a:solidFill>
                  <a:srgbClr val="00B0F0"/>
                </a:solidFill>
              </a:ln>
            </p:spPr>
            <p:txBody>
              <a:bodyPr/>
              <a:lstStyle/>
              <a:p>
                <a:r>
                  <a:rPr lang="en-US">
                    <a:noFill/>
                  </a:rPr>
                  <a:t> </a:t>
                </a:r>
              </a:p>
            </p:txBody>
          </p:sp>
        </mc:Fallback>
      </mc:AlternateContent>
      <p:sp>
        <p:nvSpPr>
          <p:cNvPr id="39" name="TextBox 38"/>
          <p:cNvSpPr txBox="1"/>
          <p:nvPr/>
        </p:nvSpPr>
        <p:spPr>
          <a:xfrm>
            <a:off x="209053" y="1385918"/>
            <a:ext cx="3171125" cy="707886"/>
          </a:xfrm>
          <a:prstGeom prst="rect">
            <a:avLst/>
          </a:prstGeom>
          <a:noFill/>
        </p:spPr>
        <p:txBody>
          <a:bodyPr wrap="none" rtlCol="0">
            <a:spAutoFit/>
          </a:bodyPr>
          <a:lstStyle/>
          <a:p>
            <a:r>
              <a:rPr lang="en-US" sz="2000" dirty="0" smtClean="0"/>
              <a:t>T</a:t>
            </a:r>
            <a:r>
              <a:rPr lang="en-US" altLang="zh-CN" sz="2000" dirty="0" smtClean="0"/>
              <a:t>otally randomly distributed </a:t>
            </a:r>
          </a:p>
          <a:p>
            <a:r>
              <a:rPr lang="en-US" sz="2000" dirty="0" smtClean="0"/>
              <a:t>temporal streams</a:t>
            </a:r>
            <a:endParaRPr lang="en-US" sz="2000" dirty="0"/>
          </a:p>
        </p:txBody>
      </p:sp>
      <p:cxnSp>
        <p:nvCxnSpPr>
          <p:cNvPr id="41" name="Straight Arrow Connector 40"/>
          <p:cNvCxnSpPr/>
          <p:nvPr/>
        </p:nvCxnSpPr>
        <p:spPr>
          <a:xfrm>
            <a:off x="5109853" y="700750"/>
            <a:ext cx="1928449" cy="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988624" y="1444782"/>
                <a:ext cx="6412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6">
                              <a:lumMod val="75000"/>
                            </a:schemeClr>
                          </a:solidFill>
                          <a:latin typeface="Cambria Math" panose="02040503050406030204" pitchFamily="18" charset="0"/>
                        </a:rPr>
                        <m:t>0.00</m:t>
                      </m:r>
                    </m:oMath>
                  </m:oMathPara>
                </a14:m>
                <a:endParaRPr lang="en-US" sz="2400" dirty="0">
                  <a:solidFill>
                    <a:schemeClr val="accent6">
                      <a:lumMod val="75000"/>
                    </a:schemeClr>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88624" y="1444782"/>
                <a:ext cx="641201" cy="369332"/>
              </a:xfrm>
              <a:prstGeom prst="rect">
                <a:avLst/>
              </a:prstGeom>
              <a:blipFill rotWithShape="0">
                <a:blip r:embed="rId6"/>
                <a:stretch>
                  <a:fillRect l="-10377" r="-11321" b="-6557"/>
                </a:stretch>
              </a:blipFill>
            </p:spPr>
            <p:txBody>
              <a:bodyPr/>
              <a:lstStyle/>
              <a:p>
                <a:r>
                  <a:rPr lang="en-US">
                    <a:noFill/>
                  </a:rPr>
                  <a:t> </a:t>
                </a:r>
              </a:p>
            </p:txBody>
          </p:sp>
        </mc:Fallback>
      </mc:AlternateContent>
      <p:cxnSp>
        <p:nvCxnSpPr>
          <p:cNvPr id="12" name="Straight Arrow Connector 11"/>
          <p:cNvCxnSpPr/>
          <p:nvPr/>
        </p:nvCxnSpPr>
        <p:spPr>
          <a:xfrm>
            <a:off x="5109853" y="1411604"/>
            <a:ext cx="1928449" cy="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20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xu\Desktop\tmp\dual-eye-tra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086" b="14709"/>
          <a:stretch/>
        </p:blipFill>
        <p:spPr bwMode="auto">
          <a:xfrm>
            <a:off x="0" y="2217174"/>
            <a:ext cx="9144000" cy="464082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242316" y="148337"/>
            <a:ext cx="8659368" cy="1845055"/>
          </a:xfrm>
        </p:spPr>
        <p:txBody>
          <a:bodyPr>
            <a:noAutofit/>
          </a:bodyPr>
          <a:lstStyle/>
          <a:p>
            <a:pPr algn="ctr"/>
            <a:r>
              <a:rPr lang="en-US" sz="3600" dirty="0" smtClean="0"/>
              <a:t>Mining directional Granger Causality in multimodal child-parent interaction data set</a:t>
            </a:r>
            <a:endParaRPr lang="en-US" sz="3600" dirty="0"/>
          </a:p>
        </p:txBody>
      </p:sp>
    </p:spTree>
    <p:extLst>
      <p:ext uri="{BB962C8B-B14F-4D97-AF65-F5344CB8AC3E}">
        <p14:creationId xmlns:p14="http://schemas.microsoft.com/office/powerpoint/2010/main" val="39513483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675774" y="-6454"/>
            <a:ext cx="4457568" cy="6861304"/>
          </a:xfrm>
          <a:prstGeom prst="rect">
            <a:avLst/>
          </a:prstGeom>
          <a:solidFill>
            <a:schemeClr val="accent1">
              <a:lumMod val="20000"/>
              <a:lumOff val="8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2076"/>
            <a:ext cx="4675773" cy="6861304"/>
          </a:xfrm>
          <a:prstGeom prst="rect">
            <a:avLst/>
          </a:prstGeom>
          <a:solidFill>
            <a:srgbClr val="FF99CC">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7" descr="C:\Users\txu\Dropbox\_my papers\RCP\_method paper\selected figures\3204 parent eye tracker.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151888" y="3831049"/>
            <a:ext cx="1275347" cy="1009650"/>
          </a:xfrm>
          <a:prstGeom prst="rect">
            <a:avLst/>
          </a:prstGeom>
          <a:noFill/>
          <a:scene3d>
            <a:camera prst="orthographicFront">
              <a:rot lat="0" lon="10800000" rev="0"/>
            </a:camera>
            <a:lightRig rig="threePt" dir="t"/>
          </a:scene3d>
          <a:extLst>
            <a:ext uri="{909E8E84-426E-40dd-AFC4-6F175D3DCCD1}">
              <a14:hiddenFill xmlns="" xmlns:a14="http://schemas.microsoft.com/office/drawing/2010/main">
                <a:solidFill>
                  <a:srgbClr val="FFFFFF"/>
                </a:solidFill>
              </a14:hiddenFill>
            </a:ext>
          </a:extLst>
        </p:spPr>
      </p:pic>
      <p:pic>
        <p:nvPicPr>
          <p:cNvPr id="7" name="Picture 4" descr="C:\Users\txu\Dropbox\_my papers\RCP\stats\frames\cam4_img_1765.jpg"/>
          <p:cNvPicPr>
            <a:picLocks noChangeAspect="1" noChangeArrowheads="1"/>
          </p:cNvPicPr>
          <p:nvPr/>
        </p:nvPicPr>
        <p:blipFill rotWithShape="1">
          <a:blip r:embed="rId5">
            <a:extLst>
              <a:ext uri="{28A0092B-C50C-407E-A947-70E740481C1C}">
                <a14:useLocalDpi xmlns:a14="http://schemas.microsoft.com/office/drawing/2010/main" val="0"/>
              </a:ext>
            </a:extLst>
          </a:blip>
          <a:srcRect l="5556" t="14234" r="5556" b="14010"/>
          <a:stretch/>
        </p:blipFill>
        <p:spPr bwMode="auto">
          <a:xfrm>
            <a:off x="2754912" y="4902460"/>
            <a:ext cx="3643671" cy="196092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255" y="708536"/>
            <a:ext cx="3643671" cy="2732753"/>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258" y="708537"/>
            <a:ext cx="3643671" cy="273275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3100295" y="3849469"/>
            <a:ext cx="1302120" cy="646331"/>
          </a:xfrm>
          <a:prstGeom prst="rect">
            <a:avLst/>
          </a:prstGeom>
          <a:noFill/>
        </p:spPr>
        <p:txBody>
          <a:bodyPr wrap="square" rtlCol="0">
            <a:spAutoFit/>
          </a:bodyPr>
          <a:lstStyle/>
          <a:p>
            <a:pPr algn="r"/>
            <a:r>
              <a:rPr lang="en-US" dirty="0" smtClean="0"/>
              <a:t>From eye camera</a:t>
            </a:r>
            <a:endParaRPr lang="en-US" dirty="0"/>
          </a:p>
        </p:txBody>
      </p:sp>
      <p:cxnSp>
        <p:nvCxnSpPr>
          <p:cNvPr id="14" name="Straight Arrow Connector 13"/>
          <p:cNvCxnSpPr/>
          <p:nvPr/>
        </p:nvCxnSpPr>
        <p:spPr>
          <a:xfrm flipH="1">
            <a:off x="4168929" y="1268361"/>
            <a:ext cx="240675" cy="0"/>
          </a:xfrm>
          <a:prstGeom prst="straightConnector1">
            <a:avLst/>
          </a:prstGeom>
          <a:ln w="25400">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578698" y="1240536"/>
            <a:ext cx="240675" cy="0"/>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a:off x="6111153" y="1724893"/>
            <a:ext cx="3201326" cy="2215114"/>
          </a:xfrm>
          <a:prstGeom prst="bentConnector3">
            <a:avLst>
              <a:gd name="adj1" fmla="val 100369"/>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72496" y="4108048"/>
            <a:ext cx="1302120" cy="646331"/>
          </a:xfrm>
          <a:prstGeom prst="rect">
            <a:avLst/>
          </a:prstGeom>
          <a:noFill/>
        </p:spPr>
        <p:txBody>
          <a:bodyPr wrap="square" rtlCol="0">
            <a:spAutoFit/>
          </a:bodyPr>
          <a:lstStyle/>
          <a:p>
            <a:r>
              <a:rPr lang="en-US" dirty="0" smtClean="0"/>
              <a:t>From eye camera</a:t>
            </a:r>
            <a:endParaRPr lang="en-US" dirty="0"/>
          </a:p>
        </p:txBody>
      </p:sp>
      <p:sp>
        <p:nvSpPr>
          <p:cNvPr id="23" name="TextBox 22"/>
          <p:cNvSpPr txBox="1"/>
          <p:nvPr/>
        </p:nvSpPr>
        <p:spPr>
          <a:xfrm>
            <a:off x="6928353" y="6299609"/>
            <a:ext cx="1798365" cy="369332"/>
          </a:xfrm>
          <a:prstGeom prst="rect">
            <a:avLst/>
          </a:prstGeom>
          <a:noFill/>
        </p:spPr>
        <p:txBody>
          <a:bodyPr wrap="square" rtlCol="0">
            <a:spAutoFit/>
          </a:bodyPr>
          <a:lstStyle/>
          <a:p>
            <a:r>
              <a:rPr lang="en-US" dirty="0" smtClean="0"/>
              <a:t>Speech recording</a:t>
            </a:r>
            <a:endParaRPr lang="en-US" dirty="0"/>
          </a:p>
        </p:txBody>
      </p:sp>
      <p:cxnSp>
        <p:nvCxnSpPr>
          <p:cNvPr id="24" name="Straight Arrow Connector 23"/>
          <p:cNvCxnSpPr>
            <a:endCxn id="23" idx="1"/>
          </p:cNvCxnSpPr>
          <p:nvPr/>
        </p:nvCxnSpPr>
        <p:spPr>
          <a:xfrm>
            <a:off x="5383652" y="5671354"/>
            <a:ext cx="1544701" cy="812921"/>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516536" y="3441290"/>
            <a:ext cx="189064" cy="843262"/>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814" y="4751559"/>
            <a:ext cx="2057400" cy="369332"/>
          </a:xfrm>
          <a:prstGeom prst="rect">
            <a:avLst/>
          </a:prstGeom>
          <a:noFill/>
        </p:spPr>
        <p:txBody>
          <a:bodyPr wrap="square" rtlCol="0">
            <a:spAutoFit/>
          </a:bodyPr>
          <a:lstStyle/>
          <a:p>
            <a:pPr algn="r"/>
            <a:r>
              <a:rPr lang="en-US" dirty="0" smtClean="0"/>
              <a:t>Child’s</a:t>
            </a:r>
            <a:r>
              <a:rPr lang="en-US" dirty="0"/>
              <a:t> </a:t>
            </a:r>
            <a:r>
              <a:rPr lang="en-US" dirty="0" smtClean="0"/>
              <a:t>eye tracker </a:t>
            </a:r>
            <a:endParaRPr lang="en-US" dirty="0"/>
          </a:p>
        </p:txBody>
      </p:sp>
      <p:pic>
        <p:nvPicPr>
          <p:cNvPr id="38" name="Picture 6" descr="C:\Users\txu\Dropbox\_my papers\RCP\_method paper\selected figures\3204 child eye tracker.png"/>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96503" y="3667125"/>
            <a:ext cx="1326776" cy="10572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Arrow Connector 3"/>
          <p:cNvCxnSpPr/>
          <p:nvPr/>
        </p:nvCxnSpPr>
        <p:spPr>
          <a:xfrm flipV="1">
            <a:off x="1426242" y="3441289"/>
            <a:ext cx="695342" cy="666760"/>
          </a:xfrm>
          <a:prstGeom prst="straightConnector1">
            <a:avLst/>
          </a:prstGeom>
          <a:ln w="25400">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1534936" y="1316331"/>
            <a:ext cx="2922635" cy="2826702"/>
          </a:xfrm>
          <a:prstGeom prst="bentConnector3">
            <a:avLst>
              <a:gd name="adj1" fmla="val 99882"/>
            </a:avLst>
          </a:prstGeom>
          <a:ln w="25400">
            <a:solidFill>
              <a:srgbClr val="FF0066"/>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667000" y="2438400"/>
            <a:ext cx="914400" cy="685800"/>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39" idx="4"/>
          </p:cNvCxnSpPr>
          <p:nvPr/>
        </p:nvCxnSpPr>
        <p:spPr>
          <a:xfrm flipH="1">
            <a:off x="2206369" y="3124200"/>
            <a:ext cx="917831" cy="2710907"/>
          </a:xfrm>
          <a:prstGeom prst="straightConnector1">
            <a:avLst/>
          </a:prstGeom>
          <a:ln w="2540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554" y="5785708"/>
            <a:ext cx="2550186" cy="923330"/>
          </a:xfrm>
          <a:prstGeom prst="rect">
            <a:avLst/>
          </a:prstGeom>
          <a:noFill/>
        </p:spPr>
        <p:txBody>
          <a:bodyPr wrap="square" rtlCol="0">
            <a:spAutoFit/>
          </a:bodyPr>
          <a:lstStyle/>
          <a:p>
            <a:r>
              <a:rPr lang="en-US" dirty="0" smtClean="0"/>
              <a:t>Manual coding of hand action: child right hand holding red object</a:t>
            </a:r>
            <a:endParaRPr lang="en-US" dirty="0"/>
          </a:p>
        </p:txBody>
      </p:sp>
      <p:sp>
        <p:nvSpPr>
          <p:cNvPr id="28" name="TextBox 27"/>
          <p:cNvSpPr txBox="1"/>
          <p:nvPr/>
        </p:nvSpPr>
        <p:spPr>
          <a:xfrm>
            <a:off x="859718" y="228980"/>
            <a:ext cx="3060774" cy="400110"/>
          </a:xfrm>
          <a:prstGeom prst="rect">
            <a:avLst/>
          </a:prstGeom>
          <a:noFill/>
        </p:spPr>
        <p:txBody>
          <a:bodyPr wrap="none" rtlCol="0">
            <a:spAutoFit/>
          </a:bodyPr>
          <a:lstStyle/>
          <a:p>
            <a:r>
              <a:rPr lang="en-US" sz="2000" dirty="0" smtClean="0">
                <a:solidFill>
                  <a:schemeClr val="tx1">
                    <a:lumMod val="85000"/>
                    <a:lumOff val="15000"/>
                  </a:schemeClr>
                </a:solidFill>
              </a:rPr>
              <a:t>The child’s first person view</a:t>
            </a:r>
            <a:endParaRPr lang="en-US" sz="2000" dirty="0">
              <a:solidFill>
                <a:schemeClr val="tx1">
                  <a:lumMod val="85000"/>
                  <a:lumOff val="15000"/>
                </a:schemeClr>
              </a:solidFill>
            </a:endParaRPr>
          </a:p>
        </p:txBody>
      </p:sp>
      <p:sp>
        <p:nvSpPr>
          <p:cNvPr id="29" name="TextBox 28"/>
          <p:cNvSpPr txBox="1"/>
          <p:nvPr/>
        </p:nvSpPr>
        <p:spPr>
          <a:xfrm>
            <a:off x="5195002" y="216310"/>
            <a:ext cx="3264292" cy="400110"/>
          </a:xfrm>
          <a:prstGeom prst="rect">
            <a:avLst/>
          </a:prstGeom>
          <a:noFill/>
        </p:spPr>
        <p:txBody>
          <a:bodyPr wrap="none" rtlCol="0">
            <a:spAutoFit/>
          </a:bodyPr>
          <a:lstStyle/>
          <a:p>
            <a:r>
              <a:rPr lang="en-US" sz="2000" dirty="0" smtClean="0">
                <a:solidFill>
                  <a:schemeClr val="tx1">
                    <a:lumMod val="85000"/>
                    <a:lumOff val="15000"/>
                  </a:schemeClr>
                </a:solidFill>
              </a:rPr>
              <a:t>The parent’s first person view</a:t>
            </a:r>
            <a:endParaRPr lang="en-US" sz="2000" dirty="0">
              <a:solidFill>
                <a:schemeClr val="tx1">
                  <a:lumMod val="85000"/>
                  <a:lumOff val="15000"/>
                </a:schemeClr>
              </a:solidFill>
            </a:endParaRPr>
          </a:p>
        </p:txBody>
      </p:sp>
      <p:sp>
        <p:nvSpPr>
          <p:cNvPr id="33" name="TextBox 32"/>
          <p:cNvSpPr txBox="1"/>
          <p:nvPr/>
        </p:nvSpPr>
        <p:spPr>
          <a:xfrm>
            <a:off x="6734126" y="5099872"/>
            <a:ext cx="2240490" cy="923330"/>
          </a:xfrm>
          <a:prstGeom prst="rect">
            <a:avLst/>
          </a:prstGeom>
          <a:noFill/>
        </p:spPr>
        <p:txBody>
          <a:bodyPr wrap="square" rtlCol="0">
            <a:spAutoFit/>
          </a:bodyPr>
          <a:lstStyle/>
          <a:p>
            <a:r>
              <a:rPr lang="en-US" dirty="0" smtClean="0">
                <a:solidFill>
                  <a:schemeClr val="tx1">
                    <a:lumMod val="85000"/>
                    <a:lumOff val="15000"/>
                  </a:schemeClr>
                </a:solidFill>
              </a:rPr>
              <a:t>Eye gaze tracking and Region-Of-Interest (ROI) coding</a:t>
            </a:r>
            <a:endParaRPr lang="en-US" dirty="0">
              <a:solidFill>
                <a:schemeClr val="tx1">
                  <a:lumMod val="85000"/>
                  <a:lumOff val="15000"/>
                </a:schemeClr>
              </a:solidFill>
            </a:endParaRPr>
          </a:p>
        </p:txBody>
      </p:sp>
    </p:spTree>
    <p:extLst>
      <p:ext uri="{BB962C8B-B14F-4D97-AF65-F5344CB8AC3E}">
        <p14:creationId xmlns:p14="http://schemas.microsoft.com/office/powerpoint/2010/main" val="21266518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972" y="2175063"/>
            <a:ext cx="6776583" cy="3852535"/>
          </a:xfrm>
          <a:prstGeom prst="rect">
            <a:avLst/>
          </a:prstGeom>
        </p:spPr>
      </p:pic>
      <p:pic>
        <p:nvPicPr>
          <p:cNvPr id="7" name="Picture 4" descr="C:\Users\txu\Dropbox\_my papers\RCP\stats\frames\cam4_img_176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2298" y="90038"/>
            <a:ext cx="2250440" cy="168783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231" y="90037"/>
            <a:ext cx="2246067" cy="1684551"/>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TextBox 22"/>
          <p:cNvSpPr txBox="1"/>
          <p:nvPr/>
        </p:nvSpPr>
        <p:spPr>
          <a:xfrm>
            <a:off x="7262046" y="6096299"/>
            <a:ext cx="1640064" cy="338554"/>
          </a:xfrm>
          <a:prstGeom prst="rect">
            <a:avLst/>
          </a:prstGeom>
          <a:noFill/>
        </p:spPr>
        <p:txBody>
          <a:bodyPr wrap="none" rtlCol="0">
            <a:spAutoFit/>
          </a:bodyPr>
          <a:lstStyle/>
          <a:p>
            <a:r>
              <a:rPr lang="en-US" sz="1600" dirty="0"/>
              <a:t>T</a:t>
            </a:r>
            <a:r>
              <a:rPr lang="en-US" sz="1600" dirty="0" smtClean="0"/>
              <a:t>ime (in seconds)</a:t>
            </a:r>
            <a:endParaRPr lang="en-US" sz="1600" dirty="0"/>
          </a:p>
        </p:txBody>
      </p:sp>
      <p:cxnSp>
        <p:nvCxnSpPr>
          <p:cNvPr id="4" name="Straight Arrow Connector 3"/>
          <p:cNvCxnSpPr/>
          <p:nvPr/>
        </p:nvCxnSpPr>
        <p:spPr>
          <a:xfrm>
            <a:off x="2144779" y="5787964"/>
            <a:ext cx="665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00448" y="5014855"/>
            <a:ext cx="2504147" cy="584775"/>
          </a:xfrm>
          <a:prstGeom prst="rect">
            <a:avLst/>
          </a:prstGeom>
          <a:noFill/>
        </p:spPr>
        <p:txBody>
          <a:bodyPr wrap="none" rtlCol="0">
            <a:spAutoFit/>
          </a:bodyPr>
          <a:lstStyle/>
          <a:p>
            <a:r>
              <a:rPr lang="en-US" sz="1600" dirty="0" smtClean="0"/>
              <a:t>Data collection sample rate:</a:t>
            </a:r>
          </a:p>
          <a:p>
            <a:r>
              <a:rPr lang="en-US" sz="1600" dirty="0" smtClean="0"/>
              <a:t>30 data points / second</a:t>
            </a:r>
            <a:endParaRPr lang="en-US" sz="1600" dirty="0"/>
          </a:p>
        </p:txBody>
      </p:sp>
      <p:sp>
        <p:nvSpPr>
          <p:cNvPr id="26" name="TextBox 25"/>
          <p:cNvSpPr txBox="1"/>
          <p:nvPr/>
        </p:nvSpPr>
        <p:spPr>
          <a:xfrm>
            <a:off x="972894" y="2295065"/>
            <a:ext cx="1127360" cy="369332"/>
          </a:xfrm>
          <a:prstGeom prst="rect">
            <a:avLst/>
          </a:prstGeom>
          <a:noFill/>
        </p:spPr>
        <p:txBody>
          <a:bodyPr wrap="none" rtlCol="0">
            <a:spAutoFit/>
          </a:bodyPr>
          <a:lstStyle/>
          <a:p>
            <a:r>
              <a:rPr lang="en-US" dirty="0" smtClean="0"/>
              <a:t>Child gaze</a:t>
            </a:r>
            <a:endParaRPr lang="en-US" dirty="0"/>
          </a:p>
        </p:txBody>
      </p:sp>
      <p:sp>
        <p:nvSpPr>
          <p:cNvPr id="27" name="TextBox 26"/>
          <p:cNvSpPr txBox="1"/>
          <p:nvPr/>
        </p:nvSpPr>
        <p:spPr>
          <a:xfrm>
            <a:off x="832278" y="2838841"/>
            <a:ext cx="1267976" cy="369332"/>
          </a:xfrm>
          <a:prstGeom prst="rect">
            <a:avLst/>
          </a:prstGeom>
          <a:noFill/>
        </p:spPr>
        <p:txBody>
          <a:bodyPr wrap="none" rtlCol="0">
            <a:spAutoFit/>
          </a:bodyPr>
          <a:lstStyle/>
          <a:p>
            <a:r>
              <a:rPr lang="en-US" dirty="0" smtClean="0"/>
              <a:t>Parent gaze</a:t>
            </a:r>
            <a:endParaRPr lang="en-US" dirty="0"/>
          </a:p>
        </p:txBody>
      </p:sp>
      <p:sp>
        <p:nvSpPr>
          <p:cNvPr id="28" name="TextBox 27"/>
          <p:cNvSpPr txBox="1"/>
          <p:nvPr/>
        </p:nvSpPr>
        <p:spPr>
          <a:xfrm>
            <a:off x="558143" y="3451476"/>
            <a:ext cx="1553182" cy="369332"/>
          </a:xfrm>
          <a:prstGeom prst="rect">
            <a:avLst/>
          </a:prstGeom>
          <a:noFill/>
        </p:spPr>
        <p:txBody>
          <a:bodyPr wrap="none" rtlCol="0">
            <a:spAutoFit/>
          </a:bodyPr>
          <a:lstStyle/>
          <a:p>
            <a:r>
              <a:rPr lang="en-US" dirty="0" smtClean="0"/>
              <a:t>Child left hand</a:t>
            </a:r>
            <a:endParaRPr lang="en-US" dirty="0"/>
          </a:p>
        </p:txBody>
      </p:sp>
      <p:sp>
        <p:nvSpPr>
          <p:cNvPr id="29" name="TextBox 28"/>
          <p:cNvSpPr txBox="1"/>
          <p:nvPr/>
        </p:nvSpPr>
        <p:spPr>
          <a:xfrm>
            <a:off x="450982" y="4047549"/>
            <a:ext cx="1678152" cy="369332"/>
          </a:xfrm>
          <a:prstGeom prst="rect">
            <a:avLst/>
          </a:prstGeom>
          <a:noFill/>
        </p:spPr>
        <p:txBody>
          <a:bodyPr wrap="none" rtlCol="0">
            <a:spAutoFit/>
          </a:bodyPr>
          <a:lstStyle/>
          <a:p>
            <a:r>
              <a:rPr lang="en-US" dirty="0" smtClean="0"/>
              <a:t>Child right hand</a:t>
            </a:r>
            <a:endParaRPr lang="en-US" dirty="0"/>
          </a:p>
        </p:txBody>
      </p:sp>
      <p:sp>
        <p:nvSpPr>
          <p:cNvPr id="30" name="TextBox 29"/>
          <p:cNvSpPr txBox="1"/>
          <p:nvPr/>
        </p:nvSpPr>
        <p:spPr>
          <a:xfrm>
            <a:off x="450982" y="4727889"/>
            <a:ext cx="1693797" cy="369332"/>
          </a:xfrm>
          <a:prstGeom prst="rect">
            <a:avLst/>
          </a:prstGeom>
          <a:noFill/>
        </p:spPr>
        <p:txBody>
          <a:bodyPr wrap="none" rtlCol="0">
            <a:spAutoFit/>
          </a:bodyPr>
          <a:lstStyle/>
          <a:p>
            <a:r>
              <a:rPr lang="en-US" dirty="0" smtClean="0"/>
              <a:t>Parent left hand</a:t>
            </a:r>
            <a:endParaRPr lang="en-US" dirty="0"/>
          </a:p>
        </p:txBody>
      </p:sp>
      <p:sp>
        <p:nvSpPr>
          <p:cNvPr id="31" name="TextBox 30"/>
          <p:cNvSpPr txBox="1"/>
          <p:nvPr/>
        </p:nvSpPr>
        <p:spPr>
          <a:xfrm>
            <a:off x="327093" y="5296468"/>
            <a:ext cx="1818768" cy="369332"/>
          </a:xfrm>
          <a:prstGeom prst="rect">
            <a:avLst/>
          </a:prstGeom>
          <a:noFill/>
        </p:spPr>
        <p:txBody>
          <a:bodyPr wrap="none" rtlCol="0">
            <a:spAutoFit/>
          </a:bodyPr>
          <a:lstStyle/>
          <a:p>
            <a:r>
              <a:rPr lang="en-US" dirty="0" smtClean="0"/>
              <a:t>Parent right hand</a:t>
            </a:r>
            <a:endParaRPr lang="en-US" dirty="0"/>
          </a:p>
        </p:txBody>
      </p:sp>
    </p:spTree>
    <p:extLst>
      <p:ext uri="{BB962C8B-B14F-4D97-AF65-F5344CB8AC3E}">
        <p14:creationId xmlns:p14="http://schemas.microsoft.com/office/powerpoint/2010/main" val="1639151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Granger </a:t>
            </a:r>
            <a:r>
              <a:rPr lang="en-US" dirty="0" smtClean="0"/>
              <a:t>causality</a:t>
            </a:r>
            <a:endParaRPr lang="en-US" dirty="0"/>
          </a:p>
        </p:txBody>
      </p:sp>
      <p:sp>
        <p:nvSpPr>
          <p:cNvPr id="3" name="Content Placeholder 2"/>
          <p:cNvSpPr>
            <a:spLocks noGrp="1"/>
          </p:cNvSpPr>
          <p:nvPr>
            <p:ph idx="1"/>
          </p:nvPr>
        </p:nvSpPr>
        <p:spPr>
          <a:xfrm>
            <a:off x="628649" y="1825625"/>
            <a:ext cx="8140881" cy="4351338"/>
          </a:xfrm>
        </p:spPr>
        <p:txBody>
          <a:bodyPr/>
          <a:lstStyle/>
          <a:p>
            <a:pPr marL="514350" indent="-514350">
              <a:buFont typeface="+mj-lt"/>
              <a:buAutoNum type="arabicPeriod"/>
            </a:pPr>
            <a:r>
              <a:rPr lang="en-US" dirty="0" smtClean="0"/>
              <a:t>The </a:t>
            </a:r>
            <a:r>
              <a:rPr lang="en-US" dirty="0"/>
              <a:t>cause occurs before the </a:t>
            </a:r>
            <a:r>
              <a:rPr lang="en-US" dirty="0" smtClean="0"/>
              <a:t>effect;</a:t>
            </a:r>
          </a:p>
          <a:p>
            <a:pPr marL="514350" indent="-514350">
              <a:buFont typeface="+mj-lt"/>
              <a:buAutoNum type="arabicPeriod"/>
            </a:pPr>
            <a:r>
              <a:rPr lang="en-US" dirty="0" smtClean="0"/>
              <a:t>The </a:t>
            </a:r>
            <a:r>
              <a:rPr lang="en-US" dirty="0"/>
              <a:t>cause contains information about the effect that that is unique, and is in no other variable</a:t>
            </a:r>
            <a:r>
              <a:rPr lang="en-US" dirty="0" smtClean="0"/>
              <a:t>.</a:t>
            </a:r>
          </a:p>
          <a:p>
            <a:pPr marL="514350" indent="-514350">
              <a:buFont typeface="+mj-lt"/>
              <a:buAutoNum type="arabicPeriod"/>
            </a:pPr>
            <a:endParaRPr lang="en-US" dirty="0" smtClean="0"/>
          </a:p>
          <a:p>
            <a:pPr marL="514350" indent="-514350">
              <a:buFont typeface="+mj-lt"/>
              <a:buAutoNum type="arabicPeriod"/>
            </a:pPr>
            <a:endParaRPr lang="en-US" dirty="0"/>
          </a:p>
          <a:p>
            <a:pPr marL="0" indent="0">
              <a:buNone/>
            </a:pPr>
            <a:r>
              <a:rPr lang="en-US" dirty="0"/>
              <a:t>A consequence of these statements is that the causal variable can help forecast the effect </a:t>
            </a:r>
            <a:r>
              <a:rPr lang="en-US" dirty="0" smtClean="0"/>
              <a:t>variable, beyond or incorporating all other variables’ predictabilities.</a:t>
            </a:r>
          </a:p>
        </p:txBody>
      </p:sp>
    </p:spTree>
    <p:extLst>
      <p:ext uri="{BB962C8B-B14F-4D97-AF65-F5344CB8AC3E}">
        <p14:creationId xmlns:p14="http://schemas.microsoft.com/office/powerpoint/2010/main" val="41478651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972" y="2175063"/>
            <a:ext cx="6776583" cy="3852535"/>
          </a:xfrm>
          <a:prstGeom prst="rect">
            <a:avLst/>
          </a:prstGeom>
        </p:spPr>
      </p:pic>
      <p:sp>
        <p:nvSpPr>
          <p:cNvPr id="21" name="Rectangle 20"/>
          <p:cNvSpPr/>
          <p:nvPr/>
        </p:nvSpPr>
        <p:spPr>
          <a:xfrm>
            <a:off x="327093" y="2229918"/>
            <a:ext cx="1810350" cy="1066054"/>
          </a:xfrm>
          <a:prstGeom prst="rect">
            <a:avLst/>
          </a:prstGeom>
          <a:solidFill>
            <a:srgbClr val="FF99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C:\Users\txu\Dropbox\_my papers\RCP\stats\frames\cam4_img_176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452298" y="90038"/>
            <a:ext cx="2250440" cy="168783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06231" y="67177"/>
            <a:ext cx="2246066" cy="1684550"/>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TextBox 22"/>
          <p:cNvSpPr txBox="1"/>
          <p:nvPr/>
        </p:nvSpPr>
        <p:spPr>
          <a:xfrm>
            <a:off x="7262046" y="6096299"/>
            <a:ext cx="1640064" cy="338554"/>
          </a:xfrm>
          <a:prstGeom prst="rect">
            <a:avLst/>
          </a:prstGeom>
          <a:noFill/>
        </p:spPr>
        <p:txBody>
          <a:bodyPr wrap="none" rtlCol="0">
            <a:spAutoFit/>
          </a:bodyPr>
          <a:lstStyle/>
          <a:p>
            <a:r>
              <a:rPr lang="en-US" sz="1600" dirty="0"/>
              <a:t>T</a:t>
            </a:r>
            <a:r>
              <a:rPr lang="en-US" sz="1600" dirty="0" smtClean="0"/>
              <a:t>ime (in seconds)</a:t>
            </a:r>
            <a:endParaRPr lang="en-US" sz="1600" dirty="0"/>
          </a:p>
        </p:txBody>
      </p:sp>
      <p:cxnSp>
        <p:nvCxnSpPr>
          <p:cNvPr id="4" name="Straight Arrow Connector 3"/>
          <p:cNvCxnSpPr/>
          <p:nvPr/>
        </p:nvCxnSpPr>
        <p:spPr>
          <a:xfrm>
            <a:off x="2144779" y="5787964"/>
            <a:ext cx="665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8143" y="3451476"/>
            <a:ext cx="1553182" cy="369332"/>
          </a:xfrm>
          <a:prstGeom prst="rect">
            <a:avLst/>
          </a:prstGeom>
          <a:noFill/>
        </p:spPr>
        <p:txBody>
          <a:bodyPr wrap="none" rtlCol="0">
            <a:spAutoFit/>
          </a:bodyPr>
          <a:lstStyle/>
          <a:p>
            <a:r>
              <a:rPr lang="en-US" dirty="0" smtClean="0"/>
              <a:t>Child left hand</a:t>
            </a:r>
            <a:endParaRPr lang="en-US" dirty="0"/>
          </a:p>
        </p:txBody>
      </p:sp>
      <p:sp>
        <p:nvSpPr>
          <p:cNvPr id="29" name="TextBox 28"/>
          <p:cNvSpPr txBox="1"/>
          <p:nvPr/>
        </p:nvSpPr>
        <p:spPr>
          <a:xfrm>
            <a:off x="450982" y="4047549"/>
            <a:ext cx="1678152" cy="369332"/>
          </a:xfrm>
          <a:prstGeom prst="rect">
            <a:avLst/>
          </a:prstGeom>
          <a:noFill/>
        </p:spPr>
        <p:txBody>
          <a:bodyPr wrap="none" rtlCol="0">
            <a:spAutoFit/>
          </a:bodyPr>
          <a:lstStyle/>
          <a:p>
            <a:r>
              <a:rPr lang="en-US" dirty="0" smtClean="0"/>
              <a:t>Child right hand</a:t>
            </a:r>
            <a:endParaRPr lang="en-US" dirty="0"/>
          </a:p>
        </p:txBody>
      </p:sp>
      <p:sp>
        <p:nvSpPr>
          <p:cNvPr id="30" name="TextBox 29"/>
          <p:cNvSpPr txBox="1"/>
          <p:nvPr/>
        </p:nvSpPr>
        <p:spPr>
          <a:xfrm>
            <a:off x="450982" y="4727889"/>
            <a:ext cx="1693797" cy="369332"/>
          </a:xfrm>
          <a:prstGeom prst="rect">
            <a:avLst/>
          </a:prstGeom>
          <a:noFill/>
        </p:spPr>
        <p:txBody>
          <a:bodyPr wrap="none" rtlCol="0">
            <a:spAutoFit/>
          </a:bodyPr>
          <a:lstStyle/>
          <a:p>
            <a:r>
              <a:rPr lang="en-US" dirty="0" smtClean="0"/>
              <a:t>Parent left hand</a:t>
            </a:r>
            <a:endParaRPr lang="en-US" dirty="0"/>
          </a:p>
        </p:txBody>
      </p:sp>
      <p:sp>
        <p:nvSpPr>
          <p:cNvPr id="31" name="TextBox 30"/>
          <p:cNvSpPr txBox="1"/>
          <p:nvPr/>
        </p:nvSpPr>
        <p:spPr>
          <a:xfrm>
            <a:off x="327093" y="5296468"/>
            <a:ext cx="1818768" cy="369332"/>
          </a:xfrm>
          <a:prstGeom prst="rect">
            <a:avLst/>
          </a:prstGeom>
          <a:noFill/>
        </p:spPr>
        <p:txBody>
          <a:bodyPr wrap="none" rtlCol="0">
            <a:spAutoFit/>
          </a:bodyPr>
          <a:lstStyle/>
          <a:p>
            <a:r>
              <a:rPr lang="en-US" dirty="0" smtClean="0"/>
              <a:t>Parent right hand</a:t>
            </a:r>
            <a:endParaRPr lang="en-US" dirty="0"/>
          </a:p>
        </p:txBody>
      </p:sp>
      <p:sp>
        <p:nvSpPr>
          <p:cNvPr id="26" name="TextBox 25"/>
          <p:cNvSpPr txBox="1"/>
          <p:nvPr/>
        </p:nvSpPr>
        <p:spPr>
          <a:xfrm>
            <a:off x="972894" y="2295065"/>
            <a:ext cx="1127360" cy="369332"/>
          </a:xfrm>
          <a:prstGeom prst="rect">
            <a:avLst/>
          </a:prstGeom>
          <a:noFill/>
        </p:spPr>
        <p:txBody>
          <a:bodyPr wrap="none" rtlCol="0">
            <a:spAutoFit/>
          </a:bodyPr>
          <a:lstStyle/>
          <a:p>
            <a:r>
              <a:rPr lang="en-US" dirty="0" smtClean="0"/>
              <a:t>Child gaze</a:t>
            </a:r>
            <a:endParaRPr lang="en-US" dirty="0"/>
          </a:p>
        </p:txBody>
      </p:sp>
      <p:sp>
        <p:nvSpPr>
          <p:cNvPr id="27" name="TextBox 26"/>
          <p:cNvSpPr txBox="1"/>
          <p:nvPr/>
        </p:nvSpPr>
        <p:spPr>
          <a:xfrm>
            <a:off x="832278" y="2838841"/>
            <a:ext cx="1267976" cy="369332"/>
          </a:xfrm>
          <a:prstGeom prst="rect">
            <a:avLst/>
          </a:prstGeom>
          <a:noFill/>
        </p:spPr>
        <p:txBody>
          <a:bodyPr wrap="none" rtlCol="0">
            <a:spAutoFit/>
          </a:bodyPr>
          <a:lstStyle/>
          <a:p>
            <a:r>
              <a:rPr lang="en-US" dirty="0" smtClean="0"/>
              <a:t>Parent gaze</a:t>
            </a:r>
            <a:endParaRPr lang="en-US" dirty="0"/>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1019" y="1479411"/>
            <a:ext cx="4575698" cy="327333"/>
          </a:xfrm>
          <a:prstGeom prst="rect">
            <a:avLst/>
          </a:prstGeom>
        </p:spPr>
      </p:pic>
    </p:spTree>
    <p:extLst>
      <p:ext uri="{BB962C8B-B14F-4D97-AF65-F5344CB8AC3E}">
        <p14:creationId xmlns:p14="http://schemas.microsoft.com/office/powerpoint/2010/main" val="41330176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973" y="2175063"/>
            <a:ext cx="6776581" cy="3852534"/>
          </a:xfrm>
          <a:prstGeom prst="rect">
            <a:avLst/>
          </a:prstGeom>
        </p:spPr>
      </p:pic>
      <p:pic>
        <p:nvPicPr>
          <p:cNvPr id="7" name="Picture 4" descr="C:\Users\txu\Dropbox\_my papers\RCP\stats\frames\cam4_img_176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2298" y="90038"/>
            <a:ext cx="2250440" cy="168783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231" y="90037"/>
            <a:ext cx="2246067" cy="1684551"/>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7262046" y="6096299"/>
            <a:ext cx="1640064" cy="338554"/>
          </a:xfrm>
          <a:prstGeom prst="rect">
            <a:avLst/>
          </a:prstGeom>
          <a:noFill/>
        </p:spPr>
        <p:txBody>
          <a:bodyPr wrap="none" rtlCol="0">
            <a:spAutoFit/>
          </a:bodyPr>
          <a:lstStyle/>
          <a:p>
            <a:r>
              <a:rPr lang="en-US" sz="1600" dirty="0"/>
              <a:t>T</a:t>
            </a:r>
            <a:r>
              <a:rPr lang="en-US" sz="1600" dirty="0" smtClean="0"/>
              <a:t>ime (in seconds)</a:t>
            </a:r>
            <a:endParaRPr lang="en-US" sz="1600" dirty="0"/>
          </a:p>
        </p:txBody>
      </p:sp>
      <p:cxnSp>
        <p:nvCxnSpPr>
          <p:cNvPr id="4" name="Straight Arrow Connector 3"/>
          <p:cNvCxnSpPr/>
          <p:nvPr/>
        </p:nvCxnSpPr>
        <p:spPr>
          <a:xfrm>
            <a:off x="2144779" y="5787964"/>
            <a:ext cx="665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1019" y="1479411"/>
            <a:ext cx="4575698" cy="327333"/>
          </a:xfrm>
          <a:prstGeom prst="rect">
            <a:avLst/>
          </a:prstGeom>
        </p:spPr>
      </p:pic>
      <p:sp>
        <p:nvSpPr>
          <p:cNvPr id="17" name="TextBox 16"/>
          <p:cNvSpPr txBox="1"/>
          <p:nvPr/>
        </p:nvSpPr>
        <p:spPr>
          <a:xfrm>
            <a:off x="553360" y="2326989"/>
            <a:ext cx="1553182" cy="369332"/>
          </a:xfrm>
          <a:prstGeom prst="rect">
            <a:avLst/>
          </a:prstGeom>
          <a:noFill/>
        </p:spPr>
        <p:txBody>
          <a:bodyPr wrap="none" rtlCol="0">
            <a:spAutoFit/>
          </a:bodyPr>
          <a:lstStyle/>
          <a:p>
            <a:r>
              <a:rPr lang="en-US" dirty="0" smtClean="0"/>
              <a:t>Child left hand</a:t>
            </a:r>
            <a:endParaRPr lang="en-US" dirty="0"/>
          </a:p>
        </p:txBody>
      </p:sp>
      <p:sp>
        <p:nvSpPr>
          <p:cNvPr id="18" name="TextBox 17"/>
          <p:cNvSpPr txBox="1"/>
          <p:nvPr/>
        </p:nvSpPr>
        <p:spPr>
          <a:xfrm>
            <a:off x="446199" y="2923062"/>
            <a:ext cx="1678152" cy="369332"/>
          </a:xfrm>
          <a:prstGeom prst="rect">
            <a:avLst/>
          </a:prstGeom>
          <a:noFill/>
        </p:spPr>
        <p:txBody>
          <a:bodyPr wrap="none" rtlCol="0">
            <a:spAutoFit/>
          </a:bodyPr>
          <a:lstStyle/>
          <a:p>
            <a:r>
              <a:rPr lang="en-US" dirty="0" smtClean="0"/>
              <a:t>Child right hand</a:t>
            </a:r>
            <a:endParaRPr lang="en-US" dirty="0"/>
          </a:p>
        </p:txBody>
      </p:sp>
      <p:sp>
        <p:nvSpPr>
          <p:cNvPr id="19" name="TextBox 18"/>
          <p:cNvSpPr txBox="1"/>
          <p:nvPr/>
        </p:nvSpPr>
        <p:spPr>
          <a:xfrm>
            <a:off x="450982" y="4727889"/>
            <a:ext cx="1693797" cy="369332"/>
          </a:xfrm>
          <a:prstGeom prst="rect">
            <a:avLst/>
          </a:prstGeom>
          <a:noFill/>
        </p:spPr>
        <p:txBody>
          <a:bodyPr wrap="none" rtlCol="0">
            <a:spAutoFit/>
          </a:bodyPr>
          <a:lstStyle/>
          <a:p>
            <a:r>
              <a:rPr lang="en-US" dirty="0" smtClean="0"/>
              <a:t>Parent left hand</a:t>
            </a:r>
            <a:endParaRPr lang="en-US" dirty="0"/>
          </a:p>
        </p:txBody>
      </p:sp>
      <p:sp>
        <p:nvSpPr>
          <p:cNvPr id="20" name="TextBox 19"/>
          <p:cNvSpPr txBox="1"/>
          <p:nvPr/>
        </p:nvSpPr>
        <p:spPr>
          <a:xfrm>
            <a:off x="327093" y="5296468"/>
            <a:ext cx="1818768" cy="369332"/>
          </a:xfrm>
          <a:prstGeom prst="rect">
            <a:avLst/>
          </a:prstGeom>
          <a:noFill/>
        </p:spPr>
        <p:txBody>
          <a:bodyPr wrap="none" rtlCol="0">
            <a:spAutoFit/>
          </a:bodyPr>
          <a:lstStyle/>
          <a:p>
            <a:r>
              <a:rPr lang="en-US" dirty="0" smtClean="0"/>
              <a:t>Parent right hand</a:t>
            </a:r>
            <a:endParaRPr lang="en-US" dirty="0"/>
          </a:p>
        </p:txBody>
      </p:sp>
      <p:sp>
        <p:nvSpPr>
          <p:cNvPr id="24" name="TextBox 23"/>
          <p:cNvSpPr txBox="1"/>
          <p:nvPr/>
        </p:nvSpPr>
        <p:spPr>
          <a:xfrm>
            <a:off x="987376" y="3545697"/>
            <a:ext cx="1041182" cy="369332"/>
          </a:xfrm>
          <a:prstGeom prst="rect">
            <a:avLst/>
          </a:prstGeom>
          <a:noFill/>
        </p:spPr>
        <p:txBody>
          <a:bodyPr wrap="none" rtlCol="0">
            <a:spAutoFit/>
          </a:bodyPr>
          <a:lstStyle/>
          <a:p>
            <a:r>
              <a:rPr lang="en-US" dirty="0" smtClean="0"/>
              <a:t>Child eye</a:t>
            </a:r>
            <a:endParaRPr lang="en-US" dirty="0"/>
          </a:p>
        </p:txBody>
      </p:sp>
      <p:sp>
        <p:nvSpPr>
          <p:cNvPr id="25" name="TextBox 24"/>
          <p:cNvSpPr txBox="1"/>
          <p:nvPr/>
        </p:nvSpPr>
        <p:spPr>
          <a:xfrm>
            <a:off x="846760" y="4115977"/>
            <a:ext cx="1181798" cy="369332"/>
          </a:xfrm>
          <a:prstGeom prst="rect">
            <a:avLst/>
          </a:prstGeom>
          <a:noFill/>
        </p:spPr>
        <p:txBody>
          <a:bodyPr wrap="none" rtlCol="0">
            <a:spAutoFit/>
          </a:bodyPr>
          <a:lstStyle/>
          <a:p>
            <a:r>
              <a:rPr lang="en-US" dirty="0" smtClean="0"/>
              <a:t>Parent eye</a:t>
            </a:r>
            <a:endParaRPr lang="en-US" dirty="0"/>
          </a:p>
        </p:txBody>
      </p:sp>
    </p:spTree>
    <p:extLst>
      <p:ext uri="{BB962C8B-B14F-4D97-AF65-F5344CB8AC3E}">
        <p14:creationId xmlns:p14="http://schemas.microsoft.com/office/powerpoint/2010/main" val="18031364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974" y="2175063"/>
            <a:ext cx="6776579" cy="3852534"/>
          </a:xfrm>
          <a:prstGeom prst="rect">
            <a:avLst/>
          </a:prstGeom>
        </p:spPr>
      </p:pic>
      <p:pic>
        <p:nvPicPr>
          <p:cNvPr id="7" name="Picture 4" descr="C:\Users\txu\Dropbox\_my papers\RCP\stats\frames\cam4_img_176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2298" y="90038"/>
            <a:ext cx="2250440" cy="168783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231" y="90037"/>
            <a:ext cx="2246067" cy="1684551"/>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7262046" y="6096299"/>
            <a:ext cx="1640064" cy="338554"/>
          </a:xfrm>
          <a:prstGeom prst="rect">
            <a:avLst/>
          </a:prstGeom>
          <a:noFill/>
        </p:spPr>
        <p:txBody>
          <a:bodyPr wrap="none" rtlCol="0">
            <a:spAutoFit/>
          </a:bodyPr>
          <a:lstStyle/>
          <a:p>
            <a:r>
              <a:rPr lang="en-US" sz="1600" dirty="0"/>
              <a:t>T</a:t>
            </a:r>
            <a:r>
              <a:rPr lang="en-US" sz="1600" dirty="0" smtClean="0"/>
              <a:t>ime (in seconds)</a:t>
            </a:r>
            <a:endParaRPr lang="en-US" sz="1600" dirty="0"/>
          </a:p>
        </p:txBody>
      </p:sp>
      <p:cxnSp>
        <p:nvCxnSpPr>
          <p:cNvPr id="4" name="Straight Arrow Connector 3"/>
          <p:cNvCxnSpPr/>
          <p:nvPr/>
        </p:nvCxnSpPr>
        <p:spPr>
          <a:xfrm>
            <a:off x="2144779" y="5787964"/>
            <a:ext cx="665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t="1" r="21802" b="1358"/>
          <a:stretch/>
        </p:blipFill>
        <p:spPr>
          <a:xfrm>
            <a:off x="4731019" y="1479411"/>
            <a:ext cx="3578094" cy="322885"/>
          </a:xfrm>
          <a:prstGeom prst="rect">
            <a:avLst/>
          </a:prstGeom>
        </p:spPr>
      </p:pic>
      <p:sp>
        <p:nvSpPr>
          <p:cNvPr id="16" name="TextBox 15"/>
          <p:cNvSpPr txBox="1"/>
          <p:nvPr/>
        </p:nvSpPr>
        <p:spPr>
          <a:xfrm>
            <a:off x="553360" y="2326989"/>
            <a:ext cx="1553182" cy="369332"/>
          </a:xfrm>
          <a:prstGeom prst="rect">
            <a:avLst/>
          </a:prstGeom>
          <a:noFill/>
        </p:spPr>
        <p:txBody>
          <a:bodyPr wrap="none" rtlCol="0">
            <a:spAutoFit/>
          </a:bodyPr>
          <a:lstStyle/>
          <a:p>
            <a:r>
              <a:rPr lang="en-US" dirty="0" smtClean="0"/>
              <a:t>Child left hand</a:t>
            </a:r>
            <a:endParaRPr lang="en-US" dirty="0"/>
          </a:p>
        </p:txBody>
      </p:sp>
      <p:sp>
        <p:nvSpPr>
          <p:cNvPr id="17" name="TextBox 16"/>
          <p:cNvSpPr txBox="1"/>
          <p:nvPr/>
        </p:nvSpPr>
        <p:spPr>
          <a:xfrm>
            <a:off x="446199" y="2923062"/>
            <a:ext cx="1678152" cy="369332"/>
          </a:xfrm>
          <a:prstGeom prst="rect">
            <a:avLst/>
          </a:prstGeom>
          <a:noFill/>
        </p:spPr>
        <p:txBody>
          <a:bodyPr wrap="none" rtlCol="0">
            <a:spAutoFit/>
          </a:bodyPr>
          <a:lstStyle/>
          <a:p>
            <a:r>
              <a:rPr lang="en-US" dirty="0" smtClean="0"/>
              <a:t>Child right hand</a:t>
            </a:r>
            <a:endParaRPr lang="en-US" dirty="0"/>
          </a:p>
        </p:txBody>
      </p:sp>
      <p:sp>
        <p:nvSpPr>
          <p:cNvPr id="18" name="TextBox 17"/>
          <p:cNvSpPr txBox="1"/>
          <p:nvPr/>
        </p:nvSpPr>
        <p:spPr>
          <a:xfrm>
            <a:off x="450982" y="4727889"/>
            <a:ext cx="1693797" cy="369332"/>
          </a:xfrm>
          <a:prstGeom prst="rect">
            <a:avLst/>
          </a:prstGeom>
          <a:noFill/>
        </p:spPr>
        <p:txBody>
          <a:bodyPr wrap="none" rtlCol="0">
            <a:spAutoFit/>
          </a:bodyPr>
          <a:lstStyle/>
          <a:p>
            <a:r>
              <a:rPr lang="en-US" dirty="0" smtClean="0"/>
              <a:t>Parent left hand</a:t>
            </a:r>
            <a:endParaRPr lang="en-US" dirty="0"/>
          </a:p>
        </p:txBody>
      </p:sp>
      <p:sp>
        <p:nvSpPr>
          <p:cNvPr id="19" name="TextBox 18"/>
          <p:cNvSpPr txBox="1"/>
          <p:nvPr/>
        </p:nvSpPr>
        <p:spPr>
          <a:xfrm>
            <a:off x="327093" y="5296468"/>
            <a:ext cx="1818768" cy="369332"/>
          </a:xfrm>
          <a:prstGeom prst="rect">
            <a:avLst/>
          </a:prstGeom>
          <a:noFill/>
        </p:spPr>
        <p:txBody>
          <a:bodyPr wrap="none" rtlCol="0">
            <a:spAutoFit/>
          </a:bodyPr>
          <a:lstStyle/>
          <a:p>
            <a:r>
              <a:rPr lang="en-US" dirty="0" smtClean="0"/>
              <a:t>Parent right hand</a:t>
            </a:r>
            <a:endParaRPr lang="en-US" dirty="0"/>
          </a:p>
        </p:txBody>
      </p:sp>
      <p:sp>
        <p:nvSpPr>
          <p:cNvPr id="20" name="TextBox 19"/>
          <p:cNvSpPr txBox="1"/>
          <p:nvPr/>
        </p:nvSpPr>
        <p:spPr>
          <a:xfrm>
            <a:off x="987376" y="3545697"/>
            <a:ext cx="1041182" cy="369332"/>
          </a:xfrm>
          <a:prstGeom prst="rect">
            <a:avLst/>
          </a:prstGeom>
          <a:noFill/>
        </p:spPr>
        <p:txBody>
          <a:bodyPr wrap="none" rtlCol="0">
            <a:spAutoFit/>
          </a:bodyPr>
          <a:lstStyle/>
          <a:p>
            <a:r>
              <a:rPr lang="en-US" dirty="0" smtClean="0"/>
              <a:t>Child eye</a:t>
            </a:r>
            <a:endParaRPr lang="en-US" dirty="0"/>
          </a:p>
        </p:txBody>
      </p:sp>
      <p:sp>
        <p:nvSpPr>
          <p:cNvPr id="21" name="TextBox 20"/>
          <p:cNvSpPr txBox="1"/>
          <p:nvPr/>
        </p:nvSpPr>
        <p:spPr>
          <a:xfrm>
            <a:off x="846760" y="4115977"/>
            <a:ext cx="1181798" cy="369332"/>
          </a:xfrm>
          <a:prstGeom prst="rect">
            <a:avLst/>
          </a:prstGeom>
          <a:noFill/>
        </p:spPr>
        <p:txBody>
          <a:bodyPr wrap="none" rtlCol="0">
            <a:spAutoFit/>
          </a:bodyPr>
          <a:lstStyle/>
          <a:p>
            <a:r>
              <a:rPr lang="en-US" dirty="0" smtClean="0"/>
              <a:t>Parent eye</a:t>
            </a:r>
            <a:endParaRPr lang="en-US" dirty="0"/>
          </a:p>
        </p:txBody>
      </p:sp>
    </p:spTree>
    <p:extLst>
      <p:ext uri="{BB962C8B-B14F-4D97-AF65-F5344CB8AC3E}">
        <p14:creationId xmlns:p14="http://schemas.microsoft.com/office/powerpoint/2010/main" val="4200808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974" y="2175063"/>
            <a:ext cx="6776579" cy="3852533"/>
          </a:xfrm>
          <a:prstGeom prst="rect">
            <a:avLst/>
          </a:prstGeom>
        </p:spPr>
      </p:pic>
      <p:pic>
        <p:nvPicPr>
          <p:cNvPr id="7" name="Picture 4" descr="C:\Users\txu\Dropbox\_my papers\RCP\stats\frames\cam4_img_176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2298" y="90038"/>
            <a:ext cx="2250440" cy="168783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231" y="90037"/>
            <a:ext cx="2246067" cy="1684551"/>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7262046" y="6096299"/>
            <a:ext cx="1640064" cy="338554"/>
          </a:xfrm>
          <a:prstGeom prst="rect">
            <a:avLst/>
          </a:prstGeom>
          <a:noFill/>
        </p:spPr>
        <p:txBody>
          <a:bodyPr wrap="none" rtlCol="0">
            <a:spAutoFit/>
          </a:bodyPr>
          <a:lstStyle/>
          <a:p>
            <a:r>
              <a:rPr lang="en-US" sz="1600" dirty="0"/>
              <a:t>T</a:t>
            </a:r>
            <a:r>
              <a:rPr lang="en-US" sz="1600" dirty="0" smtClean="0"/>
              <a:t>ime (in seconds)</a:t>
            </a:r>
            <a:endParaRPr lang="en-US" sz="1600" dirty="0"/>
          </a:p>
        </p:txBody>
      </p:sp>
      <p:cxnSp>
        <p:nvCxnSpPr>
          <p:cNvPr id="4" name="Straight Arrow Connector 3"/>
          <p:cNvCxnSpPr/>
          <p:nvPr/>
        </p:nvCxnSpPr>
        <p:spPr>
          <a:xfrm>
            <a:off x="2144779" y="5787964"/>
            <a:ext cx="665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t="1" r="21802" b="1358"/>
          <a:stretch/>
        </p:blipFill>
        <p:spPr>
          <a:xfrm>
            <a:off x="4731019" y="1479411"/>
            <a:ext cx="3578094" cy="322885"/>
          </a:xfrm>
          <a:prstGeom prst="rect">
            <a:avLst/>
          </a:prstGeom>
        </p:spPr>
      </p:pic>
      <p:sp>
        <p:nvSpPr>
          <p:cNvPr id="16" name="TextBox 15"/>
          <p:cNvSpPr txBox="1"/>
          <p:nvPr/>
        </p:nvSpPr>
        <p:spPr>
          <a:xfrm>
            <a:off x="902446" y="2539490"/>
            <a:ext cx="1186543" cy="369332"/>
          </a:xfrm>
          <a:prstGeom prst="rect">
            <a:avLst/>
          </a:prstGeom>
          <a:noFill/>
        </p:spPr>
        <p:txBody>
          <a:bodyPr wrap="none" rtlCol="0">
            <a:spAutoFit/>
          </a:bodyPr>
          <a:lstStyle/>
          <a:p>
            <a:r>
              <a:rPr lang="en-US" dirty="0" smtClean="0"/>
              <a:t>Child hand</a:t>
            </a:r>
            <a:endParaRPr lang="en-US" dirty="0"/>
          </a:p>
        </p:txBody>
      </p:sp>
      <p:sp>
        <p:nvSpPr>
          <p:cNvPr id="18" name="TextBox 17"/>
          <p:cNvSpPr txBox="1"/>
          <p:nvPr/>
        </p:nvSpPr>
        <p:spPr>
          <a:xfrm>
            <a:off x="774080" y="5100997"/>
            <a:ext cx="1327158" cy="369332"/>
          </a:xfrm>
          <a:prstGeom prst="rect">
            <a:avLst/>
          </a:prstGeom>
          <a:noFill/>
        </p:spPr>
        <p:txBody>
          <a:bodyPr wrap="none" rtlCol="0">
            <a:spAutoFit/>
          </a:bodyPr>
          <a:lstStyle/>
          <a:p>
            <a:r>
              <a:rPr lang="en-US" dirty="0" smtClean="0"/>
              <a:t>Parent hand</a:t>
            </a:r>
            <a:endParaRPr lang="en-US" dirty="0"/>
          </a:p>
        </p:txBody>
      </p:sp>
      <p:sp>
        <p:nvSpPr>
          <p:cNvPr id="20" name="TextBox 19"/>
          <p:cNvSpPr txBox="1"/>
          <p:nvPr/>
        </p:nvSpPr>
        <p:spPr>
          <a:xfrm>
            <a:off x="987376" y="3358676"/>
            <a:ext cx="1041182" cy="369332"/>
          </a:xfrm>
          <a:prstGeom prst="rect">
            <a:avLst/>
          </a:prstGeom>
          <a:noFill/>
        </p:spPr>
        <p:txBody>
          <a:bodyPr wrap="none" rtlCol="0">
            <a:spAutoFit/>
          </a:bodyPr>
          <a:lstStyle/>
          <a:p>
            <a:r>
              <a:rPr lang="en-US" dirty="0" smtClean="0"/>
              <a:t>Child eye</a:t>
            </a:r>
            <a:endParaRPr lang="en-US" dirty="0"/>
          </a:p>
        </p:txBody>
      </p:sp>
      <p:sp>
        <p:nvSpPr>
          <p:cNvPr id="21" name="TextBox 20"/>
          <p:cNvSpPr txBox="1"/>
          <p:nvPr/>
        </p:nvSpPr>
        <p:spPr>
          <a:xfrm>
            <a:off x="846760" y="4185671"/>
            <a:ext cx="1181798" cy="369332"/>
          </a:xfrm>
          <a:prstGeom prst="rect">
            <a:avLst/>
          </a:prstGeom>
          <a:noFill/>
        </p:spPr>
        <p:txBody>
          <a:bodyPr wrap="none" rtlCol="0">
            <a:spAutoFit/>
          </a:bodyPr>
          <a:lstStyle/>
          <a:p>
            <a:r>
              <a:rPr lang="en-US" dirty="0" smtClean="0"/>
              <a:t>Parent eye</a:t>
            </a:r>
            <a:endParaRPr lang="en-US" dirty="0"/>
          </a:p>
        </p:txBody>
      </p:sp>
    </p:spTree>
    <p:extLst>
      <p:ext uri="{BB962C8B-B14F-4D97-AF65-F5344CB8AC3E}">
        <p14:creationId xmlns:p14="http://schemas.microsoft.com/office/powerpoint/2010/main" val="31089120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Users\txu\Dropbox\_my papers\RCP\stats\frames\cam4_img_176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2298" y="90038"/>
            <a:ext cx="2250440" cy="168783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231" y="90037"/>
            <a:ext cx="2246067" cy="1684551"/>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t="1" r="21802" b="1358"/>
          <a:stretch/>
        </p:blipFill>
        <p:spPr>
          <a:xfrm>
            <a:off x="4731019" y="1479411"/>
            <a:ext cx="3578094" cy="32288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800" y="1974573"/>
            <a:ext cx="7727313" cy="4736095"/>
          </a:xfrm>
          <a:prstGeom prst="rect">
            <a:avLst/>
          </a:prstGeom>
        </p:spPr>
      </p:pic>
    </p:spTree>
    <p:extLst>
      <p:ext uri="{BB962C8B-B14F-4D97-AF65-F5344CB8AC3E}">
        <p14:creationId xmlns:p14="http://schemas.microsoft.com/office/powerpoint/2010/main" val="35347304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Users\txu\Dropbox\_my papers\RCP\stats\frames\cam4_img_176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2298" y="90038"/>
            <a:ext cx="2250440" cy="168783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231" y="90037"/>
            <a:ext cx="2246067" cy="1684551"/>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t="1" r="21802" b="1358"/>
          <a:stretch/>
        </p:blipFill>
        <p:spPr>
          <a:xfrm>
            <a:off x="4731019" y="1479411"/>
            <a:ext cx="3578094" cy="322885"/>
          </a:xfrm>
          <a:prstGeom prst="rect">
            <a:avLst/>
          </a:prstGeom>
        </p:spPr>
      </p:pic>
      <p:sp>
        <p:nvSpPr>
          <p:cNvPr id="10" name="Rounded Rectangle 9"/>
          <p:cNvSpPr/>
          <p:nvPr/>
        </p:nvSpPr>
        <p:spPr>
          <a:xfrm>
            <a:off x="1555840" y="2363819"/>
            <a:ext cx="1686839" cy="1284824"/>
          </a:xfrm>
          <a:prstGeom prst="roundRect">
            <a:avLst>
              <a:gd name="adj" fmla="val 50000"/>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Child Eye</a:t>
            </a:r>
          </a:p>
        </p:txBody>
      </p:sp>
      <p:sp>
        <p:nvSpPr>
          <p:cNvPr id="11" name="Rounded Rectangle 10"/>
          <p:cNvSpPr/>
          <p:nvPr/>
        </p:nvSpPr>
        <p:spPr>
          <a:xfrm>
            <a:off x="1555840" y="4983998"/>
            <a:ext cx="1686839" cy="1284824"/>
          </a:xfrm>
          <a:prstGeom prst="roundRect">
            <a:avLst>
              <a:gd name="adj" fmla="val 50000"/>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Child Hand</a:t>
            </a:r>
          </a:p>
        </p:txBody>
      </p:sp>
      <p:sp>
        <p:nvSpPr>
          <p:cNvPr id="12" name="Rounded Rectangle 11"/>
          <p:cNvSpPr/>
          <p:nvPr/>
        </p:nvSpPr>
        <p:spPr>
          <a:xfrm>
            <a:off x="5608211" y="2363819"/>
            <a:ext cx="1686839" cy="1284824"/>
          </a:xfrm>
          <a:prstGeom prst="roundRect">
            <a:avLst>
              <a:gd name="adj" fmla="val 50000"/>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Parent Eye</a:t>
            </a:r>
          </a:p>
        </p:txBody>
      </p:sp>
      <p:sp>
        <p:nvSpPr>
          <p:cNvPr id="13" name="Rounded Rectangle 12"/>
          <p:cNvSpPr/>
          <p:nvPr/>
        </p:nvSpPr>
        <p:spPr>
          <a:xfrm>
            <a:off x="5608211" y="4983998"/>
            <a:ext cx="1686839" cy="1284824"/>
          </a:xfrm>
          <a:prstGeom prst="roundRect">
            <a:avLst>
              <a:gd name="adj" fmla="val 50000"/>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Parent Hand</a:t>
            </a:r>
          </a:p>
        </p:txBody>
      </p:sp>
      <p:cxnSp>
        <p:nvCxnSpPr>
          <p:cNvPr id="14" name="Straight Arrow Connector 13"/>
          <p:cNvCxnSpPr/>
          <p:nvPr/>
        </p:nvCxnSpPr>
        <p:spPr>
          <a:xfrm flipH="1">
            <a:off x="2399257" y="3655974"/>
            <a:ext cx="13402" cy="1328024"/>
          </a:xfrm>
          <a:prstGeom prst="straightConnector1">
            <a:avLst/>
          </a:prstGeom>
          <a:ln w="28575">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206840" y="2853378"/>
            <a:ext cx="2401371"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096672" y="2532051"/>
            <a:ext cx="2734973" cy="0"/>
          </a:xfrm>
          <a:prstGeom prst="straightConnector1">
            <a:avLst/>
          </a:prstGeom>
          <a:ln w="28575">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030568" y="6092552"/>
            <a:ext cx="273497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41425" y="5731469"/>
            <a:ext cx="2401371" cy="0"/>
          </a:xfrm>
          <a:prstGeom prst="straightConnector1">
            <a:avLst/>
          </a:prstGeom>
          <a:ln w="28575">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121999" y="3655974"/>
            <a:ext cx="13402" cy="1328024"/>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275359" y="3655974"/>
            <a:ext cx="13402" cy="1328024"/>
          </a:xfrm>
          <a:prstGeom prst="straightConnector1">
            <a:avLst/>
          </a:prstGeom>
          <a:ln w="28575">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570979" y="3648643"/>
            <a:ext cx="13402" cy="1328024"/>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030567" y="3474144"/>
            <a:ext cx="2577642" cy="2001261"/>
          </a:xfrm>
          <a:prstGeom prst="straightConnector1">
            <a:avLst/>
          </a:prstGeom>
          <a:ln w="28575">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08388" y="3267631"/>
            <a:ext cx="2531891" cy="196574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078086" y="3243242"/>
            <a:ext cx="2530125" cy="1871897"/>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241425" y="3495286"/>
            <a:ext cx="2530125" cy="1871897"/>
          </a:xfrm>
          <a:prstGeom prst="straightConnector1">
            <a:avLst/>
          </a:prstGeom>
          <a:ln w="28575">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31019" y="2041576"/>
            <a:ext cx="612668" cy="461665"/>
          </a:xfrm>
          <a:prstGeom prst="rect">
            <a:avLst/>
          </a:prstGeom>
          <a:noFill/>
        </p:spPr>
        <p:txBody>
          <a:bodyPr wrap="none" rtlCol="0">
            <a:spAutoFit/>
          </a:bodyPr>
          <a:lstStyle/>
          <a:p>
            <a:r>
              <a:rPr lang="en-US" sz="2400" dirty="0" smtClean="0"/>
              <a:t>???</a:t>
            </a:r>
            <a:endParaRPr lang="en-US" sz="2400" dirty="0"/>
          </a:p>
        </p:txBody>
      </p:sp>
    </p:spTree>
    <p:extLst>
      <p:ext uri="{BB962C8B-B14F-4D97-AF65-F5344CB8AC3E}">
        <p14:creationId xmlns:p14="http://schemas.microsoft.com/office/powerpoint/2010/main" val="6556449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calculation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015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Users\txu\Dropbox\_my papers\RCP\stats\frames\cam4_img_176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56" t="14234" r="5556" b="14010"/>
          <a:stretch/>
        </p:blipFill>
        <p:spPr bwMode="auto">
          <a:xfrm>
            <a:off x="5632207" y="66435"/>
            <a:ext cx="2572420" cy="138440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6" descr="C:\Users\txu\Dropbox\_my papers\RCP\stats\frames\cam2_img_176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2298" y="90038"/>
            <a:ext cx="2250440" cy="168783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C:\Users\txu\Dropbox\_my papers\RCP\stats\frames\cam1_img_176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231" y="90037"/>
            <a:ext cx="2246067" cy="1684551"/>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t="1" r="21802" b="1358"/>
          <a:stretch/>
        </p:blipFill>
        <p:spPr>
          <a:xfrm>
            <a:off x="4731019" y="1479411"/>
            <a:ext cx="3578094" cy="32288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800" y="1974573"/>
            <a:ext cx="7727313" cy="4736095"/>
          </a:xfrm>
          <a:prstGeom prst="rect">
            <a:avLst/>
          </a:prstGeom>
        </p:spPr>
      </p:pic>
    </p:spTree>
    <p:extLst>
      <p:ext uri="{BB962C8B-B14F-4D97-AF65-F5344CB8AC3E}">
        <p14:creationId xmlns:p14="http://schemas.microsoft.com/office/powerpoint/2010/main" val="40441223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490" y="304166"/>
            <a:ext cx="7886700" cy="1325563"/>
          </a:xfrm>
        </p:spPr>
        <p:txBody>
          <a:bodyPr>
            <a:normAutofit/>
          </a:bodyPr>
          <a:lstStyle/>
          <a:p>
            <a:r>
              <a:rPr lang="en-US" sz="3600" dirty="0" smtClean="0"/>
              <a:t>Directional influences in Infant Parent Interaction</a:t>
            </a:r>
            <a:endParaRPr lang="en-US" sz="3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6300" y="1838224"/>
            <a:ext cx="5924284" cy="4426497"/>
          </a:xfrm>
          <a:prstGeom prst="rect">
            <a:avLst/>
          </a:prstGeom>
        </p:spPr>
      </p:pic>
    </p:spTree>
    <p:extLst>
      <p:ext uri="{BB962C8B-B14F-4D97-AF65-F5344CB8AC3E}">
        <p14:creationId xmlns:p14="http://schemas.microsoft.com/office/powerpoint/2010/main" val="36406685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r>
              <a:rPr lang="en-US" dirty="0" smtClean="0"/>
              <a:t>At a certain age group, what are the significant directional influences in child-parent coordinated behaviors, both intra-personally and inter-personally?</a:t>
            </a:r>
          </a:p>
          <a:p>
            <a:r>
              <a:rPr lang="en-US" dirty="0" smtClean="0"/>
              <a:t>Do these relations change developmentally? Are there distinct individual differences?</a:t>
            </a:r>
          </a:p>
          <a:p>
            <a:endParaRPr lang="en-US" dirty="0"/>
          </a:p>
          <a:p>
            <a:pPr marL="0" indent="0">
              <a:buNone/>
            </a:pPr>
            <a:r>
              <a:rPr lang="en-US" dirty="0" smtClean="0"/>
              <a:t>Many other potential applications.</a:t>
            </a:r>
          </a:p>
          <a:p>
            <a:endParaRPr lang="en-US" dirty="0" smtClean="0"/>
          </a:p>
          <a:p>
            <a:endParaRPr lang="en-US" dirty="0"/>
          </a:p>
        </p:txBody>
      </p:sp>
    </p:spTree>
    <p:extLst>
      <p:ext uri="{BB962C8B-B14F-4D97-AF65-F5344CB8AC3E}">
        <p14:creationId xmlns:p14="http://schemas.microsoft.com/office/powerpoint/2010/main" val="193364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Granger </a:t>
            </a:r>
            <a:r>
              <a:rPr lang="en-US" dirty="0" smtClean="0"/>
              <a:t>causality</a:t>
            </a:r>
            <a:endParaRPr lang="en-US" dirty="0"/>
          </a:p>
        </p:txBody>
      </p:sp>
      <p:sp>
        <p:nvSpPr>
          <p:cNvPr id="3" name="Content Placeholder 2"/>
          <p:cNvSpPr>
            <a:spLocks noGrp="1"/>
          </p:cNvSpPr>
          <p:nvPr>
            <p:ph idx="1"/>
          </p:nvPr>
        </p:nvSpPr>
        <p:spPr>
          <a:xfrm>
            <a:off x="628649" y="1825625"/>
            <a:ext cx="8140881" cy="4351338"/>
          </a:xfrm>
        </p:spPr>
        <p:txBody>
          <a:bodyPr/>
          <a:lstStyle/>
          <a:p>
            <a:r>
              <a:rPr lang="en-US" dirty="0" smtClean="0"/>
              <a:t>What </a:t>
            </a:r>
            <a:r>
              <a:rPr lang="en-US" dirty="0"/>
              <a:t>is multivariate autoregressive (MVAR) </a:t>
            </a:r>
            <a:r>
              <a:rPr lang="en-US" dirty="0" smtClean="0"/>
              <a:t>models?</a:t>
            </a:r>
          </a:p>
          <a:p>
            <a:r>
              <a:rPr lang="en-US" dirty="0" smtClean="0"/>
              <a:t>How Granger causality is calculated based on MVAR?</a:t>
            </a:r>
          </a:p>
        </p:txBody>
      </p:sp>
    </p:spTree>
    <p:extLst>
      <p:ext uri="{BB962C8B-B14F-4D97-AF65-F5344CB8AC3E}">
        <p14:creationId xmlns:p14="http://schemas.microsoft.com/office/powerpoint/2010/main" val="38411926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1701542" y="2509303"/>
            <a:ext cx="6318913" cy="1383969"/>
          </a:xfrm>
          <a:ln w="38100">
            <a:solidFill>
              <a:schemeClr val="accent1"/>
            </a:solidFill>
          </a:ln>
        </p:spPr>
        <p:txBody>
          <a:bodyPr wrap="square" lIns="457200" tIns="182880" rIns="457200" bIns="182880">
            <a:spAutoFit/>
          </a:bodyPr>
          <a:lstStyle/>
          <a:p>
            <a:pPr marL="0" indent="0" algn="ctr">
              <a:buNone/>
            </a:pPr>
            <a:r>
              <a:rPr lang="en-US" sz="3200" dirty="0" smtClean="0"/>
              <a:t>Thank you!</a:t>
            </a:r>
          </a:p>
          <a:p>
            <a:pPr marL="0" indent="0" algn="ctr">
              <a:buNone/>
            </a:pPr>
            <a:r>
              <a:rPr lang="en-US" sz="3200" dirty="0" smtClean="0"/>
              <a:t>Questions?</a:t>
            </a:r>
            <a:endParaRPr lang="en-US" sz="3200" dirty="0"/>
          </a:p>
        </p:txBody>
      </p:sp>
    </p:spTree>
    <p:extLst>
      <p:ext uri="{BB962C8B-B14F-4D97-AF65-F5344CB8AC3E}">
        <p14:creationId xmlns:p14="http://schemas.microsoft.com/office/powerpoint/2010/main" val="4243676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444143" y="265090"/>
                <a:ext cx="8330678" cy="1477328"/>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𝑡</m:t>
                        </m:r>
                      </m:sub>
                    </m:sSub>
                  </m:oMath>
                </a14:m>
                <a:r>
                  <a:rPr lang="en-US" sz="2400" dirty="0" smtClean="0"/>
                  <a:t> , a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𝑝</m:t>
                        </m:r>
                      </m:e>
                      <m:sub>
                        <m:r>
                          <a:rPr lang="en-US" sz="2400" b="0" i="1" dirty="0" smtClean="0">
                            <a:latin typeface="Cambria Math" panose="02040503050406030204" pitchFamily="18" charset="0"/>
                          </a:rPr>
                          <m:t>𝑡h</m:t>
                        </m:r>
                      </m:sub>
                    </m:sSub>
                  </m:oMath>
                </a14:m>
                <a:r>
                  <a:rPr lang="en-US" sz="2400" dirty="0" smtClean="0"/>
                  <a:t> order vector autoregressive model</a:t>
                </a:r>
                <a:r>
                  <a:rPr lang="en-US" sz="2400" dirty="0"/>
                  <a:t> </a:t>
                </a:r>
                <a:r>
                  <a:rPr lang="en-US" sz="2400" dirty="0" smtClean="0"/>
                  <a:t>– </a:t>
                </a:r>
              </a:p>
              <a:p>
                <a:r>
                  <a:rPr lang="en-US" sz="2400" dirty="0" smtClean="0"/>
                  <a:t>the </a:t>
                </a:r>
                <a:r>
                  <a:rPr lang="en-US" sz="2400" dirty="0"/>
                  <a:t>value of the process at current time </a:t>
                </a:r>
                <a:r>
                  <a:rPr lang="en-US" sz="2400" b="1" i="1" dirty="0"/>
                  <a:t>t</a:t>
                </a:r>
                <a:r>
                  <a:rPr lang="en-US" sz="2400" dirty="0"/>
                  <a:t> </a:t>
                </a:r>
                <a:r>
                  <a:rPr lang="en-US" sz="2400" dirty="0" smtClean="0"/>
                  <a:t>is modeled in </a:t>
                </a:r>
                <a:r>
                  <a:rPr lang="en-US" sz="2400" dirty="0"/>
                  <a:t>terms of its</a:t>
                </a:r>
              </a:p>
              <a:p>
                <a:r>
                  <a:rPr lang="en-US" sz="2400" dirty="0"/>
                  <a:t>past values at times </a:t>
                </a:r>
                <a:r>
                  <a:rPr lang="en-US" sz="2400" i="1" dirty="0"/>
                  <a:t>t − 1, . . ., t − p</a:t>
                </a:r>
                <a:r>
                  <a:rPr lang="en-US" sz="2400" dirty="0"/>
                  <a:t>. </a:t>
                </a:r>
                <a:endParaRPr lang="en-US" sz="2400" dirty="0" smtClean="0"/>
              </a:p>
              <a:p>
                <a:r>
                  <a:rPr lang="en-US" sz="2400" dirty="0" smtClean="0"/>
                  <a:t>.</a:t>
                </a:r>
              </a:p>
            </p:txBody>
          </p:sp>
        </mc:Choice>
        <mc:Fallback xmlns="">
          <p:sp>
            <p:nvSpPr>
              <p:cNvPr id="4" name="TextBox 3"/>
              <p:cNvSpPr txBox="1">
                <a:spLocks noRot="1" noChangeAspect="1" noMove="1" noResize="1" noEditPoints="1" noAdjustHandles="1" noChangeArrowheads="1" noChangeShapeType="1" noTextEdit="1"/>
              </p:cNvSpPr>
              <p:nvPr/>
            </p:nvSpPr>
            <p:spPr>
              <a:xfrm>
                <a:off x="444143" y="265090"/>
                <a:ext cx="8330678" cy="1477328"/>
              </a:xfrm>
              <a:prstGeom prst="rect">
                <a:avLst/>
              </a:prstGeom>
              <a:blipFill rotWithShape="0">
                <a:blip r:embed="rId3"/>
                <a:stretch>
                  <a:fillRect l="-2269" t="-6173" r="-1318" b="-11523"/>
                </a:stretch>
              </a:blipFill>
            </p:spPr>
            <p:txBody>
              <a:bodyPr/>
              <a:lstStyle/>
              <a:p>
                <a:r>
                  <a:rPr lang="en-US">
                    <a:noFill/>
                  </a:rPr>
                  <a:t> </a:t>
                </a:r>
              </a:p>
            </p:txBody>
          </p:sp>
        </mc:Fallback>
      </mc:AlternateContent>
      <p:sp>
        <p:nvSpPr>
          <p:cNvPr id="2" name="Rectangle 1"/>
          <p:cNvSpPr/>
          <p:nvPr/>
        </p:nvSpPr>
        <p:spPr>
          <a:xfrm>
            <a:off x="2463800" y="1615440"/>
            <a:ext cx="6553200" cy="1356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310" y="1494263"/>
            <a:ext cx="4110980" cy="1598714"/>
          </a:xfrm>
          <a:prstGeom prst="rect">
            <a:avLst/>
          </a:prstGeom>
        </p:spPr>
      </p:pic>
    </p:spTree>
    <p:extLst>
      <p:ext uri="{BB962C8B-B14F-4D97-AF65-F5344CB8AC3E}">
        <p14:creationId xmlns:p14="http://schemas.microsoft.com/office/powerpoint/2010/main" val="189961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444143" y="265090"/>
                <a:ext cx="6559168" cy="1107996"/>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𝑡</m:t>
                        </m:r>
                      </m:sub>
                    </m:sSub>
                  </m:oMath>
                </a14:m>
                <a:r>
                  <a:rPr lang="en-US" sz="2400" dirty="0" smtClean="0"/>
                  <a:t> , a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𝑝</m:t>
                        </m:r>
                      </m:e>
                      <m:sub>
                        <m:r>
                          <a:rPr lang="en-US" sz="2400" b="0" i="1" dirty="0" smtClean="0">
                            <a:latin typeface="Cambria Math" panose="02040503050406030204" pitchFamily="18" charset="0"/>
                          </a:rPr>
                          <m:t>𝑡h</m:t>
                        </m:r>
                      </m:sub>
                    </m:sSub>
                  </m:oMath>
                </a14:m>
                <a:r>
                  <a:rPr lang="en-US" sz="2400" dirty="0" smtClean="0"/>
                  <a:t> order vector autoregressive model,</a:t>
                </a:r>
              </a:p>
              <a:p>
                <a:r>
                  <a:rPr lang="en-US" sz="2400" dirty="0" smtClean="0"/>
                  <a:t>is split into two jointly distributed (inter-dependent) </a:t>
                </a:r>
              </a:p>
              <a:p>
                <a:r>
                  <a:rPr lang="en-US" sz="2400" dirty="0" smtClean="0"/>
                  <a:t>multivariate processes: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444143" y="265090"/>
                <a:ext cx="6559168" cy="1107996"/>
              </a:xfrm>
              <a:prstGeom prst="rect">
                <a:avLst/>
              </a:prstGeom>
              <a:blipFill rotWithShape="0">
                <a:blip r:embed="rId3"/>
                <a:stretch>
                  <a:fillRect l="-2881" t="-8242" r="-1859" b="-15934"/>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43" y="1615440"/>
            <a:ext cx="8439889" cy="1519180"/>
          </a:xfrm>
          <a:prstGeom prst="rect">
            <a:avLst/>
          </a:prstGeom>
        </p:spPr>
      </p:pic>
      <p:sp>
        <p:nvSpPr>
          <p:cNvPr id="2" name="Rectangle 1"/>
          <p:cNvSpPr/>
          <p:nvPr/>
        </p:nvSpPr>
        <p:spPr>
          <a:xfrm>
            <a:off x="2463800" y="1615440"/>
            <a:ext cx="6553200" cy="1356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516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444143" y="265090"/>
                <a:ext cx="6559168" cy="1107996"/>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𝑡</m:t>
                        </m:r>
                      </m:sub>
                    </m:sSub>
                  </m:oMath>
                </a14:m>
                <a:r>
                  <a:rPr lang="en-US" sz="2400" dirty="0" smtClean="0"/>
                  <a:t> , a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𝑝</m:t>
                        </m:r>
                      </m:e>
                      <m:sub>
                        <m:r>
                          <a:rPr lang="en-US" sz="2400" b="0" i="1" dirty="0" smtClean="0">
                            <a:latin typeface="Cambria Math" panose="02040503050406030204" pitchFamily="18" charset="0"/>
                          </a:rPr>
                          <m:t>𝑡h</m:t>
                        </m:r>
                      </m:sub>
                    </m:sSub>
                  </m:oMath>
                </a14:m>
                <a:r>
                  <a:rPr lang="en-US" sz="2400" dirty="0" smtClean="0"/>
                  <a:t> order vector autoregressive model,</a:t>
                </a:r>
              </a:p>
              <a:p>
                <a:r>
                  <a:rPr lang="en-US" sz="2400" dirty="0" smtClean="0"/>
                  <a:t>is split into two jointly distributed (inter-dependent) </a:t>
                </a:r>
              </a:p>
              <a:p>
                <a:r>
                  <a:rPr lang="en-US" sz="2400" dirty="0" smtClean="0"/>
                  <a:t>multivariate processes: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444143" y="265090"/>
                <a:ext cx="6559168" cy="1107996"/>
              </a:xfrm>
              <a:prstGeom prst="rect">
                <a:avLst/>
              </a:prstGeom>
              <a:blipFill rotWithShape="0">
                <a:blip r:embed="rId2"/>
                <a:stretch>
                  <a:fillRect l="-2881" t="-8242" r="-1859" b="-15934"/>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43" y="1615440"/>
            <a:ext cx="8439889" cy="1519180"/>
          </a:xfrm>
          <a:prstGeom prst="rect">
            <a:avLst/>
          </a:prstGeom>
        </p:spPr>
      </p:pic>
    </p:spTree>
    <p:extLst>
      <p:ext uri="{BB962C8B-B14F-4D97-AF65-F5344CB8AC3E}">
        <p14:creationId xmlns:p14="http://schemas.microsoft.com/office/powerpoint/2010/main" val="1540534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1643</TotalTime>
  <Words>2223</Words>
  <Application>Microsoft Office PowerPoint</Application>
  <PresentationFormat>On-screen Show (4:3)</PresentationFormat>
  <Paragraphs>326</Paragraphs>
  <Slides>60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宋体</vt:lpstr>
      <vt:lpstr>Arial</vt:lpstr>
      <vt:lpstr>Calibri</vt:lpstr>
      <vt:lpstr>Calibri Light</vt:lpstr>
      <vt:lpstr>Cambria Math</vt:lpstr>
      <vt:lpstr>Office Theme</vt:lpstr>
      <vt:lpstr>Detailed Steps for Granger Causality calculation for categorical datasets</vt:lpstr>
      <vt:lpstr>Outline</vt:lpstr>
      <vt:lpstr>Granger causality</vt:lpstr>
      <vt:lpstr>Granger causality</vt:lpstr>
      <vt:lpstr>Granger causality</vt:lpstr>
      <vt:lpstr>Granger causality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Significance test</vt:lpstr>
      <vt:lpstr>PowerPoint Presentation</vt:lpstr>
      <vt:lpstr>PowerPoint Presentation</vt:lpstr>
      <vt:lpstr>PowerPoint Presentation</vt:lpstr>
      <vt:lpstr>PowerPoint Presentation</vt:lpstr>
      <vt:lpstr>PowerPoint Presentation</vt:lpstr>
      <vt:lpstr>PowerPoint Presentation</vt:lpstr>
      <vt:lpstr>Three factors in temporal relations</vt:lpstr>
      <vt:lpstr>Three factors in temporal relations</vt:lpstr>
      <vt:lpstr>Three factors in temporal relations</vt:lpstr>
      <vt:lpstr>PowerPoint Presentation</vt:lpstr>
      <vt:lpstr>PowerPoint Presentation</vt:lpstr>
      <vt:lpstr>PowerPoint Presentation</vt:lpstr>
      <vt:lpstr>PowerPoint Presentation</vt:lpstr>
      <vt:lpstr>PowerPoint Presentation</vt:lpstr>
      <vt:lpstr>Interpreting G-cause with simulated temporal streams</vt:lpstr>
      <vt:lpstr>Interpreting G-cause with simulated temporal streams</vt:lpstr>
      <vt:lpstr>PowerPoint Presentation</vt:lpstr>
      <vt:lpstr>Mining directional Granger Causality in multimodal child-parent interaction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Baseline calculation</vt:lpstr>
      <vt:lpstr>PowerPoint Presentation</vt:lpstr>
      <vt:lpstr>Directional influences in Infant Parent Interaction</vt:lpstr>
      <vt:lpstr>Research 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LL's Dell</dc:creator>
  <cp:lastModifiedBy>LL's Dell</cp:lastModifiedBy>
  <cp:revision>226</cp:revision>
  <dcterms:created xsi:type="dcterms:W3CDTF">2017-01-17T10:26:33Z</dcterms:created>
  <dcterms:modified xsi:type="dcterms:W3CDTF">2017-05-04T19:09:44Z</dcterms:modified>
</cp:coreProperties>
</file>