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66FF"/>
    <a:srgbClr val="FF99FF"/>
    <a:srgbClr val="66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93766" y="710140"/>
            <a:ext cx="5319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Cascading Style Sheets (CSS) 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690" y="1573711"/>
            <a:ext cx="10093236" cy="2791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CSS, or Cascading Style Sheets, is a styling language used to add visual style and layout to web documents written in HTML and XHTML. With CSS, web developers can separate the presentation of a web page from its content, making it easier to manage and update the appearance of a website.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4913" y="4443602"/>
            <a:ext cx="1782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 Syntax</a:t>
            </a:r>
            <a:endParaRPr lang="en-US" sz="2800" b="1" i="0" dirty="0">
              <a:solidFill>
                <a:srgbClr val="FF66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36274" y="47052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h1{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color:blue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	font-size:12px;</a:t>
            </a:r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42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6503" y="710879"/>
            <a:ext cx="105243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99FF"/>
                </a:solidFill>
              </a:rPr>
              <a:t>background-attachment:</a:t>
            </a:r>
            <a:r>
              <a:rPr lang="en-US" sz="2200" b="1" dirty="0">
                <a:solidFill>
                  <a:srgbClr val="FFFF00"/>
                </a:solidFill>
              </a:rPr>
              <a:t> Determines whether the background image scrolls with the content or remains fixed. Values include </a:t>
            </a:r>
            <a:r>
              <a:rPr lang="en-US" sz="2200" b="1" dirty="0"/>
              <a:t>scroll (default) and fixed.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99FF"/>
                </a:solidFill>
              </a:rPr>
              <a:t>background-clip:</a:t>
            </a:r>
            <a:r>
              <a:rPr lang="en-US" sz="2200" b="1" dirty="0">
                <a:solidFill>
                  <a:srgbClr val="FFFF00"/>
                </a:solidFill>
              </a:rPr>
              <a:t> Specifies the area where the background image or color is visible. It can be set to border-box, padding-box, or content-box.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99FF"/>
                </a:solidFill>
              </a:rPr>
              <a:t>background-gradient:</a:t>
            </a:r>
            <a:r>
              <a:rPr lang="en-US" sz="2200" b="1" dirty="0">
                <a:solidFill>
                  <a:srgbClr val="FFFF00"/>
                </a:solidFill>
              </a:rPr>
              <a:t> Represents a CSS gradient that can be used as the background. Gradients can be linear or radial and can include multiple color stops.</a:t>
            </a:r>
          </a:p>
        </p:txBody>
      </p:sp>
    </p:spTree>
    <p:extLst>
      <p:ext uri="{BB962C8B-B14F-4D97-AF65-F5344CB8AC3E}">
        <p14:creationId xmlns:p14="http://schemas.microsoft.com/office/powerpoint/2010/main" val="40776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5977" y="644825"/>
            <a:ext cx="2980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F3542"/>
                </a:solidFill>
                <a:latin typeface="Titillium Web"/>
              </a:rPr>
              <a:t> </a:t>
            </a:r>
            <a:r>
              <a:rPr lang="en-US" sz="2400" b="1" dirty="0">
                <a:solidFill>
                  <a:srgbClr val="66FF66"/>
                </a:solidFill>
                <a:latin typeface="Titillium Web"/>
              </a:rPr>
              <a:t>List Styling in CSS</a:t>
            </a:r>
            <a:endParaRPr lang="en-US" sz="2400" b="1" i="0" dirty="0">
              <a:solidFill>
                <a:srgbClr val="66FF66"/>
              </a:solidFill>
              <a:effectLst/>
              <a:latin typeface="Titillium We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966" y="1454723"/>
            <a:ext cx="433804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99FF"/>
                </a:solidFill>
                <a:latin typeface="Titillium Web"/>
              </a:rPr>
              <a:t>list-style-type</a:t>
            </a:r>
          </a:p>
          <a:p>
            <a:r>
              <a:rPr lang="en-US" sz="2400" b="1" dirty="0" err="1">
                <a:solidFill>
                  <a:srgbClr val="FFFF00"/>
                </a:solidFill>
                <a:latin typeface="Titillium Web"/>
              </a:rPr>
              <a:t>Ul</a:t>
            </a:r>
            <a:r>
              <a:rPr lang="en-US" sz="2400" b="1" dirty="0">
                <a:solidFill>
                  <a:srgbClr val="FFFF00"/>
                </a:solidFill>
                <a:latin typeface="Titillium Web"/>
              </a:rPr>
              <a:t>  li {</a:t>
            </a:r>
          </a:p>
          <a:p>
            <a:r>
              <a:rPr lang="en-US" sz="2400" b="1" dirty="0">
                <a:solidFill>
                  <a:srgbClr val="FFFF00"/>
                </a:solidFill>
                <a:latin typeface="Titillium Web"/>
              </a:rPr>
              <a:t>  list-style-type: circle;</a:t>
            </a:r>
          </a:p>
          <a:p>
            <a:r>
              <a:rPr lang="en-US" sz="2400" b="1" dirty="0">
                <a:solidFill>
                  <a:srgbClr val="FFFF00"/>
                </a:solidFill>
                <a:latin typeface="Titillium Web"/>
              </a:rPr>
              <a:t>}</a:t>
            </a:r>
          </a:p>
          <a:p>
            <a:r>
              <a:rPr lang="en-US" sz="2400" b="1" dirty="0" err="1">
                <a:solidFill>
                  <a:srgbClr val="FFFF00"/>
                </a:solidFill>
                <a:latin typeface="Titillium Web"/>
              </a:rPr>
              <a:t>ol</a:t>
            </a:r>
            <a:r>
              <a:rPr lang="en-US" sz="2400" b="1" dirty="0">
                <a:solidFill>
                  <a:srgbClr val="FFFF00"/>
                </a:solidFill>
                <a:latin typeface="Titillium Web"/>
              </a:rPr>
              <a:t>  li{</a:t>
            </a:r>
          </a:p>
          <a:p>
            <a:r>
              <a:rPr lang="en-US" sz="2400" b="1" dirty="0">
                <a:solidFill>
                  <a:srgbClr val="FFFF00"/>
                </a:solidFill>
                <a:latin typeface="Titillium Web"/>
              </a:rPr>
              <a:t>  list-style-type: lower-alpha;</a:t>
            </a:r>
          </a:p>
          <a:p>
            <a:r>
              <a:rPr lang="en-US" sz="2400" b="1" dirty="0">
                <a:solidFill>
                  <a:srgbClr val="FFFF00"/>
                </a:solidFill>
                <a:latin typeface="Titillium Web"/>
              </a:rPr>
              <a:t>}</a:t>
            </a:r>
          </a:p>
          <a:p>
            <a:endParaRPr lang="en-US" sz="2400" b="1" i="0" dirty="0">
              <a:solidFill>
                <a:srgbClr val="FFFF00"/>
              </a:solidFill>
              <a:effectLst/>
              <a:latin typeface="Titillium We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4819" y="1598414"/>
            <a:ext cx="467948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99FF"/>
                </a:solidFill>
                <a:latin typeface="Titillium Web"/>
              </a:rPr>
              <a:t>list-style-image</a:t>
            </a:r>
          </a:p>
          <a:p>
            <a:r>
              <a:rPr lang="en-US" sz="2200" b="1" dirty="0" err="1">
                <a:solidFill>
                  <a:srgbClr val="FFFF00"/>
                </a:solidFill>
                <a:latin typeface="Titillium Web"/>
              </a:rPr>
              <a:t>ul</a:t>
            </a:r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 {</a:t>
            </a:r>
          </a:p>
          <a:p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  list-style-image: </a:t>
            </a:r>
            <a:r>
              <a:rPr lang="en-US" sz="2200" b="1" dirty="0" err="1">
                <a:solidFill>
                  <a:srgbClr val="FFFF00"/>
                </a:solidFill>
                <a:latin typeface="Titillium Web"/>
              </a:rPr>
              <a:t>url</a:t>
            </a:r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("logo.png");</a:t>
            </a:r>
          </a:p>
          <a:p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}</a:t>
            </a:r>
            <a:endParaRPr lang="en-US" sz="2200" b="1" i="0" dirty="0">
              <a:solidFill>
                <a:srgbClr val="FFFF00"/>
              </a:solidFill>
              <a:effectLst/>
              <a:latin typeface="Titillium We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6966" y="4634500"/>
            <a:ext cx="395973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99FF"/>
                </a:solidFill>
                <a:latin typeface="Titillium Web"/>
              </a:rPr>
              <a:t>list-style-position</a:t>
            </a:r>
          </a:p>
          <a:p>
            <a:r>
              <a:rPr lang="en-US" sz="2200" b="1" dirty="0" err="1">
                <a:solidFill>
                  <a:srgbClr val="FFFF00"/>
                </a:solidFill>
                <a:latin typeface="Titillium Web"/>
              </a:rPr>
              <a:t>ul</a:t>
            </a:r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 {</a:t>
            </a:r>
          </a:p>
          <a:p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  list-style-position: outside;</a:t>
            </a:r>
          </a:p>
          <a:p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}</a:t>
            </a:r>
            <a:endParaRPr lang="en-US" sz="2200" b="1" i="0" dirty="0">
              <a:solidFill>
                <a:srgbClr val="FFFF00"/>
              </a:solidFill>
              <a:effectLst/>
              <a:latin typeface="Titillium We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14819" y="3321444"/>
            <a:ext cx="29819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99FF"/>
                </a:solidFill>
                <a:latin typeface="Titillium Web"/>
              </a:rPr>
              <a:t>list-style-color</a:t>
            </a:r>
          </a:p>
          <a:p>
            <a:r>
              <a:rPr lang="en-US" sz="2200" b="1" dirty="0" err="1">
                <a:solidFill>
                  <a:srgbClr val="FFFF00"/>
                </a:solidFill>
                <a:latin typeface="Titillium Web"/>
              </a:rPr>
              <a:t>ul</a:t>
            </a:r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 {</a:t>
            </a:r>
          </a:p>
          <a:p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  list-style-color: red;</a:t>
            </a:r>
          </a:p>
          <a:p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}</a:t>
            </a:r>
            <a:endParaRPr lang="en-US" sz="2200" b="1" i="0" dirty="0">
              <a:solidFill>
                <a:srgbClr val="FFFF00"/>
              </a:solidFill>
              <a:effectLst/>
              <a:latin typeface="Titillium We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14819" y="5044474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err="1">
                <a:solidFill>
                  <a:srgbClr val="FFFF00"/>
                </a:solidFill>
              </a:rPr>
              <a:t>ul</a:t>
            </a:r>
            <a:r>
              <a:rPr lang="en-US" sz="2200" b="1" dirty="0">
                <a:solidFill>
                  <a:srgbClr val="FFFF00"/>
                </a:solidFill>
              </a:rPr>
              <a:t> {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  list-style: circle outside </a:t>
            </a:r>
            <a:r>
              <a:rPr lang="en-US" sz="2200" b="1" dirty="0" err="1">
                <a:solidFill>
                  <a:srgbClr val="FFFF00"/>
                </a:solidFill>
              </a:rPr>
              <a:t>url</a:t>
            </a:r>
            <a:r>
              <a:rPr lang="en-US" sz="2200" b="1" dirty="0">
                <a:solidFill>
                  <a:srgbClr val="FFFF00"/>
                </a:solidFill>
              </a:rPr>
              <a:t>("logo.png");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57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2759" y="579511"/>
            <a:ext cx="387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  <a:latin typeface="Titillium Web"/>
              </a:rPr>
              <a:t>Margin Properties in CSS</a:t>
            </a:r>
            <a:endParaRPr lang="en-US" sz="2400" b="1" i="0" dirty="0">
              <a:solidFill>
                <a:srgbClr val="66FF66"/>
              </a:solidFill>
              <a:effectLst/>
              <a:latin typeface="Titillium We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1816" y="1386729"/>
            <a:ext cx="104981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In CSS, margin properties are used to control the spacing and positioning of elements by defining the space around an element's content.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0720" y="2501723"/>
            <a:ext cx="767660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margin-bottom</a:t>
            </a:r>
            <a:r>
              <a:rPr lang="en-US" sz="2200" b="1" dirty="0">
                <a:solidFill>
                  <a:srgbClr val="FFFF00"/>
                </a:solidFill>
              </a:rPr>
              <a:t> specifies the bottom margin of an element.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margin-top</a:t>
            </a:r>
            <a:r>
              <a:rPr lang="en-US" sz="2200" b="1" dirty="0">
                <a:solidFill>
                  <a:srgbClr val="FFFF00"/>
                </a:solidFill>
              </a:rPr>
              <a:t> specifies the top margin of an element.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margin-left</a:t>
            </a:r>
            <a:r>
              <a:rPr lang="en-US" sz="2200" b="1" dirty="0">
                <a:solidFill>
                  <a:srgbClr val="FFFF00"/>
                </a:solidFill>
              </a:rPr>
              <a:t> specifies the left margin of an element.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margin-right</a:t>
            </a:r>
            <a:r>
              <a:rPr lang="en-US" sz="2200" b="1" dirty="0">
                <a:solidFill>
                  <a:srgbClr val="FFFF00"/>
                </a:solidFill>
              </a:rPr>
              <a:t> specifies the right margin of an element</a:t>
            </a:r>
          </a:p>
        </p:txBody>
      </p:sp>
    </p:spTree>
    <p:extLst>
      <p:ext uri="{BB962C8B-B14F-4D97-AF65-F5344CB8AC3E}">
        <p14:creationId xmlns:p14="http://schemas.microsoft.com/office/powerpoint/2010/main" val="394919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573" y="997523"/>
            <a:ext cx="273023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99FF"/>
                </a:solidFill>
                <a:latin typeface="Titillium Web"/>
              </a:rPr>
              <a:t>Margin on all sides</a:t>
            </a:r>
            <a:endParaRPr lang="en-US" sz="2200" b="1" i="0" dirty="0">
              <a:solidFill>
                <a:srgbClr val="FF99FF"/>
              </a:solidFill>
              <a:effectLst/>
              <a:latin typeface="Titillium We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2496" y="1585351"/>
            <a:ext cx="17856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margin: 10px;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1752" y="997522"/>
            <a:ext cx="37369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99FF"/>
                </a:solidFill>
                <a:latin typeface="Titillium Web"/>
              </a:rPr>
              <a:t>Margin on individual sides</a:t>
            </a:r>
            <a:endParaRPr lang="en-US" sz="2200" b="1" i="0" dirty="0">
              <a:solidFill>
                <a:srgbClr val="FF99FF"/>
              </a:solidFill>
              <a:effectLst/>
              <a:latin typeface="Titillium We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9497" y="1585351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margin-top: 7px;</a:t>
            </a:r>
          </a:p>
          <a:p>
            <a:r>
              <a:rPr lang="en-US" sz="2200" b="1" dirty="0"/>
              <a:t>margin-right: 12px;</a:t>
            </a:r>
          </a:p>
          <a:p>
            <a:r>
              <a:rPr lang="en-US" sz="2200" b="1" dirty="0"/>
              <a:t>margin-bottom: 15px;</a:t>
            </a:r>
          </a:p>
          <a:p>
            <a:r>
              <a:rPr lang="en-US" sz="2200" b="1" dirty="0"/>
              <a:t>margin-left: 8px;</a:t>
            </a:r>
          </a:p>
          <a:p>
            <a:r>
              <a:rPr lang="en-US" sz="2200" b="1" dirty="0" err="1"/>
              <a:t>Margin:auto</a:t>
            </a:r>
            <a:r>
              <a:rPr lang="en-US" sz="2200" b="1" dirty="0"/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9573" y="3231271"/>
            <a:ext cx="36086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99FF"/>
                </a:solidFill>
                <a:latin typeface="Titillium Web"/>
              </a:rPr>
              <a:t>Margin in shorthand form</a:t>
            </a:r>
            <a:endParaRPr lang="en-US" sz="2200" b="1" i="0" dirty="0">
              <a:solidFill>
                <a:srgbClr val="FF99FF"/>
              </a:solidFill>
              <a:effectLst/>
              <a:latin typeface="Titillium We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1951" y="3862213"/>
            <a:ext cx="43115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margin: 22px 25px 17px 18px;</a:t>
            </a:r>
          </a:p>
          <a:p>
            <a:r>
              <a:rPr lang="en-US" sz="2200" b="1" dirty="0"/>
              <a:t>top, right, bottom, and left margins</a:t>
            </a:r>
          </a:p>
        </p:txBody>
      </p:sp>
    </p:spTree>
    <p:extLst>
      <p:ext uri="{BB962C8B-B14F-4D97-AF65-F5344CB8AC3E}">
        <p14:creationId xmlns:p14="http://schemas.microsoft.com/office/powerpoint/2010/main" val="213649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6284" y="736265"/>
            <a:ext cx="4079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  <a:latin typeface="Titillium Web"/>
              </a:rPr>
              <a:t>Padding Properties in CSS</a:t>
            </a:r>
            <a:endParaRPr lang="en-US" sz="2400" b="1" i="0" dirty="0">
              <a:solidFill>
                <a:srgbClr val="66FF66"/>
              </a:solidFill>
              <a:effectLst/>
              <a:latin typeface="Titillium We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4453" y="1551355"/>
            <a:ext cx="83036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In CSS, padding properties are used to control the spacing and size of the content area within an element.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2890" y="2674221"/>
            <a:ext cx="95837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padding-bottom</a:t>
            </a:r>
            <a:r>
              <a:rPr lang="en-US" sz="2200" b="1" dirty="0">
                <a:solidFill>
                  <a:srgbClr val="FFFF00"/>
                </a:solidFill>
              </a:rPr>
              <a:t> specifies the bottom padding of an element.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padding-top</a:t>
            </a:r>
            <a:r>
              <a:rPr lang="en-US" sz="2200" b="1" dirty="0">
                <a:solidFill>
                  <a:srgbClr val="FFFF00"/>
                </a:solidFill>
              </a:rPr>
              <a:t> specifies the top padding of an element.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padding-left</a:t>
            </a:r>
            <a:r>
              <a:rPr lang="en-US" sz="2200" b="1" dirty="0">
                <a:solidFill>
                  <a:srgbClr val="FFFF00"/>
                </a:solidFill>
              </a:rPr>
              <a:t> specifies the left padding of an element.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padding-right</a:t>
            </a:r>
            <a:r>
              <a:rPr lang="en-US" sz="2200" b="1" dirty="0">
                <a:solidFill>
                  <a:srgbClr val="FFFF00"/>
                </a:solidFill>
              </a:rPr>
              <a:t> specifies the right padding of an element</a:t>
            </a:r>
          </a:p>
        </p:txBody>
      </p:sp>
    </p:spTree>
    <p:extLst>
      <p:ext uri="{BB962C8B-B14F-4D97-AF65-F5344CB8AC3E}">
        <p14:creationId xmlns:p14="http://schemas.microsoft.com/office/powerpoint/2010/main" val="392149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5926" y="54032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  <a:latin typeface="Titillium Web"/>
              </a:rPr>
              <a:t>Border Properties in CSS</a:t>
            </a:r>
            <a:endParaRPr lang="en-US" sz="2400" b="1" i="0" dirty="0">
              <a:solidFill>
                <a:srgbClr val="66FF66"/>
              </a:solidFill>
              <a:effectLst/>
              <a:latin typeface="Titillium We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9464" y="1227014"/>
            <a:ext cx="847344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border-width </a:t>
            </a:r>
            <a:r>
              <a:rPr lang="en-US" sz="2200" b="1" dirty="0">
                <a:solidFill>
                  <a:srgbClr val="FFFF00"/>
                </a:solidFill>
              </a:rPr>
              <a:t>specifies the width of an element.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border-style </a:t>
            </a:r>
            <a:r>
              <a:rPr lang="en-US" sz="2200" b="1" dirty="0">
                <a:solidFill>
                  <a:srgbClr val="FFFF00"/>
                </a:solidFill>
              </a:rPr>
              <a:t>specifies the styling effect of an element.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FF00"/>
                </a:solidFill>
              </a:rPr>
              <a:t>The </a:t>
            </a:r>
            <a:r>
              <a:rPr lang="en-US" sz="2200" b="1" dirty="0">
                <a:solidFill>
                  <a:srgbClr val="FF99FF"/>
                </a:solidFill>
              </a:rPr>
              <a:t>border-color</a:t>
            </a:r>
            <a:r>
              <a:rPr lang="en-US" sz="2200" b="1" dirty="0">
                <a:solidFill>
                  <a:srgbClr val="FFFF00"/>
                </a:solidFill>
              </a:rPr>
              <a:t> specifies the color of an element.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3395" y="306787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/>
              <a:t>p.dotted</a:t>
            </a:r>
            <a:r>
              <a:rPr lang="en-US" sz="2000" b="1" dirty="0"/>
              <a:t> {border-style: dotted;}</a:t>
            </a:r>
          </a:p>
          <a:p>
            <a:r>
              <a:rPr lang="en-US" sz="2000" b="1" dirty="0" err="1"/>
              <a:t>p.dashed</a:t>
            </a:r>
            <a:r>
              <a:rPr lang="en-US" sz="2000" b="1" dirty="0"/>
              <a:t> {border-style: dashed;}</a:t>
            </a:r>
          </a:p>
          <a:p>
            <a:r>
              <a:rPr lang="en-US" sz="2000" b="1" dirty="0" err="1"/>
              <a:t>p.solid</a:t>
            </a:r>
            <a:r>
              <a:rPr lang="en-US" sz="2000" b="1" dirty="0"/>
              <a:t> {border-style: solid;}</a:t>
            </a:r>
          </a:p>
          <a:p>
            <a:r>
              <a:rPr lang="en-US" sz="2000" b="1" dirty="0" err="1"/>
              <a:t>p.double</a:t>
            </a:r>
            <a:r>
              <a:rPr lang="en-US" sz="2000" b="1" dirty="0"/>
              <a:t> {border-style: double;}</a:t>
            </a:r>
          </a:p>
          <a:p>
            <a:r>
              <a:rPr lang="en-US" sz="2000" b="1" dirty="0" err="1"/>
              <a:t>p.groove</a:t>
            </a:r>
            <a:r>
              <a:rPr lang="en-US" sz="2000" b="1" dirty="0"/>
              <a:t> {border-style: groove;}</a:t>
            </a:r>
          </a:p>
          <a:p>
            <a:r>
              <a:rPr lang="en-US" sz="2000" b="1" dirty="0" err="1"/>
              <a:t>p.ridge</a:t>
            </a:r>
            <a:r>
              <a:rPr lang="en-US" sz="2000" b="1" dirty="0"/>
              <a:t> {border-style: ridge;}</a:t>
            </a:r>
          </a:p>
          <a:p>
            <a:r>
              <a:rPr lang="en-US" sz="2000" b="1" dirty="0" err="1"/>
              <a:t>p.inset</a:t>
            </a:r>
            <a:r>
              <a:rPr lang="en-US" sz="2000" b="1" dirty="0"/>
              <a:t> {border-style: inset;}</a:t>
            </a:r>
          </a:p>
          <a:p>
            <a:r>
              <a:rPr lang="en-US" sz="2000" b="1" dirty="0" err="1"/>
              <a:t>p.outset</a:t>
            </a:r>
            <a:r>
              <a:rPr lang="en-US" sz="2000" b="1" dirty="0"/>
              <a:t> {border-style: outset;}</a:t>
            </a:r>
          </a:p>
          <a:p>
            <a:r>
              <a:rPr lang="en-US" sz="2000" b="1" dirty="0" err="1"/>
              <a:t>p.none</a:t>
            </a:r>
            <a:r>
              <a:rPr lang="en-US" sz="2000" b="1" dirty="0"/>
              <a:t> {border-style: none;}</a:t>
            </a:r>
          </a:p>
          <a:p>
            <a:r>
              <a:rPr lang="en-US" sz="2000" b="1" dirty="0" err="1"/>
              <a:t>p.hidden</a:t>
            </a:r>
            <a:r>
              <a:rPr lang="en-US" sz="2000" b="1" dirty="0"/>
              <a:t> {border-style: hidden;}</a:t>
            </a:r>
          </a:p>
          <a:p>
            <a:r>
              <a:rPr lang="en-US" sz="2000" b="1" dirty="0" err="1"/>
              <a:t>p.mix</a:t>
            </a:r>
            <a:r>
              <a:rPr lang="en-US" sz="2000" b="1" dirty="0"/>
              <a:t> {border-style: dotted dashed solid double;}</a:t>
            </a:r>
          </a:p>
        </p:txBody>
      </p:sp>
    </p:spTree>
    <p:extLst>
      <p:ext uri="{BB962C8B-B14F-4D97-AF65-F5344CB8AC3E}">
        <p14:creationId xmlns:p14="http://schemas.microsoft.com/office/powerpoint/2010/main" val="386795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072" y="370506"/>
            <a:ext cx="3605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  <a:latin typeface="Titillium Web"/>
              </a:rPr>
              <a:t>CSS Display Properties</a:t>
            </a:r>
            <a:endParaRPr lang="en-US" sz="2400" b="1" i="0" dirty="0">
              <a:solidFill>
                <a:srgbClr val="66FF66"/>
              </a:solidFill>
              <a:effectLst/>
              <a:latin typeface="Titillium We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523" y="832171"/>
            <a:ext cx="1099457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block: </a:t>
            </a:r>
            <a:r>
              <a:rPr lang="en-US" sz="2000" b="1" dirty="0">
                <a:solidFill>
                  <a:srgbClr val="FFFF00"/>
                </a:solidFill>
              </a:rPr>
              <a:t>The element generates a block-level box. It starts on a new line and takes up the full width available.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inline: </a:t>
            </a:r>
            <a:r>
              <a:rPr lang="en-US" sz="2000" b="1" dirty="0">
                <a:solidFill>
                  <a:srgbClr val="FFFF00"/>
                </a:solidFill>
              </a:rPr>
              <a:t>The element generates an inline-level box. It does not start on a new line and only occupies the space necessary for its content.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inline-block: </a:t>
            </a:r>
            <a:r>
              <a:rPr lang="en-US" sz="2000" b="1" dirty="0">
                <a:solidFill>
                  <a:srgbClr val="FFFF00"/>
                </a:solidFill>
              </a:rPr>
              <a:t>The element generates a combination of inline and block-level behavior. It flows as an inline-level element but allows width, height, padding, and margin settings.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none: </a:t>
            </a:r>
            <a:r>
              <a:rPr lang="en-US" sz="2000" b="1" dirty="0">
                <a:solidFill>
                  <a:srgbClr val="FFFF00"/>
                </a:solidFill>
              </a:rPr>
              <a:t>The element is not displayed on the page. It is completely removed from the document flow and occupies no space.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flex: </a:t>
            </a:r>
            <a:r>
              <a:rPr lang="en-US" sz="2000" b="1" dirty="0">
                <a:solidFill>
                  <a:srgbClr val="FFFF00"/>
                </a:solidFill>
              </a:rPr>
              <a:t>The element becomes a flexible container. It enables flexible layouts using flexbox, allowing easy alignment and distribution of child elements.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grid: </a:t>
            </a:r>
            <a:r>
              <a:rPr lang="en-US" sz="2000" b="1" dirty="0">
                <a:solidFill>
                  <a:srgbClr val="FFFF00"/>
                </a:solidFill>
              </a:rPr>
              <a:t>The element becomes a grid container. It enables grid-based layouts using CSS grid, providing powerful grid-based alignment and positioning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35452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6018" y="488071"/>
            <a:ext cx="329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  <a:latin typeface="Titillium Web"/>
              </a:rPr>
              <a:t>CSS Table Properties</a:t>
            </a:r>
            <a:endParaRPr lang="en-US" sz="2400" b="1" i="0" dirty="0">
              <a:solidFill>
                <a:srgbClr val="66FF66"/>
              </a:solidFill>
              <a:effectLst/>
              <a:latin typeface="Titillium We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9976" y="1297969"/>
            <a:ext cx="17802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66FF"/>
                </a:solidFill>
              </a:rPr>
              <a:t>Table Borders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8834" y="1843929"/>
            <a:ext cx="60437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table, </a:t>
            </a:r>
            <a:r>
              <a:rPr lang="en-US" sz="2200" b="1" dirty="0" err="1">
                <a:solidFill>
                  <a:srgbClr val="FFFF00"/>
                </a:solidFill>
              </a:rPr>
              <a:t>th</a:t>
            </a:r>
            <a:r>
              <a:rPr lang="en-US" sz="2200" b="1" dirty="0">
                <a:solidFill>
                  <a:srgbClr val="FFFF00"/>
                </a:solidFill>
              </a:rPr>
              <a:t>, td {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  border: 1px solid;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 border-collapse: collapse;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061031" y="1297968"/>
            <a:ext cx="17995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99FF"/>
                </a:solidFill>
              </a:rPr>
              <a:t>CSS Table Size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6180" y="1843928"/>
            <a:ext cx="36140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table {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  width: 100%;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  <a:p>
            <a:endParaRPr lang="en-US" sz="2200" b="1" dirty="0">
              <a:solidFill>
                <a:srgbClr val="FFFF00"/>
              </a:solidFill>
            </a:endParaRPr>
          </a:p>
          <a:p>
            <a:r>
              <a:rPr lang="en-US" sz="2200" b="1" dirty="0" err="1">
                <a:solidFill>
                  <a:srgbClr val="FFFF00"/>
                </a:solidFill>
              </a:rPr>
              <a:t>th</a:t>
            </a:r>
            <a:r>
              <a:rPr lang="en-US" sz="2200" b="1" dirty="0">
                <a:solidFill>
                  <a:srgbClr val="FFFF00"/>
                </a:solidFill>
              </a:rPr>
              <a:t> {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  height: 70px;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59976" y="3599572"/>
            <a:ext cx="26125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66FF"/>
                </a:solidFill>
              </a:rPr>
              <a:t>CSS Table Alignment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59976" y="4124108"/>
            <a:ext cx="26709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Horizontal Alignment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09705" y="4554995"/>
            <a:ext cx="22610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text-align: center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59976" y="5002001"/>
            <a:ext cx="2347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Vertical Alignment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09705" y="5516454"/>
            <a:ext cx="33292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vertical-align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like top, bottom, or middle</a:t>
            </a:r>
          </a:p>
        </p:txBody>
      </p:sp>
    </p:spTree>
    <p:extLst>
      <p:ext uri="{BB962C8B-B14F-4D97-AF65-F5344CB8AC3E}">
        <p14:creationId xmlns:p14="http://schemas.microsoft.com/office/powerpoint/2010/main" val="347526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0095" y="375546"/>
            <a:ext cx="4567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</a:rPr>
              <a:t>CSS Layout - The position 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944597" y="1036805"/>
            <a:ext cx="29522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66FF"/>
                </a:solidFill>
              </a:rPr>
              <a:t>The position 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338860" y="1705675"/>
            <a:ext cx="294785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FF00"/>
                </a:solidFill>
              </a:rPr>
              <a:t>static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FF00"/>
                </a:solidFill>
              </a:rPr>
              <a:t>relative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FF00"/>
                </a:solidFill>
              </a:rPr>
              <a:t>fixed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FF00"/>
                </a:solidFill>
              </a:rPr>
              <a:t>absolute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FF00"/>
                </a:solidFill>
              </a:rPr>
              <a:t>sticky</a:t>
            </a:r>
          </a:p>
        </p:txBody>
      </p:sp>
      <p:sp>
        <p:nvSpPr>
          <p:cNvPr id="8" name="Rectangle 7"/>
          <p:cNvSpPr/>
          <p:nvPr/>
        </p:nvSpPr>
        <p:spPr>
          <a:xfrm>
            <a:off x="3864329" y="3783166"/>
            <a:ext cx="47174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66FF66"/>
                </a:solidFill>
                <a:latin typeface="Segoe UI" panose="020B0502040204020203" pitchFamily="34" charset="0"/>
              </a:rPr>
              <a:t>CSS Layout - </a:t>
            </a:r>
            <a:r>
              <a:rPr lang="en-US" sz="22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Segoe UI" panose="020B0502040204020203" pitchFamily="34" charset="0"/>
              </a:rPr>
              <a:t>Th</a:t>
            </a:r>
            <a:r>
              <a:rPr lang="en-US" sz="2200" b="1" dirty="0">
                <a:solidFill>
                  <a:srgbClr val="66FF66"/>
                </a:solidFill>
                <a:latin typeface="Segoe UI" panose="020B0502040204020203" pitchFamily="34" charset="0"/>
              </a:rPr>
              <a:t>e z-index Property</a:t>
            </a:r>
            <a:endParaRPr lang="en-US" sz="2200" b="1" i="0" dirty="0">
              <a:solidFill>
                <a:srgbClr val="66FF6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97279" y="4644479"/>
            <a:ext cx="890886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The z-index property specifies the stack order of an element (which element should be placed in front of, or behind, the others).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37725" y="406324"/>
            <a:ext cx="33684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66FF66"/>
                </a:solidFill>
              </a:rPr>
              <a:t>CSS Opacity / Transparency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73936" y="1567637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The opacity property can take a value from 0.0 - 1.0. The lower the value, the more transparent</a:t>
            </a:r>
          </a:p>
        </p:txBody>
      </p:sp>
    </p:spTree>
    <p:extLst>
      <p:ext uri="{BB962C8B-B14F-4D97-AF65-F5344CB8AC3E}">
        <p14:creationId xmlns:p14="http://schemas.microsoft.com/office/powerpoint/2010/main" val="84164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90529" y="373832"/>
            <a:ext cx="3450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66FF66"/>
                </a:solidFill>
              </a:rPr>
              <a:t>CSS Layout - Overflow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0008" y="1099181"/>
            <a:ext cx="996873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66FF"/>
                </a:solidFill>
              </a:rPr>
              <a:t>visible - </a:t>
            </a:r>
            <a:r>
              <a:rPr lang="en-US" sz="2200" b="1" dirty="0">
                <a:solidFill>
                  <a:srgbClr val="FFFF00"/>
                </a:solidFill>
              </a:rPr>
              <a:t>Default. The overflow is not clipped. The content renders outside the element's box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99FF"/>
                </a:solidFill>
              </a:rPr>
              <a:t>hidden -</a:t>
            </a:r>
            <a:r>
              <a:rPr lang="en-US" sz="2200" b="1" dirty="0">
                <a:solidFill>
                  <a:srgbClr val="FFFF00"/>
                </a:solidFill>
              </a:rPr>
              <a:t> The overflow is clipped, and the rest of the content will be invisible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99FF"/>
                </a:solidFill>
              </a:rPr>
              <a:t>scroll -</a:t>
            </a:r>
            <a:r>
              <a:rPr lang="en-US" sz="2200" b="1" dirty="0">
                <a:solidFill>
                  <a:srgbClr val="FFFF00"/>
                </a:solidFill>
              </a:rPr>
              <a:t> The overflow is clipped, and a scrollbar is added to see the rest of the content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99FF"/>
                </a:solidFill>
              </a:rPr>
              <a:t>auto -</a:t>
            </a:r>
            <a:r>
              <a:rPr lang="en-US" sz="2200" b="1" dirty="0">
                <a:solidFill>
                  <a:srgbClr val="FFFF00"/>
                </a:solidFill>
              </a:rPr>
              <a:t> Similar to scroll, but it adds scrollbars only when necessary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0529" y="3424968"/>
            <a:ext cx="3633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</a:rPr>
              <a:t>CSS Layout - float and clear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4776" y="4088762"/>
            <a:ext cx="96142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66FF"/>
                </a:solidFill>
              </a:rPr>
              <a:t>left - </a:t>
            </a:r>
            <a:r>
              <a:rPr lang="en-US" sz="2200" b="1" dirty="0">
                <a:solidFill>
                  <a:srgbClr val="FFFF00"/>
                </a:solidFill>
              </a:rPr>
              <a:t>The element floats to the left of its container</a:t>
            </a:r>
          </a:p>
          <a:p>
            <a:r>
              <a:rPr lang="en-US" sz="2200" b="1" dirty="0">
                <a:solidFill>
                  <a:srgbClr val="FF66FF"/>
                </a:solidFill>
              </a:rPr>
              <a:t>right - </a:t>
            </a:r>
            <a:r>
              <a:rPr lang="en-US" sz="2200" b="1" dirty="0">
                <a:solidFill>
                  <a:srgbClr val="FFFF00"/>
                </a:solidFill>
              </a:rPr>
              <a:t>The element floats to the right of its container</a:t>
            </a:r>
          </a:p>
          <a:p>
            <a:r>
              <a:rPr lang="en-US" sz="2200" b="1" dirty="0">
                <a:solidFill>
                  <a:srgbClr val="FF66FF"/>
                </a:solidFill>
              </a:rPr>
              <a:t>none - </a:t>
            </a:r>
            <a:r>
              <a:rPr lang="en-US" sz="2200" b="1" dirty="0">
                <a:solidFill>
                  <a:srgbClr val="FFFF00"/>
                </a:solidFill>
              </a:rPr>
              <a:t>The element does not float (will be displayed just where it occurs in the text). This is default</a:t>
            </a:r>
          </a:p>
          <a:p>
            <a:r>
              <a:rPr lang="en-US" sz="2200" b="1" dirty="0">
                <a:solidFill>
                  <a:srgbClr val="FF66FF"/>
                </a:solidFill>
              </a:rPr>
              <a:t>inherit - </a:t>
            </a:r>
            <a:r>
              <a:rPr lang="en-US" sz="2200" b="1" dirty="0">
                <a:solidFill>
                  <a:srgbClr val="FFFF00"/>
                </a:solidFill>
              </a:rPr>
              <a:t>The element inherits the float value of its parent</a:t>
            </a:r>
          </a:p>
        </p:txBody>
      </p:sp>
    </p:spTree>
    <p:extLst>
      <p:ext uri="{BB962C8B-B14F-4D97-AF65-F5344CB8AC3E}">
        <p14:creationId xmlns:p14="http://schemas.microsoft.com/office/powerpoint/2010/main" val="324457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58274" y="723203"/>
            <a:ext cx="8610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FF6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Understanding CSS Syntax: The Building Blocks of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5624" y="1383389"/>
            <a:ext cx="107967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66FF"/>
                </a:solidFill>
                <a:latin typeface="Consolas" panose="020B0609020204030204" pitchFamily="49" charset="0"/>
              </a:rPr>
              <a:t>Selector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	A selector is an HTML tag at which a style will be applied.</a:t>
            </a:r>
          </a:p>
          <a:p>
            <a:endParaRPr lang="en-US" sz="2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FF66FF"/>
                </a:solidFill>
                <a:latin typeface="Consolas" panose="020B0609020204030204" pitchFamily="49" charset="0"/>
              </a:rPr>
              <a:t>Property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	A property is a type of attribute of HTML tag. Put simply, all the 	HTML attributes are converted into CSS properties.</a:t>
            </a:r>
          </a:p>
          <a:p>
            <a:endParaRPr lang="en-US" sz="2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FF66FF"/>
                </a:solidFill>
                <a:latin typeface="Consolas" panose="020B0609020204030204" pitchFamily="49" charset="0"/>
              </a:rPr>
              <a:t>Value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	Values are assigned to properties.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8274" y="4917457"/>
            <a:ext cx="1169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  <p:sp>
        <p:nvSpPr>
          <p:cNvPr id="9" name="Rectangle 8"/>
          <p:cNvSpPr/>
          <p:nvPr/>
        </p:nvSpPr>
        <p:spPr>
          <a:xfrm>
            <a:off x="2443113" y="5558425"/>
            <a:ext cx="4105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selector { property : value ; 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61802" y="5589202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h1{</a:t>
            </a:r>
            <a:r>
              <a:rPr lang="en-US" sz="2400" b="1" dirty="0" err="1">
                <a:latin typeface="Consolas" panose="020B0609020204030204" pitchFamily="49" charset="0"/>
              </a:rPr>
              <a:t>color:blue</a:t>
            </a:r>
            <a:r>
              <a:rPr lang="en-US" sz="2400" b="1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78537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5849" y="788517"/>
            <a:ext cx="2590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</a:rPr>
              <a:t>CSS Media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131" y="1736416"/>
            <a:ext cx="99800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Media queries in CSS3 extended the CSS2 media types idea: Instead of looking for a type of device, they look at the capability of the device.</a:t>
            </a:r>
          </a:p>
          <a:p>
            <a:endParaRPr lang="en-US" sz="2200" b="1" dirty="0">
              <a:solidFill>
                <a:srgbClr val="FFFF00"/>
              </a:solidFill>
            </a:endParaRPr>
          </a:p>
          <a:p>
            <a:r>
              <a:rPr lang="en-US" sz="2200" b="1" dirty="0">
                <a:solidFill>
                  <a:srgbClr val="FFFF00"/>
                </a:solidFill>
              </a:rPr>
              <a:t>Media queries can be used to check many things, such as:</a:t>
            </a:r>
          </a:p>
          <a:p>
            <a:endParaRPr lang="en-US" sz="2200" b="1" dirty="0">
              <a:solidFill>
                <a:srgbClr val="FFFF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FF00"/>
                </a:solidFill>
              </a:rPr>
              <a:t>width and height of the viewport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FF00"/>
                </a:solidFill>
              </a:rPr>
              <a:t>width and height of the device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FF00"/>
                </a:solidFill>
              </a:rPr>
              <a:t>orientation (is the tablet/phone in landscape or portrait mode?)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FF00"/>
                </a:solidFill>
              </a:rPr>
              <a:t>resolution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Using media queries are a popular technique for delivering a tailored style sheet to desktops, laptops, tablets, and mobile phones (such as iPhone and Android phones).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6633" y="527259"/>
            <a:ext cx="1999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  <a:latin typeface="Segoe UI" panose="020B0502040204020203" pitchFamily="34" charset="0"/>
              </a:rPr>
              <a:t>Media Types</a:t>
            </a:r>
            <a:endParaRPr lang="en-US" sz="2400" b="1" i="0" dirty="0">
              <a:solidFill>
                <a:srgbClr val="66FF66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62927"/>
              </p:ext>
            </p:extLst>
          </p:nvPr>
        </p:nvGraphicFramePr>
        <p:xfrm>
          <a:off x="2087519" y="1397341"/>
          <a:ext cx="8294637" cy="3108960"/>
        </p:xfrm>
        <a:graphic>
          <a:graphicData uri="http://schemas.openxmlformats.org/drawingml/2006/table">
            <a:tbl>
              <a:tblPr/>
              <a:tblGrid>
                <a:gridCol w="2071240">
                  <a:extLst>
                    <a:ext uri="{9D8B030D-6E8A-4147-A177-3AD203B41FA5}">
                      <a16:colId xmlns:a16="http://schemas.microsoft.com/office/drawing/2014/main" val="2442191063"/>
                    </a:ext>
                  </a:extLst>
                </a:gridCol>
                <a:gridCol w="6223397">
                  <a:extLst>
                    <a:ext uri="{9D8B030D-6E8A-4147-A177-3AD203B41FA5}">
                      <a16:colId xmlns:a16="http://schemas.microsoft.com/office/drawing/2014/main" val="144678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Value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>
                          <a:solidFill>
                            <a:srgbClr val="00206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9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all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Used for all media type devices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78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print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Used for printers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77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screen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Used for computer screens, tablets, smart-phones etc.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34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speech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Used for screen readers that "reads" the page out loud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0163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86837" y="4950344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</a:rPr>
              <a:t>@media screen and (min-width: 480px) {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  body {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    background-color: </a:t>
            </a:r>
            <a:r>
              <a:rPr lang="en-US" sz="2200" b="1" dirty="0" err="1">
                <a:solidFill>
                  <a:srgbClr val="FFFF00"/>
                </a:solidFill>
              </a:rPr>
              <a:t>lightgreen</a:t>
            </a:r>
            <a:r>
              <a:rPr lang="en-US" sz="2200" b="1" dirty="0">
                <a:solidFill>
                  <a:srgbClr val="FFFF00"/>
                </a:solidFill>
              </a:rPr>
              <a:t>;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  }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30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47309" y="193637"/>
            <a:ext cx="219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FF6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CSS Selectors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766" y="1348906"/>
            <a:ext cx="362553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Element( </a:t>
            </a:r>
            <a:r>
              <a:rPr lang="en-US" sz="2400" b="1" dirty="0" err="1">
                <a:solidFill>
                  <a:srgbClr val="FFFF00"/>
                </a:solidFill>
              </a:rPr>
              <a:t>tagname</a:t>
            </a:r>
            <a:r>
              <a:rPr lang="en-US" sz="2400" b="1" dirty="0">
                <a:solidFill>
                  <a:srgbClr val="FFFF00"/>
                </a:solidFill>
              </a:rPr>
              <a:t>)</a:t>
            </a:r>
          </a:p>
          <a:p>
            <a:pPr lvl="2"/>
            <a:r>
              <a:rPr lang="en-US" sz="2400" b="1" dirty="0">
                <a:solidFill>
                  <a:srgbClr val="FF99FF"/>
                </a:solidFill>
              </a:rPr>
              <a:t>h1{</a:t>
            </a:r>
          </a:p>
          <a:p>
            <a:pPr lvl="2"/>
            <a:r>
              <a:rPr lang="en-US" sz="2400" b="1" dirty="0">
                <a:solidFill>
                  <a:srgbClr val="FF99FF"/>
                </a:solidFill>
              </a:rPr>
              <a:t>	</a:t>
            </a:r>
            <a:r>
              <a:rPr lang="en-US" sz="2400" b="1" dirty="0" err="1">
                <a:solidFill>
                  <a:srgbClr val="FF99FF"/>
                </a:solidFill>
              </a:rPr>
              <a:t>color:red</a:t>
            </a:r>
            <a:r>
              <a:rPr lang="en-US" sz="2400" b="1" dirty="0">
                <a:solidFill>
                  <a:srgbClr val="FF99FF"/>
                </a:solidFill>
              </a:rPr>
              <a:t>;</a:t>
            </a:r>
          </a:p>
          <a:p>
            <a:pPr lvl="2"/>
            <a:r>
              <a:rPr lang="en-US" sz="2400" b="1" dirty="0">
                <a:solidFill>
                  <a:srgbClr val="FF99FF"/>
                </a:solidFill>
              </a:rPr>
              <a:t>} </a:t>
            </a:r>
            <a:br>
              <a:rPr lang="en-US" sz="2400" b="1" dirty="0">
                <a:solidFill>
                  <a:srgbClr val="FFFF00"/>
                </a:solidFill>
              </a:rPr>
            </a:br>
            <a:endParaRPr lang="en-US" sz="2400" b="1" dirty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Class (.)	</a:t>
            </a:r>
          </a:p>
          <a:p>
            <a:pPr lvl="2"/>
            <a:r>
              <a:rPr lang="en-US" sz="2400" b="1" dirty="0">
                <a:solidFill>
                  <a:srgbClr val="FF99FF"/>
                </a:solidFill>
              </a:rPr>
              <a:t>.para{</a:t>
            </a:r>
          </a:p>
          <a:p>
            <a:pPr lvl="2"/>
            <a:r>
              <a:rPr lang="en-US" sz="2400" b="1" dirty="0" err="1">
                <a:solidFill>
                  <a:srgbClr val="FF99FF"/>
                </a:solidFill>
              </a:rPr>
              <a:t>color:green</a:t>
            </a:r>
            <a:r>
              <a:rPr lang="en-US" sz="2400" b="1" dirty="0">
                <a:solidFill>
                  <a:srgbClr val="FF99FF"/>
                </a:solidFill>
              </a:rPr>
              <a:t>;</a:t>
            </a:r>
          </a:p>
          <a:p>
            <a:pPr lvl="2"/>
            <a:r>
              <a:rPr lang="en-US" sz="2400" b="1" dirty="0">
                <a:solidFill>
                  <a:srgbClr val="FF99FF"/>
                </a:solidFill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ID (#)</a:t>
            </a:r>
          </a:p>
          <a:p>
            <a:pPr lvl="1"/>
            <a:r>
              <a:rPr lang="en-US" sz="2400" b="1" dirty="0">
                <a:solidFill>
                  <a:srgbClr val="FF99FF"/>
                </a:solidFill>
              </a:rPr>
              <a:t>#para{</a:t>
            </a:r>
          </a:p>
          <a:p>
            <a:pPr lvl="1"/>
            <a:r>
              <a:rPr lang="en-US" sz="2400" b="1" dirty="0">
                <a:solidFill>
                  <a:srgbClr val="FF99FF"/>
                </a:solidFill>
              </a:rPr>
              <a:t>	</a:t>
            </a:r>
            <a:r>
              <a:rPr lang="en-US" sz="2400" b="1" dirty="0" err="1">
                <a:solidFill>
                  <a:srgbClr val="FF99FF"/>
                </a:solidFill>
              </a:rPr>
              <a:t>color:red</a:t>
            </a:r>
            <a:r>
              <a:rPr lang="en-US" sz="2400" b="1" dirty="0">
                <a:solidFill>
                  <a:srgbClr val="FF99FF"/>
                </a:solidFill>
              </a:rPr>
              <a:t>;</a:t>
            </a:r>
          </a:p>
          <a:p>
            <a:pPr lvl="1"/>
            <a:r>
              <a:rPr lang="en-US" sz="2400" b="1" dirty="0">
                <a:solidFill>
                  <a:srgbClr val="FF99FF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0374" y="923589"/>
            <a:ext cx="2834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Universal Selector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5741" y="1407135"/>
            <a:ext cx="29347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99FF"/>
                </a:solidFill>
              </a:rPr>
              <a:t>*{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	margin:0px;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	padding:0px;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00991" y="2998676"/>
            <a:ext cx="3147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Descendant Selector</a:t>
            </a:r>
            <a:endParaRPr lang="en-US" sz="2400" b="1" i="0" dirty="0">
              <a:solidFill>
                <a:srgbClr val="FFFF00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09818" y="3369388"/>
            <a:ext cx="34066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99FF"/>
                </a:solidFill>
              </a:rPr>
              <a:t>ul</a:t>
            </a:r>
            <a:r>
              <a:rPr lang="en-US" sz="2400" b="1" dirty="0">
                <a:solidFill>
                  <a:srgbClr val="FF99FF"/>
                </a:solidFill>
              </a:rPr>
              <a:t> li{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	</a:t>
            </a:r>
            <a:r>
              <a:rPr lang="en-US" sz="2400" b="1" dirty="0" err="1">
                <a:solidFill>
                  <a:srgbClr val="FF99FF"/>
                </a:solidFill>
              </a:rPr>
              <a:t>font-family:roboto</a:t>
            </a:r>
            <a:r>
              <a:rPr lang="en-US" sz="2400" b="1" dirty="0">
                <a:solidFill>
                  <a:srgbClr val="FF99FF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	color:#8000ff;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274" y="4903296"/>
            <a:ext cx="2283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Child Selector</a:t>
            </a:r>
            <a:endParaRPr lang="en-US" sz="2400" b="1" i="0" dirty="0">
              <a:solidFill>
                <a:srgbClr val="FFFF00"/>
              </a:soli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8282" y="5264110"/>
            <a:ext cx="33417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99FF"/>
                </a:solidFill>
              </a:rPr>
              <a:t>div &gt; p {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   </a:t>
            </a:r>
            <a:r>
              <a:rPr lang="en-US" sz="2400" b="1" dirty="0" err="1">
                <a:solidFill>
                  <a:srgbClr val="FF99FF"/>
                </a:solidFill>
              </a:rPr>
              <a:t>color:red</a:t>
            </a:r>
            <a:r>
              <a:rPr lang="en-US" sz="2400" b="1" dirty="0">
                <a:solidFill>
                  <a:srgbClr val="FF99FF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   line-height:30px;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21178" y="1118073"/>
            <a:ext cx="2800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Attribute Selector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606968" y="1585555"/>
            <a:ext cx="34347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99FF"/>
                </a:solidFill>
              </a:rPr>
              <a:t>input[type = "text"] {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   border: 1px solid #00dfdf; 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32140" y="3138555"/>
            <a:ext cx="2821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Grouping Selector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25458" y="3795729"/>
            <a:ext cx="43205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99FF"/>
                </a:solidFill>
              </a:rPr>
              <a:t>h1,h2,h3,h4,h5,h6,b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	</a:t>
            </a:r>
            <a:r>
              <a:rPr lang="en-US" sz="2400" b="1" dirty="0" err="1">
                <a:solidFill>
                  <a:srgbClr val="FF99FF"/>
                </a:solidFill>
              </a:rPr>
              <a:t>color:red</a:t>
            </a:r>
            <a:r>
              <a:rPr lang="en-US" sz="2400" b="1" dirty="0">
                <a:solidFill>
                  <a:srgbClr val="FF99FF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	</a:t>
            </a:r>
            <a:r>
              <a:rPr lang="en-US" sz="2400" b="1" dirty="0" err="1">
                <a:solidFill>
                  <a:srgbClr val="FF99FF"/>
                </a:solidFill>
              </a:rPr>
              <a:t>font-family:rockwell</a:t>
            </a:r>
            <a:r>
              <a:rPr lang="en-US" sz="2400" b="1" dirty="0">
                <a:solidFill>
                  <a:srgbClr val="FF99FF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FF99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45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61728" y="997523"/>
            <a:ext cx="21076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99FF"/>
                </a:solidFill>
              </a:rPr>
              <a:t>Inline  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99FF"/>
                </a:solidFill>
              </a:rPr>
              <a:t>Internal CSS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99FF"/>
                </a:solidFill>
              </a:rPr>
              <a:t>External 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9421" y="339635"/>
            <a:ext cx="185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6FF66"/>
                </a:solidFill>
              </a:rPr>
              <a:t>CSS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7666" y="2332520"/>
            <a:ext cx="3171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tillium Web"/>
              </a:rPr>
              <a:t>Inline Styling in CSS</a:t>
            </a:r>
            <a:endParaRPr lang="en-US" sz="2400" b="1" i="0" dirty="0">
              <a:effectLst/>
              <a:latin typeface="Titillium We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453" y="3143218"/>
            <a:ext cx="61850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&lt;</a:t>
            </a:r>
            <a:r>
              <a:rPr lang="en-US" sz="2400" b="1" dirty="0" err="1">
                <a:solidFill>
                  <a:srgbClr val="FFFF00"/>
                </a:solidFill>
              </a:rPr>
              <a:t>tagname</a:t>
            </a:r>
            <a:r>
              <a:rPr lang="en-US" sz="2400" b="1" dirty="0">
                <a:solidFill>
                  <a:srgbClr val="FFFF00"/>
                </a:solidFill>
              </a:rPr>
              <a:t> style="property: value;"&gt;</a:t>
            </a:r>
          </a:p>
          <a:p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&lt;p style="</a:t>
            </a:r>
            <a:r>
              <a:rPr lang="en-US" sz="2400" b="1" dirty="0" err="1">
                <a:solidFill>
                  <a:srgbClr val="FFFF00"/>
                </a:solidFill>
              </a:rPr>
              <a:t>color:red</a:t>
            </a:r>
            <a:r>
              <a:rPr lang="en-US" sz="2400" b="1" dirty="0">
                <a:solidFill>
                  <a:srgbClr val="FFFF00"/>
                </a:solidFill>
              </a:rPr>
              <a:t>; </a:t>
            </a:r>
            <a:r>
              <a:rPr lang="en-US" sz="2400" b="1" dirty="0" err="1">
                <a:solidFill>
                  <a:srgbClr val="FFFF00"/>
                </a:solidFill>
              </a:rPr>
              <a:t>text-align:center</a:t>
            </a:r>
            <a:r>
              <a:rPr lang="en-US" sz="2400" b="1" dirty="0">
                <a:solidFill>
                  <a:srgbClr val="FFFF00"/>
                </a:solidFill>
              </a:rPr>
              <a:t>"&gt;.....&lt;/p&gt;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323089" y="1366854"/>
            <a:ext cx="2077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F3542"/>
                </a:solidFill>
                <a:latin typeface="Titillium Web"/>
              </a:rPr>
              <a:t> </a:t>
            </a:r>
            <a:r>
              <a:rPr lang="en-US" sz="2400" b="1" dirty="0">
                <a:latin typeface="Titillium Web"/>
              </a:rPr>
              <a:t>Internal CSS</a:t>
            </a:r>
            <a:endParaRPr lang="en-US" sz="2400" b="1" i="0" dirty="0">
              <a:effectLst/>
              <a:latin typeface="Titillium We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4056" y="2020798"/>
            <a:ext cx="3953692" cy="34163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 &lt;style&gt;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    h1{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      </a:t>
            </a:r>
            <a:r>
              <a:rPr lang="en-US" sz="2400" b="1" dirty="0" err="1">
                <a:solidFill>
                  <a:srgbClr val="FFFF00"/>
                </a:solidFill>
              </a:rPr>
              <a:t>color:red</a:t>
            </a:r>
            <a:r>
              <a:rPr lang="en-US" sz="2400" b="1" dirty="0">
                <a:solidFill>
                  <a:srgbClr val="FFFF00"/>
                </a:solidFill>
              </a:rPr>
              <a:t>;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      background: black;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    }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    p{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       </a:t>
            </a:r>
            <a:r>
              <a:rPr lang="en-US" sz="2400" b="1" dirty="0" err="1">
                <a:solidFill>
                  <a:srgbClr val="FFFF00"/>
                </a:solidFill>
              </a:rPr>
              <a:t>color:blue</a:t>
            </a:r>
            <a:r>
              <a:rPr lang="en-US" sz="2400" b="1" dirty="0">
                <a:solidFill>
                  <a:srgbClr val="FFFF00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    }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28244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6600" y="159037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99FF"/>
                </a:solidFill>
              </a:rPr>
              <a:t>External style sheet </a:t>
            </a:r>
            <a:r>
              <a:rPr lang="en-US" sz="2400" b="1" dirty="0">
                <a:solidFill>
                  <a:srgbClr val="FFFF00"/>
                </a:solidFill>
              </a:rPr>
              <a:t>(style.css)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h1{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400" b="1" dirty="0" err="1">
                <a:solidFill>
                  <a:srgbClr val="FFFF00"/>
                </a:solidFill>
              </a:rPr>
              <a:t>color:blue</a:t>
            </a:r>
            <a:r>
              <a:rPr lang="en-US" sz="2400" b="1" dirty="0">
                <a:solidFill>
                  <a:srgbClr val="FFFF00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}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p{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400" b="1" dirty="0" err="1">
                <a:solidFill>
                  <a:srgbClr val="FFFF00"/>
                </a:solidFill>
              </a:rPr>
              <a:t>color:red</a:t>
            </a:r>
            <a:r>
              <a:rPr lang="en-US" sz="2400" b="1" dirty="0">
                <a:solidFill>
                  <a:srgbClr val="FFFF00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9532" y="4694311"/>
            <a:ext cx="729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rgbClr val="FFFF00"/>
                </a:solidFill>
              </a:rPr>
              <a:t>&lt;link </a:t>
            </a:r>
            <a:r>
              <a:rPr lang="en-US" sz="2400" b="1" dirty="0" err="1">
                <a:solidFill>
                  <a:srgbClr val="FFFF00"/>
                </a:solidFill>
              </a:rPr>
              <a:t>rel</a:t>
            </a:r>
            <a:r>
              <a:rPr lang="en-US" sz="2400" b="1" dirty="0">
                <a:solidFill>
                  <a:srgbClr val="FFFF00"/>
                </a:solidFill>
              </a:rPr>
              <a:t>="stylesheet" </a:t>
            </a:r>
            <a:r>
              <a:rPr lang="en-US" sz="2400" b="1" dirty="0" err="1">
                <a:solidFill>
                  <a:srgbClr val="FFFF00"/>
                </a:solidFill>
              </a:rPr>
              <a:t>href</a:t>
            </a:r>
            <a:r>
              <a:rPr lang="en-US" sz="2400" b="1" dirty="0">
                <a:solidFill>
                  <a:srgbClr val="FFFF00"/>
                </a:solidFill>
              </a:rPr>
              <a:t>="style.css" type="text/</a:t>
            </a:r>
            <a:r>
              <a:rPr lang="en-US" sz="2400" b="1" dirty="0" err="1">
                <a:solidFill>
                  <a:srgbClr val="FFFF00"/>
                </a:solidFill>
              </a:rPr>
              <a:t>css</a:t>
            </a:r>
            <a:r>
              <a:rPr lang="en-US" sz="2400" b="1" dirty="0">
                <a:solidFill>
                  <a:srgbClr val="FFFF00"/>
                </a:solidFill>
              </a:rPr>
              <a:t>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801579" y="915574"/>
            <a:ext cx="2202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tillium Web"/>
              </a:rPr>
              <a:t> External CSS</a:t>
            </a:r>
            <a:endParaRPr lang="en-US" sz="2400" b="1" i="0" dirty="0"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68551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874" y="448883"/>
            <a:ext cx="3533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  <a:latin typeface="Titillium Web"/>
              </a:rPr>
              <a:t>Font Properties in CSS</a:t>
            </a:r>
            <a:endParaRPr lang="en-US" sz="2400" b="1" i="0" dirty="0">
              <a:solidFill>
                <a:srgbClr val="66FF66"/>
              </a:solidFill>
              <a:effectLst/>
              <a:latin typeface="Titillium We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8873" y="1112078"/>
            <a:ext cx="1069481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font-family: </a:t>
            </a:r>
            <a:r>
              <a:rPr lang="en-US" sz="2000" b="1" dirty="0">
                <a:solidFill>
                  <a:srgbClr val="FFFF00"/>
                </a:solidFill>
              </a:rPr>
              <a:t>Specifies the font face or typeface to be used. You can provide </a:t>
            </a:r>
            <a:r>
              <a:rPr lang="en-US" sz="2000" b="1" dirty="0"/>
              <a:t>multiple font names</a:t>
            </a:r>
            <a:r>
              <a:rPr lang="en-US" sz="2000" b="1" dirty="0">
                <a:solidFill>
                  <a:srgbClr val="FFFF00"/>
                </a:solidFill>
              </a:rPr>
              <a:t>, separated by commas, to define fallback options in case the desired font is not available.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font-size:</a:t>
            </a:r>
            <a:r>
              <a:rPr lang="en-US" sz="2000" b="1" dirty="0">
                <a:solidFill>
                  <a:srgbClr val="FFFF00"/>
                </a:solidFill>
              </a:rPr>
              <a:t> Sets the size of the font. It can be specified using absolute units like pixels </a:t>
            </a:r>
            <a:r>
              <a:rPr lang="en-US" sz="2000" b="1" dirty="0"/>
              <a:t>(</a:t>
            </a:r>
            <a:r>
              <a:rPr lang="en-US" sz="2000" b="1" dirty="0" err="1"/>
              <a:t>px</a:t>
            </a:r>
            <a:r>
              <a:rPr lang="en-US" sz="2000" b="1" dirty="0"/>
              <a:t>) or relative units like percentages (%)</a:t>
            </a:r>
            <a:r>
              <a:rPr lang="en-US" sz="2000" b="1" dirty="0">
                <a:solidFill>
                  <a:srgbClr val="FFFF00"/>
                </a:solidFill>
              </a:rPr>
              <a:t>. Common values include pixels (e.g., 16px) or relative units (e.g., 100%).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font-weight: </a:t>
            </a:r>
            <a:r>
              <a:rPr lang="en-US" sz="2000" b="1" dirty="0">
                <a:solidFill>
                  <a:srgbClr val="FFFF00"/>
                </a:solidFill>
              </a:rPr>
              <a:t>Determines the thickness or boldness of the font. It can be set to values like </a:t>
            </a:r>
            <a:r>
              <a:rPr lang="en-US" sz="2000" b="1" dirty="0"/>
              <a:t>"normal", "bold"</a:t>
            </a:r>
            <a:r>
              <a:rPr lang="en-US" sz="2000" b="1" dirty="0">
                <a:solidFill>
                  <a:srgbClr val="FFFF00"/>
                </a:solidFill>
              </a:rPr>
              <a:t>, or specified using numeric values (e.g., 400, 700) for finer control.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font-style: </a:t>
            </a:r>
            <a:r>
              <a:rPr lang="en-US" sz="2000" b="1" dirty="0">
                <a:solidFill>
                  <a:srgbClr val="FFFF00"/>
                </a:solidFill>
              </a:rPr>
              <a:t>Defines the style of the font, such as </a:t>
            </a:r>
            <a:r>
              <a:rPr lang="en-US" sz="2000" b="1" dirty="0"/>
              <a:t>"normal" (default), "italic", or "oblique". </a:t>
            </a:r>
            <a:r>
              <a:rPr lang="en-US" sz="2000" b="1" dirty="0">
                <a:solidFill>
                  <a:srgbClr val="FFFF00"/>
                </a:solidFill>
              </a:rPr>
              <a:t>Italic and oblique styles slant the characters to give them a distinct appearance.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99FF"/>
                </a:solidFill>
              </a:rPr>
              <a:t>font-variant: </a:t>
            </a:r>
            <a:r>
              <a:rPr lang="en-US" sz="2000" b="1" dirty="0">
                <a:solidFill>
                  <a:srgbClr val="FFFF00"/>
                </a:solidFill>
              </a:rPr>
              <a:t>Modifies the appearance of the font by enabling small caps or other variations. It can be set to values like </a:t>
            </a:r>
            <a:r>
              <a:rPr lang="en-US" sz="2000" b="1" dirty="0"/>
              <a:t>"normal", "small-caps", or "all-small-caps".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4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8905" y="409694"/>
            <a:ext cx="3321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  <a:latin typeface="Titillium Web"/>
              </a:rPr>
              <a:t>Text Styling with CSS</a:t>
            </a:r>
            <a:endParaRPr lang="en-US" sz="2400" b="1" i="0" dirty="0">
              <a:solidFill>
                <a:srgbClr val="66FF66"/>
              </a:solidFill>
              <a:effectLst/>
              <a:latin typeface="Titillium We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514" y="1412240"/>
            <a:ext cx="4911635" cy="415498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Text Color</a:t>
            </a:r>
          </a:p>
          <a:p>
            <a:pPr lvl="2"/>
            <a:r>
              <a:rPr lang="en-US" sz="2400" b="1" dirty="0"/>
              <a:t>body { color: blue;</a:t>
            </a:r>
          </a:p>
          <a:p>
            <a:pPr lvl="2"/>
            <a:r>
              <a:rPr lang="en-US" sz="2400" b="1" dirty="0"/>
              <a:t>}</a:t>
            </a:r>
          </a:p>
          <a:p>
            <a:pPr lvl="2"/>
            <a:endParaRPr lang="en-US" sz="2400" b="1" dirty="0"/>
          </a:p>
          <a:p>
            <a:pPr lvl="2"/>
            <a:r>
              <a:rPr lang="en-US" sz="2400" b="1" dirty="0"/>
              <a:t>h1 {</a:t>
            </a:r>
          </a:p>
          <a:p>
            <a:pPr lvl="2"/>
            <a:r>
              <a:rPr lang="en-US" sz="2400" b="1" dirty="0"/>
              <a:t>  color: green;</a:t>
            </a:r>
          </a:p>
          <a:p>
            <a:pPr lvl="2"/>
            <a:r>
              <a:rPr lang="en-US" sz="2400" b="1" dirty="0"/>
              <a:t>}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757648" y="1391920"/>
            <a:ext cx="43151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FF00"/>
                </a:solidFill>
              </a:rPr>
              <a:t>Text Alignment</a:t>
            </a:r>
          </a:p>
          <a:p>
            <a:pPr lvl="2"/>
            <a:r>
              <a:rPr lang="en-US" sz="2400" b="1" dirty="0"/>
              <a:t>h1 {</a:t>
            </a:r>
          </a:p>
          <a:p>
            <a:pPr lvl="2"/>
            <a:r>
              <a:rPr lang="en-US" sz="2400" b="1" dirty="0"/>
              <a:t>  text-align: center;</a:t>
            </a:r>
          </a:p>
          <a:p>
            <a:pPr lvl="2"/>
            <a:r>
              <a:rPr lang="en-US" sz="2400" b="1" dirty="0"/>
              <a:t>}</a:t>
            </a:r>
          </a:p>
          <a:p>
            <a:pPr lvl="2"/>
            <a:endParaRPr lang="en-US" sz="2400" b="1" dirty="0"/>
          </a:p>
          <a:p>
            <a:pPr lvl="2"/>
            <a:r>
              <a:rPr lang="en-US" sz="2400" b="1" dirty="0"/>
              <a:t>h2 {</a:t>
            </a:r>
          </a:p>
          <a:p>
            <a:pPr lvl="2"/>
            <a:r>
              <a:rPr lang="en-US" sz="2400" b="1" dirty="0"/>
              <a:t>  text-align: left;</a:t>
            </a:r>
          </a:p>
          <a:p>
            <a:pPr lvl="2"/>
            <a:r>
              <a:rPr lang="en-US" sz="2400" b="1" dirty="0"/>
              <a:t>}</a:t>
            </a:r>
          </a:p>
          <a:p>
            <a:pPr lvl="2"/>
            <a:endParaRPr lang="en-US" sz="2400" b="1" dirty="0"/>
          </a:p>
          <a:p>
            <a:pPr lvl="2"/>
            <a:r>
              <a:rPr lang="en-US" sz="2400" b="1" dirty="0"/>
              <a:t>h3 {</a:t>
            </a:r>
          </a:p>
          <a:p>
            <a:pPr lvl="2"/>
            <a:r>
              <a:rPr lang="en-US" sz="2400" b="1" dirty="0"/>
              <a:t>  text-align: right;</a:t>
            </a:r>
          </a:p>
          <a:p>
            <a:pPr lvl="2"/>
            <a:r>
              <a:rPr lang="en-US" sz="2400" b="1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15029" y="1418866"/>
            <a:ext cx="36247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Text Spacing</a:t>
            </a:r>
          </a:p>
          <a:p>
            <a:pPr lvl="2"/>
            <a:r>
              <a:rPr lang="en-US" sz="2200" b="1" dirty="0">
                <a:latin typeface="Titillium Web"/>
              </a:rPr>
              <a:t>p {</a:t>
            </a:r>
          </a:p>
          <a:p>
            <a:pPr lvl="2"/>
            <a:r>
              <a:rPr lang="en-US" sz="2200" b="1" dirty="0">
                <a:latin typeface="Titillium Web"/>
              </a:rPr>
              <a:t>  text-indent: 50px;</a:t>
            </a:r>
          </a:p>
          <a:p>
            <a:pPr lvl="2"/>
            <a:r>
              <a:rPr lang="en-US" sz="2200" b="1" dirty="0">
                <a:latin typeface="Titillium Web"/>
              </a:rPr>
              <a:t>}</a:t>
            </a:r>
            <a:endParaRPr lang="en-US" sz="2200" b="1" i="0" dirty="0">
              <a:effectLst/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419611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642" y="945271"/>
            <a:ext cx="4814138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Text Transformation</a:t>
            </a:r>
          </a:p>
          <a:p>
            <a:pPr lvl="2"/>
            <a:r>
              <a:rPr lang="en-US" sz="2200" b="1" dirty="0">
                <a:latin typeface="Titillium Web"/>
              </a:rPr>
              <a:t>h1 </a:t>
            </a:r>
          </a:p>
          <a:p>
            <a:pPr lvl="2"/>
            <a:r>
              <a:rPr lang="en-US" sz="2200" b="1" dirty="0">
                <a:latin typeface="Titillium Web"/>
              </a:rPr>
              <a:t>{</a:t>
            </a:r>
          </a:p>
          <a:p>
            <a:pPr lvl="2"/>
            <a:r>
              <a:rPr lang="en-US" sz="2000" b="1" dirty="0">
                <a:latin typeface="Titillium Web"/>
              </a:rPr>
              <a:t>text-transform</a:t>
            </a:r>
            <a:r>
              <a:rPr lang="en-US" sz="2200" b="1" dirty="0">
                <a:latin typeface="Titillium Web"/>
              </a:rPr>
              <a:t>: uppercase;</a:t>
            </a:r>
          </a:p>
          <a:p>
            <a:pPr lvl="2"/>
            <a:r>
              <a:rPr lang="en-US" sz="2200" b="1" dirty="0">
                <a:latin typeface="Titillium Web"/>
              </a:rPr>
              <a:t>  text-transform: lowercase;</a:t>
            </a:r>
          </a:p>
          <a:p>
            <a:pPr lvl="2"/>
            <a:r>
              <a:rPr lang="en-US" sz="2200" b="1" dirty="0">
                <a:latin typeface="Titillium Web"/>
              </a:rPr>
              <a:t>  text-transform: capitalize;</a:t>
            </a:r>
          </a:p>
          <a:p>
            <a:pPr lvl="2"/>
            <a:r>
              <a:rPr lang="en-US" sz="2200" b="1" dirty="0">
                <a:latin typeface="Titillium Web"/>
              </a:rPr>
              <a:t>}</a:t>
            </a:r>
            <a:endParaRPr lang="en-US" sz="2200" b="1" i="0" dirty="0">
              <a:effectLst/>
              <a:latin typeface="Titillium We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56522" y="3819100"/>
            <a:ext cx="4756880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Titillium Web"/>
              </a:rPr>
              <a:t>Text Shadow</a:t>
            </a:r>
          </a:p>
          <a:p>
            <a:pPr lvl="2"/>
            <a:r>
              <a:rPr lang="en-US" sz="2200" b="1" dirty="0"/>
              <a:t>h1 {</a:t>
            </a:r>
          </a:p>
          <a:p>
            <a:pPr lvl="2"/>
            <a:r>
              <a:rPr lang="en-US" sz="2200" b="1" dirty="0"/>
              <a:t>  text-shadow: 2px </a:t>
            </a:r>
            <a:r>
              <a:rPr lang="en-US" sz="2200" b="1" dirty="0" err="1"/>
              <a:t>2px</a:t>
            </a:r>
            <a:r>
              <a:rPr lang="en-US" sz="2200" b="1" dirty="0"/>
              <a:t> 5px red;</a:t>
            </a:r>
          </a:p>
          <a:p>
            <a:pPr lvl="2"/>
            <a:r>
              <a:rPr lang="en-US" sz="2200" b="1" dirty="0"/>
              <a:t>}</a:t>
            </a:r>
          </a:p>
          <a:p>
            <a:endParaRPr lang="en-US" sz="2200" b="1" i="0" dirty="0">
              <a:effectLst/>
              <a:latin typeface="Titillium We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8225" y="1747744"/>
            <a:ext cx="530303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200" b="1" dirty="0"/>
              <a:t>h1 {</a:t>
            </a:r>
          </a:p>
          <a:p>
            <a:pPr lvl="2"/>
            <a:r>
              <a:rPr lang="en-US" sz="2200" b="1" dirty="0"/>
              <a:t>  text-decoration: </a:t>
            </a:r>
            <a:r>
              <a:rPr lang="en-US" sz="2200" b="1" dirty="0" err="1"/>
              <a:t>overline</a:t>
            </a:r>
            <a:r>
              <a:rPr lang="en-US" sz="2200" b="1" dirty="0"/>
              <a:t>;</a:t>
            </a:r>
          </a:p>
          <a:p>
            <a:pPr lvl="2"/>
            <a:r>
              <a:rPr lang="en-US" sz="2200" b="1" dirty="0"/>
              <a:t>}</a:t>
            </a:r>
          </a:p>
          <a:p>
            <a:pPr lvl="2"/>
            <a:endParaRPr lang="en-US" sz="2200" b="1" dirty="0"/>
          </a:p>
          <a:p>
            <a:pPr lvl="2"/>
            <a:r>
              <a:rPr lang="en-US" sz="2200" b="1" dirty="0"/>
              <a:t>h2 {</a:t>
            </a:r>
          </a:p>
          <a:p>
            <a:pPr lvl="2"/>
            <a:r>
              <a:rPr lang="en-US" sz="2200" b="1" dirty="0"/>
              <a:t>  text-decoration: line-through;</a:t>
            </a:r>
          </a:p>
          <a:p>
            <a:pPr lvl="2"/>
            <a:r>
              <a:rPr lang="en-US" sz="2200" b="1" dirty="0"/>
              <a:t>}</a:t>
            </a:r>
          </a:p>
          <a:p>
            <a:pPr lvl="2"/>
            <a:endParaRPr lang="en-US" sz="2200" b="1" dirty="0"/>
          </a:p>
          <a:p>
            <a:pPr lvl="2"/>
            <a:r>
              <a:rPr lang="en-US" sz="2200" b="1" dirty="0"/>
              <a:t>h3 {</a:t>
            </a:r>
          </a:p>
          <a:p>
            <a:pPr lvl="2"/>
            <a:r>
              <a:rPr lang="en-US" sz="2200" b="1" dirty="0"/>
              <a:t>  text-decoration: underline;</a:t>
            </a:r>
          </a:p>
          <a:p>
            <a:pPr lvl="2"/>
            <a:r>
              <a:rPr lang="en-US" sz="2200" b="1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27859" y="945271"/>
            <a:ext cx="28291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FF00"/>
                </a:solidFill>
              </a:rPr>
              <a:t>Text Decoration</a:t>
            </a:r>
          </a:p>
        </p:txBody>
      </p:sp>
    </p:spTree>
    <p:extLst>
      <p:ext uri="{BB962C8B-B14F-4D97-AF65-F5344CB8AC3E}">
        <p14:creationId xmlns:p14="http://schemas.microsoft.com/office/powerpoint/2010/main" val="245199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5602" y="475009"/>
            <a:ext cx="4766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FF66"/>
                </a:solidFill>
                <a:latin typeface="Titillium Web"/>
              </a:rPr>
              <a:t>Background Properties in CSS:</a:t>
            </a:r>
            <a:endParaRPr lang="en-US" sz="2400" b="1" i="0" dirty="0">
              <a:solidFill>
                <a:srgbClr val="66FF66"/>
              </a:solidFill>
              <a:effectLst/>
              <a:latin typeface="Titillium We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602" y="1041178"/>
            <a:ext cx="1105934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99FF"/>
                </a:solidFill>
              </a:rPr>
              <a:t>background-image: </a:t>
            </a:r>
            <a:r>
              <a:rPr lang="en-US" sz="2200" b="1" dirty="0">
                <a:solidFill>
                  <a:srgbClr val="FFFF00"/>
                </a:solidFill>
              </a:rPr>
              <a:t>Specifies the background image to be displayed. It can be a URL pointing to an image file or a gradient created using the </a:t>
            </a:r>
            <a:r>
              <a:rPr lang="en-US" sz="2200" b="1" dirty="0"/>
              <a:t>linear-gradient() or radial-gradient() functions</a:t>
            </a:r>
            <a:r>
              <a:rPr lang="en-US" sz="2200" b="1" dirty="0">
                <a:solidFill>
                  <a:srgbClr val="FFFF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99FF"/>
                </a:solidFill>
              </a:rPr>
              <a:t>background-color:</a:t>
            </a:r>
            <a:r>
              <a:rPr lang="en-US" sz="2200" b="1" dirty="0">
                <a:solidFill>
                  <a:srgbClr val="FFFF00"/>
                </a:solidFill>
              </a:rPr>
              <a:t> Sets the background color for an element. It can be specified using color names, hexadecimal values, RGB values, or HSL values.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99FF"/>
                </a:solidFill>
              </a:rPr>
              <a:t>background-repeat:</a:t>
            </a:r>
            <a:r>
              <a:rPr lang="en-US" sz="2200" b="1" dirty="0">
                <a:solidFill>
                  <a:srgbClr val="FFFF00"/>
                </a:solidFill>
              </a:rPr>
              <a:t> Determines how the background image is repeated if it is smaller than the element's size. Values include repeat </a:t>
            </a:r>
            <a:r>
              <a:rPr lang="en-US" sz="2200" b="1" dirty="0"/>
              <a:t>(default), repeat-x, repeat-y, and no-repeat.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99FF"/>
                </a:solidFill>
              </a:rPr>
              <a:t>background-position:</a:t>
            </a:r>
            <a:r>
              <a:rPr lang="en-US" sz="2200" b="1" dirty="0">
                <a:solidFill>
                  <a:srgbClr val="FFFF00"/>
                </a:solidFill>
              </a:rPr>
              <a:t> Specifies the starting position of the background image. It can be set using keywords </a:t>
            </a:r>
            <a:r>
              <a:rPr lang="en-US" sz="2200" b="1" dirty="0"/>
              <a:t>like left, center, right, top, bottom, or using percentage or length values.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FF99FF"/>
                </a:solidFill>
              </a:rPr>
              <a:t>background-size: </a:t>
            </a:r>
            <a:r>
              <a:rPr lang="en-US" sz="2200" b="1" dirty="0">
                <a:solidFill>
                  <a:srgbClr val="FFFF00"/>
                </a:solidFill>
              </a:rPr>
              <a:t>Sets the size of the background image. It can be specified using keywords like </a:t>
            </a:r>
            <a:r>
              <a:rPr lang="en-US" sz="2200" b="1" dirty="0"/>
              <a:t>cover, contain, or using length values, such as </a:t>
            </a:r>
            <a:r>
              <a:rPr lang="en-US" sz="2200" b="1" dirty="0" err="1"/>
              <a:t>px</a:t>
            </a:r>
            <a:r>
              <a:rPr lang="en-US" sz="2200" b="1" dirty="0"/>
              <a:t>, </a:t>
            </a:r>
            <a:r>
              <a:rPr lang="en-US" sz="2200" b="1" dirty="0" err="1"/>
              <a:t>em</a:t>
            </a:r>
            <a:r>
              <a:rPr lang="en-US" sz="2200" b="1" dirty="0"/>
              <a:t>, or percentage values.</a:t>
            </a:r>
          </a:p>
        </p:txBody>
      </p:sp>
    </p:spTree>
    <p:extLst>
      <p:ext uri="{BB962C8B-B14F-4D97-AF65-F5344CB8AC3E}">
        <p14:creationId xmlns:p14="http://schemas.microsoft.com/office/powerpoint/2010/main" val="690146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3207</TotalTime>
  <Words>1914</Words>
  <Application>Microsoft Office PowerPoint</Application>
  <PresentationFormat>Widescreen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Bahnschrift</vt:lpstr>
      <vt:lpstr>Calibri</vt:lpstr>
      <vt:lpstr>Calibri Light</vt:lpstr>
      <vt:lpstr>Consolas</vt:lpstr>
      <vt:lpstr>Segoe UI</vt:lpstr>
      <vt:lpstr>Segoe UI Black</vt:lpstr>
      <vt:lpstr>Titillium Web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Isysway</dc:creator>
  <cp:lastModifiedBy>Administrator</cp:lastModifiedBy>
  <cp:revision>45</cp:revision>
  <dcterms:created xsi:type="dcterms:W3CDTF">2023-12-13T07:09:06Z</dcterms:created>
  <dcterms:modified xsi:type="dcterms:W3CDTF">2025-06-02T12:33:23Z</dcterms:modified>
</cp:coreProperties>
</file>