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  <p:sldId id="267" r:id="rId12"/>
    <p:sldId id="268" r:id="rId13"/>
    <p:sldId id="271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36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6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7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27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28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55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553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738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1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7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08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59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90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773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2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9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48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1817" y="623560"/>
            <a:ext cx="100017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>
              <a:solidFill>
                <a:srgbClr val="99FF66"/>
              </a:solidFill>
              <a:latin typeface="Lucida Fax" panose="02060602050505020204" pitchFamily="18" charset="0"/>
            </a:endParaRPr>
          </a:p>
          <a:p>
            <a:pPr algn="just"/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(Hypertext Markup Language) is a language used to create the structure and content of websites. It is the foundation upon which all websites are built, and every web developer must have a good understanding of HTML to create dynamic and engaging web pages.</a:t>
            </a:r>
          </a:p>
          <a:p>
            <a:pPr algn="just"/>
            <a:endParaRPr lang="en-US" sz="28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stands for Hyper Text Markup Language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was invented by Tim Berners-Lee in 1991.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is used for creating web pages and web applications.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used to describe the structure of Web pages using markup tags.</a:t>
            </a:r>
            <a:endParaRPr lang="en-US" sz="2800" b="1" i="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0080" y="392727"/>
            <a:ext cx="2412840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Introduction</a:t>
            </a:r>
          </a:p>
        </p:txBody>
      </p:sp>
      <p:pic>
        <p:nvPicPr>
          <p:cNvPr id="5" name="Picture 3" descr="C:\Users\isyswaytech\Desktop\New logo Sysway T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76" y="0"/>
            <a:ext cx="1955327" cy="10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6746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1139" y="553386"/>
            <a:ext cx="1669047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Table Tag</a:t>
            </a:r>
            <a:endParaRPr lang="en-US" sz="2400" b="0" i="0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212186"/>
              </p:ext>
            </p:extLst>
          </p:nvPr>
        </p:nvGraphicFramePr>
        <p:xfrm>
          <a:off x="1395662" y="1541032"/>
          <a:ext cx="9308305" cy="1036320"/>
        </p:xfrm>
        <a:graphic>
          <a:graphicData uri="http://schemas.openxmlformats.org/drawingml/2006/table">
            <a:tbl>
              <a:tblPr/>
              <a:tblGrid>
                <a:gridCol w="1861661">
                  <a:extLst>
                    <a:ext uri="{9D8B030D-6E8A-4147-A177-3AD203B41FA5}">
                      <a16:colId xmlns:a16="http://schemas.microsoft.com/office/drawing/2014/main" val="3978782650"/>
                    </a:ext>
                  </a:extLst>
                </a:gridCol>
                <a:gridCol w="1861661">
                  <a:extLst>
                    <a:ext uri="{9D8B030D-6E8A-4147-A177-3AD203B41FA5}">
                      <a16:colId xmlns:a16="http://schemas.microsoft.com/office/drawing/2014/main" val="1202565061"/>
                    </a:ext>
                  </a:extLst>
                </a:gridCol>
                <a:gridCol w="1861661">
                  <a:extLst>
                    <a:ext uri="{9D8B030D-6E8A-4147-A177-3AD203B41FA5}">
                      <a16:colId xmlns:a16="http://schemas.microsoft.com/office/drawing/2014/main" val="186415379"/>
                    </a:ext>
                  </a:extLst>
                </a:gridCol>
                <a:gridCol w="1861661">
                  <a:extLst>
                    <a:ext uri="{9D8B030D-6E8A-4147-A177-3AD203B41FA5}">
                      <a16:colId xmlns:a16="http://schemas.microsoft.com/office/drawing/2014/main" val="1211432747"/>
                    </a:ext>
                  </a:extLst>
                </a:gridCol>
                <a:gridCol w="1861661">
                  <a:extLst>
                    <a:ext uri="{9D8B030D-6E8A-4147-A177-3AD203B41FA5}">
                      <a16:colId xmlns:a16="http://schemas.microsoft.com/office/drawing/2014/main" val="38743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&lt;table&gt;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4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</a:t>
                      </a:r>
                      <a:r>
                        <a:rPr lang="en-US" sz="2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4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2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&lt;td&gt;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&lt;thead&gt;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619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&lt;caption&gt;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16229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492589" y="3351350"/>
            <a:ext cx="92113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colspan</a:t>
            </a:r>
            <a:r>
              <a:rPr lang="en-US" sz="24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:is used to specify how many columns a cell should span horizontally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rowspan</a:t>
            </a:r>
            <a:r>
              <a:rPr lang="en-US" sz="24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 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used to specify how many columns a cell should span vertically</a:t>
            </a:r>
            <a:endParaRPr lang="en-US" sz="2400" b="1" i="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3" descr="C:\Users\isyswaytech\Desktop\New logo Sysway T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76" y="0"/>
            <a:ext cx="1955327" cy="10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90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8079" y="331317"/>
            <a:ext cx="3799438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Form Elements in HTML</a:t>
            </a:r>
            <a:endParaRPr lang="en-US" sz="2400" b="0" i="0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89517" y="1031353"/>
            <a:ext cx="28685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&lt;form&gt;</a:t>
            </a:r>
            <a:b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 elements</a:t>
            </a:r>
            <a:b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&lt;/form&gt;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7177" y="263936"/>
            <a:ext cx="2848857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&lt;input&gt; Element</a:t>
            </a:r>
            <a:endParaRPr lang="en-US" sz="2000" b="0" i="0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0268" y="818495"/>
            <a:ext cx="7513320" cy="7017306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&lt;</a:t>
            </a: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type="button"&gt;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type="checkbox"&gt;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type=“text"&gt;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type="color"&gt;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type="date"&gt;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</a:t>
            </a:r>
            <a:r>
              <a:rPr lang="en-US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-local"&gt;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type="email"&gt;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type="file"&gt;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type="image"&gt;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type="month"&gt;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type="number"&gt;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type="password"&gt;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type="radio"&gt;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type="range"&gt;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type="reset"&gt;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type="search"&gt;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type="submit"&gt;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</a:t>
            </a:r>
            <a:r>
              <a:rPr lang="en-US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type="text"&gt;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type="time"&gt;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</a:t>
            </a:r>
            <a:r>
              <a:rPr lang="en-US" sz="20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 type="week"&gt;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1089517" y="2231682"/>
            <a:ext cx="218040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&lt;label&gt;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&lt;select&gt;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&lt;button&gt;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&lt;legend&gt;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&lt;option&gt;</a:t>
            </a:r>
          </a:p>
        </p:txBody>
      </p:sp>
      <p:pic>
        <p:nvPicPr>
          <p:cNvPr id="7" name="Picture 3" descr="C:\Users\isyswaytech\Desktop\New logo Sysway T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76" y="0"/>
            <a:ext cx="1955327" cy="10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225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8934" y="605636"/>
            <a:ext cx="364074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HTML Input Attributes</a:t>
            </a:r>
            <a:endParaRPr lang="en-US" sz="2400" b="0" i="0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8934" y="1446124"/>
            <a:ext cx="10989508" cy="39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 type="text" id="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 name="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 value="John"&gt;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&lt;input type="text" id="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 name="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 value="John" 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&lt;input type="text" id="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 name="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 value="John" disabled&gt;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 type="text" id="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 name="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 size="50"&gt;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&lt;input type="text" id="pin" name="pin" 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="4" size="4"&gt;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&lt;input type="number" id="quantity" name="quantity" min="1" max="5"&gt;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 type="file" id="files" name="files" multiple&gt;</a:t>
            </a:r>
          </a:p>
        </p:txBody>
      </p:sp>
      <p:pic>
        <p:nvPicPr>
          <p:cNvPr id="5" name="Picture 3" descr="C:\Users\isyswaytech\Desktop\New logo Sysway T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76" y="0"/>
            <a:ext cx="1955327" cy="10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102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9017" y="824528"/>
            <a:ext cx="100801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 type="text" id="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country_code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 name="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country_code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pattern="[A-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-z]{3}" title="Three letter country code"&gt;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 type="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 id="phone" name="phone“ placeholder="123-45-678“&gt;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 type="text" id="username" name="username" required&gt;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 type="text" id="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 name="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 autofocus&gt;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&lt;input type="image" 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="img_submit.gif" alt="Submit" width="48" height="48"&gt;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&lt;input type="email" id="email" name="email" autocomplete="off"&gt;</a:t>
            </a:r>
          </a:p>
        </p:txBody>
      </p:sp>
      <p:pic>
        <p:nvPicPr>
          <p:cNvPr id="3" name="Picture 3" descr="C:\Users\isyswaytech\Desktop\New logo Sysway T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76" y="0"/>
            <a:ext cx="1955327" cy="10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0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67407" y="435820"/>
            <a:ext cx="118494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iframe</a:t>
            </a:r>
            <a:endParaRPr lang="en-US" sz="2400" b="1" i="0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59877" y="2872999"/>
            <a:ext cx="9675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&lt;iframe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="list_tag.html" width="500" height="400"&gt;&lt;/iframe&gt;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610801" y="3601308"/>
            <a:ext cx="1540806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frameset</a:t>
            </a:r>
            <a:endParaRPr lang="en-US" sz="2400" b="1" i="0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81204" y="4529073"/>
            <a:ext cx="980060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 frameset element in HTML is used to define a set of frames on a web page. It allows you to divide a single HTML document into multiple, independent sections that can be independently scrolled, or navigated to a different page.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9877" y="1164129"/>
            <a:ext cx="9245637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Frames in HTML are a way to divide a web page into multiple sections, each displaying its own separate HTML document. Each of these sections (or "frames") can scroll independently and have its own individual URL.</a:t>
            </a:r>
          </a:p>
        </p:txBody>
      </p:sp>
      <p:pic>
        <p:nvPicPr>
          <p:cNvPr id="8" name="Picture 3" descr="C:\Users\isyswaytech\Desktop\New logo Sysway T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76" y="0"/>
            <a:ext cx="1955327" cy="10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901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949" y="396631"/>
            <a:ext cx="4428308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HTML &lt;audio&gt; Element</a:t>
            </a:r>
            <a:endParaRPr lang="en-US" sz="2400" b="0" i="0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44061" y="1010585"/>
            <a:ext cx="6439648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&lt;audio controls&gt;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&lt;audio controls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autoplay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&lt;audio controls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autoplay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muted&gt;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&lt;source 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="horse.mp3" type="audio/mpeg"&gt;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&lt;/audio&gt;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195" y="3872907"/>
            <a:ext cx="4414991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The HTML &lt;video&gt; Element</a:t>
            </a:r>
            <a:endParaRPr lang="en-US" sz="2400" b="0" i="0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52621" y="4660315"/>
            <a:ext cx="76833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&lt;video width="320" height="240" 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autoplay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muted&gt;</a:t>
            </a:r>
            <a:b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&lt;source 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="movie.mp4" type="video/mp4"&gt;</a:t>
            </a:r>
          </a:p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&lt;/video&gt;</a:t>
            </a:r>
          </a:p>
        </p:txBody>
      </p:sp>
      <p:pic>
        <p:nvPicPr>
          <p:cNvPr id="6" name="Picture 3" descr="C:\Users\isyswaytech\Desktop\New logo Sysway T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76" y="0"/>
            <a:ext cx="1955327" cy="10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96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175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584" y="435820"/>
            <a:ext cx="5070619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Fundamental of HTML Tags</a:t>
            </a:r>
            <a:endParaRPr lang="en-US" sz="2800" b="1" i="0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4596" y="1344696"/>
            <a:ext cx="10797655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is written in the form of HTML elements consisting of markup tags. These markup tags are the fundamental characteristic of HTML. Every markup tag is composed of a keyword, surrounded by angle brackets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&lt;</a:t>
            </a:r>
            <a:r>
              <a:rPr lang="en-US" sz="28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&gt;content&lt;/</a:t>
            </a:r>
            <a:r>
              <a:rPr lang="en-US" sz="28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tagname</a:t>
            </a:r>
            <a:r>
              <a:rPr lang="en-US" sz="2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lvl="5"/>
            <a:r>
              <a:rPr lang="en-US" sz="24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Standalone tags</a:t>
            </a:r>
          </a:p>
          <a:p>
            <a:pPr lvl="5"/>
            <a:r>
              <a:rPr lang="en-US" sz="2400" b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tags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tags normally come in pairs like &lt;p&gt; and &lt;/p&gt;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first tag in a pair is the start tag, the second tag is the end tag.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end tag is written like the start tag, but with a slash before the tag name.</a:t>
            </a:r>
          </a:p>
          <a:p>
            <a:pPr marL="1257300" lvl="2" indent="-342900">
              <a:buFont typeface="Wingdings" panose="05000000000000000000" pitchFamily="2" charset="2"/>
              <a:buChar char="v"/>
            </a:pPr>
            <a:r>
              <a:rPr lang="en-US" sz="28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b="1" i="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8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 -standalone </a:t>
            </a:r>
          </a:p>
        </p:txBody>
      </p:sp>
      <p:pic>
        <p:nvPicPr>
          <p:cNvPr id="4" name="Picture 3" descr="C:\Users\isyswaytech\Desktop\New logo Sysway T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76" y="0"/>
            <a:ext cx="1955327" cy="10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13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087" y="553385"/>
            <a:ext cx="4488729" cy="5232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Basic Structure of HTML</a:t>
            </a:r>
            <a:endParaRPr lang="en-US" sz="2800" b="1" i="0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85108" y="1878196"/>
            <a:ext cx="312906" cy="81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br>
              <a:rPr kumimoji="0" lang="en-US" altLang="en-US" sz="30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3" descr="C:\Users\isyswaytech\Desktop\New logo Sysway T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76" y="0"/>
            <a:ext cx="1955327" cy="10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D1A302-119A-437C-9B50-289E60D3E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014" y="1365971"/>
            <a:ext cx="7534833" cy="523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51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5045" y="174562"/>
            <a:ext cx="3405099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HTML Headings Tags</a:t>
            </a:r>
            <a:endParaRPr lang="en-US" sz="2400" b="0" i="0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34046" y="82754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&lt;h1&gt;Heading Level 1&lt;/h1&gt;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&lt;h2&gt;Heading Level 2&lt;/h2&gt;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&lt;h3&gt;Heading Level 3&lt;/h3&gt;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&lt;h4&gt;Heading Level 4&lt;/h4&gt;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&lt;h5&gt;Heading Level 5&lt;/h5&gt;</a:t>
            </a:r>
          </a:p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&lt;h6&gt;Heading Level 6&lt;/h6&gt;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314887" y="3696509"/>
            <a:ext cx="346441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Horizontal Ruler in HTML</a:t>
            </a:r>
            <a:endParaRPr lang="en-US" sz="2000" b="0" i="0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39286" y="4287932"/>
            <a:ext cx="96791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align="center" width="70%" size="3" color="#8080ff"&gt;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314887" y="5116246"/>
            <a:ext cx="2783134" cy="4001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HTML Comment Tag</a:t>
            </a:r>
            <a:endParaRPr lang="en-US" sz="2000" b="0" i="0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5878" y="5830779"/>
            <a:ext cx="5466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Write your comments here --&gt;</a:t>
            </a:r>
          </a:p>
        </p:txBody>
      </p:sp>
      <p:pic>
        <p:nvPicPr>
          <p:cNvPr id="8" name="Picture 3" descr="C:\Users\isyswaytech\Desktop\New logo Sysway T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76" y="0"/>
            <a:ext cx="1955327" cy="10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02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2159" y="422757"/>
            <a:ext cx="4028667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Text Formatting in HTML</a:t>
            </a:r>
            <a:endParaRPr lang="en-US" sz="2400" b="0" i="0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74540"/>
              </p:ext>
            </p:extLst>
          </p:nvPr>
        </p:nvGraphicFramePr>
        <p:xfrm>
          <a:off x="470263" y="1702140"/>
          <a:ext cx="11312435" cy="2726169"/>
        </p:xfrm>
        <a:graphic>
          <a:graphicData uri="http://schemas.openxmlformats.org/drawingml/2006/table">
            <a:tbl>
              <a:tblPr/>
              <a:tblGrid>
                <a:gridCol w="2050868">
                  <a:extLst>
                    <a:ext uri="{9D8B030D-6E8A-4147-A177-3AD203B41FA5}">
                      <a16:colId xmlns:a16="http://schemas.microsoft.com/office/drawing/2014/main" val="2604293584"/>
                    </a:ext>
                  </a:extLst>
                </a:gridCol>
                <a:gridCol w="2474106">
                  <a:extLst>
                    <a:ext uri="{9D8B030D-6E8A-4147-A177-3AD203B41FA5}">
                      <a16:colId xmlns:a16="http://schemas.microsoft.com/office/drawing/2014/main" val="541937007"/>
                    </a:ext>
                  </a:extLst>
                </a:gridCol>
                <a:gridCol w="2633472">
                  <a:extLst>
                    <a:ext uri="{9D8B030D-6E8A-4147-A177-3AD203B41FA5}">
                      <a16:colId xmlns:a16="http://schemas.microsoft.com/office/drawing/2014/main" val="1826269905"/>
                    </a:ext>
                  </a:extLst>
                </a:gridCol>
                <a:gridCol w="1891502">
                  <a:extLst>
                    <a:ext uri="{9D8B030D-6E8A-4147-A177-3AD203B41FA5}">
                      <a16:colId xmlns:a16="http://schemas.microsoft.com/office/drawing/2014/main" val="2093292477"/>
                    </a:ext>
                  </a:extLst>
                </a:gridCol>
                <a:gridCol w="2262487">
                  <a:extLst>
                    <a:ext uri="{9D8B030D-6E8A-4147-A177-3AD203B41FA5}">
                      <a16:colId xmlns:a16="http://schemas.microsoft.com/office/drawing/2014/main" val="3628589241"/>
                    </a:ext>
                  </a:extLst>
                </a:gridCol>
              </a:tblGrid>
              <a:tr h="725239">
                <a:tc>
                  <a:txBody>
                    <a:bodyPr/>
                    <a:lstStyle/>
                    <a:p>
                      <a:pPr fontAlgn="t"/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&lt;strong&gt;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32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</a:t>
                      </a:r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&lt;u&gt;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&lt;sup&gt;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25496"/>
                  </a:ext>
                </a:extLst>
              </a:tr>
              <a:tr h="599231">
                <a:tc>
                  <a:txBody>
                    <a:bodyPr/>
                    <a:lstStyle/>
                    <a:p>
                      <a:pPr fontAlgn="t"/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&lt;sub&gt;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&lt;mark&gt;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&lt;del&gt;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&lt;ins&gt;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&lt;small&gt;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120950"/>
                  </a:ext>
                </a:extLst>
              </a:tr>
              <a:tr h="635044">
                <a:tc>
                  <a:txBody>
                    <a:bodyPr/>
                    <a:lstStyle/>
                    <a:p>
                      <a:pPr fontAlgn="t"/>
                      <a:r>
                        <a:rPr lang="en-US" sz="3200" b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&lt;br&gt;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b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&lt;hr&gt;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32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blockquote</a:t>
                      </a:r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&lt;q&gt;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&lt;pre&gt;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245467"/>
                  </a:ext>
                </a:extLst>
              </a:tr>
              <a:tr h="720770">
                <a:tc>
                  <a:txBody>
                    <a:bodyPr/>
                    <a:lstStyle/>
                    <a:p>
                      <a:pPr fontAlgn="t"/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32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&lt;b&gt;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&lt;address&gt;</a:t>
                      </a:r>
                      <a:endParaRPr lang="en-US" sz="3200" b="1" dirty="0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&lt;center&gt;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32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abbr</a:t>
                      </a:r>
                      <a:r>
                        <a:rPr lang="en-US" sz="3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3051"/>
                  </a:ext>
                </a:extLst>
              </a:tr>
            </a:tbl>
          </a:graphicData>
        </a:graphic>
      </p:graphicFrame>
      <p:pic>
        <p:nvPicPr>
          <p:cNvPr id="4" name="Picture 3" descr="C:\Users\isyswaytech\Desktop\New logo Sysway T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76" y="0"/>
            <a:ext cx="1955327" cy="10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97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034" y="279065"/>
            <a:ext cx="227337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HTML Images</a:t>
            </a:r>
            <a:endParaRPr lang="en-US" sz="2400" b="0" i="0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66651" y="873896"/>
            <a:ext cx="105167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="flower.jpg"&gt;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="images/flower.jpg" alt="Flower"&gt;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="images/flower.jpg" alt="Flower" height="250px"width="400px" border="1" &gt;</a:t>
            </a: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26034" y="3736218"/>
            <a:ext cx="299953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HTML </a:t>
            </a:r>
            <a:r>
              <a:rPr lang="en-US" sz="2400" dirty="0" err="1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Div</a:t>
            </a:r>
            <a:r>
              <a:rPr lang="en-US" sz="24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Element</a:t>
            </a:r>
            <a:endParaRPr lang="en-US" sz="2400" b="0" i="0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29543" y="4628831"/>
            <a:ext cx="66838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&lt;div&gt;</a:t>
            </a:r>
            <a:b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&lt;h2&gt;London&lt;/h2&gt;</a:t>
            </a:r>
            <a:b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&lt;p&gt;London is the capital city of England.&lt;/p&gt;</a:t>
            </a:r>
            <a:b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&lt;p&gt;London has over 13 million inhabitants.&lt;/p&gt;</a:t>
            </a:r>
            <a:b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&lt;/div&gt;</a:t>
            </a:r>
          </a:p>
        </p:txBody>
      </p:sp>
      <p:pic>
        <p:nvPicPr>
          <p:cNvPr id="7" name="Picture 3" descr="C:\Users\isyswaytech\Desktop\New logo Sysway T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76" y="0"/>
            <a:ext cx="1955327" cy="10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31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0703" y="266003"/>
            <a:ext cx="361349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Creating Lists in HTML</a:t>
            </a:r>
            <a:endParaRPr lang="en-US" sz="2400" b="0" i="0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66503" y="955158"/>
            <a:ext cx="109815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Unordered List: &lt;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&gt;...&lt;/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- Represents a list of items with bullet</a:t>
            </a:r>
          </a:p>
          <a:p>
            <a:pPr marL="1657350" lvl="3" indent="-285750"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 (default)</a:t>
            </a:r>
          </a:p>
          <a:p>
            <a:pPr marL="1657350" lvl="3" indent="-285750"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</a:p>
          <a:p>
            <a:pPr marL="1657350" lvl="3" indent="-285750"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 List: &lt;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&gt;...&lt;/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- Represents a list of items with numbers</a:t>
            </a:r>
          </a:p>
          <a:p>
            <a:pPr marL="1657350" lvl="3" indent="-285750"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1(default)</a:t>
            </a:r>
          </a:p>
          <a:p>
            <a:pPr marL="1657350" lvl="3" indent="-285750"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  <a:p>
            <a:pPr marL="1657350" lvl="3" indent="-285750">
              <a:buFont typeface="+mj-lt"/>
              <a:buAutoNum type="arabicPeriod"/>
            </a:pP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1657350" lvl="3" indent="-285750"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 List: &lt;dl&gt;...&lt;/dl&gt; - Represents a list of terms and their associated descriptions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List: &lt;menu&gt;...&lt;/menu&gt; - Represents a list of commands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 List: &lt;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&gt;...&lt;/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- Represents a list of file names with bullet points</a:t>
            </a:r>
            <a:endParaRPr lang="en-US" sz="2400" b="1" i="0" dirty="0">
              <a:solidFill>
                <a:srgbClr val="FFFF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C:\Users\isyswaytech\Desktop\New logo Sysway T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76" y="0"/>
            <a:ext cx="1955327" cy="10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90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318" y="344379"/>
            <a:ext cx="355097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Marquee Tag in HTML</a:t>
            </a:r>
            <a:endParaRPr lang="en-US" sz="2400" b="0" i="0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66948" y="911276"/>
            <a:ext cx="101585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&lt;marquee&gt; &lt;/marquee&gt; tag in HTML is used to create a scrolling text or an image.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direction: 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direction of the scrolling content. The values can be left, right, up, or down 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behavior: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Specifies the scrolling behavior. The values can be scroll, slide, or alternate 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bgcolor</a:t>
            </a:r>
            <a:r>
              <a:rPr lang="en-US" sz="2400" b="1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Specifies the background color of the scrolling content.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 and width: Specifies the height and width of the scrolling content.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scrollamount</a:t>
            </a:r>
            <a:r>
              <a:rPr lang="en-US" sz="2400" b="1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Specifies the speed of the scrolling content.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99FF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Specifies the scrolling content moving count.</a:t>
            </a:r>
          </a:p>
          <a:p>
            <a:endParaRPr lang="en-US" dirty="0"/>
          </a:p>
        </p:txBody>
      </p:sp>
      <p:pic>
        <p:nvPicPr>
          <p:cNvPr id="4" name="Picture 3" descr="C:\Users\isyswaytech\Desktop\New logo Sysway T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76" y="0"/>
            <a:ext cx="1955327" cy="10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432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9343" y="738445"/>
            <a:ext cx="773481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Creating Hyperlinks with the Anchor Tag in HTML</a:t>
            </a:r>
            <a:endParaRPr lang="en-US" sz="2400" b="0" i="0" dirty="0">
              <a:solidFill>
                <a:srgbClr val="FF0000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14695" y="1583232"/>
            <a:ext cx="105243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HTML, the anchor tag (&lt;a&gt;) is used to create hyperlinks. Hyperlinks are links that allow users to navigate to other pages or sections within a website. The anchor tag is one of the most important tags in HTML as it is used to create links between different web pages.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455663" y="4418805"/>
            <a:ext cx="3934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&lt;a </a:t>
            </a:r>
            <a:r>
              <a:rPr lang="en-US" sz="24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="v2.jpg"&gt; Lists&lt;/a&gt;</a:t>
            </a:r>
          </a:p>
        </p:txBody>
      </p:sp>
      <p:pic>
        <p:nvPicPr>
          <p:cNvPr id="6" name="Picture 3" descr="C:\Users\isyswaytech\Desktop\New logo Sysway T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376" y="0"/>
            <a:ext cx="1955327" cy="105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790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2325</TotalTime>
  <Words>1432</Words>
  <Application>Microsoft Office PowerPoint</Application>
  <PresentationFormat>Widescreen</PresentationFormat>
  <Paragraphs>156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Lucida Fax</vt:lpstr>
      <vt:lpstr>Segoe UI Black</vt:lpstr>
      <vt:lpstr>Times New Roman</vt:lpstr>
      <vt:lpstr>Wingdings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Isysway</dc:creator>
  <cp:lastModifiedBy>Administrator</cp:lastModifiedBy>
  <cp:revision>60</cp:revision>
  <dcterms:created xsi:type="dcterms:W3CDTF">2023-12-07T07:09:02Z</dcterms:created>
  <dcterms:modified xsi:type="dcterms:W3CDTF">2025-04-01T06:13:16Z</dcterms:modified>
</cp:coreProperties>
</file>