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5" r:id="rId8"/>
    <p:sldId id="266" r:id="rId9"/>
    <p:sldId id="2146847060" r:id="rId10"/>
    <p:sldId id="2146847059" r:id="rId11"/>
    <p:sldId id="2146847058" r:id="rId12"/>
    <p:sldId id="2146847057" r:id="rId13"/>
    <p:sldId id="2146847056" r:id="rId14"/>
    <p:sldId id="267" r:id="rId15"/>
    <p:sldId id="268" r:id="rId16"/>
    <p:sldId id="2146847055" r:id="rId17"/>
    <p:sldId id="2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varScale="1">
        <p:scale>
          <a:sx n="102" d="100"/>
          <a:sy n="102" d="100"/>
        </p:scale>
        <p:origin x="94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5</a:t>
            </a:fld>
            <a:endParaRPr lang="en-IN"/>
          </a:p>
        </p:txBody>
      </p:sp>
    </p:spTree>
    <p:extLst>
      <p:ext uri="{BB962C8B-B14F-4D97-AF65-F5344CB8AC3E}">
        <p14:creationId xmlns:p14="http://schemas.microsoft.com/office/powerpoint/2010/main" val="169611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10/12/2025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10/12/2025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10/12/2025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10/12/2025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10/12/2025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10/12/2025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10/12/2025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10/12/2025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10/12/2025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10/12/2025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10/12/2025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ura-notes-generator.streamlit.app/" TargetMode="External"/><Relationship Id="rId2" Type="http://schemas.openxmlformats.org/officeDocument/2006/relationships/hyperlink" Target="https://github.com/lingesh1174/AI-Cloud_AICTE_Lingesh_R"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loud.google.com/vertex-ai/generative-ai/docs/model-reference/inference" TargetMode="External"/><Relationship Id="rId2" Type="http://schemas.openxmlformats.org/officeDocument/2006/relationships/hyperlink" Target="https://docs.streamlit.io/" TargetMode="External"/><Relationship Id="rId1" Type="http://schemas.openxmlformats.org/officeDocument/2006/relationships/slideLayout" Target="../slideLayouts/slideLayout2.xml"/><Relationship Id="rId5" Type="http://schemas.openxmlformats.org/officeDocument/2006/relationships/hyperlink" Target="https://pyfpdf.github.io/fpdf2/" TargetMode="External"/><Relationship Id="rId4" Type="http://schemas.openxmlformats.org/officeDocument/2006/relationships/hyperlink" Target="https://www.python.org/do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849916"/>
            <a:ext cx="9144000" cy="977778"/>
          </a:xfrm>
        </p:spPr>
        <p:txBody>
          <a:bodyPr>
            <a:normAutofit/>
          </a:bodyPr>
          <a:lstStyle/>
          <a:p>
            <a:pPr algn="ctr"/>
            <a:r>
              <a:rPr lang="en-IN" dirty="0">
                <a:solidFill>
                  <a:srgbClr val="00B0F0"/>
                </a:solidFill>
              </a:rPr>
              <a:t>Lecture Voice to Notes Generator</a:t>
            </a:r>
            <a:endParaRPr lang="en-US" b="1" dirty="0">
              <a:solidFill>
                <a:srgbClr val="00B0F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Lingesh R</a:t>
            </a:r>
          </a:p>
          <a:p>
            <a:r>
              <a:rPr lang="en-US" sz="2000" b="1" dirty="0" err="1">
                <a:solidFill>
                  <a:schemeClr val="accent1">
                    <a:lumMod val="75000"/>
                  </a:schemeClr>
                </a:solidFill>
                <a:latin typeface="Arial"/>
                <a:cs typeface="Arial"/>
              </a:rPr>
              <a:t>Hindusthan</a:t>
            </a:r>
            <a:r>
              <a:rPr lang="en-US" sz="2000" b="1" dirty="0">
                <a:solidFill>
                  <a:schemeClr val="accent1">
                    <a:lumMod val="75000"/>
                  </a:schemeClr>
                </a:solidFill>
                <a:latin typeface="Arial"/>
                <a:cs typeface="Arial"/>
              </a:rPr>
              <a:t> College of Engineering and Technology</a:t>
            </a:r>
          </a:p>
          <a:p>
            <a:r>
              <a:rPr lang="en-US" sz="2000" b="1" dirty="0">
                <a:solidFill>
                  <a:schemeClr val="accent1">
                    <a:lumMod val="75000"/>
                  </a:schemeClr>
                </a:solidFill>
                <a:latin typeface="Arial"/>
                <a:cs typeface="Arial"/>
              </a:rPr>
              <a:t>BE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20F19-3232-FCD0-E48F-6210A7E817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30409-939A-60F3-342F-342F13F94BB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5</a:t>
            </a:r>
            <a:endParaRPr lang="en-US" dirty="0"/>
          </a:p>
        </p:txBody>
      </p:sp>
      <p:pic>
        <p:nvPicPr>
          <p:cNvPr id="7" name="Picture 6">
            <a:extLst>
              <a:ext uri="{FF2B5EF4-FFF2-40B4-BE49-F238E27FC236}">
                <a16:creationId xmlns:a16="http://schemas.microsoft.com/office/drawing/2014/main" id="{02F49B33-2F03-EACD-8200-195B010B5552}"/>
              </a:ext>
            </a:extLst>
          </p:cNvPr>
          <p:cNvPicPr>
            <a:picLocks noChangeAspect="1"/>
          </p:cNvPicPr>
          <p:nvPr/>
        </p:nvPicPr>
        <p:blipFill>
          <a:blip r:embed="rId2"/>
          <a:srcRect t="9072" r="16441" b="4742"/>
          <a:stretch>
            <a:fillRect/>
          </a:stretch>
        </p:blipFill>
        <p:spPr>
          <a:xfrm>
            <a:off x="402083" y="2012110"/>
            <a:ext cx="6290030" cy="3649335"/>
          </a:xfrm>
          <a:prstGeom prst="rect">
            <a:avLst/>
          </a:prstGeom>
        </p:spPr>
      </p:pic>
      <p:pic>
        <p:nvPicPr>
          <p:cNvPr id="9" name="Picture 8">
            <a:extLst>
              <a:ext uri="{FF2B5EF4-FFF2-40B4-BE49-F238E27FC236}">
                <a16:creationId xmlns:a16="http://schemas.microsoft.com/office/drawing/2014/main" id="{9E6544B9-063E-C258-56A8-B53AB8F66FE5}"/>
              </a:ext>
            </a:extLst>
          </p:cNvPr>
          <p:cNvPicPr>
            <a:picLocks noChangeAspect="1"/>
          </p:cNvPicPr>
          <p:nvPr/>
        </p:nvPicPr>
        <p:blipFill>
          <a:blip r:embed="rId3"/>
          <a:srcRect l="2858" t="11822" r="38067" b="8178"/>
          <a:stretch>
            <a:fillRect/>
          </a:stretch>
        </p:blipFill>
        <p:spPr>
          <a:xfrm>
            <a:off x="6819957" y="1904353"/>
            <a:ext cx="5073655" cy="3864850"/>
          </a:xfrm>
          <a:prstGeom prst="rect">
            <a:avLst/>
          </a:prstGeom>
        </p:spPr>
      </p:pic>
    </p:spTree>
    <p:extLst>
      <p:ext uri="{BB962C8B-B14F-4D97-AF65-F5344CB8AC3E}">
        <p14:creationId xmlns:p14="http://schemas.microsoft.com/office/powerpoint/2010/main" val="42461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164069"/>
            <a:ext cx="11029616" cy="530296"/>
          </a:xfrm>
        </p:spPr>
        <p:txBody>
          <a:bodyPr>
            <a:noAutofit/>
          </a:bodyPr>
          <a:lstStyle/>
          <a:p>
            <a:r>
              <a:rPr lang="en-US" sz="4000" dirty="0">
                <a:solidFill>
                  <a:srgbClr val="00B0F0"/>
                </a:solidFill>
              </a:rPr>
              <a:t>GITHUB AND DEPLOYMNET LINK</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err="1"/>
              <a:t>Github</a:t>
            </a:r>
            <a:r>
              <a:rPr lang="en-US" sz="2800" b="1" dirty="0"/>
              <a:t> Link : </a:t>
            </a:r>
          </a:p>
          <a:p>
            <a:pPr marL="0" indent="0">
              <a:buNone/>
            </a:pPr>
            <a:r>
              <a:rPr lang="en-US" sz="2800" b="1" dirty="0"/>
              <a:t>	</a:t>
            </a:r>
            <a:r>
              <a:rPr lang="en-US" sz="2800" b="1" dirty="0">
                <a:hlinkClick r:id="rId2"/>
              </a:rPr>
              <a:t>https://github.com/lingesh1174/AI-Cloud_AICTE_Lingesh_R</a:t>
            </a:r>
            <a:endParaRPr lang="en-US" sz="2800" b="1" dirty="0"/>
          </a:p>
          <a:p>
            <a:pPr marL="305435" indent="-305435"/>
            <a:r>
              <a:rPr lang="en-US" sz="2800" b="1" dirty="0">
                <a:ea typeface="+mn-lt"/>
                <a:cs typeface="+mn-lt"/>
              </a:rPr>
              <a:t>Deployment link:</a:t>
            </a:r>
          </a:p>
          <a:p>
            <a:pPr marL="0" indent="0">
              <a:buNone/>
            </a:pPr>
            <a:r>
              <a:rPr lang="en-IN" sz="2800" b="1" dirty="0"/>
              <a:t>	</a:t>
            </a:r>
            <a:r>
              <a:rPr lang="en-IN" sz="2800" b="1" dirty="0">
                <a:hlinkClick r:id="rId3"/>
              </a:rPr>
              <a:t>https://aura-notes-generator.streamlit.app/</a:t>
            </a:r>
            <a:endParaRPr lang="en-US" sz="2800" b="1" dirty="0"/>
          </a:p>
        </p:txBody>
      </p:sp>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03687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E40DB77D-9106-AD05-1664-25E5E9ABD26C}"/>
              </a:ext>
            </a:extLst>
          </p:cNvPr>
          <p:cNvSpPr>
            <a:spLocks noGrp="1"/>
          </p:cNvSpPr>
          <p:nvPr>
            <p:ph idx="1"/>
          </p:nvPr>
        </p:nvSpPr>
        <p:spPr/>
        <p:txBody>
          <a:bodyPr/>
          <a:lstStyle/>
          <a:p>
            <a:pPr algn="just">
              <a:lnSpc>
                <a:spcPct val="150000"/>
              </a:lnSpc>
            </a:pPr>
            <a:r>
              <a:rPr lang="en-US" dirty="0">
                <a:latin typeface="Arial" panose="020B0604020202020204" pitchFamily="34" charset="0"/>
                <a:cs typeface="Arial" panose="020B0604020202020204" pitchFamily="34" charset="0"/>
              </a:rPr>
              <a:t>The development of the Lecture Voice to Notes Generator efficiently converts recorded lectures into concise notes, quizzes, and flashcards. It supports multiple languages and allows downloading content as PDF or text files for offline study. With fast, accurate AI transcription, privacy protection, and an easy-to-use interface, it enhances learning accessibility. Its scalable, cloud-ready design makes it a practical solution for modern education.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81192" y="1127463"/>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err="1">
                <a:solidFill>
                  <a:schemeClr val="accent1"/>
                </a:solidFill>
                <a:latin typeface="Arial"/>
                <a:cs typeface="Arial"/>
              </a:rPr>
              <a:t>scopE</a:t>
            </a:r>
            <a:endParaRPr lang="en-US" sz="4400" b="1" dirty="0">
              <a:solidFill>
                <a:schemeClr val="accent1"/>
              </a:solidFill>
              <a:latin typeface="Arial"/>
              <a:cs typeface="Arial"/>
            </a:endParaRPr>
          </a:p>
        </p:txBody>
      </p:sp>
      <p:sp>
        <p:nvSpPr>
          <p:cNvPr id="6" name="Rectangle 3">
            <a:extLst>
              <a:ext uri="{FF2B5EF4-FFF2-40B4-BE49-F238E27FC236}">
                <a16:creationId xmlns:a16="http://schemas.microsoft.com/office/drawing/2014/main" id="{A8F73410-A61E-BA80-B3B7-D16CE832FDFB}"/>
              </a:ext>
            </a:extLst>
          </p:cNvPr>
          <p:cNvSpPr>
            <a:spLocks noChangeArrowheads="1"/>
          </p:cNvSpPr>
          <p:nvPr/>
        </p:nvSpPr>
        <p:spPr bwMode="auto">
          <a:xfrm>
            <a:off x="976975" y="2022038"/>
            <a:ext cx="9939263" cy="295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680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Offline Feature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Enable transcription and note generation without internet connectivity.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More Learning Tools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Integrate interactive flashcards, quizzes, and mind maps.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Real-time Lecture Transcription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Convert lectures to notes as they are being delivered.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Expanded Language Support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Add more languages for global accessibility.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AI-Powered Summarization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Provide topic-wise summaries and key insights automatically.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Mobile &amp; Voice Integration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Allow voice commands and mobile app access for convenience.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97858" y="1041521"/>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6" name="Rectangle 2">
            <a:extLst>
              <a:ext uri="{FF2B5EF4-FFF2-40B4-BE49-F238E27FC236}">
                <a16:creationId xmlns:a16="http://schemas.microsoft.com/office/drawing/2014/main" id="{4861B7D5-D84B-880B-E874-64DC0FFFB01E}"/>
              </a:ext>
            </a:extLst>
          </p:cNvPr>
          <p:cNvSpPr>
            <a:spLocks noGrp="1" noChangeArrowheads="1"/>
          </p:cNvSpPr>
          <p:nvPr>
            <p:ph idx="1"/>
          </p:nvPr>
        </p:nvSpPr>
        <p:spPr bwMode="auto">
          <a:xfrm>
            <a:off x="497858" y="2161986"/>
            <a:ext cx="10862947" cy="2534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Streamlit</a:t>
            </a: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 Documentation – Build Interactive Data Apps. </a:t>
            </a: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2"/>
              </a:rPr>
              <a:t>https://docs.streamlit.io</a:t>
            </a:r>
            <a:endPar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lvl="0" indent="0" defTabSz="914400" eaLnBrk="0" fontAlgn="base" hangingPunct="0">
              <a:lnSpc>
                <a:spcPct val="150000"/>
              </a:lnSpc>
              <a:spcBef>
                <a:spcPct val="0"/>
              </a:spcBef>
              <a:spcAft>
                <a:spcPct val="0"/>
              </a:spcAft>
              <a:buClrTx/>
              <a:buSzTx/>
              <a:buFontTx/>
              <a:buChar char="•"/>
            </a:pPr>
            <a:r>
              <a:rPr lang="it-IT" sz="1800" dirty="0">
                <a:solidFill>
                  <a:schemeClr val="tx1">
                    <a:lumMod val="95000"/>
                    <a:lumOff val="5000"/>
                  </a:schemeClr>
                </a:solidFill>
                <a:latin typeface="Arial" panose="020B0604020202020204" pitchFamily="34" charset="0"/>
                <a:cs typeface="Arial" panose="020B0604020202020204" pitchFamily="34" charset="0"/>
              </a:rPr>
              <a:t>Gemini API Documentation – Generative AI. </a:t>
            </a:r>
            <a:r>
              <a:rPr lang="it-IT" sz="1800" dirty="0">
                <a:solidFill>
                  <a:schemeClr val="tx1">
                    <a:lumMod val="95000"/>
                    <a:lumOff val="5000"/>
                  </a:schemeClr>
                </a:solidFill>
                <a:latin typeface="Arial" panose="020B0604020202020204" pitchFamily="34" charset="0"/>
                <a:cs typeface="Arial" panose="020B0604020202020204" pitchFamily="34" charset="0"/>
                <a:hlinkClick r:id="rId3"/>
              </a:rPr>
              <a:t>https://cloud.google.com/vertex-ai/generative-ai/docs/model-reference/inference</a:t>
            </a:r>
            <a:endParaRPr kumimoji="0" lang="en-US" altLang="en-US" sz="1800" b="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Python Software Foundation. Python Documentation. </a:t>
            </a: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4"/>
              </a:rPr>
              <a:t>https://www.python.org/doc/</a:t>
            </a:r>
            <a:endPar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rPr>
              <a:t>FPDF Documentation. Creating PDF Reports in Python. </a:t>
            </a:r>
            <a:r>
              <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hlinkClick r:id="rId5"/>
              </a:rPr>
              <a:t>https://pyfpdf.github.io/fpdf2/</a:t>
            </a:r>
            <a:endParaRPr kumimoji="0" lang="en-US" altLang="en-US" sz="1800" b="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lvl="0" indent="0" defTabSz="914400" eaLnBrk="0" fontAlgn="base" hangingPunct="0">
              <a:lnSpc>
                <a:spcPct val="150000"/>
              </a:lnSpc>
              <a:spcBef>
                <a:spcPct val="0"/>
              </a:spcBef>
              <a:spcAft>
                <a:spcPct val="0"/>
              </a:spcAft>
              <a:buClrTx/>
              <a:buSzTx/>
              <a:buFontTx/>
              <a:buChar char="•"/>
            </a:pPr>
            <a:r>
              <a:rPr lang="en-US" sz="1800" dirty="0">
                <a:solidFill>
                  <a:schemeClr val="tx1">
                    <a:lumMod val="95000"/>
                    <a:lumOff val="5000"/>
                  </a:schemeClr>
                </a:solidFill>
                <a:latin typeface="Arial" panose="020B0604020202020204" pitchFamily="34" charset="0"/>
                <a:cs typeface="Arial" panose="020B0604020202020204" pitchFamily="34" charset="0"/>
              </a:rPr>
              <a:t>Kelleher, J., Mac Carthy, M., &amp; </a:t>
            </a:r>
            <a:r>
              <a:rPr lang="en-US" sz="1800" dirty="0" err="1">
                <a:solidFill>
                  <a:schemeClr val="tx1">
                    <a:lumMod val="95000"/>
                    <a:lumOff val="5000"/>
                  </a:schemeClr>
                </a:solidFill>
                <a:latin typeface="Arial" panose="020B0604020202020204" pitchFamily="34" charset="0"/>
                <a:cs typeface="Arial" panose="020B0604020202020204" pitchFamily="34" charset="0"/>
              </a:rPr>
              <a:t>Korvir</a:t>
            </a:r>
            <a:r>
              <a:rPr lang="en-US" sz="1800" dirty="0">
                <a:solidFill>
                  <a:schemeClr val="tx1">
                    <a:lumMod val="95000"/>
                    <a:lumOff val="5000"/>
                  </a:schemeClr>
                </a:solidFill>
                <a:latin typeface="Arial" panose="020B0604020202020204" pitchFamily="34" charset="0"/>
                <a:cs typeface="Arial" panose="020B0604020202020204" pitchFamily="34" charset="0"/>
              </a:rPr>
              <a:t>, N. (2022). AI for Education: Speech-to-Text Applications. Springer.</a:t>
            </a:r>
            <a:endParaRPr kumimoji="0" lang="en-US" altLang="en-US" sz="1800" b="0" u="none" strike="noStrike" cap="none" normalizeH="0" baseline="0" dirty="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605962"/>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114521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A7D5EFD5-67FD-0471-2D5B-DB48161ADE03}"/>
              </a:ext>
            </a:extLst>
          </p:cNvPr>
          <p:cNvSpPr>
            <a:spLocks noGrp="1"/>
          </p:cNvSpPr>
          <p:nvPr>
            <p:ph idx="1"/>
          </p:nvPr>
        </p:nvSpPr>
        <p:spPr>
          <a:xfrm>
            <a:off x="581192" y="1320879"/>
            <a:ext cx="11029615" cy="4673324"/>
          </a:xfrm>
        </p:spPr>
        <p:txBody>
          <a:bodyPr/>
          <a:lstStyle/>
          <a:p>
            <a:r>
              <a:rPr lang="en-US" dirty="0">
                <a:latin typeface="Arial" panose="020B0604020202020204" pitchFamily="34" charset="0"/>
                <a:cs typeface="Arial" panose="020B0604020202020204" pitchFamily="34" charset="0"/>
              </a:rPr>
              <a:t>In academic settings, students often face challenges in effectively capturing information during lectures, seminars, or discussions. The need to actively listen, comprehend, and take notes simultaneously leads to missed key points and incomplete understanding. Manual note-taking is time-consuming and prone to errors, especially when lectures involve complex or fast-paced content.</a:t>
            </a:r>
          </a:p>
          <a:p>
            <a:r>
              <a:rPr lang="en-US" b="1" dirty="0">
                <a:latin typeface="Arial" panose="020B0604020202020204" pitchFamily="34" charset="0"/>
                <a:cs typeface="Arial" panose="020B0604020202020204" pitchFamily="34" charset="0"/>
              </a:rPr>
              <a:t>Problem:</a:t>
            </a:r>
            <a:r>
              <a:rPr lang="en-US" dirty="0">
                <a:latin typeface="Arial" panose="020B0604020202020204" pitchFamily="34" charset="0"/>
                <a:cs typeface="Arial" panose="020B0604020202020204" pitchFamily="34" charset="0"/>
              </a:rPr>
              <a:t> There is a growing need for an intelligent, accessible system that can automatically convert spoken lectures into accurate written transcripts and generate concise, well-structured study materials—such as notes, quizzes, and flashcards. Such a system would leverage speech-to-text and generative AI technologies to enhance learning efficiency, improve retention, and reduce students’ cognitive load during lectures.</a:t>
            </a:r>
          </a:p>
          <a:p>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94547"/>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graphicFrame>
        <p:nvGraphicFramePr>
          <p:cNvPr id="7" name="Content Placeholder 6">
            <a:extLst>
              <a:ext uri="{FF2B5EF4-FFF2-40B4-BE49-F238E27FC236}">
                <a16:creationId xmlns:a16="http://schemas.microsoft.com/office/drawing/2014/main" id="{E926667E-1934-225A-D838-F85DD7A53C90}"/>
              </a:ext>
            </a:extLst>
          </p:cNvPr>
          <p:cNvGraphicFramePr>
            <a:graphicFrameLocks noGrp="1"/>
          </p:cNvGraphicFramePr>
          <p:nvPr>
            <p:ph idx="1"/>
            <p:extLst>
              <p:ext uri="{D42A27DB-BD31-4B8C-83A1-F6EECF244321}">
                <p14:modId xmlns:p14="http://schemas.microsoft.com/office/powerpoint/2010/main" val="147916586"/>
              </p:ext>
            </p:extLst>
          </p:nvPr>
        </p:nvGraphicFramePr>
        <p:xfrm>
          <a:off x="581192" y="1324843"/>
          <a:ext cx="9775596" cy="5120640"/>
        </p:xfrm>
        <a:graphic>
          <a:graphicData uri="http://schemas.openxmlformats.org/drawingml/2006/table">
            <a:tbl>
              <a:tblPr/>
              <a:tblGrid>
                <a:gridCol w="2364561">
                  <a:extLst>
                    <a:ext uri="{9D8B030D-6E8A-4147-A177-3AD203B41FA5}">
                      <a16:colId xmlns:a16="http://schemas.microsoft.com/office/drawing/2014/main" val="3651885456"/>
                    </a:ext>
                  </a:extLst>
                </a:gridCol>
                <a:gridCol w="7411035">
                  <a:extLst>
                    <a:ext uri="{9D8B030D-6E8A-4147-A177-3AD203B41FA5}">
                      <a16:colId xmlns:a16="http://schemas.microsoft.com/office/drawing/2014/main" val="3162863862"/>
                    </a:ext>
                  </a:extLst>
                </a:gridCol>
              </a:tblGrid>
              <a:tr h="0">
                <a:tc>
                  <a:txBody>
                    <a:bodyPr/>
                    <a:lstStyle/>
                    <a:p>
                      <a:pPr algn="just">
                        <a:buNone/>
                      </a:pPr>
                      <a:r>
                        <a:rPr lang="en-IN" b="1" dirty="0">
                          <a:latin typeface="Arial" panose="020B0604020202020204" pitchFamily="34" charset="0"/>
                          <a:cs typeface="Arial" panose="020B0604020202020204" pitchFamily="34" charset="0"/>
                        </a:rPr>
                        <a:t>Frontend</a:t>
                      </a:r>
                      <a:endParaRPr lang="en-IN"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err="1">
                          <a:latin typeface="Arial" panose="020B0604020202020204" pitchFamily="34" charset="0"/>
                          <a:cs typeface="Arial" panose="020B0604020202020204" pitchFamily="34" charset="0"/>
                        </a:rPr>
                        <a:t>Streamlit</a:t>
                      </a:r>
                      <a:r>
                        <a:rPr lang="en-US" dirty="0">
                          <a:latin typeface="Arial" panose="020B0604020202020204" pitchFamily="34" charset="0"/>
                          <a:cs typeface="Arial" panose="020B0604020202020204" pitchFamily="34" charset="0"/>
                        </a:rPr>
                        <a:t> web application for user interaction — enables audio upload, language selection, and display of generated outputs (notes, quizzes, flashcards) in an intuitive, responsive interface</a:t>
                      </a:r>
                      <a:r>
                        <a:rPr lang="en-US" dirty="0"/>
                        <a:t>.</a:t>
                      </a:r>
                      <a:endParaRPr lang="en-US" dirty="0">
                        <a:latin typeface="Arial" panose="020B0604020202020204" pitchFamily="34" charset="0"/>
                        <a:cs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3789503578"/>
                  </a:ext>
                </a:extLst>
              </a:tr>
              <a:tr h="0">
                <a:tc>
                  <a:txBody>
                    <a:bodyPr/>
                    <a:lstStyle/>
                    <a:p>
                      <a:pPr algn="just">
                        <a:buNone/>
                      </a:pPr>
                      <a:r>
                        <a:rPr lang="en-IN" b="1" dirty="0">
                          <a:latin typeface="Arial" panose="020B0604020202020204" pitchFamily="34" charset="0"/>
                          <a:cs typeface="Arial" panose="020B0604020202020204" pitchFamily="34" charset="0"/>
                        </a:rPr>
                        <a:t>Backend</a:t>
                      </a:r>
                      <a:endParaRPr lang="en-IN"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a:latin typeface="Arial" panose="020B0604020202020204" pitchFamily="34" charset="0"/>
                          <a:cs typeface="Arial" panose="020B0604020202020204" pitchFamily="34" charset="0"/>
                        </a:rPr>
                        <a:t>Python-based logic layer (</a:t>
                      </a:r>
                      <a:r>
                        <a:rPr lang="en-US" sz="1800" kern="1200" dirty="0">
                          <a:solidFill>
                            <a:schemeClr val="tx1"/>
                          </a:solidFill>
                          <a:latin typeface="Arial" panose="020B0604020202020204" pitchFamily="34" charset="0"/>
                          <a:ea typeface="+mn-ea"/>
                          <a:cs typeface="Arial" panose="020B0604020202020204" pitchFamily="34" charset="0"/>
                        </a:rPr>
                        <a:t>backend_core.py</a:t>
                      </a:r>
                      <a:r>
                        <a:rPr lang="en-US" dirty="0">
                          <a:latin typeface="Arial" panose="020B0604020202020204" pitchFamily="34" charset="0"/>
                          <a:cs typeface="Arial" panose="020B0604020202020204" pitchFamily="34" charset="0"/>
                        </a:rPr>
                        <a:t>) that manages audio file handling, session state, and interaction between the transcription and generative AI modules. It also handles PDF/text file generation and user feedback storage.</a:t>
                      </a:r>
                    </a:p>
                  </a:txBody>
                  <a:tcPr anchor="ctr">
                    <a:lnL>
                      <a:noFill/>
                    </a:lnL>
                    <a:lnR>
                      <a:noFill/>
                    </a:lnR>
                    <a:lnT>
                      <a:noFill/>
                    </a:lnT>
                    <a:lnB>
                      <a:noFill/>
                    </a:lnB>
                    <a:noFill/>
                  </a:tcPr>
                </a:tc>
                <a:extLst>
                  <a:ext uri="{0D108BD9-81ED-4DB2-BD59-A6C34878D82A}">
                    <a16:rowId xmlns:a16="http://schemas.microsoft.com/office/drawing/2014/main" val="3835916795"/>
                  </a:ext>
                </a:extLst>
              </a:tr>
              <a:tr h="0">
                <a:tc>
                  <a:txBody>
                    <a:bodyPr/>
                    <a:lstStyle/>
                    <a:p>
                      <a:pPr algn="just">
                        <a:buNone/>
                      </a:pPr>
                      <a:r>
                        <a:rPr lang="en-IN" b="1" dirty="0">
                          <a:latin typeface="Arial" panose="020B0604020202020204" pitchFamily="34" charset="0"/>
                          <a:cs typeface="Arial" panose="020B0604020202020204" pitchFamily="34" charset="0"/>
                        </a:rPr>
                        <a:t>Model Engine</a:t>
                      </a:r>
                      <a:endParaRPr lang="en-IN"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a:latin typeface="Arial" panose="020B0604020202020204" pitchFamily="34" charset="0"/>
                          <a:cs typeface="Arial" panose="020B0604020202020204" pitchFamily="34" charset="0"/>
                        </a:rPr>
                        <a:t>Google </a:t>
                      </a:r>
                      <a:r>
                        <a:rPr lang="en-US" b="0" dirty="0">
                          <a:latin typeface="Arial" panose="020B0604020202020204" pitchFamily="34" charset="0"/>
                          <a:cs typeface="Arial" panose="020B0604020202020204" pitchFamily="34" charset="0"/>
                        </a:rPr>
                        <a:t>Gemini API </a:t>
                      </a:r>
                      <a:r>
                        <a:rPr lang="en-US" dirty="0">
                          <a:latin typeface="Arial" panose="020B0604020202020204" pitchFamily="34" charset="0"/>
                          <a:cs typeface="Arial" panose="020B0604020202020204" pitchFamily="34" charset="0"/>
                        </a:rPr>
                        <a:t>serves as the core AI engine for both </a:t>
                      </a:r>
                      <a:r>
                        <a:rPr lang="en-US" b="0" dirty="0">
                          <a:latin typeface="Arial" panose="020B0604020202020204" pitchFamily="34" charset="0"/>
                          <a:cs typeface="Arial" panose="020B0604020202020204" pitchFamily="34" charset="0"/>
                        </a:rPr>
                        <a:t>speech-to-text transcription </a:t>
                      </a:r>
                      <a:r>
                        <a:rPr lang="en-US" dirty="0">
                          <a:latin typeface="Arial" panose="020B0604020202020204" pitchFamily="34" charset="0"/>
                          <a:cs typeface="Arial" panose="020B0604020202020204" pitchFamily="34" charset="0"/>
                        </a:rPr>
                        <a:t>and </a:t>
                      </a:r>
                      <a:r>
                        <a:rPr lang="en-US" b="0" dirty="0">
                          <a:latin typeface="Arial" panose="020B0604020202020204" pitchFamily="34" charset="0"/>
                          <a:cs typeface="Arial" panose="020B0604020202020204" pitchFamily="34" charset="0"/>
                        </a:rPr>
                        <a:t>content generation </a:t>
                      </a:r>
                      <a:r>
                        <a:rPr lang="en-US" dirty="0">
                          <a:latin typeface="Arial" panose="020B0604020202020204" pitchFamily="34" charset="0"/>
                          <a:cs typeface="Arial" panose="020B0604020202020204" pitchFamily="34" charset="0"/>
                        </a:rPr>
                        <a:t>(notes summarization, quiz, and flashcard creation). The model processes audio and text inputs to produce accurate, context-aware study material in the user’s chosen language (multi-language).</a:t>
                      </a:r>
                      <a:endParaRPr lang="en-IN" dirty="0">
                        <a:latin typeface="Arial" panose="020B0604020202020204" pitchFamily="34" charset="0"/>
                        <a:cs typeface="Arial" panose="020B0604020202020204" pitchFamily="34" charset="0"/>
                      </a:endParaRPr>
                    </a:p>
                  </a:txBody>
                  <a:tcPr anchor="ctr">
                    <a:lnL>
                      <a:noFill/>
                    </a:lnL>
                    <a:lnR>
                      <a:noFill/>
                    </a:lnR>
                    <a:lnT>
                      <a:noFill/>
                    </a:lnT>
                    <a:lnB>
                      <a:noFill/>
                    </a:lnB>
                    <a:noFill/>
                  </a:tcPr>
                </a:tc>
                <a:extLst>
                  <a:ext uri="{0D108BD9-81ED-4DB2-BD59-A6C34878D82A}">
                    <a16:rowId xmlns:a16="http://schemas.microsoft.com/office/drawing/2014/main" val="223182781"/>
                  </a:ext>
                </a:extLst>
              </a:tr>
              <a:tr h="0">
                <a:tc>
                  <a:txBody>
                    <a:bodyPr/>
                    <a:lstStyle/>
                    <a:p>
                      <a:pPr algn="just">
                        <a:buNone/>
                      </a:pPr>
                      <a:r>
                        <a:rPr lang="en-IN" b="1" dirty="0">
                          <a:latin typeface="Arial" panose="020B0604020202020204" pitchFamily="34" charset="0"/>
                          <a:cs typeface="Arial" panose="020B0604020202020204" pitchFamily="34" charset="0"/>
                        </a:rPr>
                        <a:t>Data Handling</a:t>
                      </a:r>
                      <a:endParaRPr lang="en-IN" dirty="0">
                        <a:latin typeface="Arial" panose="020B0604020202020204" pitchFamily="34" charset="0"/>
                        <a:cs typeface="Arial" panose="020B0604020202020204" pitchFamily="34" charset="0"/>
                      </a:endParaRPr>
                    </a:p>
                  </a:txBody>
                  <a:tcPr anchor="ctr">
                    <a:lnL>
                      <a:noFill/>
                    </a:lnL>
                    <a:lnR>
                      <a:noFill/>
                    </a:lnR>
                    <a:lnT>
                      <a:noFill/>
                    </a:lnT>
                    <a:lnB>
                      <a:noFill/>
                    </a:lnB>
                    <a:noFill/>
                  </a:tcPr>
                </a:tc>
                <a:tc>
                  <a:txBody>
                    <a:bodyPr/>
                    <a:lstStyle/>
                    <a:p>
                      <a:pPr algn="just">
                        <a:buNone/>
                      </a:pPr>
                      <a:r>
                        <a:rPr lang="en-US" dirty="0">
                          <a:latin typeface="Arial" panose="020B0604020202020204" pitchFamily="34" charset="0"/>
                          <a:cs typeface="Arial" panose="020B0604020202020204" pitchFamily="34" charset="0"/>
                        </a:rPr>
                        <a:t>Temporary audio files are securely stored for processing; generated content and session history are saved in local JSON files. Feedback data is logged for quality improvement</a:t>
                      </a:r>
                      <a:r>
                        <a:rPr lang="en-US" dirty="0"/>
                        <a:t>.</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4257733088"/>
                  </a:ext>
                </a:extLst>
              </a:tr>
              <a:tr h="0">
                <a:tc>
                  <a:txBody>
                    <a:bodyPr/>
                    <a:lstStyle/>
                    <a:p>
                      <a:pPr algn="just">
                        <a:buNone/>
                      </a:pPr>
                      <a:r>
                        <a:rPr lang="en-IN" b="1" dirty="0">
                          <a:latin typeface="Arial" panose="020B0604020202020204" pitchFamily="34" charset="0"/>
                          <a:cs typeface="Arial" panose="020B0604020202020204" pitchFamily="34" charset="0"/>
                        </a:rPr>
                        <a:t>Output</a:t>
                      </a:r>
                    </a:p>
                  </a:txBody>
                  <a:tcPr anchor="ctr">
                    <a:lnL>
                      <a:noFill/>
                    </a:lnL>
                    <a:lnR>
                      <a:noFill/>
                    </a:lnR>
                    <a:lnT>
                      <a:noFill/>
                    </a:lnT>
                    <a:lnB>
                      <a:noFill/>
                    </a:lnB>
                    <a:noFill/>
                  </a:tcPr>
                </a:tc>
                <a:tc>
                  <a:txBody>
                    <a:bodyPr/>
                    <a:lstStyle/>
                    <a:p>
                      <a:pPr algn="just">
                        <a:buNone/>
                      </a:pPr>
                      <a:r>
                        <a:rPr lang="en-US" dirty="0">
                          <a:latin typeface="Arial" panose="020B0604020202020204" pitchFamily="34" charset="0"/>
                          <a:cs typeface="Arial" panose="020B0604020202020204" pitchFamily="34" charset="0"/>
                        </a:rPr>
                        <a:t>Users receive transcribed, summarized, and translated lecture content that can be downloaded as </a:t>
                      </a:r>
                      <a:r>
                        <a:rPr lang="en-US" b="0" dirty="0">
                          <a:latin typeface="Arial" panose="020B0604020202020204" pitchFamily="34" charset="0"/>
                          <a:cs typeface="Arial" panose="020B0604020202020204" pitchFamily="34" charset="0"/>
                        </a:rPr>
                        <a:t>PDF </a:t>
                      </a:r>
                      <a:r>
                        <a:rPr lang="en-US" dirty="0">
                          <a:latin typeface="Arial" panose="020B0604020202020204" pitchFamily="34" charset="0"/>
                          <a:cs typeface="Arial" panose="020B0604020202020204" pitchFamily="34" charset="0"/>
                        </a:rPr>
                        <a:t>or </a:t>
                      </a:r>
                      <a:r>
                        <a:rPr lang="en-US" b="0" dirty="0">
                          <a:latin typeface="Arial" panose="020B0604020202020204" pitchFamily="34" charset="0"/>
                          <a:cs typeface="Arial" panose="020B0604020202020204" pitchFamily="34" charset="0"/>
                        </a:rPr>
                        <a:t>TXT</a:t>
                      </a:r>
                      <a:r>
                        <a:rPr lang="en-US" dirty="0">
                          <a:latin typeface="Arial" panose="020B0604020202020204" pitchFamily="34" charset="0"/>
                          <a:cs typeface="Arial" panose="020B0604020202020204" pitchFamily="34" charset="0"/>
                        </a:rPr>
                        <a:t> files.</a:t>
                      </a:r>
                    </a:p>
                  </a:txBody>
                  <a:tcPr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721504561"/>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3" name="Rectangle 1">
            <a:extLst>
              <a:ext uri="{FF2B5EF4-FFF2-40B4-BE49-F238E27FC236}">
                <a16:creationId xmlns:a16="http://schemas.microsoft.com/office/drawing/2014/main" id="{2A13D4AF-BC64-937B-E983-E2F50E4F343E}"/>
              </a:ext>
            </a:extLst>
          </p:cNvPr>
          <p:cNvSpPr>
            <a:spLocks noGrp="1" noChangeArrowheads="1"/>
          </p:cNvSpPr>
          <p:nvPr>
            <p:ph idx="1"/>
          </p:nvPr>
        </p:nvSpPr>
        <p:spPr bwMode="auto">
          <a:xfrm>
            <a:off x="445725" y="1171829"/>
            <a:ext cx="10831875" cy="56969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00000"/>
              </a:lnSpc>
              <a:buNone/>
            </a:pPr>
            <a:r>
              <a:rPr lang="en-US" sz="1400" b="1" dirty="0">
                <a:latin typeface="Arial" panose="020B0604020202020204" pitchFamily="34" charset="0"/>
                <a:cs typeface="Arial" panose="020B0604020202020204" pitchFamily="34" charset="0"/>
              </a:rPr>
              <a:t>1. Privacy &amp; Security</a:t>
            </a:r>
          </a:p>
          <a:p>
            <a:pPr marL="0" indent="0">
              <a:lnSpc>
                <a:spcPct val="100000"/>
              </a:lnSpc>
              <a:buNone/>
            </a:pPr>
            <a:r>
              <a:rPr lang="en-US" sz="1400" dirty="0">
                <a:latin typeface="Arial" panose="020B0604020202020204" pitchFamily="34" charset="0"/>
                <a:cs typeface="Arial" panose="020B0604020202020204" pitchFamily="34" charset="0"/>
              </a:rPr>
              <a:t>Temporary audio processing; files deleted post-transcription.</a:t>
            </a:r>
          </a:p>
          <a:p>
            <a:pPr marL="0" indent="0">
              <a:lnSpc>
                <a:spcPct val="100000"/>
              </a:lnSpc>
              <a:buNone/>
            </a:pPr>
            <a:r>
              <a:rPr lang="en-US" sz="1400" dirty="0">
                <a:latin typeface="Arial" panose="020B0604020202020204" pitchFamily="34" charset="0"/>
                <a:cs typeface="Arial" panose="020B0604020202020204" pitchFamily="34" charset="0"/>
              </a:rPr>
              <a:t>No personally identifiable information (PII) stored or shared.</a:t>
            </a:r>
          </a:p>
          <a:p>
            <a:pPr marL="0" indent="0">
              <a:lnSpc>
                <a:spcPct val="100000"/>
              </a:lnSpc>
              <a:buNone/>
            </a:pPr>
            <a:r>
              <a:rPr lang="en-US" sz="1400" dirty="0">
                <a:latin typeface="Arial" panose="020B0604020202020204" pitchFamily="34" charset="0"/>
                <a:cs typeface="Arial" panose="020B0604020202020204" pitchFamily="34" charset="0"/>
              </a:rPr>
              <a:t>HTTPS-secured communication with Gemini API.</a:t>
            </a:r>
          </a:p>
          <a:p>
            <a:pPr marL="0" indent="0">
              <a:lnSpc>
                <a:spcPct val="100000"/>
              </a:lnSpc>
              <a:buNone/>
            </a:pPr>
            <a:r>
              <a:rPr lang="en-US" sz="1400" b="1" dirty="0">
                <a:latin typeface="Arial" panose="020B0604020202020204" pitchFamily="34" charset="0"/>
                <a:cs typeface="Arial" panose="020B0604020202020204" pitchFamily="34" charset="0"/>
              </a:rPr>
              <a:t>2. Availability</a:t>
            </a:r>
          </a:p>
          <a:p>
            <a:pPr marL="0" indent="0">
              <a:lnSpc>
                <a:spcPct val="100000"/>
              </a:lnSpc>
              <a:buNone/>
            </a:pPr>
            <a:r>
              <a:rPr lang="en-IN" sz="1400" dirty="0">
                <a:latin typeface="Arial" panose="020B0604020202020204" pitchFamily="34" charset="0"/>
                <a:cs typeface="Arial" panose="020B0604020202020204" pitchFamily="34" charset="0"/>
              </a:rPr>
              <a:t>Cloud-deployable for 24/7 access and </a:t>
            </a:r>
            <a:r>
              <a:rPr lang="en-US" sz="1400" dirty="0">
                <a:latin typeface="Arial" panose="020B0604020202020204" pitchFamily="34" charset="0"/>
                <a:cs typeface="Arial" panose="020B0604020202020204" pitchFamily="34" charset="0"/>
              </a:rPr>
              <a:t>Minimal downtime during updates or maintenance.</a:t>
            </a:r>
          </a:p>
          <a:p>
            <a:pPr marL="0" indent="0">
              <a:lnSpc>
                <a:spcPct val="100000"/>
              </a:lnSpc>
              <a:buNone/>
            </a:pPr>
            <a:r>
              <a:rPr lang="en-US" sz="1400" dirty="0">
                <a:latin typeface="Arial" panose="020B0604020202020204" pitchFamily="34" charset="0"/>
                <a:cs typeface="Arial" panose="020B0604020202020204" pitchFamily="34" charset="0"/>
              </a:rPr>
              <a:t>Students can access anytime for notes or quizzes.</a:t>
            </a:r>
          </a:p>
          <a:p>
            <a:pPr marL="0" indent="0">
              <a:lnSpc>
                <a:spcPct val="100000"/>
              </a:lnSpc>
              <a:buNone/>
            </a:pPr>
            <a:r>
              <a:rPr lang="en-US" sz="1400" b="1" dirty="0">
                <a:latin typeface="Arial" panose="020B0604020202020204" pitchFamily="34" charset="0"/>
                <a:cs typeface="Arial" panose="020B0604020202020204" pitchFamily="34" charset="0"/>
              </a:rPr>
              <a:t>3. Performance</a:t>
            </a:r>
          </a:p>
          <a:p>
            <a:pPr marL="0" indent="0">
              <a:buNone/>
            </a:pPr>
            <a:r>
              <a:rPr lang="en-IN" sz="1400" dirty="0">
                <a:latin typeface="Arial" panose="020B0604020202020204" pitchFamily="34" charset="0"/>
                <a:cs typeface="Arial" panose="020B0604020202020204" pitchFamily="34" charset="0"/>
              </a:rPr>
              <a:t>Fast transcription and text generation via Gemini API and </a:t>
            </a:r>
            <a:r>
              <a:rPr lang="en-US" sz="1400" dirty="0">
                <a:latin typeface="Arial" panose="020B0604020202020204" pitchFamily="34" charset="0"/>
                <a:cs typeface="Arial" panose="020B0604020202020204" pitchFamily="34" charset="0"/>
              </a:rPr>
              <a:t>low latency on typical audio</a:t>
            </a:r>
            <a:endParaRPr lang="en-IN" sz="1400" dirty="0">
              <a:latin typeface="Arial" panose="020B0604020202020204" pitchFamily="34" charset="0"/>
              <a:cs typeface="Arial" panose="020B0604020202020204" pitchFamily="34" charset="0"/>
            </a:endParaRPr>
          </a:p>
          <a:p>
            <a:pPr marL="0" indent="0">
              <a:lnSpc>
                <a:spcPct val="100000"/>
              </a:lnSpc>
              <a:buNone/>
            </a:pPr>
            <a:r>
              <a:rPr lang="en-US" sz="1400" dirty="0">
                <a:latin typeface="Arial" panose="020B0604020202020204" pitchFamily="34" charset="0"/>
                <a:cs typeface="Arial" panose="020B0604020202020204" pitchFamily="34" charset="0"/>
              </a:rPr>
              <a:t>Lightweight backend for low-resource environments and efficient for limited networks.</a:t>
            </a:r>
          </a:p>
          <a:p>
            <a:pPr marL="0" indent="0">
              <a:lnSpc>
                <a:spcPct val="100000"/>
              </a:lnSpc>
              <a:buNone/>
            </a:pPr>
            <a:r>
              <a:rPr lang="en-US" sz="1400" b="1" dirty="0">
                <a:latin typeface="Arial" panose="020B0604020202020204" pitchFamily="34" charset="0"/>
                <a:cs typeface="Arial" panose="020B0604020202020204" pitchFamily="34" charset="0"/>
              </a:rPr>
              <a:t>4. Usability</a:t>
            </a:r>
          </a:p>
          <a:p>
            <a:pPr marL="0" indent="0">
              <a:lnSpc>
                <a:spcPct val="100000"/>
              </a:lnSpc>
              <a:buNone/>
            </a:pPr>
            <a:r>
              <a:rPr lang="en-US" sz="1400" dirty="0">
                <a:latin typeface="Arial" panose="020B0604020202020204" pitchFamily="34" charset="0"/>
                <a:cs typeface="Arial" panose="020B0604020202020204" pitchFamily="34" charset="0"/>
              </a:rPr>
              <a:t>Simple </a:t>
            </a:r>
            <a:r>
              <a:rPr lang="en-US" sz="1400" dirty="0" err="1">
                <a:latin typeface="Arial" panose="020B0604020202020204" pitchFamily="34" charset="0"/>
                <a:cs typeface="Arial" panose="020B0604020202020204" pitchFamily="34" charset="0"/>
              </a:rPr>
              <a:t>Streamlit</a:t>
            </a:r>
            <a:r>
              <a:rPr lang="en-US" sz="1400" dirty="0">
                <a:latin typeface="Arial" panose="020B0604020202020204" pitchFamily="34" charset="0"/>
                <a:cs typeface="Arial" panose="020B0604020202020204" pitchFamily="34" charset="0"/>
              </a:rPr>
              <a:t> interface with upload/output sections.</a:t>
            </a:r>
          </a:p>
          <a:p>
            <a:pPr marL="0" indent="0">
              <a:lnSpc>
                <a:spcPct val="100000"/>
              </a:lnSpc>
              <a:buNone/>
            </a:pPr>
            <a:r>
              <a:rPr lang="en-US" sz="1400" dirty="0">
                <a:latin typeface="Arial" panose="020B0604020202020204" pitchFamily="34" charset="0"/>
                <a:cs typeface="Arial" panose="020B0604020202020204" pitchFamily="34" charset="0"/>
              </a:rPr>
              <a:t>Options for Notes, Quiz, Flashcards, and language selection.</a:t>
            </a:r>
          </a:p>
          <a:p>
            <a:pPr marL="0" indent="0">
              <a:lnSpc>
                <a:spcPct val="100000"/>
              </a:lnSpc>
              <a:buNone/>
            </a:pPr>
            <a:r>
              <a:rPr lang="en-US" sz="1400" dirty="0">
                <a:latin typeface="Arial" panose="020B0604020202020204" pitchFamily="34" charset="0"/>
                <a:cs typeface="Arial" panose="020B0604020202020204" pitchFamily="34" charset="0"/>
              </a:rPr>
              <a:t>PDF/text download, responsive on all devices.</a:t>
            </a:r>
          </a:p>
          <a:p>
            <a:pPr marL="0" indent="0">
              <a:lnSpc>
                <a:spcPct val="100000"/>
              </a:lnSpc>
              <a:buNone/>
            </a:pPr>
            <a:r>
              <a:rPr lang="en-US" sz="1400" b="1" dirty="0">
                <a:latin typeface="Arial" panose="020B0604020202020204" pitchFamily="34" charset="0"/>
                <a:cs typeface="Arial" panose="020B0604020202020204" pitchFamily="34" charset="0"/>
              </a:rPr>
              <a:t> 5. Scalability</a:t>
            </a:r>
          </a:p>
          <a:p>
            <a:pPr marL="0" indent="0">
              <a:lnSpc>
                <a:spcPct val="100000"/>
              </a:lnSpc>
              <a:buNone/>
            </a:pPr>
            <a:r>
              <a:rPr lang="en-US" sz="1400" dirty="0">
                <a:latin typeface="Arial" panose="020B0604020202020204" pitchFamily="34" charset="0"/>
                <a:cs typeface="Arial" panose="020B0604020202020204" pitchFamily="34" charset="0"/>
              </a:rPr>
              <a:t>Modular architecture for easy upgrades and ready for features like real-time transcription or multilingual notes.</a:t>
            </a:r>
          </a:p>
          <a:p>
            <a:pPr marL="0" indent="0">
              <a:lnSpc>
                <a:spcPct val="100000"/>
              </a:lnSpc>
              <a:buNone/>
            </a:pPr>
            <a:r>
              <a:rPr lang="en-US" sz="1400" dirty="0">
                <a:latin typeface="Arial" panose="020B0604020202020204" pitchFamily="34" charset="0"/>
                <a:cs typeface="Arial" panose="020B0604020202020204" pitchFamily="34" charset="0"/>
              </a:rPr>
              <a:t>Supports growing user traffic via API-based processing.</a:t>
            </a: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45A7-165B-27FC-C78B-95914C39C4D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DC1BA4-ADD2-D0C5-4EB1-1AB619E93D0F}"/>
              </a:ext>
            </a:extLst>
          </p:cNvPr>
          <p:cNvSpPr>
            <a:spLocks noGrp="1"/>
          </p:cNvSpPr>
          <p:nvPr>
            <p:ph type="title"/>
          </p:nvPr>
        </p:nvSpPr>
        <p:spPr>
          <a:xfrm>
            <a:off x="581191" y="829418"/>
            <a:ext cx="11029616" cy="530296"/>
          </a:xfrm>
        </p:spPr>
        <p:txBody>
          <a:bodyPr>
            <a:normAutofit fontScale="90000"/>
          </a:bodyPr>
          <a:lstStyle/>
          <a:p>
            <a:r>
              <a:rPr lang="en-US" sz="4400" b="1" dirty="0">
                <a:solidFill>
                  <a:schemeClr val="accent1"/>
                </a:solidFill>
                <a:latin typeface="Arial"/>
                <a:ea typeface="+mj-lt"/>
                <a:cs typeface="Arial"/>
              </a:rPr>
              <a:t>Result 1</a:t>
            </a:r>
            <a:endParaRPr lang="en-US" dirty="0"/>
          </a:p>
        </p:txBody>
      </p:sp>
      <p:pic>
        <p:nvPicPr>
          <p:cNvPr id="7" name="Picture 6">
            <a:extLst>
              <a:ext uri="{FF2B5EF4-FFF2-40B4-BE49-F238E27FC236}">
                <a16:creationId xmlns:a16="http://schemas.microsoft.com/office/drawing/2014/main" id="{0A209837-8FD6-5272-FBB7-C7B130F116E1}"/>
              </a:ext>
            </a:extLst>
          </p:cNvPr>
          <p:cNvPicPr>
            <a:picLocks noChangeAspect="1"/>
          </p:cNvPicPr>
          <p:nvPr/>
        </p:nvPicPr>
        <p:blipFill>
          <a:blip r:embed="rId2"/>
          <a:srcRect t="4909"/>
          <a:stretch>
            <a:fillRect/>
          </a:stretch>
        </p:blipFill>
        <p:spPr>
          <a:xfrm>
            <a:off x="1342396" y="1624127"/>
            <a:ext cx="9206198" cy="4454630"/>
          </a:xfrm>
          <a:prstGeom prst="rect">
            <a:avLst/>
          </a:prstGeom>
        </p:spPr>
      </p:pic>
    </p:spTree>
    <p:extLst>
      <p:ext uri="{BB962C8B-B14F-4D97-AF65-F5344CB8AC3E}">
        <p14:creationId xmlns:p14="http://schemas.microsoft.com/office/powerpoint/2010/main" val="67795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089EB-A125-BF9D-4C04-8FAE769558B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920C56-64B4-DE7D-FE72-E7327DB7360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2</a:t>
            </a:r>
            <a:endParaRPr lang="en-US" dirty="0"/>
          </a:p>
        </p:txBody>
      </p:sp>
      <p:pic>
        <p:nvPicPr>
          <p:cNvPr id="7" name="Picture 6">
            <a:extLst>
              <a:ext uri="{FF2B5EF4-FFF2-40B4-BE49-F238E27FC236}">
                <a16:creationId xmlns:a16="http://schemas.microsoft.com/office/drawing/2014/main" id="{9A6123BE-E0AF-A6E1-A15E-4A93A70477DB}"/>
              </a:ext>
            </a:extLst>
          </p:cNvPr>
          <p:cNvPicPr>
            <a:picLocks noChangeAspect="1"/>
          </p:cNvPicPr>
          <p:nvPr/>
        </p:nvPicPr>
        <p:blipFill>
          <a:blip r:embed="rId2"/>
          <a:srcRect t="4639"/>
          <a:stretch>
            <a:fillRect/>
          </a:stretch>
        </p:blipFill>
        <p:spPr>
          <a:xfrm>
            <a:off x="1407711" y="1440288"/>
            <a:ext cx="9678211" cy="4715556"/>
          </a:xfrm>
          <a:prstGeom prst="rect">
            <a:avLst/>
          </a:prstGeom>
        </p:spPr>
      </p:pic>
    </p:spTree>
    <p:extLst>
      <p:ext uri="{BB962C8B-B14F-4D97-AF65-F5344CB8AC3E}">
        <p14:creationId xmlns:p14="http://schemas.microsoft.com/office/powerpoint/2010/main" val="3309037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E5DBC-9250-F36A-E243-5C250D42C4F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7B92B9-099B-2851-2E33-AD15583FC0F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3</a:t>
            </a:r>
            <a:endParaRPr lang="en-US" dirty="0"/>
          </a:p>
        </p:txBody>
      </p:sp>
      <p:pic>
        <p:nvPicPr>
          <p:cNvPr id="7" name="Picture 6">
            <a:extLst>
              <a:ext uri="{FF2B5EF4-FFF2-40B4-BE49-F238E27FC236}">
                <a16:creationId xmlns:a16="http://schemas.microsoft.com/office/drawing/2014/main" id="{70E4D3E0-694B-87CB-FDC0-5DD3CA32A4E8}"/>
              </a:ext>
            </a:extLst>
          </p:cNvPr>
          <p:cNvPicPr>
            <a:picLocks noChangeAspect="1"/>
          </p:cNvPicPr>
          <p:nvPr/>
        </p:nvPicPr>
        <p:blipFill>
          <a:blip r:embed="rId2"/>
          <a:srcRect t="4824"/>
          <a:stretch>
            <a:fillRect/>
          </a:stretch>
        </p:blipFill>
        <p:spPr>
          <a:xfrm>
            <a:off x="1508789" y="1421130"/>
            <a:ext cx="9529999" cy="4653269"/>
          </a:xfrm>
          <a:prstGeom prst="rect">
            <a:avLst/>
          </a:prstGeom>
        </p:spPr>
      </p:pic>
    </p:spTree>
    <p:extLst>
      <p:ext uri="{BB962C8B-B14F-4D97-AF65-F5344CB8AC3E}">
        <p14:creationId xmlns:p14="http://schemas.microsoft.com/office/powerpoint/2010/main" val="4289331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FAAF4-E285-F3F5-1EB9-EB769F1974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8339464-D36D-4E97-C981-42A016A49CA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4</a:t>
            </a:r>
            <a:endParaRPr lang="en-US" dirty="0"/>
          </a:p>
        </p:txBody>
      </p:sp>
      <p:pic>
        <p:nvPicPr>
          <p:cNvPr id="7" name="Picture 6">
            <a:extLst>
              <a:ext uri="{FF2B5EF4-FFF2-40B4-BE49-F238E27FC236}">
                <a16:creationId xmlns:a16="http://schemas.microsoft.com/office/drawing/2014/main" id="{7034BBBD-AFAF-6DB5-DE23-65C8DEF8AA83}"/>
              </a:ext>
            </a:extLst>
          </p:cNvPr>
          <p:cNvPicPr>
            <a:picLocks noChangeAspect="1"/>
          </p:cNvPicPr>
          <p:nvPr/>
        </p:nvPicPr>
        <p:blipFill>
          <a:blip r:embed="rId2"/>
          <a:srcRect r="17523"/>
          <a:stretch>
            <a:fillRect/>
          </a:stretch>
        </p:blipFill>
        <p:spPr>
          <a:xfrm>
            <a:off x="280587" y="1968782"/>
            <a:ext cx="6160158" cy="3680040"/>
          </a:xfrm>
          <a:prstGeom prst="rect">
            <a:avLst/>
          </a:prstGeom>
        </p:spPr>
      </p:pic>
      <p:pic>
        <p:nvPicPr>
          <p:cNvPr id="9" name="Picture 8">
            <a:extLst>
              <a:ext uri="{FF2B5EF4-FFF2-40B4-BE49-F238E27FC236}">
                <a16:creationId xmlns:a16="http://schemas.microsoft.com/office/drawing/2014/main" id="{BDC329D4-28E9-B0D2-77BE-96C165209255}"/>
              </a:ext>
            </a:extLst>
          </p:cNvPr>
          <p:cNvPicPr>
            <a:picLocks noChangeAspect="1"/>
          </p:cNvPicPr>
          <p:nvPr/>
        </p:nvPicPr>
        <p:blipFill>
          <a:blip r:embed="rId3"/>
          <a:srcRect l="3635" t="11547" r="35747" b="7217"/>
          <a:stretch>
            <a:fillRect/>
          </a:stretch>
        </p:blipFill>
        <p:spPr>
          <a:xfrm>
            <a:off x="6608191" y="1809948"/>
            <a:ext cx="5303222" cy="3997709"/>
          </a:xfrm>
          <a:prstGeom prst="rect">
            <a:avLst/>
          </a:prstGeom>
        </p:spPr>
      </p:pic>
    </p:spTree>
    <p:extLst>
      <p:ext uri="{BB962C8B-B14F-4D97-AF65-F5344CB8AC3E}">
        <p14:creationId xmlns:p14="http://schemas.microsoft.com/office/powerpoint/2010/main" val="38681146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1718</TotalTime>
  <Words>803</Words>
  <Application>Microsoft Office PowerPoint</Application>
  <PresentationFormat>Widescreen</PresentationFormat>
  <Paragraphs>74</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Lecture Voice to Notes Generator</vt:lpstr>
      <vt:lpstr>OUTLINE</vt:lpstr>
      <vt:lpstr>Problem Statement</vt:lpstr>
      <vt:lpstr>System  Approach</vt:lpstr>
      <vt:lpstr>Algorithm &amp; Deployment</vt:lpstr>
      <vt:lpstr>Result 1</vt:lpstr>
      <vt:lpstr>Result 2</vt:lpstr>
      <vt:lpstr>Result 3</vt:lpstr>
      <vt:lpstr>Result 4</vt:lpstr>
      <vt:lpstr>Result 5</vt:lpstr>
      <vt:lpstr>GITHUB AND DEPLOYMNET LINK</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Lingesh R</cp:lastModifiedBy>
  <cp:revision>58</cp:revision>
  <dcterms:created xsi:type="dcterms:W3CDTF">2021-05-26T16:50:10Z</dcterms:created>
  <dcterms:modified xsi:type="dcterms:W3CDTF">2025-10-12T08:15:24Z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