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05-09-2025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9/5/2025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9/5/2025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R LINGESH KUMAR</a:t>
            </a:r>
          </a:p>
          <a:p>
            <a:r>
              <a:rPr lang="en-US" sz="2400" dirty="0"/>
              <a:t>REGISTER NO AND NMID: 8EC950B440794198C29490C4346353</a:t>
            </a:r>
            <a:endParaRPr lang="en-US" sz="2400" dirty="0">
              <a:cs typeface="Calibri"/>
            </a:endParaRPr>
          </a:p>
          <a:p>
            <a:r>
              <a:rPr lang="en-US" sz="2400" dirty="0"/>
              <a:t>DEPARTMENT: COMPUTER APPLICATION</a:t>
            </a:r>
          </a:p>
          <a:p>
            <a:r>
              <a:rPr lang="en-US" sz="2400" dirty="0"/>
              <a:t>COLLEGE: PERI COLLEGE OF ARTS AND SICENCE/MADRAS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26A5E81C-AB08-3BED-4AF7-4F537CD1EC4C}"/>
              </a:ext>
            </a:extLst>
          </p:cNvPr>
          <p:cNvPicPr>
            <a:picLocks noChangeAspect="1"/>
          </p:cNvPicPr>
          <p:nvPr/>
        </p:nvPicPr>
        <p:blipFill>
          <a:blip r:embed="rId3"/>
          <a:stretch>
            <a:fillRect/>
          </a:stretch>
        </p:blipFill>
        <p:spPr>
          <a:xfrm>
            <a:off x="1555749" y="1325634"/>
            <a:ext cx="3424238" cy="2155517"/>
          </a:xfrm>
          <a:prstGeom prst="rect">
            <a:avLst/>
          </a:prstGeom>
        </p:spPr>
      </p:pic>
      <p:pic>
        <p:nvPicPr>
          <p:cNvPr id="13" name="Picture 12">
            <a:extLst>
              <a:ext uri="{FF2B5EF4-FFF2-40B4-BE49-F238E27FC236}">
                <a16:creationId xmlns:a16="http://schemas.microsoft.com/office/drawing/2014/main" id="{4ECE2118-ACC3-1A62-83EB-B4A97BFB92D2}"/>
              </a:ext>
            </a:extLst>
          </p:cNvPr>
          <p:cNvPicPr>
            <a:picLocks noChangeAspect="1"/>
          </p:cNvPicPr>
          <p:nvPr/>
        </p:nvPicPr>
        <p:blipFill>
          <a:blip r:embed="rId4"/>
          <a:stretch>
            <a:fillRect/>
          </a:stretch>
        </p:blipFill>
        <p:spPr>
          <a:xfrm>
            <a:off x="5193314" y="1306598"/>
            <a:ext cx="3424239" cy="22329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29497" y="32103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a:extLst>
              <a:ext uri="{FF2B5EF4-FFF2-40B4-BE49-F238E27FC236}">
                <a16:creationId xmlns:a16="http://schemas.microsoft.com/office/drawing/2014/main" id="{DF6D644D-6F9F-B758-21DF-38F87E0FA0D7}"/>
              </a:ext>
            </a:extLst>
          </p:cNvPr>
          <p:cNvSpPr>
            <a:spLocks noChangeArrowheads="1"/>
          </p:cNvSpPr>
          <p:nvPr/>
        </p:nvSpPr>
        <p:spPr bwMode="auto">
          <a:xfrm>
            <a:off x="0" y="1095286"/>
            <a:ext cx="117904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conclusion, this digital portfolio effectively showcases my skills, projects, and achievements in a modern,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user-friendly format. With responsive design, smooth navigation, and interactive features, it provides an engaging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experience for visitors. This portfolio serves as a dynamic reflection of my growth as a web developer,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offering a comprehensive view of my work and capabilities to potential employers, clients, and collaborators.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441825" cy="3132909"/>
          </a:xfrm>
          <a:prstGeom prst="rect">
            <a:avLst/>
          </a:prstGeom>
        </p:spPr>
        <p:txBody>
          <a:bodyPr vert="horz" wrap="square" lIns="0" tIns="16510" rIns="0" bIns="0" rtlCol="0">
            <a:spAutoFit/>
          </a:bodyPr>
          <a:lstStyle/>
          <a:p>
            <a:pPr marL="12700">
              <a:lnSpc>
                <a:spcPct val="100000"/>
              </a:lnSpc>
              <a:spcBef>
                <a:spcPts val="130"/>
              </a:spcBef>
            </a:pPr>
            <a:r>
              <a:rPr lang="en-IN" sz="4250" spc="5" dirty="0"/>
              <a:t>Digital Portfolio</a:t>
            </a:r>
            <a:br>
              <a:rPr lang="en-IN" sz="4250" spc="5" dirty="0"/>
            </a:br>
            <a:r>
              <a:rPr lang="en-US" sz="1600" dirty="0"/>
              <a:t>Welcome to my digital portfolio! This portfolio is a reflection of my journey as a web developer and my passion for creating meaningful and efficient web experiences. As a student, I am constantly exploring new technologies, enhancing my skills in </a:t>
            </a:r>
            <a:r>
              <a:rPr lang="en-US" sz="1600" b="1" dirty="0"/>
              <a:t>Python</a:t>
            </a:r>
            <a:r>
              <a:rPr lang="en-US" sz="1600" dirty="0"/>
              <a:t>, </a:t>
            </a:r>
            <a:r>
              <a:rPr lang="en-US" sz="1600" b="1" dirty="0"/>
              <a:t>Data Structures and Algorithms</a:t>
            </a:r>
            <a:r>
              <a:rPr lang="en-US" sz="1600" dirty="0"/>
              <a:t>, and web development. Through this portfolio, I aim to showcase not only my technical skills but also my creativity and problem-solving abilities.</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4"/>
            <a:ext cx="7395528" cy="2632772"/>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5" name="Rectangle 6">
            <a:extLst>
              <a:ext uri="{FF2B5EF4-FFF2-40B4-BE49-F238E27FC236}">
                <a16:creationId xmlns:a16="http://schemas.microsoft.com/office/drawing/2014/main" id="{1FBBDEE7-016F-D9EE-03A0-F4B8B50A840D}"/>
              </a:ext>
            </a:extLst>
          </p:cNvPr>
          <p:cNvSpPr>
            <a:spLocks noChangeArrowheads="1"/>
          </p:cNvSpPr>
          <p:nvPr/>
        </p:nvSpPr>
        <p:spPr bwMode="auto">
          <a:xfrm>
            <a:off x="725436" y="1496198"/>
            <a:ext cx="76962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digital portfolio</a:t>
            </a:r>
            <a:r>
              <a:rPr kumimoji="0" lang="en-US" altLang="en-US" sz="1800" b="0" i="0" u="none" strike="noStrike" cap="none" normalizeH="0" baseline="0" dirty="0">
                <a:ln>
                  <a:noFill/>
                </a:ln>
                <a:solidFill>
                  <a:schemeClr val="tx1"/>
                </a:solidFill>
                <a:effectLst/>
                <a:latin typeface="Arial" panose="020B0604020202020204" pitchFamily="34" charset="0"/>
              </a:rPr>
              <a:t> allows you to showcase your skills and work in an interactive, visually appealing way. It's easy to share, always up-to-date, and serves as a personal brand statement, helping you stand out to potential employers or clients. It’s also a cost-effective, eco-friendly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alternative to traditional portfolios, and with features like SEO and analytics, it can help you gain more visibility and track engagement. Plus, it’s accessible anywhere, anytime—making it a valuable tool for modern professionals.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3786934"/>
          </a:xfrm>
          <a:prstGeom prst="rect">
            <a:avLst/>
          </a:prstGeom>
        </p:spPr>
        <p:txBody>
          <a:bodyPr vert="horz" wrap="square" lIns="0" tIns="16510" rIns="0" bIns="0" rtlCol="0">
            <a:spAutoFit/>
          </a:bodyPr>
          <a:lstStyle/>
          <a:p>
            <a:pPr marL="12700">
              <a:spcBef>
                <a:spcPts val="130"/>
              </a:spcBef>
              <a:tabLst>
                <a:tab pos="2642870" algn="l"/>
              </a:tabLst>
            </a:pPr>
            <a:r>
              <a:rPr sz="4250" spc="5" dirty="0"/>
              <a:t>PROJECT	</a:t>
            </a:r>
            <a:r>
              <a:rPr sz="4250" spc="-20" dirty="0"/>
              <a:t>OVERVIEW</a:t>
            </a:r>
            <a:r>
              <a:rPr lang="en-US" sz="1600" dirty="0"/>
              <a:t> A </a:t>
            </a:r>
            <a:r>
              <a:rPr lang="en-US" sz="1600" b="1" dirty="0"/>
              <a:t>project overview</a:t>
            </a:r>
            <a:r>
              <a:rPr lang="en-US" sz="1600" dirty="0"/>
              <a:t> provides a concise summary of a project’s key goals, objectives, and outcomes. It highlights the scope, timeline, and technologies used, giving viewers a quick understanding of the project’s purpose and significance. This section typically includes the challenges faced, the solutions implemented, and any notable achievements or results. It serves as an introduction to the project, providing context before diving into the details or code.</a:t>
            </a:r>
            <a:br>
              <a:rPr lang="en-US" sz="160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167948" cy="1694053"/>
          </a:xfrm>
          <a:prstGeom prst="rect">
            <a:avLst/>
          </a:prstGeom>
        </p:spPr>
        <p:txBody>
          <a:bodyPr vert="horz" wrap="square" lIns="0" tIns="16510" rIns="0" bIns="0" rtlCol="0">
            <a:spAutoFit/>
          </a:bodyPr>
          <a:lstStyle/>
          <a:p>
            <a:pPr marL="12700">
              <a:lnSpc>
                <a:spcPct val="100000"/>
              </a:lnSpc>
              <a:spcBef>
                <a:spcPts val="130"/>
              </a:spcBef>
            </a:pPr>
            <a:r>
              <a:rPr lang="en-US" sz="3200" spc="25" dirty="0"/>
              <a:t>W</a:t>
            </a:r>
            <a:r>
              <a:rPr lang="en-US" sz="3200" spc="-20" dirty="0"/>
              <a:t>H</a:t>
            </a:r>
            <a:r>
              <a:rPr lang="en-US" sz="3200" spc="20" dirty="0"/>
              <a:t>O</a:t>
            </a:r>
            <a:r>
              <a:rPr lang="en-US" sz="3200" spc="-235" dirty="0"/>
              <a:t> </a:t>
            </a:r>
            <a:r>
              <a:rPr lang="en-US" sz="3200" spc="-10" dirty="0"/>
              <a:t>AR</a:t>
            </a:r>
            <a:r>
              <a:rPr lang="en-US" sz="3200" spc="15" dirty="0"/>
              <a:t>E</a:t>
            </a:r>
            <a:r>
              <a:rPr lang="en-US" sz="3200" spc="-35" dirty="0"/>
              <a:t> </a:t>
            </a:r>
            <a:r>
              <a:rPr lang="en-US" sz="3200" spc="-10" dirty="0"/>
              <a:t>T</a:t>
            </a:r>
            <a:r>
              <a:rPr lang="en-US" sz="3200" spc="-15" dirty="0"/>
              <a:t>H</a:t>
            </a:r>
            <a:r>
              <a:rPr lang="en-US" sz="3200" spc="15" dirty="0"/>
              <a:t>E</a:t>
            </a:r>
            <a:r>
              <a:rPr lang="en-US" sz="3200" spc="-35" dirty="0"/>
              <a:t> </a:t>
            </a:r>
            <a:r>
              <a:rPr lang="en-US" sz="3200" spc="-20" dirty="0"/>
              <a:t>E</a:t>
            </a:r>
            <a:r>
              <a:rPr lang="en-US" sz="3200" spc="30" dirty="0"/>
              <a:t>N</a:t>
            </a:r>
            <a:r>
              <a:rPr lang="en-US" sz="3200" spc="15" dirty="0"/>
              <a:t>D</a:t>
            </a:r>
            <a:r>
              <a:rPr lang="en-US" sz="3200" spc="-45" dirty="0"/>
              <a:t> </a:t>
            </a:r>
            <a:r>
              <a:rPr lang="en-US" sz="3200" dirty="0"/>
              <a:t>U</a:t>
            </a:r>
            <a:r>
              <a:rPr lang="en-US" sz="3200" spc="10" dirty="0"/>
              <a:t>S</a:t>
            </a:r>
            <a:r>
              <a:rPr lang="en-US" sz="3200" spc="-25" dirty="0"/>
              <a:t>E</a:t>
            </a:r>
            <a:r>
              <a:rPr lang="en-US" sz="3200" spc="-10" dirty="0"/>
              <a:t>R</a:t>
            </a:r>
            <a:r>
              <a:rPr lang="en-US" sz="3200" spc="5" dirty="0"/>
              <a:t>S?</a:t>
            </a:r>
            <a:br>
              <a:rPr lang="en-US" sz="3200" spc="5" dirty="0"/>
            </a:br>
            <a:r>
              <a:rPr lang="en-US" sz="1100" b="1" dirty="0"/>
              <a:t>End users</a:t>
            </a:r>
            <a:r>
              <a:rPr lang="en-US" sz="1100" dirty="0"/>
              <a:t> are the people who interact with and benefit from a product or service. In the case of a </a:t>
            </a:r>
            <a:r>
              <a:rPr lang="en-US" sz="1100" b="1" dirty="0"/>
              <a:t>digital portfolio</a:t>
            </a:r>
            <a:r>
              <a:rPr lang="en-US" sz="1100" dirty="0"/>
              <a:t>, the end users could include potential employers, clients, collaborators, fellow professionals, and students. These users visit your portfolio to assess your skills, explore your projects, or even connect for job opportunities, freelance work, or collaborations. Understanding their needs helps tailor your portfolio to provide the most value.</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6696" y="15240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1121461"/>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br>
              <a:rPr lang="en-IN" sz="3600" spc="10" dirty="0"/>
            </a:b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1">
            <a:extLst>
              <a:ext uri="{FF2B5EF4-FFF2-40B4-BE49-F238E27FC236}">
                <a16:creationId xmlns:a16="http://schemas.microsoft.com/office/drawing/2014/main" id="{E2BD15D6-7211-67EF-2C5A-1CE503ED5D36}"/>
              </a:ext>
            </a:extLst>
          </p:cNvPr>
          <p:cNvSpPr>
            <a:spLocks noChangeArrowheads="1"/>
          </p:cNvSpPr>
          <p:nvPr/>
        </p:nvSpPr>
        <p:spPr bwMode="auto">
          <a:xfrm>
            <a:off x="2590800" y="1614874"/>
            <a:ext cx="9296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project uses </a:t>
            </a:r>
            <a:r>
              <a:rPr kumimoji="0" lang="en-US" altLang="en-US" sz="1800" b="1" i="0" u="none" strike="noStrike" cap="none" normalizeH="0" baseline="0" dirty="0">
                <a:ln>
                  <a:noFill/>
                </a:ln>
                <a:solidFill>
                  <a:schemeClr val="tx1"/>
                </a:solidFill>
                <a:effectLst/>
                <a:latin typeface="Arial" panose="020B0604020202020204" pitchFamily="34" charset="0"/>
              </a:rPr>
              <a:t>HTML5</a:t>
            </a:r>
            <a:r>
              <a:rPr kumimoji="0" lang="en-US" altLang="en-US" sz="1800" b="0" i="0" u="none" strike="noStrike" cap="none" normalizeH="0" baseline="0" dirty="0">
                <a:ln>
                  <a:noFill/>
                </a:ln>
                <a:solidFill>
                  <a:schemeClr val="tx1"/>
                </a:solidFill>
                <a:effectLst/>
                <a:latin typeface="Arial" panose="020B0604020202020204" pitchFamily="34" charset="0"/>
              </a:rPr>
              <a:t> for structure, </a:t>
            </a:r>
            <a:r>
              <a:rPr kumimoji="0" lang="en-US" altLang="en-US" sz="1800" b="1" i="0" u="none" strike="noStrike" cap="none" normalizeH="0" baseline="0" dirty="0">
                <a:ln>
                  <a:noFill/>
                </a:ln>
                <a:solidFill>
                  <a:schemeClr val="tx1"/>
                </a:solidFill>
                <a:effectLst/>
                <a:latin typeface="Arial" panose="020B0604020202020204" pitchFamily="34" charset="0"/>
              </a:rPr>
              <a:t>CSS3</a:t>
            </a:r>
            <a:r>
              <a:rPr kumimoji="0" lang="en-US" altLang="en-US" sz="1800" b="0" i="0" u="none" strike="noStrike" cap="none" normalizeH="0" baseline="0" dirty="0">
                <a:ln>
                  <a:noFill/>
                </a:ln>
                <a:solidFill>
                  <a:schemeClr val="tx1"/>
                </a:solidFill>
                <a:effectLst/>
                <a:latin typeface="Arial" panose="020B0604020202020204" pitchFamily="34" charset="0"/>
              </a:rPr>
              <a:t> for styling with techniques like </a:t>
            </a:r>
            <a:r>
              <a:rPr kumimoji="0" lang="en-US" altLang="en-US" sz="1800" b="1" i="0" u="none" strike="noStrike" cap="none" normalizeH="0" baseline="0" dirty="0">
                <a:ln>
                  <a:noFill/>
                </a:ln>
                <a:solidFill>
                  <a:schemeClr val="tx1"/>
                </a:solidFill>
                <a:effectLst/>
                <a:latin typeface="Arial" panose="020B0604020202020204" pitchFamily="34" charset="0"/>
              </a:rPr>
              <a:t>Flexbox</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Grid</a:t>
            </a:r>
            <a:r>
              <a:rPr kumimoji="0" lang="en-US" altLang="en-US" sz="1800" b="0" i="0" u="none" strike="noStrike" cap="none" normalizeH="0" baseline="0" dirty="0">
                <a:ln>
                  <a:noFill/>
                </a:ln>
                <a:solidFill>
                  <a:schemeClr val="tx1"/>
                </a:solidFill>
                <a:effectLst/>
                <a:latin typeface="Arial" panose="020B0604020202020204" pitchFamily="34" charset="0"/>
              </a:rPr>
              <a:t> for responsive </a:t>
            </a:r>
            <a:r>
              <a:rPr kumimoji="0" lang="en-US" altLang="en-US" sz="1800" b="0" i="0" u="none" strike="noStrike" cap="none" normalizeH="0" baseline="0" dirty="0" err="1">
                <a:ln>
                  <a:noFill/>
                </a:ln>
                <a:solidFill>
                  <a:schemeClr val="tx1"/>
                </a:solidFill>
                <a:effectLst/>
                <a:latin typeface="Arial" panose="020B0604020202020204" pitchFamily="34" charset="0"/>
              </a:rPr>
              <a:t>layouts,and</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JavaScript</a:t>
            </a:r>
            <a:r>
              <a:rPr kumimoji="0" lang="en-US" altLang="en-US" sz="1800" b="0" i="0" u="none" strike="noStrike" cap="none" normalizeH="0" baseline="0" dirty="0">
                <a:ln>
                  <a:noFill/>
                </a:ln>
                <a:solidFill>
                  <a:schemeClr val="tx1"/>
                </a:solidFill>
                <a:effectLst/>
                <a:latin typeface="Arial" panose="020B0604020202020204" pitchFamily="34" charset="0"/>
              </a:rPr>
              <a:t> for form validation and interactivity. It also includes </a:t>
            </a:r>
            <a:r>
              <a:rPr kumimoji="0" lang="en-US" altLang="en-US" sz="1800" b="1" i="0" u="none" strike="noStrike" cap="none" normalizeH="0" baseline="0" dirty="0">
                <a:ln>
                  <a:noFill/>
                </a:ln>
                <a:solidFill>
                  <a:schemeClr val="tx1"/>
                </a:solidFill>
                <a:effectLst/>
                <a:latin typeface="Arial" panose="020B0604020202020204" pitchFamily="34" charset="0"/>
              </a:rPr>
              <a:t>smooth scrolling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0" i="0" u="none" strike="noStrike" cap="none" normalizeH="0" baseline="0" dirty="0" err="1">
                <a:ln>
                  <a:noFill/>
                </a:ln>
                <a:solidFill>
                  <a:schemeClr val="tx1"/>
                </a:solidFill>
                <a:effectLst/>
                <a:latin typeface="Arial" panose="020B0604020202020204" pitchFamily="34" charset="0"/>
              </a:rPr>
              <a:t>a</a:t>
            </a:r>
            <a:r>
              <a:rPr kumimoji="0" lang="en-US" altLang="en-US" sz="1800" b="1" i="0" u="none" strike="noStrike" cap="none" normalizeH="0" baseline="0" dirty="0" err="1">
                <a:ln>
                  <a:noFill/>
                </a:ln>
                <a:solidFill>
                  <a:schemeClr val="tx1"/>
                </a:solidFill>
                <a:effectLst/>
                <a:latin typeface="Arial" panose="020B0604020202020204" pitchFamily="34" charset="0"/>
              </a:rPr>
              <a:t>mobile</a:t>
            </a:r>
            <a:r>
              <a:rPr kumimoji="0" lang="en-US" altLang="en-US" sz="1800" b="1" i="0" u="none" strike="noStrike" cap="none" normalizeH="0" baseline="0" dirty="0">
                <a:ln>
                  <a:noFill/>
                </a:ln>
                <a:solidFill>
                  <a:schemeClr val="tx1"/>
                </a:solidFill>
                <a:effectLst/>
                <a:latin typeface="Arial" panose="020B0604020202020204" pitchFamily="34" charset="0"/>
              </a:rPr>
              <a:t>-friendly navigation</a:t>
            </a:r>
            <a:r>
              <a:rPr kumimoji="0" lang="en-US" altLang="en-US" sz="1800" b="0" i="0" u="none" strike="noStrike" cap="none" normalizeH="0" baseline="0" dirty="0">
                <a:ln>
                  <a:noFill/>
                </a:ln>
                <a:solidFill>
                  <a:schemeClr val="tx1"/>
                </a:solidFill>
                <a:effectLst/>
                <a:latin typeface="Arial" panose="020B0604020202020204" pitchFamily="34" charset="0"/>
              </a:rPr>
              <a:t> menu for a seamless user experience across devices.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1257395"/>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p>
          <a:p>
            <a:pPr marL="12700">
              <a:lnSpc>
                <a:spcPct val="100000"/>
              </a:lnSpc>
              <a:spcBef>
                <a:spcPts val="105"/>
              </a:spcBef>
            </a:pP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a:extLst>
              <a:ext uri="{FF2B5EF4-FFF2-40B4-BE49-F238E27FC236}">
                <a16:creationId xmlns:a16="http://schemas.microsoft.com/office/drawing/2014/main" id="{4A830D89-0E1B-59F9-08AE-3D4AEB9100AC}"/>
              </a:ext>
            </a:extLst>
          </p:cNvPr>
          <p:cNvSpPr>
            <a:spLocks noChangeArrowheads="1"/>
          </p:cNvSpPr>
          <p:nvPr/>
        </p:nvSpPr>
        <p:spPr bwMode="auto">
          <a:xfrm>
            <a:off x="0" y="1235265"/>
            <a:ext cx="1236338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portfolio design</a:t>
            </a:r>
            <a:r>
              <a:rPr kumimoji="0" lang="en-US" altLang="en-US" sz="1800" b="0" i="0" u="none" strike="noStrike" cap="none" normalizeH="0" baseline="0" dirty="0">
                <a:ln>
                  <a:noFill/>
                </a:ln>
                <a:solidFill>
                  <a:schemeClr val="tx1"/>
                </a:solidFill>
                <a:effectLst/>
                <a:latin typeface="Arial" panose="020B0604020202020204" pitchFamily="34" charset="0"/>
              </a:rPr>
              <a:t> is clean, modern, and user-friendly, with a focus on showcasing key information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in an organized manner. The layout uses </a:t>
            </a:r>
            <a:r>
              <a:rPr kumimoji="0" lang="en-US" altLang="en-US" sz="1800" b="1" i="0" u="none" strike="noStrike" cap="none" normalizeH="0" baseline="0" dirty="0">
                <a:ln>
                  <a:noFill/>
                </a:ln>
                <a:solidFill>
                  <a:schemeClr val="tx1"/>
                </a:solidFill>
                <a:effectLst/>
                <a:latin typeface="Arial" panose="020B0604020202020204" pitchFamily="34" charset="0"/>
              </a:rPr>
              <a:t>flexible grids</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to ensure it looks great on all devices.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a:t>
            </a:r>
            <a:r>
              <a:rPr kumimoji="0" lang="en-US" altLang="en-US" sz="1800" b="1" i="0" u="none" strike="noStrike" cap="none" normalizeH="0" baseline="0" dirty="0">
                <a:ln>
                  <a:noFill/>
                </a:ln>
                <a:solidFill>
                  <a:schemeClr val="tx1"/>
                </a:solidFill>
                <a:effectLst/>
                <a:latin typeface="Arial" panose="020B0604020202020204" pitchFamily="34" charset="0"/>
              </a:rPr>
              <a:t>hero section</a:t>
            </a:r>
            <a:r>
              <a:rPr kumimoji="0" lang="en-US" altLang="en-US" sz="1800" b="0" i="0" u="none" strike="noStrike" cap="none" normalizeH="0" baseline="0" dirty="0">
                <a:ln>
                  <a:noFill/>
                </a:ln>
                <a:solidFill>
                  <a:schemeClr val="tx1"/>
                </a:solidFill>
                <a:effectLst/>
                <a:latin typeface="Arial" panose="020B0604020202020204" pitchFamily="34" charset="0"/>
              </a:rPr>
              <a:t> introduces the user, followed by an </a:t>
            </a:r>
            <a:r>
              <a:rPr kumimoji="0" lang="en-US" altLang="en-US" sz="1800" b="1" i="0" u="none" strike="noStrike" cap="none" normalizeH="0" baseline="0" dirty="0">
                <a:ln>
                  <a:noFill/>
                </a:ln>
                <a:solidFill>
                  <a:schemeClr val="tx1"/>
                </a:solidFill>
                <a:effectLst/>
                <a:latin typeface="Arial" panose="020B0604020202020204" pitchFamily="34" charset="0"/>
              </a:rPr>
              <a:t>About Me</a:t>
            </a:r>
            <a:r>
              <a:rPr kumimoji="0" lang="en-US" altLang="en-US" sz="1800" b="0" i="0" u="none" strike="noStrike" cap="none" normalizeH="0" baseline="0" dirty="0">
                <a:ln>
                  <a:noFill/>
                </a:ln>
                <a:solidFill>
                  <a:schemeClr val="tx1"/>
                </a:solidFill>
                <a:effectLst/>
                <a:latin typeface="Arial" panose="020B0604020202020204" pitchFamily="34" charset="0"/>
              </a:rPr>
              <a:t> section, </a:t>
            </a:r>
            <a:r>
              <a:rPr kumimoji="0" lang="en-US" altLang="en-US" sz="1800" b="1" i="0" u="none" strike="noStrike" cap="none" normalizeH="0" baseline="0" dirty="0">
                <a:ln>
                  <a:noFill/>
                </a:ln>
                <a:solidFill>
                  <a:schemeClr val="tx1"/>
                </a:solidFill>
                <a:effectLst/>
                <a:latin typeface="Arial" panose="020B0604020202020204" pitchFamily="34" charset="0"/>
              </a:rPr>
              <a:t>Projects</a:t>
            </a:r>
            <a:r>
              <a:rPr kumimoji="0" lang="en-US" altLang="en-US" sz="1800" b="0" i="0" u="none" strike="noStrike" cap="none" normalizeH="0" baseline="0" dirty="0">
                <a:ln>
                  <a:noFill/>
                </a:ln>
                <a:solidFill>
                  <a:schemeClr val="tx1"/>
                </a:solidFill>
                <a:effectLst/>
                <a:latin typeface="Arial" panose="020B0604020202020204" pitchFamily="34" charset="0"/>
              </a:rPr>
              <a:t> showcase, and a </a:t>
            </a:r>
            <a:r>
              <a:rPr kumimoji="0" lang="en-US" altLang="en-US" sz="1800" b="1" i="0" u="none" strike="noStrike" cap="none" normalizeH="0" baseline="0" dirty="0">
                <a:ln>
                  <a:noFill/>
                </a:ln>
                <a:solidFill>
                  <a:schemeClr val="tx1"/>
                </a:solidFill>
                <a:effectLst/>
                <a:latin typeface="Arial" panose="020B0604020202020204" pitchFamily="34" charset="0"/>
              </a:rPr>
              <a:t>Contact</a:t>
            </a:r>
            <a:r>
              <a:rPr kumimoji="0" lang="en-US" altLang="en-US" sz="1800" b="0" i="0" u="none" strike="noStrike" cap="none" normalizeH="0" baseline="0" dirty="0">
                <a:ln>
                  <a:noFill/>
                </a:ln>
                <a:solidFill>
                  <a:schemeClr val="tx1"/>
                </a:solidFill>
                <a:effectLst/>
                <a:latin typeface="Arial" panose="020B0604020202020204" pitchFamily="34" charset="0"/>
              </a:rPr>
              <a:t> form.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navigation bar</a:t>
            </a:r>
            <a:r>
              <a:rPr kumimoji="0" lang="en-US" altLang="en-US" sz="1800" b="0" i="0" u="none" strike="noStrike" cap="none" normalizeH="0" baseline="0" dirty="0">
                <a:ln>
                  <a:noFill/>
                </a:ln>
                <a:solidFill>
                  <a:schemeClr val="tx1"/>
                </a:solidFill>
                <a:effectLst/>
                <a:latin typeface="Arial" panose="020B0604020202020204" pitchFamily="34" charset="0"/>
              </a:rPr>
              <a:t> is simple and intuitive, with smooth scrolling for easy section navigation, while </a:t>
            </a: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and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transitions add interactive elements for a dynamic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152400" y="304800"/>
            <a:ext cx="10681335" cy="758190"/>
          </a:xfrm>
        </p:spPr>
        <p:txBody>
          <a:bodyPr/>
          <a:lstStyle/>
          <a:p>
            <a:r>
              <a:rPr lang="en-IN" dirty="0"/>
              <a:t>FEATURES AND FUNCTIONALITY</a:t>
            </a:r>
          </a:p>
        </p:txBody>
      </p:sp>
      <p:sp>
        <p:nvSpPr>
          <p:cNvPr id="3" name="Rectangle 1">
            <a:extLst>
              <a:ext uri="{FF2B5EF4-FFF2-40B4-BE49-F238E27FC236}">
                <a16:creationId xmlns:a16="http://schemas.microsoft.com/office/drawing/2014/main" id="{AC1ECB05-C708-8781-21B7-366BFAE8C234}"/>
              </a:ext>
            </a:extLst>
          </p:cNvPr>
          <p:cNvSpPr>
            <a:spLocks noChangeArrowheads="1"/>
          </p:cNvSpPr>
          <p:nvPr/>
        </p:nvSpPr>
        <p:spPr bwMode="auto">
          <a:xfrm>
            <a:off x="152400" y="1684721"/>
            <a:ext cx="119634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a:ln>
                  <a:noFill/>
                </a:ln>
                <a:solidFill>
                  <a:schemeClr val="tx1"/>
                </a:solidFill>
                <a:effectLst/>
                <a:latin typeface="Arial" panose="020B0604020202020204" pitchFamily="34" charset="0"/>
              </a:rPr>
              <a:t>features and functionality</a:t>
            </a:r>
            <a:r>
              <a:rPr kumimoji="0" lang="en-US" altLang="en-US" sz="1800" b="0" i="0" u="none" strike="noStrike" cap="none" normalizeH="0" baseline="0" dirty="0">
                <a:ln>
                  <a:noFill/>
                </a:ln>
                <a:solidFill>
                  <a:schemeClr val="tx1"/>
                </a:solidFill>
                <a:effectLst/>
                <a:latin typeface="Arial" panose="020B0604020202020204" pitchFamily="34" charset="0"/>
              </a:rPr>
              <a:t> of the digital portfolio include </a:t>
            </a:r>
            <a:r>
              <a:rPr kumimoji="0" lang="en-US" altLang="en-US" sz="1800" b="1" i="0" u="none" strike="noStrike" cap="none" normalizeH="0" baseline="0" dirty="0">
                <a:ln>
                  <a:noFill/>
                </a:ln>
                <a:solidFill>
                  <a:schemeClr val="tx1"/>
                </a:solidFill>
                <a:effectLst/>
                <a:latin typeface="Arial" panose="020B0604020202020204" pitchFamily="34" charset="0"/>
              </a:rPr>
              <a:t>responsive design</a:t>
            </a:r>
            <a:r>
              <a:rPr kumimoji="0" lang="en-US" altLang="en-US" sz="1800" b="0" i="0" u="none" strike="noStrike" cap="none" normalizeH="0" baseline="0" dirty="0">
                <a:ln>
                  <a:noFill/>
                </a:ln>
                <a:solidFill>
                  <a:schemeClr val="tx1"/>
                </a:solidFill>
                <a:effectLst/>
                <a:latin typeface="Arial" panose="020B0604020202020204" pitchFamily="34" charset="0"/>
              </a:rPr>
              <a:t> for mobile and desktop, </a:t>
            </a:r>
            <a:r>
              <a:rPr kumimoji="0" lang="en-US" altLang="en-US" sz="1800" b="1" i="0" u="none" strike="noStrike" cap="none" normalizeH="0" baseline="0" dirty="0">
                <a:ln>
                  <a:noFill/>
                </a:ln>
                <a:solidFill>
                  <a:schemeClr val="tx1"/>
                </a:solidFill>
                <a:effectLst/>
                <a:latin typeface="Arial" panose="020B0604020202020204" pitchFamily="34" charset="0"/>
              </a:rPr>
              <a:t>smooth </a:t>
            </a:r>
            <a:r>
              <a:rPr kumimoji="0" lang="en-US" altLang="en-US" sz="1800" b="1" i="0" u="none" strike="noStrike" cap="none" normalizeH="0" baseline="0" dirty="0" err="1">
                <a:ln>
                  <a:noFill/>
                </a:ln>
                <a:solidFill>
                  <a:schemeClr val="tx1"/>
                </a:solidFill>
                <a:effectLst/>
                <a:latin typeface="Arial" panose="020B0604020202020204" pitchFamily="34" charset="0"/>
              </a:rPr>
              <a:t>scrolling</a:t>
            </a:r>
            <a:r>
              <a:rPr kumimoji="0" lang="en-US" altLang="en-US" sz="1800" b="0" i="0" u="none" strike="noStrike" cap="none" normalizeH="0" baseline="0" dirty="0" err="1">
                <a:ln>
                  <a:noFill/>
                </a:ln>
                <a:solidFill>
                  <a:schemeClr val="tx1"/>
                </a:solidFill>
                <a:effectLst/>
                <a:latin typeface="Arial" panose="020B0604020202020204" pitchFamily="34" charset="0"/>
              </a:rPr>
              <a:t>for</a:t>
            </a:r>
            <a:r>
              <a:rPr kumimoji="0" lang="en-US" altLang="en-US" sz="1800" b="0" i="0" u="none" strike="noStrike" cap="none" normalizeH="0" baseline="0" dirty="0">
                <a:ln>
                  <a:noFill/>
                </a:ln>
                <a:solidFill>
                  <a:schemeClr val="tx1"/>
                </a:solidFill>
                <a:effectLst/>
                <a:latin typeface="Arial" panose="020B0604020202020204" pitchFamily="34" charset="0"/>
              </a:rPr>
              <a:t> easy navigation, and an </a:t>
            </a:r>
            <a:r>
              <a:rPr kumimoji="0" lang="en-US" altLang="en-US" sz="1800" b="1" i="0" u="none" strike="noStrike" cap="none" normalizeH="0" baseline="0" dirty="0">
                <a:ln>
                  <a:noFill/>
                </a:ln>
                <a:solidFill>
                  <a:schemeClr val="tx1"/>
                </a:solidFill>
                <a:effectLst/>
                <a:latin typeface="Arial" panose="020B0604020202020204" pitchFamily="34" charset="0"/>
              </a:rPr>
              <a:t>interactive hero section</a:t>
            </a:r>
            <a:r>
              <a:rPr kumimoji="0" lang="en-US" altLang="en-US" sz="1800" b="0" i="0" u="none" strike="noStrike" cap="none" normalizeH="0" baseline="0" dirty="0">
                <a:ln>
                  <a:noFill/>
                </a:ln>
                <a:solidFill>
                  <a:schemeClr val="tx1"/>
                </a:solidFill>
                <a:effectLst/>
                <a:latin typeface="Arial" panose="020B0604020202020204" pitchFamily="34" charset="0"/>
              </a:rPr>
              <a:t> to introduce yourself. It showcases projects with </a:t>
            </a:r>
            <a:r>
              <a:rPr kumimoji="0" lang="en-US" altLang="en-US" sz="1800" b="1" i="0" u="none" strike="noStrike" cap="none" normalizeH="0" baseline="0" dirty="0">
                <a:ln>
                  <a:noFill/>
                </a:ln>
                <a:solidFill>
                  <a:schemeClr val="tx1"/>
                </a:solidFill>
                <a:effectLst/>
                <a:latin typeface="Arial" panose="020B0604020202020204" pitchFamily="34" charset="0"/>
              </a:rPr>
              <a:t>hover effects</a:t>
            </a:r>
            <a:r>
              <a:rPr kumimoji="0" lang="en-US" altLang="en-US" sz="1800" b="0" i="0" u="none" strike="noStrike" cap="none" normalizeH="0" baseline="0" dirty="0">
                <a:ln>
                  <a:noFill/>
                </a:ln>
                <a:solidFill>
                  <a:schemeClr val="tx1"/>
                </a:solidFill>
                <a:effectLst/>
                <a:latin typeface="Arial" panose="020B0604020202020204" pitchFamily="34" charset="0"/>
              </a:rPr>
              <a:t>, includes a </a:t>
            </a:r>
            <a:r>
              <a:rPr kumimoji="0" lang="en-US" altLang="en-US" sz="1800" b="1" i="0" u="none" strike="noStrike" cap="none" normalizeH="0" baseline="0" dirty="0">
                <a:ln>
                  <a:noFill/>
                </a:ln>
                <a:solidFill>
                  <a:schemeClr val="tx1"/>
                </a:solidFill>
                <a:effectLst/>
                <a:latin typeface="Arial" panose="020B0604020202020204" pitchFamily="34" charset="0"/>
              </a:rPr>
              <a:t>contact form</a:t>
            </a:r>
            <a:r>
              <a:rPr kumimoji="0" lang="en-US" altLang="en-US" sz="1800" b="0" i="0" u="none" strike="noStrike" cap="none" normalizeH="0" baseline="0" dirty="0">
                <a:ln>
                  <a:noFill/>
                </a:ln>
                <a:solidFill>
                  <a:schemeClr val="tx1"/>
                </a:solidFill>
                <a:effectLst/>
                <a:latin typeface="Arial" panose="020B0604020202020204" pitchFamily="34" charset="0"/>
              </a:rPr>
              <a:t> with validation, and links to </a:t>
            </a:r>
            <a:r>
              <a:rPr kumimoji="0" lang="en-US" altLang="en-US" sz="1800" b="1" i="0" u="none" strike="noStrike" cap="none" normalizeH="0" baseline="0" dirty="0">
                <a:ln>
                  <a:noFill/>
                </a:ln>
                <a:solidFill>
                  <a:schemeClr val="tx1"/>
                </a:solidFill>
                <a:effectLst/>
                <a:latin typeface="Arial" panose="020B0604020202020204" pitchFamily="34" charset="0"/>
              </a:rPr>
              <a:t>social media profiles</a:t>
            </a:r>
            <a:r>
              <a:rPr kumimoji="0" lang="en-US" altLang="en-US" sz="1800" b="0" i="0" u="none" strike="noStrike" cap="none" normalizeH="0" baseline="0" dirty="0">
                <a:ln>
                  <a:noFill/>
                </a:ln>
                <a:solidFill>
                  <a:schemeClr val="tx1"/>
                </a:solidFill>
                <a:effectLst/>
                <a:latin typeface="Arial" panose="020B0604020202020204" pitchFamily="34" charset="0"/>
              </a:rPr>
              <a:t>. The design also incorporates </a:t>
            </a:r>
            <a:r>
              <a:rPr kumimoji="0" lang="en-US" altLang="en-US" sz="1800" b="1" i="0" u="none" strike="noStrike" cap="none" normalizeH="0" baseline="0" dirty="0">
                <a:ln>
                  <a:noFill/>
                </a:ln>
                <a:solidFill>
                  <a:schemeClr val="tx1"/>
                </a:solidFill>
                <a:effectLst/>
                <a:latin typeface="Arial" panose="020B0604020202020204" pitchFamily="34" charset="0"/>
              </a:rPr>
              <a:t>animations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SEO optimization</a:t>
            </a:r>
            <a:r>
              <a:rPr kumimoji="0" lang="en-US" altLang="en-US" sz="1800" b="0" i="0" u="none" strike="noStrike" cap="none" normalizeH="0" baseline="0" dirty="0">
                <a:ln>
                  <a:noFill/>
                </a:ln>
                <a:solidFill>
                  <a:schemeClr val="tx1"/>
                </a:solidFill>
                <a:effectLst/>
                <a:latin typeface="Arial" panose="020B0604020202020204" pitchFamily="34" charset="0"/>
              </a:rPr>
              <a:t>, and a </a:t>
            </a:r>
            <a:r>
              <a:rPr kumimoji="0" lang="en-US" altLang="en-US" sz="1800" b="1" i="0" u="none" strike="noStrike" cap="none" normalizeH="0" baseline="0" dirty="0">
                <a:ln>
                  <a:noFill/>
                </a:ln>
                <a:solidFill>
                  <a:schemeClr val="tx1"/>
                </a:solidFill>
                <a:effectLst/>
                <a:latin typeface="Arial" panose="020B0604020202020204" pitchFamily="34" charset="0"/>
              </a:rPr>
              <a:t>mobile-friendly navigation</a:t>
            </a:r>
            <a:r>
              <a:rPr kumimoji="0" lang="en-US" altLang="en-US" sz="1800" b="0" i="0" u="none" strike="noStrike" cap="none" normalizeH="0" baseline="0" dirty="0">
                <a:ln>
                  <a:noFill/>
                </a:ln>
                <a:solidFill>
                  <a:schemeClr val="tx1"/>
                </a:solidFill>
                <a:effectLst/>
                <a:latin typeface="Arial" panose="020B0604020202020204" pitchFamily="34" charset="0"/>
              </a:rPr>
              <a:t> menu for seamless user experience across devices.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722</Words>
  <Application>Microsoft Office PowerPoint</Application>
  <PresentationFormat>Widescreen</PresentationFormat>
  <Paragraphs>52</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Digital Portfolio Welcome to my digital portfolio! This portfolio is a reflection of my journey as a web developer and my passion for creating meaningful and efficient web experiences. As a student, I am constantly exploring new technologies, enhancing my skills in Python, Data Structures and Algorithms, and web development. Through this portfolio, I aim to showcase not only my technical skills but also my creativity and problem-solving abilities.</vt:lpstr>
      <vt:lpstr>AGENDA</vt:lpstr>
      <vt:lpstr>PROBLEM STATEMENT   </vt:lpstr>
      <vt:lpstr>PROJECT OVERVIEW A project overview provides a concise summary of a project’s key goals, objectives, and outcomes. It highlights the scope, timeline, and technologies used, giving viewers a quick understanding of the project’s purpose and significance. This section typically includes the challenges faced, the solutions implemented, and any notable achievements or results. It serves as an introduction to the project, providing context before diving into the details or code. </vt:lpstr>
      <vt:lpstr>WHO ARE THE END USERS? End users are the people who interact with and benefit from a product or service. In the case of a digital portfolio, the end users could include potential employers, clients, collaborators, fellow professionals, and students. These users visit your portfolio to assess your skills, explore your projects, or even connect for job opportunities, freelance work, or collaborations. Understanding their needs helps tailor your portfolio to provide the most value.</vt:lpstr>
      <vt:lpstr>TOOLS AND TECHNIQUES </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lingeshkumar R</cp:lastModifiedBy>
  <cp:revision>23</cp:revision>
  <dcterms:created xsi:type="dcterms:W3CDTF">2024-03-29T15:07:22Z</dcterms:created>
  <dcterms:modified xsi:type="dcterms:W3CDTF">2025-09-05T07:18:09Z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