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 id="2147483660" r:id="rId2"/>
  </p:sldMasterIdLst>
  <p:sldIdLst>
    <p:sldId id="258" r:id="rId3"/>
    <p:sldId id="265" r:id="rId4"/>
    <p:sldId id="269" r:id="rId5"/>
    <p:sldId id="273" r:id="rId6"/>
    <p:sldId id="259" r:id="rId7"/>
    <p:sldId id="274" r:id="rId8"/>
    <p:sldId id="275" r:id="rId9"/>
    <p:sldId id="264" r:id="rId10"/>
    <p:sldId id="263" r:id="rId11"/>
  </p:sldIdLst>
  <p:sldSz cx="12192000" cy="6858000"/>
  <p:notesSz cx="6858000" cy="9144000"/>
  <p:embeddedFontLst>
    <p:embeddedFont>
      <p:font typeface="Calibri" panose="020F0502020204030204" pitchFamily="34" charset="0"/>
      <p:regular r:id="rId12"/>
      <p:bold r:id="rId13"/>
      <p:italic r:id="rId14"/>
      <p:boldItalic r:id="rId15"/>
    </p:embeddedFont>
    <p:embeddedFont>
      <p:font typeface="Impact" panose="020B0806030902050204" pitchFamily="34" charset="0"/>
      <p:regular r:id="rId16"/>
    </p:embeddedFont>
    <p:embeddedFont>
      <p:font typeface="微软雅黑" panose="020B0503020204020204" pitchFamily="34" charset="-122"/>
      <p:regular r:id="rId17"/>
      <p:bold r:id="rId18"/>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77777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859" autoAdjust="0"/>
    <p:restoredTop sz="94660"/>
  </p:normalViewPr>
  <p:slideViewPr>
    <p:cSldViewPr snapToGrid="0" showGuides="1">
      <p:cViewPr varScale="1">
        <p:scale>
          <a:sx n="162" d="100"/>
          <a:sy n="162" d="100"/>
        </p:scale>
        <p:origin x="348" y="138"/>
      </p:cViewPr>
      <p:guideLst>
        <p:guide orient="horz" pos="2160"/>
        <p:guide pos="3840"/>
      </p:guideLst>
    </p:cSldViewPr>
  </p:slideViewPr>
  <p:notesTextViewPr>
    <p:cViewPr>
      <p:scale>
        <a:sx n="1" d="1"/>
        <a:sy n="1" d="1"/>
      </p:scale>
      <p:origin x="0" y="0"/>
    </p:cViewPr>
  </p:notesTextViewPr>
  <p:sorterViewPr>
    <p:cViewPr>
      <p:scale>
        <a:sx n="100" d="100"/>
        <a:sy n="100" d="100"/>
      </p:scale>
      <p:origin x="0" y="-75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font" Target="fonts/font2.fntdata"/><Relationship Id="rId18" Type="http://schemas.openxmlformats.org/officeDocument/2006/relationships/font" Target="fonts/font7.fntdata"/><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font" Target="fonts/font1.fntdata"/><Relationship Id="rId17" Type="http://schemas.openxmlformats.org/officeDocument/2006/relationships/font" Target="fonts/font6.fntdata"/><Relationship Id="rId2" Type="http://schemas.openxmlformats.org/officeDocument/2006/relationships/slideMaster" Target="slideMasters/slideMaster2.xml"/><Relationship Id="rId16" Type="http://schemas.openxmlformats.org/officeDocument/2006/relationships/font" Target="fonts/font5.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font" Target="fonts/font4.fntdata"/><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font" Target="fonts/font3.fntdata"/><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png"/><Relationship Id="rId1" Type="http://schemas.openxmlformats.org/officeDocument/2006/relationships/slideMaster" Target="../slideMasters/slideMaster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jpe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与封底">
    <p:spTree>
      <p:nvGrpSpPr>
        <p:cNvPr id="1" name=""/>
        <p:cNvGrpSpPr/>
        <p:nvPr/>
      </p:nvGrpSpPr>
      <p:grpSpPr>
        <a:xfrm>
          <a:off x="0" y="0"/>
          <a:ext cx="0" cy="0"/>
          <a:chOff x="0" y="0"/>
          <a:chExt cx="0" cy="0"/>
        </a:xfrm>
      </p:grpSpPr>
    </p:spTree>
    <p:extLst>
      <p:ext uri="{BB962C8B-B14F-4D97-AF65-F5344CB8AC3E}">
        <p14:creationId xmlns:p14="http://schemas.microsoft.com/office/powerpoint/2010/main" val="7812948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页">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AB2DA330-99E0-4B4D-9C61-82CFEE5A232F}" type="datetimeFigureOut">
              <a:rPr lang="zh-CN" altLang="en-US" smtClean="0"/>
              <a:t>2018/11/19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8E02866-32EA-4EDE-B1EF-E5D366E4AC42}" type="slidenum">
              <a:rPr lang="zh-CN" altLang="en-US" smtClean="0"/>
              <a:t>‹#›</a:t>
            </a:fld>
            <a:endParaRPr lang="zh-CN" altLang="en-US"/>
          </a:p>
        </p:txBody>
      </p:sp>
    </p:spTree>
    <p:extLst>
      <p:ext uri="{BB962C8B-B14F-4D97-AF65-F5344CB8AC3E}">
        <p14:creationId xmlns:p14="http://schemas.microsoft.com/office/powerpoint/2010/main" val="6717494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分节标题">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AB2DA330-99E0-4B4D-9C61-82CFEE5A232F}" type="datetimeFigureOut">
              <a:rPr lang="zh-CN" altLang="en-US" smtClean="0"/>
              <a:t>2018/11/19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8E02866-32EA-4EDE-B1EF-E5D366E4AC42}" type="slidenum">
              <a:rPr lang="zh-CN" altLang="en-US" smtClean="0"/>
              <a:t>‹#›</a:t>
            </a:fld>
            <a:endParaRPr lang="zh-CN" altLang="en-US"/>
          </a:p>
        </p:txBody>
      </p:sp>
    </p:spTree>
    <p:extLst>
      <p:ext uri="{BB962C8B-B14F-4D97-AF65-F5344CB8AC3E}">
        <p14:creationId xmlns:p14="http://schemas.microsoft.com/office/powerpoint/2010/main" val="16776953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内容页">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AB2DA330-99E0-4B4D-9C61-82CFEE5A232F}" type="datetimeFigureOut">
              <a:rPr lang="zh-CN" altLang="en-US" smtClean="0"/>
              <a:t>2018/11/19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8E02866-32EA-4EDE-B1EF-E5D366E4AC42}" type="slidenum">
              <a:rPr lang="zh-CN" altLang="en-US" smtClean="0"/>
              <a:t>‹#›</a:t>
            </a:fld>
            <a:endParaRPr lang="zh-CN" altLang="en-US"/>
          </a:p>
        </p:txBody>
      </p:sp>
    </p:spTree>
    <p:extLst>
      <p:ext uri="{BB962C8B-B14F-4D97-AF65-F5344CB8AC3E}">
        <p14:creationId xmlns:p14="http://schemas.microsoft.com/office/powerpoint/2010/main" val="2583789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空白页">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B2DA330-99E0-4B4D-9C61-82CFEE5A232F}" type="datetimeFigureOut">
              <a:rPr lang="zh-CN" altLang="en-US" smtClean="0"/>
              <a:t>2018/11/19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8E02866-32EA-4EDE-B1EF-E5D366E4AC42}" type="slidenum">
              <a:rPr lang="zh-CN" altLang="en-US" smtClean="0"/>
              <a:t>‹#›</a:t>
            </a:fld>
            <a:endParaRPr lang="zh-CN" altLang="en-US"/>
          </a:p>
        </p:txBody>
      </p:sp>
    </p:spTree>
    <p:extLst>
      <p:ext uri="{BB962C8B-B14F-4D97-AF65-F5344CB8AC3E}">
        <p14:creationId xmlns:p14="http://schemas.microsoft.com/office/powerpoint/2010/main" val="13288126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版权页">
    <p:spTree>
      <p:nvGrpSpPr>
        <p:cNvPr id="1" name=""/>
        <p:cNvGrpSpPr/>
        <p:nvPr/>
      </p:nvGrpSpPr>
      <p:grpSpPr>
        <a:xfrm>
          <a:off x="0" y="0"/>
          <a:ext cx="0" cy="0"/>
          <a:chOff x="0" y="0"/>
          <a:chExt cx="0" cy="0"/>
        </a:xfrm>
      </p:grpSpPr>
      <p:grpSp>
        <p:nvGrpSpPr>
          <p:cNvPr id="23" name="组合 22"/>
          <p:cNvGrpSpPr/>
          <p:nvPr userDrawn="1"/>
        </p:nvGrpSpPr>
        <p:grpSpPr>
          <a:xfrm>
            <a:off x="0" y="0"/>
            <a:ext cx="12192000" cy="6858000"/>
            <a:chOff x="0" y="0"/>
            <a:chExt cx="12192000" cy="6858000"/>
          </a:xfrm>
        </p:grpSpPr>
        <p:pic>
          <p:nvPicPr>
            <p:cNvPr id="24" name="图片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 name="图片 1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016500" y="1628775"/>
              <a:ext cx="2159000" cy="215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 name="图片 1"/>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624263" y="3579813"/>
              <a:ext cx="4943475" cy="1073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37461520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信息页">
    <p:spTree>
      <p:nvGrpSpPr>
        <p:cNvPr id="1" name=""/>
        <p:cNvGrpSpPr/>
        <p:nvPr/>
      </p:nvGrpSpPr>
      <p:grpSpPr>
        <a:xfrm>
          <a:off x="0" y="0"/>
          <a:ext cx="0" cy="0"/>
          <a:chOff x="0" y="0"/>
          <a:chExt cx="0" cy="0"/>
        </a:xfrm>
      </p:grpSpPr>
      <p:grpSp>
        <p:nvGrpSpPr>
          <p:cNvPr id="2" name="组合 3"/>
          <p:cNvGrpSpPr>
            <a:grpSpLocks/>
          </p:cNvGrpSpPr>
          <p:nvPr userDrawn="1"/>
        </p:nvGrpSpPr>
        <p:grpSpPr bwMode="auto">
          <a:xfrm>
            <a:off x="0" y="0"/>
            <a:ext cx="12192000" cy="6858000"/>
            <a:chOff x="0" y="0"/>
            <a:chExt cx="12192000" cy="6858000"/>
          </a:xfrm>
        </p:grpSpPr>
        <p:pic>
          <p:nvPicPr>
            <p:cNvPr id="3" name="图片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文本框 11"/>
            <p:cNvSpPr txBox="1">
              <a:spLocks noChangeArrowheads="1"/>
            </p:cNvSpPr>
            <p:nvPr/>
          </p:nvSpPr>
          <p:spPr bwMode="auto">
            <a:xfrm>
              <a:off x="3117974" y="5781164"/>
              <a:ext cx="5956052"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50000"/>
                </a:lnSpc>
                <a:spcBef>
                  <a:spcPct val="0"/>
                </a:spcBef>
                <a:buFontTx/>
                <a:buNone/>
              </a:pPr>
              <a:r>
                <a:rPr lang="zh-CN" altLang="en-US" sz="1100">
                  <a:solidFill>
                    <a:srgbClr val="979797"/>
                  </a:solidFill>
                  <a:latin typeface="微软雅黑" panose="020B0503020204020204" pitchFamily="34" charset="-122"/>
                  <a:ea typeface="微软雅黑" panose="020B0503020204020204" pitchFamily="34" charset="-122"/>
                </a:rPr>
                <a:t>只为设计最优质</a:t>
              </a:r>
              <a:r>
                <a:rPr lang="en-US" altLang="zh-CN" sz="1100">
                  <a:solidFill>
                    <a:srgbClr val="979797"/>
                  </a:solidFill>
                  <a:latin typeface="微软雅黑" panose="020B0503020204020204" pitchFamily="34" charset="-122"/>
                  <a:ea typeface="微软雅黑" panose="020B0503020204020204" pitchFamily="34" charset="-122"/>
                </a:rPr>
                <a:t>PPT</a:t>
              </a:r>
            </a:p>
            <a:p>
              <a:pPr algn="ctr" eaLnBrk="1" hangingPunct="1">
                <a:lnSpc>
                  <a:spcPct val="150000"/>
                </a:lnSpc>
                <a:spcBef>
                  <a:spcPct val="0"/>
                </a:spcBef>
                <a:buFontTx/>
                <a:buNone/>
              </a:pPr>
              <a:r>
                <a:rPr lang="zh-CN" altLang="en-US" sz="1100">
                  <a:solidFill>
                    <a:srgbClr val="979797"/>
                  </a:solidFill>
                  <a:latin typeface="微软雅黑" panose="020B0503020204020204" pitchFamily="34" charset="-122"/>
                  <a:ea typeface="微软雅黑" panose="020B0503020204020204" pitchFamily="34" charset="-122"/>
                </a:rPr>
                <a:t>关注 灰色的风 更多优秀</a:t>
              </a:r>
              <a:r>
                <a:rPr lang="en-US" altLang="zh-CN" sz="1100">
                  <a:solidFill>
                    <a:srgbClr val="979797"/>
                  </a:solidFill>
                  <a:latin typeface="微软雅黑" panose="020B0503020204020204" pitchFamily="34" charset="-122"/>
                  <a:ea typeface="微软雅黑" panose="020B0503020204020204" pitchFamily="34" charset="-122"/>
                </a:rPr>
                <a:t>PPT</a:t>
              </a:r>
              <a:r>
                <a:rPr lang="zh-CN" altLang="en-US" sz="1100">
                  <a:solidFill>
                    <a:srgbClr val="979797"/>
                  </a:solidFill>
                  <a:latin typeface="微软雅黑" panose="020B0503020204020204" pitchFamily="34" charset="-122"/>
                  <a:ea typeface="微软雅黑" panose="020B0503020204020204" pitchFamily="34" charset="-122"/>
                </a:rPr>
                <a:t>作品 </a:t>
              </a:r>
              <a:r>
                <a:rPr lang="en-US" altLang="zh-CN" sz="1100">
                  <a:solidFill>
                    <a:srgbClr val="979797"/>
                  </a:solidFill>
                  <a:latin typeface="微软雅黑" panose="020B0503020204020204" pitchFamily="34" charset="-122"/>
                  <a:ea typeface="微软雅黑" panose="020B0503020204020204" pitchFamily="34" charset="-122"/>
                </a:rPr>
                <a:t>/ </a:t>
              </a:r>
              <a:r>
                <a:rPr lang="zh-CN" altLang="en-US" sz="1100">
                  <a:solidFill>
                    <a:srgbClr val="979797"/>
                  </a:solidFill>
                  <a:latin typeface="微软雅黑" panose="020B0503020204020204" pitchFamily="34" charset="-122"/>
                  <a:ea typeface="微软雅黑" panose="020B0503020204020204" pitchFamily="34" charset="-122"/>
                </a:rPr>
                <a:t>模板 </a:t>
              </a:r>
              <a:r>
                <a:rPr lang="en-US" altLang="zh-CN" sz="1100">
                  <a:solidFill>
                    <a:srgbClr val="979797"/>
                  </a:solidFill>
                  <a:latin typeface="微软雅黑" panose="020B0503020204020204" pitchFamily="34" charset="-122"/>
                  <a:ea typeface="微软雅黑" panose="020B0503020204020204" pitchFamily="34" charset="-122"/>
                </a:rPr>
                <a:t>/ </a:t>
              </a:r>
              <a:r>
                <a:rPr lang="zh-CN" altLang="en-US" sz="1100">
                  <a:solidFill>
                    <a:srgbClr val="979797"/>
                  </a:solidFill>
                  <a:latin typeface="微软雅黑" panose="020B0503020204020204" pitchFamily="34" charset="-122"/>
                  <a:ea typeface="微软雅黑" panose="020B0503020204020204" pitchFamily="34" charset="-122"/>
                </a:rPr>
                <a:t>图表 </a:t>
              </a:r>
              <a:r>
                <a:rPr lang="en-US" altLang="zh-CN" sz="1100">
                  <a:solidFill>
                    <a:srgbClr val="979797"/>
                  </a:solidFill>
                  <a:latin typeface="微软雅黑" panose="020B0503020204020204" pitchFamily="34" charset="-122"/>
                  <a:ea typeface="微软雅黑" panose="020B0503020204020204" pitchFamily="34" charset="-122"/>
                </a:rPr>
                <a:t>/ </a:t>
              </a:r>
              <a:r>
                <a:rPr lang="zh-CN" altLang="en-US" sz="1100">
                  <a:solidFill>
                    <a:srgbClr val="979797"/>
                  </a:solidFill>
                  <a:latin typeface="微软雅黑" panose="020B0503020204020204" pitchFamily="34" charset="-122"/>
                  <a:ea typeface="微软雅黑" panose="020B0503020204020204" pitchFamily="34" charset="-122"/>
                </a:rPr>
                <a:t>教程 </a:t>
              </a:r>
              <a:r>
                <a:rPr lang="en-US" altLang="zh-CN" sz="1100">
                  <a:solidFill>
                    <a:srgbClr val="979797"/>
                  </a:solidFill>
                  <a:latin typeface="微软雅黑" panose="020B0503020204020204" pitchFamily="34" charset="-122"/>
                  <a:ea typeface="微软雅黑" panose="020B0503020204020204" pitchFamily="34" charset="-122"/>
                </a:rPr>
                <a:t>/ </a:t>
              </a:r>
              <a:r>
                <a:rPr lang="zh-CN" altLang="en-US" sz="1100">
                  <a:solidFill>
                    <a:srgbClr val="979797"/>
                  </a:solidFill>
                  <a:latin typeface="微软雅黑" panose="020B0503020204020204" pitchFamily="34" charset="-122"/>
                  <a:ea typeface="微软雅黑" panose="020B0503020204020204" pitchFamily="34" charset="-122"/>
                </a:rPr>
                <a:t>经验分享 </a:t>
              </a:r>
              <a:r>
                <a:rPr lang="en-US" altLang="zh-CN" sz="1100">
                  <a:solidFill>
                    <a:srgbClr val="979797"/>
                  </a:solidFill>
                  <a:latin typeface="微软雅黑" panose="020B0503020204020204" pitchFamily="34" charset="-122"/>
                  <a:ea typeface="微软雅黑" panose="020B0503020204020204" pitchFamily="34" charset="-122"/>
                </a:rPr>
                <a:t>/ </a:t>
              </a:r>
              <a:r>
                <a:rPr lang="zh-CN" altLang="en-US" sz="1100">
                  <a:solidFill>
                    <a:srgbClr val="979797"/>
                  </a:solidFill>
                  <a:latin typeface="微软雅黑" panose="020B0503020204020204" pitchFamily="34" charset="-122"/>
                  <a:ea typeface="微软雅黑" panose="020B0503020204020204" pitchFamily="34" charset="-122"/>
                </a:rPr>
                <a:t>优秀设计</a:t>
              </a:r>
            </a:p>
          </p:txBody>
        </p:sp>
        <p:pic>
          <p:nvPicPr>
            <p:cNvPr id="5" name="图片 1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816725" y="1690688"/>
              <a:ext cx="1976438" cy="1976437"/>
            </a:xfrm>
            <a:prstGeom prst="rect">
              <a:avLst/>
            </a:prstGeom>
            <a:noFill/>
            <a:ln w="38100">
              <a:solidFill>
                <a:schemeClr val="bg1"/>
              </a:solidFill>
              <a:miter lim="800000"/>
              <a:headEnd/>
              <a:tailEnd/>
            </a:ln>
            <a:extLst>
              <a:ext uri="{909E8E84-426E-40DD-AFC4-6F175D3DCCD1}">
                <a14:hiddenFill xmlns:a14="http://schemas.microsoft.com/office/drawing/2010/main">
                  <a:solidFill>
                    <a:srgbClr val="FFFFFF"/>
                  </a:solidFill>
                </a14:hiddenFill>
              </a:ext>
            </a:extLst>
          </p:spPr>
        </p:pic>
        <p:pic>
          <p:nvPicPr>
            <p:cNvPr id="6" name="图片 13"/>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398838" y="1690688"/>
              <a:ext cx="1976437" cy="1976437"/>
            </a:xfrm>
            <a:prstGeom prst="rect">
              <a:avLst/>
            </a:prstGeom>
            <a:noFill/>
            <a:ln w="38100">
              <a:solidFill>
                <a:schemeClr val="bg1"/>
              </a:solidFill>
              <a:miter lim="800000"/>
              <a:headEnd/>
              <a:tailEnd/>
            </a:ln>
            <a:extLst>
              <a:ext uri="{909E8E84-426E-40DD-AFC4-6F175D3DCCD1}">
                <a14:hiddenFill xmlns:a14="http://schemas.microsoft.com/office/drawing/2010/main">
                  <a:solidFill>
                    <a:srgbClr val="FFFFFF"/>
                  </a:solidFill>
                </a14:hiddenFill>
              </a:ext>
            </a:extLst>
          </p:spPr>
        </p:pic>
        <p:sp>
          <p:nvSpPr>
            <p:cNvPr id="7" name="文本框 5"/>
            <p:cNvSpPr txBox="1">
              <a:spLocks noChangeArrowheads="1"/>
            </p:cNvSpPr>
            <p:nvPr/>
          </p:nvSpPr>
          <p:spPr bwMode="auto">
            <a:xfrm>
              <a:off x="3398838" y="3786188"/>
              <a:ext cx="197643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1400">
                  <a:solidFill>
                    <a:srgbClr val="2C2C2C"/>
                  </a:solidFill>
                  <a:latin typeface="微软雅黑" panose="020B0503020204020204" pitchFamily="34" charset="-122"/>
                  <a:ea typeface="微软雅黑" panose="020B0503020204020204" pitchFamily="34" charset="-122"/>
                </a:rPr>
                <a:t>公众号</a:t>
              </a:r>
              <a:r>
                <a:rPr lang="en-US" altLang="zh-CN" sz="1400">
                  <a:solidFill>
                    <a:srgbClr val="2C2C2C"/>
                  </a:solidFill>
                  <a:latin typeface="微软雅黑" panose="020B0503020204020204" pitchFamily="34" charset="-122"/>
                  <a:ea typeface="微软雅黑" panose="020B0503020204020204" pitchFamily="34" charset="-122"/>
                </a:rPr>
                <a:t>  hsdf_ppt</a:t>
              </a:r>
              <a:endParaRPr lang="zh-CN" altLang="en-US" sz="1400">
                <a:solidFill>
                  <a:srgbClr val="2C2C2C"/>
                </a:solidFill>
                <a:latin typeface="微软雅黑" panose="020B0503020204020204" pitchFamily="34" charset="-122"/>
                <a:ea typeface="微软雅黑" panose="020B0503020204020204" pitchFamily="34" charset="-122"/>
              </a:endParaRPr>
            </a:p>
          </p:txBody>
        </p:sp>
        <p:sp>
          <p:nvSpPr>
            <p:cNvPr id="8" name="文本框 6"/>
            <p:cNvSpPr txBox="1">
              <a:spLocks noChangeArrowheads="1"/>
            </p:cNvSpPr>
            <p:nvPr/>
          </p:nvSpPr>
          <p:spPr bwMode="auto">
            <a:xfrm>
              <a:off x="6816725" y="3786188"/>
              <a:ext cx="197643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1400">
                  <a:solidFill>
                    <a:srgbClr val="2C2C2C"/>
                  </a:solidFill>
                  <a:latin typeface="微软雅黑" panose="020B0503020204020204" pitchFamily="34" charset="-122"/>
                  <a:ea typeface="微软雅黑" panose="020B0503020204020204" pitchFamily="34" charset="-122"/>
                </a:rPr>
                <a:t>微博</a:t>
              </a:r>
              <a:r>
                <a:rPr lang="en-US" altLang="zh-CN" sz="1400">
                  <a:solidFill>
                    <a:srgbClr val="2C2C2C"/>
                  </a:solidFill>
                  <a:latin typeface="微软雅黑" panose="020B0503020204020204" pitchFamily="34" charset="-122"/>
                  <a:ea typeface="微软雅黑" panose="020B0503020204020204" pitchFamily="34" charset="-122"/>
                </a:rPr>
                <a:t>  @</a:t>
              </a:r>
              <a:r>
                <a:rPr lang="zh-CN" altLang="en-US" sz="1400">
                  <a:solidFill>
                    <a:srgbClr val="2C2C2C"/>
                  </a:solidFill>
                  <a:latin typeface="微软雅黑" panose="020B0503020204020204" pitchFamily="34" charset="-122"/>
                  <a:ea typeface="微软雅黑" panose="020B0503020204020204" pitchFamily="34" charset="-122"/>
                </a:rPr>
                <a:t>灰色</a:t>
              </a:r>
              <a:r>
                <a:rPr lang="en-US" altLang="zh-CN" sz="1400">
                  <a:solidFill>
                    <a:srgbClr val="2C2C2C"/>
                  </a:solidFill>
                  <a:latin typeface="微软雅黑" panose="020B0503020204020204" pitchFamily="34" charset="-122"/>
                  <a:ea typeface="微软雅黑" panose="020B0503020204020204" pitchFamily="34" charset="-122"/>
                </a:rPr>
                <a:t>_</a:t>
              </a:r>
              <a:r>
                <a:rPr lang="zh-CN" altLang="en-US" sz="1400">
                  <a:solidFill>
                    <a:srgbClr val="2C2C2C"/>
                  </a:solidFill>
                  <a:latin typeface="微软雅黑" panose="020B0503020204020204" pitchFamily="34" charset="-122"/>
                  <a:ea typeface="微软雅黑" panose="020B0503020204020204" pitchFamily="34" charset="-122"/>
                </a:rPr>
                <a:t>风</a:t>
              </a:r>
            </a:p>
          </p:txBody>
        </p:sp>
        <p:pic>
          <p:nvPicPr>
            <p:cNvPr id="9" name="图片 7"/>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2927350" y="1196975"/>
              <a:ext cx="750888" cy="74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图片 1"/>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6506670" y="1306051"/>
              <a:ext cx="560881" cy="457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379857995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7.xml"/><Relationship Id="rId1"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762" y="0"/>
            <a:ext cx="12191238" cy="6857572"/>
          </a:xfrm>
          <a:prstGeom prst="rect">
            <a:avLst/>
          </a:prstGeom>
        </p:spPr>
      </p:pic>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2DA330-99E0-4B4D-9C61-82CFEE5A232F}" type="datetimeFigureOut">
              <a:rPr lang="zh-CN" altLang="en-US" smtClean="0"/>
              <a:t>2018/11/19</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E02866-32EA-4EDE-B1EF-E5D366E4AC42}" type="slidenum">
              <a:rPr lang="zh-CN" altLang="en-US" smtClean="0"/>
              <a:t>‹#›</a:t>
            </a:fld>
            <a:endParaRPr lang="zh-CN" altLang="en-US"/>
          </a:p>
        </p:txBody>
      </p:sp>
    </p:spTree>
    <p:extLst>
      <p:ext uri="{BB962C8B-B14F-4D97-AF65-F5344CB8AC3E}">
        <p14:creationId xmlns:p14="http://schemas.microsoft.com/office/powerpoint/2010/main" val="3394951208"/>
      </p:ext>
    </p:extLst>
  </p:cSld>
  <p:clrMap bg1="lt1" tx1="dk1" bg2="lt2" tx2="dk2" accent1="accent1" accent2="accent2" accent3="accent3" accent4="accent4" accent5="accent5" accent6="accent6" hlink="hlink" folHlink="folHlink"/>
  <p:sldLayoutIdLst>
    <p:sldLayoutId id="2147483649" r:id="rId1"/>
    <p:sldLayoutId id="2147483654" r:id="rId2"/>
    <p:sldLayoutId id="2147483651" r:id="rId3"/>
    <p:sldLayoutId id="2147483650" r:id="rId4"/>
    <p:sldLayoutId id="2147483655" r:id="rId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85590411"/>
      </p:ext>
    </p:extLst>
  </p:cSld>
  <p:clrMap bg1="lt1" tx1="dk1" bg2="lt2" tx2="dk2" accent1="accent1" accent2="accent2" accent3="accent3" accent4="accent4" accent5="accent5" accent6="accent6" hlink="hlink" folHlink="folHlink"/>
  <p:sldLayoutIdLst>
    <p:sldLayoutId id="2147483667" r:id="rId1"/>
    <p:sldLayoutId id="2147483668"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hyperlink" Target="https://www.kaggle.com/rounakbanik/movie-recommender-systems/data" TargetMode="External"/><Relationship Id="rId2" Type="http://schemas.openxmlformats.org/officeDocument/2006/relationships/hyperlink" Target="https://grouplens.org/datasets/movielens/" TargetMode="External"/><Relationship Id="rId1" Type="http://schemas.openxmlformats.org/officeDocument/2006/relationships/slideLayout" Target="../slideLayouts/slideLayout4.xml"/><Relationship Id="rId5" Type="http://schemas.openxmlformats.org/officeDocument/2006/relationships/hyperlink" Target="http://www.imdb.com/Copyright?pf_rd_m=A2FGELUUNOQJNL&amp;pf_rd_p=3aefe545-f8d3-4562-976a-e5eb47d1bb18&amp;pf_rd_r=RCHJPCZQV1EJTZM0SQWZ&amp;pf_rd_s=center-1&amp;pf_rd_t=60601&amp;pf_rd_i=interfaces&amp;ref_=fea_mn_lk2" TargetMode="External"/><Relationship Id="rId4" Type="http://schemas.openxmlformats.org/officeDocument/2006/relationships/hyperlink" Target="https://help.imdb.com/article/imdb/general-information/can-i-use-imdb-data-in-my-software/G5JTRESSHJBBHTGX?pf_rd_m=A2FGELUUNOQJNL&amp;pf_rd_p=3aefe545-f8d3-4562-976a-e5eb47d1bb18&amp;pf_rd_r=RCHJPCZQV1EJTZM0SQWZ&amp;pf_rd_s=center-1&amp;pf_rd_t=60601&amp;pf_rd_i=interfaces&amp;ref_=fea_mn_lk1"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组合 24"/>
          <p:cNvGrpSpPr/>
          <p:nvPr/>
        </p:nvGrpSpPr>
        <p:grpSpPr>
          <a:xfrm>
            <a:off x="-1" y="2037922"/>
            <a:ext cx="12192763" cy="1791128"/>
            <a:chOff x="-1" y="2037922"/>
            <a:chExt cx="12192763" cy="1791128"/>
          </a:xfrm>
        </p:grpSpPr>
        <p:sp>
          <p:nvSpPr>
            <p:cNvPr id="5" name="矩形 4"/>
            <p:cNvSpPr/>
            <p:nvPr/>
          </p:nvSpPr>
          <p:spPr>
            <a:xfrm>
              <a:off x="762" y="2038350"/>
              <a:ext cx="12192000" cy="17907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762" y="2037922"/>
              <a:ext cx="12192000" cy="72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1" y="3752264"/>
              <a:ext cx="12192000" cy="72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 name="文本框 5"/>
          <p:cNvSpPr txBox="1"/>
          <p:nvPr/>
        </p:nvSpPr>
        <p:spPr>
          <a:xfrm>
            <a:off x="1178801" y="2427968"/>
            <a:ext cx="9463296" cy="923330"/>
          </a:xfrm>
          <a:prstGeom prst="rect">
            <a:avLst/>
          </a:prstGeom>
          <a:noFill/>
        </p:spPr>
        <p:txBody>
          <a:bodyPr wrap="none" rtlCol="0">
            <a:spAutoFit/>
          </a:bodyPr>
          <a:lstStyle/>
          <a:p>
            <a:r>
              <a:rPr lang="en-US" altLang="zh-CN" sz="5400" b="1" dirty="0">
                <a:solidFill>
                  <a:schemeClr val="bg1"/>
                </a:solidFill>
              </a:rPr>
              <a:t>Movie Recommendation System</a:t>
            </a:r>
            <a:endParaRPr lang="zh-CN" altLang="en-US" sz="5400" b="1" dirty="0">
              <a:solidFill>
                <a:schemeClr val="bg1"/>
              </a:solidFill>
            </a:endParaRPr>
          </a:p>
        </p:txBody>
      </p:sp>
      <p:sp>
        <p:nvSpPr>
          <p:cNvPr id="10" name="文本框 9"/>
          <p:cNvSpPr txBox="1"/>
          <p:nvPr/>
        </p:nvSpPr>
        <p:spPr>
          <a:xfrm>
            <a:off x="1178801" y="4993640"/>
            <a:ext cx="3508535" cy="1569660"/>
          </a:xfrm>
          <a:prstGeom prst="rect">
            <a:avLst/>
          </a:prstGeom>
          <a:noFill/>
        </p:spPr>
        <p:txBody>
          <a:bodyPr wrap="square" rtlCol="0">
            <a:spAutoFit/>
          </a:bodyPr>
          <a:lstStyle/>
          <a:p>
            <a:r>
              <a:rPr lang="en-US" altLang="zh-CN" sz="2400" dirty="0">
                <a:solidFill>
                  <a:schemeClr val="accent5">
                    <a:lumMod val="50000"/>
                  </a:schemeClr>
                </a:solidFill>
              </a:rPr>
              <a:t>Team members:</a:t>
            </a:r>
          </a:p>
          <a:p>
            <a:r>
              <a:rPr lang="en-US" altLang="zh-CN" sz="2400" dirty="0" err="1">
                <a:solidFill>
                  <a:schemeClr val="accent5">
                    <a:lumMod val="50000"/>
                  </a:schemeClr>
                </a:solidFill>
              </a:rPr>
              <a:t>Yunlu</a:t>
            </a:r>
            <a:r>
              <a:rPr lang="en-US" altLang="zh-CN" sz="2400" dirty="0">
                <a:solidFill>
                  <a:schemeClr val="accent5">
                    <a:lumMod val="50000"/>
                  </a:schemeClr>
                </a:solidFill>
              </a:rPr>
              <a:t> </a:t>
            </a:r>
            <a:r>
              <a:rPr lang="en-US" altLang="zh-CN" sz="2400" dirty="0" err="1">
                <a:solidFill>
                  <a:schemeClr val="accent5">
                    <a:lumMod val="50000"/>
                  </a:schemeClr>
                </a:solidFill>
              </a:rPr>
              <a:t>Liaozheng</a:t>
            </a:r>
            <a:endParaRPr lang="en-US" altLang="zh-CN" sz="2400" dirty="0">
              <a:solidFill>
                <a:schemeClr val="accent5">
                  <a:lumMod val="50000"/>
                </a:schemeClr>
              </a:solidFill>
            </a:endParaRPr>
          </a:p>
          <a:p>
            <a:r>
              <a:rPr lang="en-US" altLang="zh-CN" sz="2400" dirty="0" err="1">
                <a:solidFill>
                  <a:schemeClr val="accent5">
                    <a:lumMod val="50000"/>
                  </a:schemeClr>
                </a:solidFill>
              </a:rPr>
              <a:t>Lingfeng</a:t>
            </a:r>
            <a:r>
              <a:rPr lang="en-US" altLang="zh-CN" sz="2400" dirty="0">
                <a:solidFill>
                  <a:schemeClr val="accent5">
                    <a:lumMod val="50000"/>
                  </a:schemeClr>
                </a:solidFill>
              </a:rPr>
              <a:t> Zhou</a:t>
            </a:r>
          </a:p>
          <a:p>
            <a:r>
              <a:rPr lang="en-US" altLang="zh-CN" sz="2400" dirty="0">
                <a:solidFill>
                  <a:schemeClr val="accent5">
                    <a:lumMod val="50000"/>
                  </a:schemeClr>
                </a:solidFill>
              </a:rPr>
              <a:t>Cheng Jin</a:t>
            </a:r>
            <a:endParaRPr lang="zh-CN" altLang="en-US" sz="2400" dirty="0">
              <a:solidFill>
                <a:schemeClr val="accent5">
                  <a:lumMod val="50000"/>
                </a:schemeClr>
              </a:solidFill>
            </a:endParaRPr>
          </a:p>
        </p:txBody>
      </p:sp>
    </p:spTree>
    <p:extLst>
      <p:ext uri="{BB962C8B-B14F-4D97-AF65-F5344CB8AC3E}">
        <p14:creationId xmlns:p14="http://schemas.microsoft.com/office/powerpoint/2010/main" val="10939317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448859" y="1255658"/>
            <a:ext cx="3284821" cy="1960758"/>
            <a:chOff x="406306" y="2717043"/>
            <a:chExt cx="2500311" cy="502080"/>
          </a:xfrm>
        </p:grpSpPr>
        <p:sp>
          <p:nvSpPr>
            <p:cNvPr id="6" name="矩形 5"/>
            <p:cNvSpPr/>
            <p:nvPr/>
          </p:nvSpPr>
          <p:spPr>
            <a:xfrm>
              <a:off x="406306" y="2717043"/>
              <a:ext cx="2500311" cy="165503"/>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7" name="文本框 6"/>
            <p:cNvSpPr txBox="1"/>
            <p:nvPr/>
          </p:nvSpPr>
          <p:spPr>
            <a:xfrm>
              <a:off x="1034255" y="2741656"/>
              <a:ext cx="1007922" cy="94573"/>
            </a:xfrm>
            <a:prstGeom prst="rect">
              <a:avLst/>
            </a:prstGeom>
            <a:noFill/>
          </p:spPr>
          <p:txBody>
            <a:bodyPr wrap="square" rtlCol="0">
              <a:spAutoFit/>
            </a:bodyPr>
            <a:lstStyle/>
            <a:p>
              <a:pPr algn="ctr"/>
              <a:r>
                <a:rPr lang="en-US" altLang="zh-CN" dirty="0">
                  <a:solidFill>
                    <a:schemeClr val="bg1"/>
                  </a:solidFill>
                </a:rPr>
                <a:t>Actor</a:t>
              </a:r>
              <a:endParaRPr lang="zh-CN" altLang="en-US" sz="1600" dirty="0">
                <a:solidFill>
                  <a:schemeClr val="bg1"/>
                </a:solidFill>
              </a:endParaRPr>
            </a:p>
          </p:txBody>
        </p:sp>
        <p:sp>
          <p:nvSpPr>
            <p:cNvPr id="8" name="文本框 7"/>
            <p:cNvSpPr txBox="1"/>
            <p:nvPr/>
          </p:nvSpPr>
          <p:spPr>
            <a:xfrm>
              <a:off x="406306" y="2919085"/>
              <a:ext cx="2500311" cy="300038"/>
            </a:xfrm>
            <a:prstGeom prst="rect">
              <a:avLst/>
            </a:prstGeom>
            <a:noFill/>
          </p:spPr>
          <p:txBody>
            <a:bodyPr wrap="square" lIns="0" rIns="0" rtlCol="0">
              <a:spAutoFit/>
            </a:bodyPr>
            <a:lstStyle/>
            <a:p>
              <a:pPr algn="just">
                <a:lnSpc>
                  <a:spcPct val="150000"/>
                </a:lnSpc>
              </a:pPr>
              <a:r>
                <a:rPr lang="en-US" altLang="zh-CN" sz="1200" dirty="0"/>
                <a:t>Users who want to know if this movie is worth watching, how’s its reviews, rating of this movie and recommendation of related movies based on some conditions.</a:t>
              </a:r>
              <a:endParaRPr lang="zh-CN" altLang="en-US" sz="1200" dirty="0"/>
            </a:p>
          </p:txBody>
        </p:sp>
      </p:grpSp>
      <p:sp>
        <p:nvSpPr>
          <p:cNvPr id="9" name="文本框 8"/>
          <p:cNvSpPr txBox="1"/>
          <p:nvPr/>
        </p:nvSpPr>
        <p:spPr>
          <a:xfrm>
            <a:off x="2091269" y="661890"/>
            <a:ext cx="8001190" cy="382092"/>
          </a:xfrm>
          <a:prstGeom prst="rect">
            <a:avLst/>
          </a:prstGeom>
          <a:noFill/>
        </p:spPr>
        <p:txBody>
          <a:bodyPr wrap="square" lIns="0" rIns="0" rtlCol="0">
            <a:spAutoFit/>
          </a:bodyPr>
          <a:lstStyle/>
          <a:p>
            <a:pPr algn="ctr">
              <a:lnSpc>
                <a:spcPct val="150000"/>
              </a:lnSpc>
            </a:pPr>
            <a:r>
              <a:rPr lang="en-US" altLang="zh-CN" sz="1400" dirty="0">
                <a:solidFill>
                  <a:schemeClr val="tx2"/>
                </a:solidFill>
              </a:rPr>
              <a:t>The hypothetical/typical user work flow.</a:t>
            </a:r>
            <a:endParaRPr lang="zh-CN" altLang="en-US" sz="1400" dirty="0">
              <a:solidFill>
                <a:schemeClr val="tx2"/>
              </a:solidFill>
            </a:endParaRPr>
          </a:p>
        </p:txBody>
      </p:sp>
      <p:grpSp>
        <p:nvGrpSpPr>
          <p:cNvPr id="10" name="组合 9"/>
          <p:cNvGrpSpPr/>
          <p:nvPr/>
        </p:nvGrpSpPr>
        <p:grpSpPr>
          <a:xfrm>
            <a:off x="4453589" y="1255656"/>
            <a:ext cx="3284822" cy="1071958"/>
            <a:chOff x="406305" y="2748593"/>
            <a:chExt cx="2500312" cy="237024"/>
          </a:xfrm>
        </p:grpSpPr>
        <p:sp>
          <p:nvSpPr>
            <p:cNvPr id="11" name="矩形 10"/>
            <p:cNvSpPr/>
            <p:nvPr/>
          </p:nvSpPr>
          <p:spPr>
            <a:xfrm>
              <a:off x="406306" y="2748593"/>
              <a:ext cx="2500311" cy="1429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13" name="文本框 12"/>
            <p:cNvSpPr txBox="1"/>
            <p:nvPr/>
          </p:nvSpPr>
          <p:spPr>
            <a:xfrm>
              <a:off x="406305" y="2910276"/>
              <a:ext cx="2500311" cy="75341"/>
            </a:xfrm>
            <a:prstGeom prst="rect">
              <a:avLst/>
            </a:prstGeom>
            <a:noFill/>
          </p:spPr>
          <p:txBody>
            <a:bodyPr wrap="square" lIns="0" rIns="0" rtlCol="0">
              <a:spAutoFit/>
            </a:bodyPr>
            <a:lstStyle/>
            <a:p>
              <a:pPr algn="just">
                <a:lnSpc>
                  <a:spcPct val="150000"/>
                </a:lnSpc>
              </a:pPr>
              <a:r>
                <a:rPr lang="en-US" altLang="zh-CN" sz="1200" dirty="0"/>
                <a:t>User</a:t>
              </a:r>
              <a:r>
                <a:rPr lang="zh-CN" altLang="en-US" sz="1200" dirty="0"/>
                <a:t> </a:t>
              </a:r>
              <a:r>
                <a:rPr lang="en-US" altLang="zh-CN" sz="1200" dirty="0"/>
                <a:t>inputs</a:t>
              </a:r>
              <a:r>
                <a:rPr lang="zh-CN" altLang="en-US" sz="1200" dirty="0"/>
                <a:t> </a:t>
              </a:r>
              <a:r>
                <a:rPr lang="en-US" altLang="zh-CN" sz="1200" dirty="0"/>
                <a:t>a</a:t>
              </a:r>
              <a:r>
                <a:rPr lang="zh-CN" altLang="en-US" sz="1200" dirty="0"/>
                <a:t> </a:t>
              </a:r>
              <a:r>
                <a:rPr lang="en-US" altLang="zh-CN" sz="1200" dirty="0"/>
                <a:t>movie’s</a:t>
              </a:r>
              <a:r>
                <a:rPr lang="zh-CN" altLang="en-US" sz="1200" dirty="0"/>
                <a:t> </a:t>
              </a:r>
              <a:r>
                <a:rPr lang="en-US" altLang="zh-CN" sz="1200" dirty="0"/>
                <a:t>name in a web page.</a:t>
              </a:r>
              <a:endParaRPr lang="zh-CN" altLang="en-US" sz="1200" dirty="0"/>
            </a:p>
          </p:txBody>
        </p:sp>
      </p:grpSp>
      <p:grpSp>
        <p:nvGrpSpPr>
          <p:cNvPr id="19" name="组合 18"/>
          <p:cNvGrpSpPr/>
          <p:nvPr/>
        </p:nvGrpSpPr>
        <p:grpSpPr>
          <a:xfrm>
            <a:off x="471298" y="323947"/>
            <a:ext cx="422738" cy="400110"/>
            <a:chOff x="493006" y="316630"/>
            <a:chExt cx="422738" cy="400110"/>
          </a:xfrm>
        </p:grpSpPr>
        <p:sp>
          <p:nvSpPr>
            <p:cNvPr id="20" name="文本框 19"/>
            <p:cNvSpPr txBox="1"/>
            <p:nvPr/>
          </p:nvSpPr>
          <p:spPr>
            <a:xfrm>
              <a:off x="731013" y="316630"/>
              <a:ext cx="184731" cy="400110"/>
            </a:xfrm>
            <a:prstGeom prst="rect">
              <a:avLst/>
            </a:prstGeom>
            <a:noFill/>
          </p:spPr>
          <p:txBody>
            <a:bodyPr wrap="none" rtlCol="0">
              <a:spAutoFit/>
            </a:bodyPr>
            <a:lstStyle/>
            <a:p>
              <a:endParaRPr lang="zh-CN" altLang="en-US" sz="2000" dirty="0"/>
            </a:p>
          </p:txBody>
        </p:sp>
        <p:sp>
          <p:nvSpPr>
            <p:cNvPr id="21" name="等腰三角形 20"/>
            <p:cNvSpPr/>
            <p:nvPr/>
          </p:nvSpPr>
          <p:spPr>
            <a:xfrm rot="5400000">
              <a:off x="477562" y="420163"/>
              <a:ext cx="223931" cy="193044"/>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23" name="组合 20">
            <a:extLst>
              <a:ext uri="{FF2B5EF4-FFF2-40B4-BE49-F238E27FC236}">
                <a16:creationId xmlns:a16="http://schemas.microsoft.com/office/drawing/2014/main" id="{A588A2C3-C18A-4E8B-ACD9-8F789A2A4ACD}"/>
              </a:ext>
            </a:extLst>
          </p:cNvPr>
          <p:cNvGrpSpPr/>
          <p:nvPr/>
        </p:nvGrpSpPr>
        <p:grpSpPr>
          <a:xfrm>
            <a:off x="471298" y="323947"/>
            <a:ext cx="1464625" cy="400110"/>
            <a:chOff x="493006" y="316630"/>
            <a:chExt cx="1464625" cy="400110"/>
          </a:xfrm>
        </p:grpSpPr>
        <p:sp>
          <p:nvSpPr>
            <p:cNvPr id="24" name="文本框 21">
              <a:extLst>
                <a:ext uri="{FF2B5EF4-FFF2-40B4-BE49-F238E27FC236}">
                  <a16:creationId xmlns:a16="http://schemas.microsoft.com/office/drawing/2014/main" id="{81242A54-D02E-44E1-998A-AA303CC7311D}"/>
                </a:ext>
              </a:extLst>
            </p:cNvPr>
            <p:cNvSpPr txBox="1"/>
            <p:nvPr/>
          </p:nvSpPr>
          <p:spPr>
            <a:xfrm>
              <a:off x="731013" y="316630"/>
              <a:ext cx="1226618" cy="400110"/>
            </a:xfrm>
            <a:prstGeom prst="rect">
              <a:avLst/>
            </a:prstGeom>
            <a:noFill/>
          </p:spPr>
          <p:txBody>
            <a:bodyPr wrap="none" rtlCol="0">
              <a:spAutoFit/>
            </a:bodyPr>
            <a:lstStyle/>
            <a:p>
              <a:r>
                <a:rPr lang="en-US" altLang="zh-CN" sz="2000" dirty="0"/>
                <a:t>Use Cases</a:t>
              </a:r>
              <a:endParaRPr lang="zh-CN" altLang="en-US" sz="2000" dirty="0"/>
            </a:p>
          </p:txBody>
        </p:sp>
        <p:sp>
          <p:nvSpPr>
            <p:cNvPr id="25" name="等腰三角形 22">
              <a:extLst>
                <a:ext uri="{FF2B5EF4-FFF2-40B4-BE49-F238E27FC236}">
                  <a16:creationId xmlns:a16="http://schemas.microsoft.com/office/drawing/2014/main" id="{E50346A5-0ADC-4365-944F-FDE667391A16}"/>
                </a:ext>
              </a:extLst>
            </p:cNvPr>
            <p:cNvSpPr/>
            <p:nvPr/>
          </p:nvSpPr>
          <p:spPr>
            <a:xfrm rot="5400000">
              <a:off x="477562" y="420163"/>
              <a:ext cx="223931" cy="193044"/>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7" name="文本框 6">
            <a:extLst>
              <a:ext uri="{FF2B5EF4-FFF2-40B4-BE49-F238E27FC236}">
                <a16:creationId xmlns:a16="http://schemas.microsoft.com/office/drawing/2014/main" id="{6425C010-5FC5-4D7E-AB63-93F01FAE6100}"/>
              </a:ext>
            </a:extLst>
          </p:cNvPr>
          <p:cNvSpPr txBox="1"/>
          <p:nvPr/>
        </p:nvSpPr>
        <p:spPr>
          <a:xfrm>
            <a:off x="5433912" y="1394162"/>
            <a:ext cx="1324173" cy="369333"/>
          </a:xfrm>
          <a:prstGeom prst="rect">
            <a:avLst/>
          </a:prstGeom>
          <a:noFill/>
        </p:spPr>
        <p:txBody>
          <a:bodyPr wrap="square" rtlCol="0">
            <a:spAutoFit/>
          </a:bodyPr>
          <a:lstStyle/>
          <a:p>
            <a:pPr algn="ctr"/>
            <a:r>
              <a:rPr lang="en-US" altLang="zh-CN" dirty="0">
                <a:solidFill>
                  <a:schemeClr val="bg1"/>
                </a:solidFill>
              </a:rPr>
              <a:t>Action</a:t>
            </a:r>
            <a:endParaRPr lang="zh-CN" altLang="en-US" sz="1600" dirty="0">
              <a:solidFill>
                <a:schemeClr val="bg1"/>
              </a:solidFill>
            </a:endParaRPr>
          </a:p>
        </p:txBody>
      </p:sp>
      <p:grpSp>
        <p:nvGrpSpPr>
          <p:cNvPr id="31" name="组合 4">
            <a:extLst>
              <a:ext uri="{FF2B5EF4-FFF2-40B4-BE49-F238E27FC236}">
                <a16:creationId xmlns:a16="http://schemas.microsoft.com/office/drawing/2014/main" id="{C166B67B-5A60-4A19-AF89-7F2F0046AADB}"/>
              </a:ext>
            </a:extLst>
          </p:cNvPr>
          <p:cNvGrpSpPr/>
          <p:nvPr/>
        </p:nvGrpSpPr>
        <p:grpSpPr>
          <a:xfrm>
            <a:off x="8310906" y="1255640"/>
            <a:ext cx="3284821" cy="2237765"/>
            <a:chOff x="406306" y="2717043"/>
            <a:chExt cx="2500311" cy="573012"/>
          </a:xfrm>
        </p:grpSpPr>
        <p:sp>
          <p:nvSpPr>
            <p:cNvPr id="32" name="矩形 5">
              <a:extLst>
                <a:ext uri="{FF2B5EF4-FFF2-40B4-BE49-F238E27FC236}">
                  <a16:creationId xmlns:a16="http://schemas.microsoft.com/office/drawing/2014/main" id="{818375BB-FE08-4917-901D-97BC46E80B09}"/>
                </a:ext>
              </a:extLst>
            </p:cNvPr>
            <p:cNvSpPr/>
            <p:nvPr/>
          </p:nvSpPr>
          <p:spPr>
            <a:xfrm>
              <a:off x="406306" y="2717043"/>
              <a:ext cx="2500311" cy="165503"/>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33" name="文本框 6">
              <a:extLst>
                <a:ext uri="{FF2B5EF4-FFF2-40B4-BE49-F238E27FC236}">
                  <a16:creationId xmlns:a16="http://schemas.microsoft.com/office/drawing/2014/main" id="{40A18708-BB89-42B7-AF73-CFC679A5FBFF}"/>
                </a:ext>
              </a:extLst>
            </p:cNvPr>
            <p:cNvSpPr txBox="1"/>
            <p:nvPr/>
          </p:nvSpPr>
          <p:spPr>
            <a:xfrm>
              <a:off x="1034255" y="2741656"/>
              <a:ext cx="1007922" cy="86692"/>
            </a:xfrm>
            <a:prstGeom prst="rect">
              <a:avLst/>
            </a:prstGeom>
            <a:noFill/>
          </p:spPr>
          <p:txBody>
            <a:bodyPr wrap="square" rtlCol="0">
              <a:spAutoFit/>
            </a:bodyPr>
            <a:lstStyle/>
            <a:p>
              <a:pPr algn="ctr"/>
              <a:r>
                <a:rPr lang="en-US" altLang="zh-CN" sz="1600" dirty="0">
                  <a:solidFill>
                    <a:schemeClr val="bg1"/>
                  </a:solidFill>
                </a:rPr>
                <a:t>Reaction</a:t>
              </a:r>
              <a:endParaRPr lang="zh-CN" altLang="en-US" sz="1600" dirty="0">
                <a:solidFill>
                  <a:schemeClr val="bg1"/>
                </a:solidFill>
              </a:endParaRPr>
            </a:p>
          </p:txBody>
        </p:sp>
        <p:sp>
          <p:nvSpPr>
            <p:cNvPr id="34" name="文本框 7">
              <a:extLst>
                <a:ext uri="{FF2B5EF4-FFF2-40B4-BE49-F238E27FC236}">
                  <a16:creationId xmlns:a16="http://schemas.microsoft.com/office/drawing/2014/main" id="{B94FC34F-0CDB-4CED-B5F1-F38ECAF4B905}"/>
                </a:ext>
              </a:extLst>
            </p:cNvPr>
            <p:cNvSpPr txBox="1"/>
            <p:nvPr/>
          </p:nvSpPr>
          <p:spPr>
            <a:xfrm>
              <a:off x="406306" y="2919087"/>
              <a:ext cx="2500311" cy="370968"/>
            </a:xfrm>
            <a:prstGeom prst="rect">
              <a:avLst/>
            </a:prstGeom>
            <a:noFill/>
          </p:spPr>
          <p:txBody>
            <a:bodyPr wrap="square" lIns="0" rIns="0" rtlCol="0">
              <a:spAutoFit/>
            </a:bodyPr>
            <a:lstStyle/>
            <a:p>
              <a:pPr algn="just">
                <a:lnSpc>
                  <a:spcPct val="150000"/>
                </a:lnSpc>
              </a:pPr>
              <a:r>
                <a:rPr lang="en-US" altLang="zh-CN" sz="1200" dirty="0"/>
                <a:t>System gives out a rating of the movie and a list of recommended movies. Finally, the user will give an evaluation of this recommendation as the feedback which will help to modulate the strategy of User Modeling.</a:t>
              </a:r>
              <a:endParaRPr lang="zh-CN" altLang="en-US" sz="1200" dirty="0"/>
            </a:p>
          </p:txBody>
        </p:sp>
      </p:grpSp>
    </p:spTree>
    <p:extLst>
      <p:ext uri="{BB962C8B-B14F-4D97-AF65-F5344CB8AC3E}">
        <p14:creationId xmlns:p14="http://schemas.microsoft.com/office/powerpoint/2010/main" val="19968973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988486" y="949642"/>
            <a:ext cx="1450862" cy="1330900"/>
            <a:chOff x="1218243" y="1414126"/>
            <a:chExt cx="2016000" cy="2016000"/>
          </a:xfrm>
        </p:grpSpPr>
        <p:sp>
          <p:nvSpPr>
            <p:cNvPr id="3" name="灰色圆形背景"/>
            <p:cNvSpPr/>
            <p:nvPr/>
          </p:nvSpPr>
          <p:spPr>
            <a:xfrm>
              <a:off x="1218243" y="1414126"/>
              <a:ext cx="2016000" cy="2016000"/>
            </a:xfrm>
            <a:prstGeom prst="ellipse">
              <a:avLst/>
            </a:prstGeom>
            <a:solidFill>
              <a:srgbClr val="C0C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800"/>
            </a:p>
          </p:txBody>
        </p:sp>
        <p:sp>
          <p:nvSpPr>
            <p:cNvPr id="4" name="空心弧 3"/>
            <p:cNvSpPr/>
            <p:nvPr/>
          </p:nvSpPr>
          <p:spPr>
            <a:xfrm>
              <a:off x="1295782" y="1491665"/>
              <a:ext cx="1860923" cy="1860923"/>
            </a:xfrm>
            <a:prstGeom prst="blockArc">
              <a:avLst>
                <a:gd name="adj1" fmla="val 5377856"/>
                <a:gd name="adj2" fmla="val 16158815"/>
                <a:gd name="adj3" fmla="val 19523"/>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800">
                <a:solidFill>
                  <a:schemeClr val="tx1"/>
                </a:solidFill>
              </a:endParaRPr>
            </a:p>
          </p:txBody>
        </p:sp>
        <p:sp>
          <p:nvSpPr>
            <p:cNvPr id="5" name="椭圆 46"/>
            <p:cNvSpPr/>
            <p:nvPr/>
          </p:nvSpPr>
          <p:spPr>
            <a:xfrm>
              <a:off x="1497382" y="1693265"/>
              <a:ext cx="1457723" cy="1457723"/>
            </a:xfrm>
            <a:custGeom>
              <a:avLst/>
              <a:gdLst/>
              <a:ahLst/>
              <a:cxnLst/>
              <a:rect l="l" t="t" r="r" b="b"/>
              <a:pathLst>
                <a:path w="1692000" h="1692000">
                  <a:moveTo>
                    <a:pt x="846000" y="108822"/>
                  </a:moveTo>
                  <a:cubicBezTo>
                    <a:pt x="1253132" y="108822"/>
                    <a:pt x="1583178" y="438868"/>
                    <a:pt x="1583178" y="846000"/>
                  </a:cubicBezTo>
                  <a:cubicBezTo>
                    <a:pt x="1583178" y="1253132"/>
                    <a:pt x="1253132" y="1583178"/>
                    <a:pt x="846000" y="1583178"/>
                  </a:cubicBezTo>
                  <a:cubicBezTo>
                    <a:pt x="438868" y="1583178"/>
                    <a:pt x="108822" y="1253132"/>
                    <a:pt x="108822" y="846000"/>
                  </a:cubicBezTo>
                  <a:cubicBezTo>
                    <a:pt x="108822" y="438868"/>
                    <a:pt x="438868" y="108822"/>
                    <a:pt x="846000" y="108822"/>
                  </a:cubicBezTo>
                  <a:close/>
                  <a:moveTo>
                    <a:pt x="846000" y="54000"/>
                  </a:moveTo>
                  <a:cubicBezTo>
                    <a:pt x="408590" y="54000"/>
                    <a:pt x="54000" y="408590"/>
                    <a:pt x="54000" y="846000"/>
                  </a:cubicBezTo>
                  <a:cubicBezTo>
                    <a:pt x="54000" y="1283410"/>
                    <a:pt x="408590" y="1638000"/>
                    <a:pt x="846000" y="1638000"/>
                  </a:cubicBezTo>
                  <a:cubicBezTo>
                    <a:pt x="1283410" y="1638000"/>
                    <a:pt x="1638000" y="1283410"/>
                    <a:pt x="1638000" y="846000"/>
                  </a:cubicBezTo>
                  <a:cubicBezTo>
                    <a:pt x="1638000" y="408590"/>
                    <a:pt x="1283410" y="54000"/>
                    <a:pt x="846000" y="54000"/>
                  </a:cubicBezTo>
                  <a:close/>
                  <a:moveTo>
                    <a:pt x="846000" y="0"/>
                  </a:moveTo>
                  <a:cubicBezTo>
                    <a:pt x="1313233" y="0"/>
                    <a:pt x="1692000" y="378767"/>
                    <a:pt x="1692000" y="846000"/>
                  </a:cubicBezTo>
                  <a:cubicBezTo>
                    <a:pt x="1692000" y="1313233"/>
                    <a:pt x="1313233" y="1692000"/>
                    <a:pt x="846000" y="1692000"/>
                  </a:cubicBezTo>
                  <a:cubicBezTo>
                    <a:pt x="378767" y="1692000"/>
                    <a:pt x="0" y="1313233"/>
                    <a:pt x="0" y="846000"/>
                  </a:cubicBezTo>
                  <a:cubicBezTo>
                    <a:pt x="0" y="378767"/>
                    <a:pt x="378767" y="0"/>
                    <a:pt x="846000" y="0"/>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800"/>
            </a:p>
          </p:txBody>
        </p:sp>
        <p:sp>
          <p:nvSpPr>
            <p:cNvPr id="6" name="TextBox 50"/>
            <p:cNvSpPr txBox="1"/>
            <p:nvPr/>
          </p:nvSpPr>
          <p:spPr>
            <a:xfrm>
              <a:off x="1357132" y="2165711"/>
              <a:ext cx="1738222" cy="512830"/>
            </a:xfrm>
            <a:prstGeom prst="rect">
              <a:avLst/>
            </a:prstGeom>
            <a:noFill/>
          </p:spPr>
          <p:txBody>
            <a:bodyPr wrap="square" rtlCol="0">
              <a:spAutoFit/>
            </a:bodyPr>
            <a:lstStyle/>
            <a:p>
              <a:pPr algn="ctr"/>
              <a:r>
                <a:rPr lang="en-US" altLang="zh-CN" sz="1600" b="1" dirty="0">
                  <a:ln w="12700">
                    <a:solidFill>
                      <a:srgbClr val="DDDDDD"/>
                    </a:solidFill>
                  </a:ln>
                  <a:solidFill>
                    <a:srgbClr val="000000"/>
                  </a:solidFill>
                  <a:latin typeface="+mj-lt"/>
                  <a:ea typeface="微软雅黑" pitchFamily="34" charset="-122"/>
                </a:rPr>
                <a:t>Controller</a:t>
              </a:r>
              <a:endParaRPr lang="zh-CN" altLang="en-US" sz="1600" b="1" dirty="0">
                <a:ln w="12700">
                  <a:solidFill>
                    <a:srgbClr val="DDDDDD"/>
                  </a:solidFill>
                </a:ln>
                <a:solidFill>
                  <a:srgbClr val="000000"/>
                </a:solidFill>
                <a:latin typeface="+mj-lt"/>
                <a:ea typeface="微软雅黑" pitchFamily="34" charset="-122"/>
              </a:endParaRPr>
            </a:p>
          </p:txBody>
        </p:sp>
      </p:grpSp>
      <p:grpSp>
        <p:nvGrpSpPr>
          <p:cNvPr id="7" name="组合 6"/>
          <p:cNvGrpSpPr/>
          <p:nvPr/>
        </p:nvGrpSpPr>
        <p:grpSpPr>
          <a:xfrm>
            <a:off x="5015022" y="965848"/>
            <a:ext cx="1450862" cy="1330900"/>
            <a:chOff x="1218243" y="1414126"/>
            <a:chExt cx="2016000" cy="2016000"/>
          </a:xfrm>
        </p:grpSpPr>
        <p:sp>
          <p:nvSpPr>
            <p:cNvPr id="8" name="灰色圆形背景"/>
            <p:cNvSpPr/>
            <p:nvPr/>
          </p:nvSpPr>
          <p:spPr>
            <a:xfrm>
              <a:off x="1218243" y="1414126"/>
              <a:ext cx="2016000" cy="2016000"/>
            </a:xfrm>
            <a:prstGeom prst="ellipse">
              <a:avLst/>
            </a:prstGeom>
            <a:solidFill>
              <a:srgbClr val="C0C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800"/>
            </a:p>
          </p:txBody>
        </p:sp>
        <p:sp>
          <p:nvSpPr>
            <p:cNvPr id="9" name="空心弧 8"/>
            <p:cNvSpPr/>
            <p:nvPr/>
          </p:nvSpPr>
          <p:spPr>
            <a:xfrm>
              <a:off x="1295782" y="1491665"/>
              <a:ext cx="1860923" cy="1860923"/>
            </a:xfrm>
            <a:prstGeom prst="blockArc">
              <a:avLst>
                <a:gd name="adj1" fmla="val 23118"/>
                <a:gd name="adj2" fmla="val 16158815"/>
                <a:gd name="adj3" fmla="val 1952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800">
                <a:solidFill>
                  <a:schemeClr val="tx1"/>
                </a:solidFill>
              </a:endParaRPr>
            </a:p>
          </p:txBody>
        </p:sp>
        <p:sp>
          <p:nvSpPr>
            <p:cNvPr id="10" name="椭圆 46"/>
            <p:cNvSpPr/>
            <p:nvPr/>
          </p:nvSpPr>
          <p:spPr>
            <a:xfrm>
              <a:off x="1497382" y="1693265"/>
              <a:ext cx="1457723" cy="1457723"/>
            </a:xfrm>
            <a:custGeom>
              <a:avLst/>
              <a:gdLst/>
              <a:ahLst/>
              <a:cxnLst/>
              <a:rect l="l" t="t" r="r" b="b"/>
              <a:pathLst>
                <a:path w="1692000" h="1692000">
                  <a:moveTo>
                    <a:pt x="846000" y="108822"/>
                  </a:moveTo>
                  <a:cubicBezTo>
                    <a:pt x="1253132" y="108822"/>
                    <a:pt x="1583178" y="438868"/>
                    <a:pt x="1583178" y="846000"/>
                  </a:cubicBezTo>
                  <a:cubicBezTo>
                    <a:pt x="1583178" y="1253132"/>
                    <a:pt x="1253132" y="1583178"/>
                    <a:pt x="846000" y="1583178"/>
                  </a:cubicBezTo>
                  <a:cubicBezTo>
                    <a:pt x="438868" y="1583178"/>
                    <a:pt x="108822" y="1253132"/>
                    <a:pt x="108822" y="846000"/>
                  </a:cubicBezTo>
                  <a:cubicBezTo>
                    <a:pt x="108822" y="438868"/>
                    <a:pt x="438868" y="108822"/>
                    <a:pt x="846000" y="108822"/>
                  </a:cubicBezTo>
                  <a:close/>
                  <a:moveTo>
                    <a:pt x="846000" y="54000"/>
                  </a:moveTo>
                  <a:cubicBezTo>
                    <a:pt x="408590" y="54000"/>
                    <a:pt x="54000" y="408590"/>
                    <a:pt x="54000" y="846000"/>
                  </a:cubicBezTo>
                  <a:cubicBezTo>
                    <a:pt x="54000" y="1283410"/>
                    <a:pt x="408590" y="1638000"/>
                    <a:pt x="846000" y="1638000"/>
                  </a:cubicBezTo>
                  <a:cubicBezTo>
                    <a:pt x="1283410" y="1638000"/>
                    <a:pt x="1638000" y="1283410"/>
                    <a:pt x="1638000" y="846000"/>
                  </a:cubicBezTo>
                  <a:cubicBezTo>
                    <a:pt x="1638000" y="408590"/>
                    <a:pt x="1283410" y="54000"/>
                    <a:pt x="846000" y="54000"/>
                  </a:cubicBezTo>
                  <a:close/>
                  <a:moveTo>
                    <a:pt x="846000" y="0"/>
                  </a:moveTo>
                  <a:cubicBezTo>
                    <a:pt x="1313233" y="0"/>
                    <a:pt x="1692000" y="378767"/>
                    <a:pt x="1692000" y="846000"/>
                  </a:cubicBezTo>
                  <a:cubicBezTo>
                    <a:pt x="1692000" y="1313233"/>
                    <a:pt x="1313233" y="1692000"/>
                    <a:pt x="846000" y="1692000"/>
                  </a:cubicBezTo>
                  <a:cubicBezTo>
                    <a:pt x="378767" y="1692000"/>
                    <a:pt x="0" y="1313233"/>
                    <a:pt x="0" y="846000"/>
                  </a:cubicBezTo>
                  <a:cubicBezTo>
                    <a:pt x="0" y="378767"/>
                    <a:pt x="378767" y="0"/>
                    <a:pt x="846000" y="0"/>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800"/>
            </a:p>
          </p:txBody>
        </p:sp>
      </p:grpSp>
      <p:sp>
        <p:nvSpPr>
          <p:cNvPr id="18" name="文本框 17"/>
          <p:cNvSpPr txBox="1"/>
          <p:nvPr/>
        </p:nvSpPr>
        <p:spPr>
          <a:xfrm>
            <a:off x="471297" y="2557454"/>
            <a:ext cx="3129010" cy="2556726"/>
          </a:xfrm>
          <a:prstGeom prst="rect">
            <a:avLst/>
          </a:prstGeom>
          <a:noFill/>
        </p:spPr>
        <p:txBody>
          <a:bodyPr wrap="square" lIns="0" rIns="0" rtlCol="0">
            <a:spAutoFit/>
          </a:bodyPr>
          <a:lstStyle/>
          <a:p>
            <a:pPr algn="just">
              <a:lnSpc>
                <a:spcPct val="150000"/>
              </a:lnSpc>
            </a:pPr>
            <a:r>
              <a:rPr lang="en-US" altLang="zh-CN" sz="1200" dirty="0"/>
              <a:t>Controller is the distribution center of the system, it receives multiple users queries then distributes queries to Models nodes. And itself is mainly a stateless webserver.</a:t>
            </a:r>
          </a:p>
          <a:p>
            <a:pPr algn="just">
              <a:lnSpc>
                <a:spcPct val="150000"/>
              </a:lnSpc>
            </a:pPr>
            <a:endParaRPr lang="en-US" altLang="zh-CN" sz="1200" dirty="0"/>
          </a:p>
          <a:p>
            <a:pPr algn="just">
              <a:lnSpc>
                <a:spcPct val="150000"/>
              </a:lnSpc>
            </a:pPr>
            <a:endParaRPr lang="en-US" altLang="zh-CN" sz="1200" dirty="0"/>
          </a:p>
          <a:p>
            <a:pPr algn="just">
              <a:lnSpc>
                <a:spcPct val="150000"/>
              </a:lnSpc>
            </a:pPr>
            <a:endParaRPr lang="en-US" altLang="zh-CN" sz="1200" dirty="0"/>
          </a:p>
          <a:p>
            <a:pPr algn="just">
              <a:lnSpc>
                <a:spcPct val="150000"/>
              </a:lnSpc>
            </a:pPr>
            <a:endParaRPr lang="en-US" altLang="zh-CN" sz="1200" dirty="0"/>
          </a:p>
          <a:p>
            <a:pPr algn="just">
              <a:lnSpc>
                <a:spcPct val="150000"/>
              </a:lnSpc>
            </a:pPr>
            <a:r>
              <a:rPr lang="en-US" altLang="zh-CN" sz="1200" dirty="0"/>
              <a:t>Principal: Cheng </a:t>
            </a:r>
            <a:r>
              <a:rPr lang="en-US" altLang="zh-CN" sz="1200" dirty="0" err="1"/>
              <a:t>Jin</a:t>
            </a:r>
            <a:endParaRPr lang="zh-CN" altLang="en-US" sz="1200" dirty="0"/>
          </a:p>
        </p:txBody>
      </p:sp>
      <p:sp>
        <p:nvSpPr>
          <p:cNvPr id="19" name="文本框 18"/>
          <p:cNvSpPr txBox="1"/>
          <p:nvPr/>
        </p:nvSpPr>
        <p:spPr>
          <a:xfrm>
            <a:off x="4324281" y="2557454"/>
            <a:ext cx="3280167" cy="2556726"/>
          </a:xfrm>
          <a:prstGeom prst="rect">
            <a:avLst/>
          </a:prstGeom>
          <a:noFill/>
        </p:spPr>
        <p:txBody>
          <a:bodyPr wrap="square" lIns="0" rIns="0" rtlCol="0">
            <a:spAutoFit/>
          </a:bodyPr>
          <a:lstStyle/>
          <a:p>
            <a:pPr algn="just">
              <a:lnSpc>
                <a:spcPct val="150000"/>
              </a:lnSpc>
            </a:pPr>
            <a:r>
              <a:rPr lang="en-US" altLang="zh-CN" sz="1200" dirty="0"/>
              <a:t>The model level consists of different built rules and statistic models to be discussed. For example, Random recommendation, Item-based collaborative filtering, User-based collaborative filtering, singular vector decomposition based collaborative filtering, hybrid filtering etc. Built on </a:t>
            </a:r>
            <a:r>
              <a:rPr lang="en-US" altLang="zh-CN" sz="1200" dirty="0" err="1"/>
              <a:t>akka</a:t>
            </a:r>
            <a:r>
              <a:rPr lang="en-US" altLang="zh-CN" sz="1200" dirty="0"/>
              <a:t> actor cluster.</a:t>
            </a:r>
          </a:p>
          <a:p>
            <a:pPr algn="just">
              <a:lnSpc>
                <a:spcPct val="150000"/>
              </a:lnSpc>
            </a:pPr>
            <a:endParaRPr lang="en-US" altLang="zh-CN" sz="1200" dirty="0"/>
          </a:p>
          <a:p>
            <a:pPr algn="just">
              <a:lnSpc>
                <a:spcPct val="150000"/>
              </a:lnSpc>
            </a:pPr>
            <a:endParaRPr lang="en-US" altLang="zh-CN" sz="1200" dirty="0"/>
          </a:p>
          <a:p>
            <a:pPr algn="just">
              <a:lnSpc>
                <a:spcPct val="150000"/>
              </a:lnSpc>
            </a:pPr>
            <a:r>
              <a:rPr lang="en-US" altLang="zh-CN" sz="1200" dirty="0"/>
              <a:t>Principal: </a:t>
            </a:r>
            <a:r>
              <a:rPr lang="en-US" altLang="zh-CN" sz="1200" dirty="0" err="1"/>
              <a:t>Yunlu</a:t>
            </a:r>
            <a:r>
              <a:rPr lang="en-US" altLang="zh-CN" sz="1200" dirty="0"/>
              <a:t> </a:t>
            </a:r>
            <a:r>
              <a:rPr lang="en-US" altLang="zh-CN" sz="1200" dirty="0" err="1"/>
              <a:t>Liaozheng</a:t>
            </a:r>
            <a:endParaRPr lang="zh-CN" altLang="en-US" sz="1200" dirty="0"/>
          </a:p>
        </p:txBody>
      </p:sp>
      <p:sp>
        <p:nvSpPr>
          <p:cNvPr id="20" name="文本框 19"/>
          <p:cNvSpPr txBox="1"/>
          <p:nvPr/>
        </p:nvSpPr>
        <p:spPr>
          <a:xfrm>
            <a:off x="8124226" y="2557454"/>
            <a:ext cx="3061358" cy="2556726"/>
          </a:xfrm>
          <a:prstGeom prst="rect">
            <a:avLst/>
          </a:prstGeom>
          <a:noFill/>
        </p:spPr>
        <p:txBody>
          <a:bodyPr wrap="square" lIns="0" rIns="0" rtlCol="0">
            <a:spAutoFit/>
          </a:bodyPr>
          <a:lstStyle/>
          <a:p>
            <a:pPr algn="just">
              <a:lnSpc>
                <a:spcPct val="150000"/>
              </a:lnSpc>
            </a:pPr>
            <a:r>
              <a:rPr lang="en-US" altLang="zh-CN" sz="1200" dirty="0"/>
              <a:t>The data center is responsible for data storage, data processing and data management based on spark.</a:t>
            </a:r>
          </a:p>
          <a:p>
            <a:pPr algn="just">
              <a:lnSpc>
                <a:spcPct val="150000"/>
              </a:lnSpc>
            </a:pPr>
            <a:endParaRPr lang="en-US" altLang="zh-CN" sz="1200" dirty="0"/>
          </a:p>
          <a:p>
            <a:pPr algn="just">
              <a:lnSpc>
                <a:spcPct val="150000"/>
              </a:lnSpc>
            </a:pPr>
            <a:endParaRPr lang="en-US" altLang="zh-CN" sz="1200" dirty="0"/>
          </a:p>
          <a:p>
            <a:pPr algn="just">
              <a:lnSpc>
                <a:spcPct val="150000"/>
              </a:lnSpc>
            </a:pPr>
            <a:endParaRPr lang="en-US" altLang="zh-CN" sz="1200" dirty="0"/>
          </a:p>
          <a:p>
            <a:pPr algn="just">
              <a:lnSpc>
                <a:spcPct val="150000"/>
              </a:lnSpc>
            </a:pPr>
            <a:endParaRPr lang="en-US" altLang="zh-CN" sz="1200" dirty="0"/>
          </a:p>
          <a:p>
            <a:pPr algn="just">
              <a:lnSpc>
                <a:spcPct val="150000"/>
              </a:lnSpc>
            </a:pPr>
            <a:endParaRPr lang="en-US" altLang="zh-CN" sz="1200" dirty="0"/>
          </a:p>
          <a:p>
            <a:pPr algn="just">
              <a:lnSpc>
                <a:spcPct val="150000"/>
              </a:lnSpc>
            </a:pPr>
            <a:r>
              <a:rPr lang="en-US" altLang="zh-CN" sz="1200" dirty="0"/>
              <a:t>Principal: </a:t>
            </a:r>
            <a:r>
              <a:rPr lang="en-US" altLang="zh-CN" sz="1200" dirty="0" err="1"/>
              <a:t>Lingfeng</a:t>
            </a:r>
            <a:r>
              <a:rPr lang="en-US" altLang="zh-CN" sz="1200" dirty="0"/>
              <a:t> Zhou</a:t>
            </a:r>
            <a:endParaRPr lang="zh-CN" altLang="en-US" sz="1200" dirty="0"/>
          </a:p>
        </p:txBody>
      </p:sp>
      <p:grpSp>
        <p:nvGrpSpPr>
          <p:cNvPr id="21" name="组合 20"/>
          <p:cNvGrpSpPr/>
          <p:nvPr/>
        </p:nvGrpSpPr>
        <p:grpSpPr>
          <a:xfrm>
            <a:off x="471298" y="323947"/>
            <a:ext cx="1823954" cy="400110"/>
            <a:chOff x="493006" y="316630"/>
            <a:chExt cx="1823954" cy="400110"/>
          </a:xfrm>
        </p:grpSpPr>
        <p:sp>
          <p:nvSpPr>
            <p:cNvPr id="22" name="文本框 21"/>
            <p:cNvSpPr txBox="1"/>
            <p:nvPr/>
          </p:nvSpPr>
          <p:spPr>
            <a:xfrm>
              <a:off x="731013" y="316630"/>
              <a:ext cx="1585947" cy="400110"/>
            </a:xfrm>
            <a:prstGeom prst="rect">
              <a:avLst/>
            </a:prstGeom>
            <a:noFill/>
          </p:spPr>
          <p:txBody>
            <a:bodyPr wrap="none" rtlCol="0">
              <a:spAutoFit/>
            </a:bodyPr>
            <a:lstStyle/>
            <a:p>
              <a:r>
                <a:rPr lang="en-US" altLang="zh-CN" sz="2000" dirty="0"/>
                <a:t>Methodology</a:t>
              </a:r>
              <a:endParaRPr lang="zh-CN" altLang="en-US" sz="2000" dirty="0"/>
            </a:p>
          </p:txBody>
        </p:sp>
        <p:sp>
          <p:nvSpPr>
            <p:cNvPr id="23" name="等腰三角形 22"/>
            <p:cNvSpPr/>
            <p:nvPr/>
          </p:nvSpPr>
          <p:spPr>
            <a:xfrm rot="5400000">
              <a:off x="477562" y="420163"/>
              <a:ext cx="223931" cy="193044"/>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4" name="TextBox 50">
            <a:extLst>
              <a:ext uri="{FF2B5EF4-FFF2-40B4-BE49-F238E27FC236}">
                <a16:creationId xmlns:a16="http://schemas.microsoft.com/office/drawing/2014/main" id="{36BFCA2E-98D7-4DA9-ACC2-27393CDF84C6}"/>
              </a:ext>
            </a:extLst>
          </p:cNvPr>
          <p:cNvSpPr txBox="1"/>
          <p:nvPr/>
        </p:nvSpPr>
        <p:spPr>
          <a:xfrm>
            <a:off x="5070825" y="1462021"/>
            <a:ext cx="1250953" cy="338554"/>
          </a:xfrm>
          <a:prstGeom prst="rect">
            <a:avLst/>
          </a:prstGeom>
          <a:noFill/>
        </p:spPr>
        <p:txBody>
          <a:bodyPr wrap="square" rtlCol="0">
            <a:spAutoFit/>
          </a:bodyPr>
          <a:lstStyle/>
          <a:p>
            <a:pPr algn="ctr"/>
            <a:r>
              <a:rPr lang="en-US" altLang="zh-CN" sz="1600" b="1" dirty="0">
                <a:ln w="12700">
                  <a:solidFill>
                    <a:srgbClr val="DDDDDD"/>
                  </a:solidFill>
                </a:ln>
                <a:solidFill>
                  <a:srgbClr val="000000"/>
                </a:solidFill>
                <a:latin typeface="+mj-lt"/>
                <a:ea typeface="微软雅黑" pitchFamily="34" charset="-122"/>
              </a:rPr>
              <a:t>Models</a:t>
            </a:r>
            <a:endParaRPr lang="zh-CN" altLang="en-US" sz="1600" b="1" dirty="0">
              <a:ln w="12700">
                <a:solidFill>
                  <a:srgbClr val="DDDDDD"/>
                </a:solidFill>
              </a:ln>
              <a:solidFill>
                <a:srgbClr val="000000"/>
              </a:solidFill>
              <a:latin typeface="+mj-lt"/>
              <a:ea typeface="微软雅黑" pitchFamily="34" charset="-122"/>
            </a:endParaRPr>
          </a:p>
        </p:txBody>
      </p:sp>
      <p:grpSp>
        <p:nvGrpSpPr>
          <p:cNvPr id="25" name="组合 1">
            <a:extLst>
              <a:ext uri="{FF2B5EF4-FFF2-40B4-BE49-F238E27FC236}">
                <a16:creationId xmlns:a16="http://schemas.microsoft.com/office/drawing/2014/main" id="{2E4CC9AD-C002-4272-BCAC-2007F3C7E45D}"/>
              </a:ext>
            </a:extLst>
          </p:cNvPr>
          <p:cNvGrpSpPr/>
          <p:nvPr/>
        </p:nvGrpSpPr>
        <p:grpSpPr>
          <a:xfrm>
            <a:off x="8929474" y="892313"/>
            <a:ext cx="1450862" cy="1330900"/>
            <a:chOff x="1218243" y="1414126"/>
            <a:chExt cx="2016000" cy="2016000"/>
          </a:xfrm>
        </p:grpSpPr>
        <p:sp>
          <p:nvSpPr>
            <p:cNvPr id="26" name="灰色圆形背景">
              <a:extLst>
                <a:ext uri="{FF2B5EF4-FFF2-40B4-BE49-F238E27FC236}">
                  <a16:creationId xmlns:a16="http://schemas.microsoft.com/office/drawing/2014/main" id="{6432AA15-D11A-49A0-AE6B-18EBC9814436}"/>
                </a:ext>
              </a:extLst>
            </p:cNvPr>
            <p:cNvSpPr/>
            <p:nvPr/>
          </p:nvSpPr>
          <p:spPr>
            <a:xfrm>
              <a:off x="1218243" y="1414126"/>
              <a:ext cx="2016000" cy="2016000"/>
            </a:xfrm>
            <a:prstGeom prst="ellipse">
              <a:avLst/>
            </a:prstGeom>
            <a:solidFill>
              <a:srgbClr val="C0C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800"/>
            </a:p>
          </p:txBody>
        </p:sp>
        <p:sp>
          <p:nvSpPr>
            <p:cNvPr id="27" name="空心弧 3">
              <a:extLst>
                <a:ext uri="{FF2B5EF4-FFF2-40B4-BE49-F238E27FC236}">
                  <a16:creationId xmlns:a16="http://schemas.microsoft.com/office/drawing/2014/main" id="{C01D9C33-F57E-4038-A1D0-7FE4B9225A24}"/>
                </a:ext>
              </a:extLst>
            </p:cNvPr>
            <p:cNvSpPr/>
            <p:nvPr/>
          </p:nvSpPr>
          <p:spPr>
            <a:xfrm>
              <a:off x="1295782" y="1491665"/>
              <a:ext cx="1860923" cy="1860923"/>
            </a:xfrm>
            <a:prstGeom prst="blockArc">
              <a:avLst>
                <a:gd name="adj1" fmla="val 5377856"/>
                <a:gd name="adj2" fmla="val 16158815"/>
                <a:gd name="adj3" fmla="val 19523"/>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800">
                <a:solidFill>
                  <a:schemeClr val="tx1"/>
                </a:solidFill>
              </a:endParaRPr>
            </a:p>
          </p:txBody>
        </p:sp>
        <p:sp>
          <p:nvSpPr>
            <p:cNvPr id="28" name="椭圆 46">
              <a:extLst>
                <a:ext uri="{FF2B5EF4-FFF2-40B4-BE49-F238E27FC236}">
                  <a16:creationId xmlns:a16="http://schemas.microsoft.com/office/drawing/2014/main" id="{094B79A3-1AC5-47F0-8858-D678D701FC04}"/>
                </a:ext>
              </a:extLst>
            </p:cNvPr>
            <p:cNvSpPr/>
            <p:nvPr/>
          </p:nvSpPr>
          <p:spPr>
            <a:xfrm>
              <a:off x="1497382" y="1693265"/>
              <a:ext cx="1457723" cy="1457723"/>
            </a:xfrm>
            <a:custGeom>
              <a:avLst/>
              <a:gdLst/>
              <a:ahLst/>
              <a:cxnLst/>
              <a:rect l="l" t="t" r="r" b="b"/>
              <a:pathLst>
                <a:path w="1692000" h="1692000">
                  <a:moveTo>
                    <a:pt x="846000" y="108822"/>
                  </a:moveTo>
                  <a:cubicBezTo>
                    <a:pt x="1253132" y="108822"/>
                    <a:pt x="1583178" y="438868"/>
                    <a:pt x="1583178" y="846000"/>
                  </a:cubicBezTo>
                  <a:cubicBezTo>
                    <a:pt x="1583178" y="1253132"/>
                    <a:pt x="1253132" y="1583178"/>
                    <a:pt x="846000" y="1583178"/>
                  </a:cubicBezTo>
                  <a:cubicBezTo>
                    <a:pt x="438868" y="1583178"/>
                    <a:pt x="108822" y="1253132"/>
                    <a:pt x="108822" y="846000"/>
                  </a:cubicBezTo>
                  <a:cubicBezTo>
                    <a:pt x="108822" y="438868"/>
                    <a:pt x="438868" y="108822"/>
                    <a:pt x="846000" y="108822"/>
                  </a:cubicBezTo>
                  <a:close/>
                  <a:moveTo>
                    <a:pt x="846000" y="54000"/>
                  </a:moveTo>
                  <a:cubicBezTo>
                    <a:pt x="408590" y="54000"/>
                    <a:pt x="54000" y="408590"/>
                    <a:pt x="54000" y="846000"/>
                  </a:cubicBezTo>
                  <a:cubicBezTo>
                    <a:pt x="54000" y="1283410"/>
                    <a:pt x="408590" y="1638000"/>
                    <a:pt x="846000" y="1638000"/>
                  </a:cubicBezTo>
                  <a:cubicBezTo>
                    <a:pt x="1283410" y="1638000"/>
                    <a:pt x="1638000" y="1283410"/>
                    <a:pt x="1638000" y="846000"/>
                  </a:cubicBezTo>
                  <a:cubicBezTo>
                    <a:pt x="1638000" y="408590"/>
                    <a:pt x="1283410" y="54000"/>
                    <a:pt x="846000" y="54000"/>
                  </a:cubicBezTo>
                  <a:close/>
                  <a:moveTo>
                    <a:pt x="846000" y="0"/>
                  </a:moveTo>
                  <a:cubicBezTo>
                    <a:pt x="1313233" y="0"/>
                    <a:pt x="1692000" y="378767"/>
                    <a:pt x="1692000" y="846000"/>
                  </a:cubicBezTo>
                  <a:cubicBezTo>
                    <a:pt x="1692000" y="1313233"/>
                    <a:pt x="1313233" y="1692000"/>
                    <a:pt x="846000" y="1692000"/>
                  </a:cubicBezTo>
                  <a:cubicBezTo>
                    <a:pt x="378767" y="1692000"/>
                    <a:pt x="0" y="1313233"/>
                    <a:pt x="0" y="846000"/>
                  </a:cubicBezTo>
                  <a:cubicBezTo>
                    <a:pt x="0" y="378767"/>
                    <a:pt x="378767" y="0"/>
                    <a:pt x="846000" y="0"/>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800"/>
            </a:p>
          </p:txBody>
        </p:sp>
        <p:sp>
          <p:nvSpPr>
            <p:cNvPr id="29" name="TextBox 50">
              <a:extLst>
                <a:ext uri="{FF2B5EF4-FFF2-40B4-BE49-F238E27FC236}">
                  <a16:creationId xmlns:a16="http://schemas.microsoft.com/office/drawing/2014/main" id="{CE67E5A7-3DEE-4C14-9067-39582544514C}"/>
                </a:ext>
              </a:extLst>
            </p:cNvPr>
            <p:cNvSpPr txBox="1"/>
            <p:nvPr/>
          </p:nvSpPr>
          <p:spPr>
            <a:xfrm>
              <a:off x="1357132" y="2165711"/>
              <a:ext cx="1738222" cy="512830"/>
            </a:xfrm>
            <a:prstGeom prst="rect">
              <a:avLst/>
            </a:prstGeom>
            <a:noFill/>
          </p:spPr>
          <p:txBody>
            <a:bodyPr wrap="square" rtlCol="0">
              <a:spAutoFit/>
            </a:bodyPr>
            <a:lstStyle/>
            <a:p>
              <a:pPr algn="ctr"/>
              <a:r>
                <a:rPr lang="en-US" altLang="zh-CN" sz="1600" b="1" dirty="0">
                  <a:ln w="12700">
                    <a:solidFill>
                      <a:srgbClr val="DDDDDD"/>
                    </a:solidFill>
                  </a:ln>
                  <a:solidFill>
                    <a:srgbClr val="000000"/>
                  </a:solidFill>
                  <a:latin typeface="+mj-lt"/>
                  <a:ea typeface="微软雅黑" pitchFamily="34" charset="-122"/>
                </a:rPr>
                <a:t>Data </a:t>
              </a:r>
              <a:endParaRPr lang="zh-CN" altLang="en-US" sz="1600" b="1" dirty="0">
                <a:ln w="12700">
                  <a:solidFill>
                    <a:srgbClr val="DDDDDD"/>
                  </a:solidFill>
                </a:ln>
                <a:solidFill>
                  <a:srgbClr val="000000"/>
                </a:solidFill>
                <a:latin typeface="+mj-lt"/>
                <a:ea typeface="微软雅黑" pitchFamily="34" charset="-122"/>
              </a:endParaRPr>
            </a:p>
          </p:txBody>
        </p:sp>
      </p:grpSp>
    </p:spTree>
    <p:extLst>
      <p:ext uri="{BB962C8B-B14F-4D97-AF65-F5344CB8AC3E}">
        <p14:creationId xmlns:p14="http://schemas.microsoft.com/office/powerpoint/2010/main" val="18887672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471298" y="323947"/>
            <a:ext cx="1759898" cy="400110"/>
            <a:chOff x="493006" y="316630"/>
            <a:chExt cx="1759898" cy="400110"/>
          </a:xfrm>
        </p:grpSpPr>
        <p:sp>
          <p:nvSpPr>
            <p:cNvPr id="22" name="文本框 21"/>
            <p:cNvSpPr txBox="1"/>
            <p:nvPr/>
          </p:nvSpPr>
          <p:spPr>
            <a:xfrm>
              <a:off x="731013" y="316630"/>
              <a:ext cx="1521891" cy="400110"/>
            </a:xfrm>
            <a:prstGeom prst="rect">
              <a:avLst/>
            </a:prstGeom>
            <a:noFill/>
          </p:spPr>
          <p:txBody>
            <a:bodyPr wrap="none" rtlCol="0">
              <a:spAutoFit/>
            </a:bodyPr>
            <a:lstStyle/>
            <a:p>
              <a:r>
                <a:rPr lang="en-US" altLang="zh-CN" sz="2000" dirty="0"/>
                <a:t>Data sources</a:t>
              </a:r>
              <a:endParaRPr lang="zh-CN" altLang="en-US" sz="2000" dirty="0"/>
            </a:p>
          </p:txBody>
        </p:sp>
        <p:sp>
          <p:nvSpPr>
            <p:cNvPr id="23" name="等腰三角形 22"/>
            <p:cNvSpPr/>
            <p:nvPr/>
          </p:nvSpPr>
          <p:spPr>
            <a:xfrm rot="5400000">
              <a:off x="477562" y="420163"/>
              <a:ext cx="223931" cy="193044"/>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TextBox 10">
            <a:extLst>
              <a:ext uri="{FF2B5EF4-FFF2-40B4-BE49-F238E27FC236}">
                <a16:creationId xmlns:a16="http://schemas.microsoft.com/office/drawing/2014/main" id="{7F44A0CF-3CB0-41CD-B530-0E86CB45B9BD}"/>
              </a:ext>
            </a:extLst>
          </p:cNvPr>
          <p:cNvSpPr txBox="1"/>
          <p:nvPr/>
        </p:nvSpPr>
        <p:spPr>
          <a:xfrm>
            <a:off x="567819" y="1371600"/>
            <a:ext cx="10571583" cy="5078313"/>
          </a:xfrm>
          <a:prstGeom prst="rect">
            <a:avLst/>
          </a:prstGeom>
          <a:noFill/>
        </p:spPr>
        <p:txBody>
          <a:bodyPr wrap="square" rtlCol="0">
            <a:spAutoFit/>
          </a:bodyPr>
          <a:lstStyle/>
          <a:p>
            <a:r>
              <a:rPr lang="en-US" dirty="0" err="1"/>
              <a:t>M</a:t>
            </a:r>
            <a:r>
              <a:rPr lang="en-US" altLang="zh-CN" dirty="0" err="1"/>
              <a:t>ovieLeans</a:t>
            </a:r>
            <a:r>
              <a:rPr lang="en-US" altLang="zh-CN" dirty="0"/>
              <a:t> datasets from </a:t>
            </a:r>
            <a:r>
              <a:rPr lang="en-US" altLang="zh-CN" dirty="0" err="1"/>
              <a:t>grouplens</a:t>
            </a:r>
            <a:r>
              <a:rPr lang="en-US" altLang="zh-CN" dirty="0"/>
              <a:t>, </a:t>
            </a:r>
            <a:r>
              <a:rPr lang="en-US" dirty="0"/>
              <a:t>20 million ratings and 465,000 tag applications applied to 27,000 movies by 138,000 users. Includes tag genome data with 12 million relevance scores across 1,100 tags. Released 4/2015; updated 10/2016 to update links.csv and add tag genome data.</a:t>
            </a:r>
            <a:r>
              <a:rPr lang="en-US" altLang="zh-CN" dirty="0"/>
              <a:t> </a:t>
            </a:r>
            <a:r>
              <a:rPr lang="en-US" altLang="zh-CN" dirty="0">
                <a:hlinkClick r:id="rId2"/>
              </a:rPr>
              <a:t>https://grouplens.org/datasets/movielens/</a:t>
            </a:r>
            <a:r>
              <a:rPr lang="en-US" altLang="zh-CN" dirty="0"/>
              <a:t> </a:t>
            </a:r>
            <a:endParaRPr lang="en-US" dirty="0"/>
          </a:p>
          <a:p>
            <a:endParaRPr lang="en-US" dirty="0"/>
          </a:p>
          <a:p>
            <a:r>
              <a:rPr lang="en-US" dirty="0"/>
              <a:t>Netflix Grand Prize 2009 dataset</a:t>
            </a:r>
          </a:p>
          <a:p>
            <a:endParaRPr lang="en-US" dirty="0"/>
          </a:p>
          <a:p>
            <a:r>
              <a:rPr lang="en-US" dirty="0"/>
              <a:t>The handled well dataset from Kaggle, the full dataset consists of 26,000,000 ratings and 750,000 tag applications applied to 45,000 movies by 270,000 users. Includes tag genome data with 12 million relevance scores across 1,100 tags.</a:t>
            </a:r>
          </a:p>
          <a:p>
            <a:r>
              <a:rPr lang="en-US" dirty="0"/>
              <a:t> </a:t>
            </a:r>
            <a:r>
              <a:rPr lang="en-US" dirty="0">
                <a:hlinkClick r:id="rId3"/>
              </a:rPr>
              <a:t>https://www.kaggle.com/rounakbanik/movie-recommender-systems/data</a:t>
            </a:r>
            <a:endParaRPr lang="en-US" dirty="0"/>
          </a:p>
          <a:p>
            <a:endParaRPr lang="en-US" dirty="0"/>
          </a:p>
          <a:p>
            <a:r>
              <a:rPr lang="en-US" dirty="0"/>
              <a:t>IMDB’s dataset</a:t>
            </a:r>
          </a:p>
          <a:p>
            <a:endParaRPr lang="en-US" dirty="0"/>
          </a:p>
          <a:p>
            <a:r>
              <a:rPr lang="en-US" altLang="zh-CN" dirty="0"/>
              <a:t>Subsets of IMDb data are available for access to customers for personal and non-commercial use. You can hold local copies of this data, and it is subject to our terms and conditions. Please refer to the </a:t>
            </a:r>
            <a:r>
              <a:rPr lang="en-US" altLang="zh-CN" dirty="0">
                <a:hlinkClick r:id="rId4"/>
              </a:rPr>
              <a:t>Non-Commercial Licensing</a:t>
            </a:r>
            <a:r>
              <a:rPr lang="en-US" altLang="zh-CN" dirty="0"/>
              <a:t> and </a:t>
            </a:r>
            <a:r>
              <a:rPr lang="en-US" altLang="zh-CN" dirty="0">
                <a:hlinkClick r:id="rId5"/>
              </a:rPr>
              <a:t>copyright/license</a:t>
            </a:r>
            <a:r>
              <a:rPr lang="en-US" altLang="zh-CN" dirty="0"/>
              <a:t> and verify compliance.</a:t>
            </a:r>
          </a:p>
          <a:p>
            <a:r>
              <a:rPr lang="en-US" dirty="0"/>
              <a:t>https://datasets.imdbws.com/</a:t>
            </a:r>
          </a:p>
        </p:txBody>
      </p:sp>
    </p:spTree>
    <p:extLst>
      <p:ext uri="{BB962C8B-B14F-4D97-AF65-F5344CB8AC3E}">
        <p14:creationId xmlns:p14="http://schemas.microsoft.com/office/powerpoint/2010/main" val="42506452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组合 39"/>
          <p:cNvGrpSpPr/>
          <p:nvPr/>
        </p:nvGrpSpPr>
        <p:grpSpPr>
          <a:xfrm>
            <a:off x="471298" y="323947"/>
            <a:ext cx="1569846" cy="400110"/>
            <a:chOff x="493006" y="316630"/>
            <a:chExt cx="1569846" cy="400110"/>
          </a:xfrm>
        </p:grpSpPr>
        <p:sp>
          <p:nvSpPr>
            <p:cNvPr id="38" name="文本框 37"/>
            <p:cNvSpPr txBox="1"/>
            <p:nvPr/>
          </p:nvSpPr>
          <p:spPr>
            <a:xfrm>
              <a:off x="731013" y="316630"/>
              <a:ext cx="1331839" cy="400110"/>
            </a:xfrm>
            <a:prstGeom prst="rect">
              <a:avLst/>
            </a:prstGeom>
            <a:noFill/>
          </p:spPr>
          <p:txBody>
            <a:bodyPr wrap="none" rtlCol="0">
              <a:spAutoFit/>
            </a:bodyPr>
            <a:lstStyle/>
            <a:p>
              <a:r>
                <a:rPr lang="en-US" altLang="zh-CN" sz="2000" dirty="0"/>
                <a:t>Milestones</a:t>
              </a:r>
              <a:endParaRPr lang="zh-CN" altLang="en-US" sz="2000" dirty="0"/>
            </a:p>
          </p:txBody>
        </p:sp>
        <p:sp>
          <p:nvSpPr>
            <p:cNvPr id="39" name="等腰三角形 38"/>
            <p:cNvSpPr/>
            <p:nvPr/>
          </p:nvSpPr>
          <p:spPr>
            <a:xfrm rot="5400000">
              <a:off x="477562" y="420163"/>
              <a:ext cx="223931" cy="193044"/>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5" name="组合 17">
            <a:extLst>
              <a:ext uri="{FF2B5EF4-FFF2-40B4-BE49-F238E27FC236}">
                <a16:creationId xmlns:a16="http://schemas.microsoft.com/office/drawing/2014/main" id="{B809AA00-58AA-47E2-9F5F-029955971E08}"/>
              </a:ext>
            </a:extLst>
          </p:cNvPr>
          <p:cNvGrpSpPr/>
          <p:nvPr/>
        </p:nvGrpSpPr>
        <p:grpSpPr>
          <a:xfrm>
            <a:off x="922188" y="1066994"/>
            <a:ext cx="720000" cy="720000"/>
            <a:chOff x="1581150" y="2181225"/>
            <a:chExt cx="720000" cy="720000"/>
          </a:xfrm>
        </p:grpSpPr>
        <p:sp>
          <p:nvSpPr>
            <p:cNvPr id="56" name="矩形 15">
              <a:extLst>
                <a:ext uri="{FF2B5EF4-FFF2-40B4-BE49-F238E27FC236}">
                  <a16:creationId xmlns:a16="http://schemas.microsoft.com/office/drawing/2014/main" id="{B3B1912B-DA53-4A38-AE73-60D89B90171D}"/>
                </a:ext>
              </a:extLst>
            </p:cNvPr>
            <p:cNvSpPr/>
            <p:nvPr/>
          </p:nvSpPr>
          <p:spPr>
            <a:xfrm>
              <a:off x="1581150" y="2181225"/>
              <a:ext cx="720000" cy="720000"/>
            </a:xfrm>
            <a:prstGeom prst="rect">
              <a:avLst/>
            </a:prstGeom>
            <a:no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文本框 16">
              <a:extLst>
                <a:ext uri="{FF2B5EF4-FFF2-40B4-BE49-F238E27FC236}">
                  <a16:creationId xmlns:a16="http://schemas.microsoft.com/office/drawing/2014/main" id="{FFB540EA-0779-4011-A386-92754560E40E}"/>
                </a:ext>
              </a:extLst>
            </p:cNvPr>
            <p:cNvSpPr txBox="1"/>
            <p:nvPr/>
          </p:nvSpPr>
          <p:spPr>
            <a:xfrm>
              <a:off x="1760652" y="2218059"/>
              <a:ext cx="360996" cy="646331"/>
            </a:xfrm>
            <a:prstGeom prst="rect">
              <a:avLst/>
            </a:prstGeom>
            <a:noFill/>
          </p:spPr>
          <p:txBody>
            <a:bodyPr wrap="none" rtlCol="0">
              <a:spAutoFit/>
            </a:bodyPr>
            <a:lstStyle/>
            <a:p>
              <a:pPr algn="ctr"/>
              <a:r>
                <a:rPr lang="en-US" altLang="zh-CN" sz="3600" dirty="0">
                  <a:solidFill>
                    <a:schemeClr val="accent1">
                      <a:lumMod val="75000"/>
                    </a:schemeClr>
                  </a:solidFill>
                  <a:latin typeface="Impact" panose="020B0806030902050204" pitchFamily="34" charset="0"/>
                </a:rPr>
                <a:t>1</a:t>
              </a:r>
              <a:endParaRPr lang="zh-CN" altLang="en-US" sz="3600" dirty="0">
                <a:solidFill>
                  <a:schemeClr val="accent1">
                    <a:lumMod val="75000"/>
                  </a:schemeClr>
                </a:solidFill>
                <a:latin typeface="Impact" panose="020B0806030902050204" pitchFamily="34" charset="0"/>
              </a:endParaRPr>
            </a:p>
          </p:txBody>
        </p:sp>
      </p:grpSp>
      <p:sp>
        <p:nvSpPr>
          <p:cNvPr id="58" name="文本框 18">
            <a:extLst>
              <a:ext uri="{FF2B5EF4-FFF2-40B4-BE49-F238E27FC236}">
                <a16:creationId xmlns:a16="http://schemas.microsoft.com/office/drawing/2014/main" id="{D4E216D2-5DF5-4BB0-BDF9-A7450F3745C8}"/>
              </a:ext>
            </a:extLst>
          </p:cNvPr>
          <p:cNvSpPr txBox="1"/>
          <p:nvPr/>
        </p:nvSpPr>
        <p:spPr>
          <a:xfrm>
            <a:off x="1613613" y="1046326"/>
            <a:ext cx="5467156" cy="1015663"/>
          </a:xfrm>
          <a:prstGeom prst="rect">
            <a:avLst/>
          </a:prstGeom>
          <a:noFill/>
        </p:spPr>
        <p:txBody>
          <a:bodyPr wrap="square" rtlCol="0">
            <a:spAutoFit/>
          </a:bodyPr>
          <a:lstStyle/>
          <a:p>
            <a:r>
              <a:rPr lang="en-US" sz="2000" dirty="0"/>
              <a:t>week1, setup the dataset, build the framework of the system, confirm which models/rules will be used.</a:t>
            </a:r>
          </a:p>
        </p:txBody>
      </p:sp>
      <p:grpSp>
        <p:nvGrpSpPr>
          <p:cNvPr id="59" name="组合 19">
            <a:extLst>
              <a:ext uri="{FF2B5EF4-FFF2-40B4-BE49-F238E27FC236}">
                <a16:creationId xmlns:a16="http://schemas.microsoft.com/office/drawing/2014/main" id="{910886B8-A9A0-491A-932F-B7B1BBD93794}"/>
              </a:ext>
            </a:extLst>
          </p:cNvPr>
          <p:cNvGrpSpPr/>
          <p:nvPr/>
        </p:nvGrpSpPr>
        <p:grpSpPr>
          <a:xfrm>
            <a:off x="922188" y="2331154"/>
            <a:ext cx="720000" cy="720000"/>
            <a:chOff x="1581150" y="2181225"/>
            <a:chExt cx="720000" cy="720000"/>
          </a:xfrm>
        </p:grpSpPr>
        <p:sp>
          <p:nvSpPr>
            <p:cNvPr id="60" name="矩形 20">
              <a:extLst>
                <a:ext uri="{FF2B5EF4-FFF2-40B4-BE49-F238E27FC236}">
                  <a16:creationId xmlns:a16="http://schemas.microsoft.com/office/drawing/2014/main" id="{DA113625-A00D-4BA2-B6A9-F99695F2441C}"/>
                </a:ext>
              </a:extLst>
            </p:cNvPr>
            <p:cNvSpPr/>
            <p:nvPr/>
          </p:nvSpPr>
          <p:spPr>
            <a:xfrm>
              <a:off x="1581150" y="2181225"/>
              <a:ext cx="720000" cy="720000"/>
            </a:xfrm>
            <a:prstGeom prst="rect">
              <a:avLst/>
            </a:prstGeom>
            <a:no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文本框 21">
              <a:extLst>
                <a:ext uri="{FF2B5EF4-FFF2-40B4-BE49-F238E27FC236}">
                  <a16:creationId xmlns:a16="http://schemas.microsoft.com/office/drawing/2014/main" id="{845CA47C-95E0-4BA0-9B72-17A0DB56B474}"/>
                </a:ext>
              </a:extLst>
            </p:cNvPr>
            <p:cNvSpPr txBox="1"/>
            <p:nvPr/>
          </p:nvSpPr>
          <p:spPr>
            <a:xfrm>
              <a:off x="1732599" y="2218059"/>
              <a:ext cx="417102" cy="646331"/>
            </a:xfrm>
            <a:prstGeom prst="rect">
              <a:avLst/>
            </a:prstGeom>
            <a:noFill/>
          </p:spPr>
          <p:txBody>
            <a:bodyPr wrap="none" rtlCol="0">
              <a:spAutoFit/>
            </a:bodyPr>
            <a:lstStyle/>
            <a:p>
              <a:pPr algn="ctr"/>
              <a:r>
                <a:rPr lang="en-US" altLang="zh-CN" sz="3600" dirty="0">
                  <a:solidFill>
                    <a:schemeClr val="accent1">
                      <a:lumMod val="75000"/>
                    </a:schemeClr>
                  </a:solidFill>
                  <a:latin typeface="Impact" panose="020B0806030902050204" pitchFamily="34" charset="0"/>
                </a:rPr>
                <a:t>2</a:t>
              </a:r>
              <a:endParaRPr lang="zh-CN" altLang="en-US" sz="3600" dirty="0">
                <a:solidFill>
                  <a:schemeClr val="accent1">
                    <a:lumMod val="75000"/>
                  </a:schemeClr>
                </a:solidFill>
                <a:latin typeface="Impact" panose="020B0806030902050204" pitchFamily="34" charset="0"/>
              </a:endParaRPr>
            </a:p>
          </p:txBody>
        </p:sp>
      </p:grpSp>
      <p:sp>
        <p:nvSpPr>
          <p:cNvPr id="62" name="文本框 22">
            <a:extLst>
              <a:ext uri="{FF2B5EF4-FFF2-40B4-BE49-F238E27FC236}">
                <a16:creationId xmlns:a16="http://schemas.microsoft.com/office/drawing/2014/main" id="{E7EF4EA0-680F-431B-8EC2-79EF1F3402FA}"/>
              </a:ext>
            </a:extLst>
          </p:cNvPr>
          <p:cNvSpPr txBox="1"/>
          <p:nvPr/>
        </p:nvSpPr>
        <p:spPr>
          <a:xfrm>
            <a:off x="1670763" y="2491098"/>
            <a:ext cx="3778983" cy="400110"/>
          </a:xfrm>
          <a:prstGeom prst="rect">
            <a:avLst/>
          </a:prstGeom>
          <a:noFill/>
        </p:spPr>
        <p:txBody>
          <a:bodyPr wrap="none" rtlCol="0">
            <a:spAutoFit/>
          </a:bodyPr>
          <a:lstStyle/>
          <a:p>
            <a:r>
              <a:rPr lang="en-US" sz="2000" dirty="0"/>
              <a:t>week2, complete each one's work.</a:t>
            </a:r>
          </a:p>
        </p:txBody>
      </p:sp>
      <p:grpSp>
        <p:nvGrpSpPr>
          <p:cNvPr id="63" name="组合 27">
            <a:extLst>
              <a:ext uri="{FF2B5EF4-FFF2-40B4-BE49-F238E27FC236}">
                <a16:creationId xmlns:a16="http://schemas.microsoft.com/office/drawing/2014/main" id="{4467A818-B8EC-4B2D-8E97-911B9C20D014}"/>
              </a:ext>
            </a:extLst>
          </p:cNvPr>
          <p:cNvGrpSpPr/>
          <p:nvPr/>
        </p:nvGrpSpPr>
        <p:grpSpPr>
          <a:xfrm>
            <a:off x="922188" y="3646903"/>
            <a:ext cx="720000" cy="720000"/>
            <a:chOff x="1581150" y="2181225"/>
            <a:chExt cx="720000" cy="720000"/>
          </a:xfrm>
        </p:grpSpPr>
        <p:sp>
          <p:nvSpPr>
            <p:cNvPr id="64" name="矩形 28">
              <a:extLst>
                <a:ext uri="{FF2B5EF4-FFF2-40B4-BE49-F238E27FC236}">
                  <a16:creationId xmlns:a16="http://schemas.microsoft.com/office/drawing/2014/main" id="{B0F0A736-79D4-4D12-BEE4-B4185AA20C6C}"/>
                </a:ext>
              </a:extLst>
            </p:cNvPr>
            <p:cNvSpPr/>
            <p:nvPr/>
          </p:nvSpPr>
          <p:spPr>
            <a:xfrm>
              <a:off x="1581150" y="2181225"/>
              <a:ext cx="720000" cy="720000"/>
            </a:xfrm>
            <a:prstGeom prst="rect">
              <a:avLst/>
            </a:prstGeom>
            <a:no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文本框 29">
              <a:extLst>
                <a:ext uri="{FF2B5EF4-FFF2-40B4-BE49-F238E27FC236}">
                  <a16:creationId xmlns:a16="http://schemas.microsoft.com/office/drawing/2014/main" id="{5999EC41-BD88-41BB-82BE-357E4DBE4544}"/>
                </a:ext>
              </a:extLst>
            </p:cNvPr>
            <p:cNvSpPr txBox="1"/>
            <p:nvPr/>
          </p:nvSpPr>
          <p:spPr>
            <a:xfrm>
              <a:off x="1726187" y="2218059"/>
              <a:ext cx="429926" cy="646331"/>
            </a:xfrm>
            <a:prstGeom prst="rect">
              <a:avLst/>
            </a:prstGeom>
            <a:noFill/>
          </p:spPr>
          <p:txBody>
            <a:bodyPr wrap="none" rtlCol="0">
              <a:spAutoFit/>
            </a:bodyPr>
            <a:lstStyle/>
            <a:p>
              <a:pPr algn="ctr"/>
              <a:r>
                <a:rPr lang="en-US" altLang="zh-CN" sz="3600" dirty="0">
                  <a:solidFill>
                    <a:schemeClr val="accent1">
                      <a:lumMod val="75000"/>
                    </a:schemeClr>
                  </a:solidFill>
                  <a:latin typeface="Impact" panose="020B0806030902050204" pitchFamily="34" charset="0"/>
                </a:rPr>
                <a:t>3</a:t>
              </a:r>
              <a:endParaRPr lang="zh-CN" altLang="en-US" sz="3600" dirty="0">
                <a:solidFill>
                  <a:schemeClr val="accent1">
                    <a:lumMod val="75000"/>
                  </a:schemeClr>
                </a:solidFill>
                <a:latin typeface="Impact" panose="020B0806030902050204" pitchFamily="34" charset="0"/>
              </a:endParaRPr>
            </a:p>
          </p:txBody>
        </p:sp>
      </p:grpSp>
      <p:sp>
        <p:nvSpPr>
          <p:cNvPr id="66" name="文本框 30">
            <a:extLst>
              <a:ext uri="{FF2B5EF4-FFF2-40B4-BE49-F238E27FC236}">
                <a16:creationId xmlns:a16="http://schemas.microsoft.com/office/drawing/2014/main" id="{D4A22FBE-E2F7-4B76-9531-60B5BCB27448}"/>
              </a:ext>
            </a:extLst>
          </p:cNvPr>
          <p:cNvSpPr txBox="1"/>
          <p:nvPr/>
        </p:nvSpPr>
        <p:spPr>
          <a:xfrm>
            <a:off x="1670763" y="3806847"/>
            <a:ext cx="4299703" cy="400110"/>
          </a:xfrm>
          <a:prstGeom prst="rect">
            <a:avLst/>
          </a:prstGeom>
          <a:noFill/>
        </p:spPr>
        <p:txBody>
          <a:bodyPr wrap="none" rtlCol="0">
            <a:spAutoFit/>
          </a:bodyPr>
          <a:lstStyle/>
          <a:p>
            <a:r>
              <a:rPr lang="en-US" sz="2000" dirty="0"/>
              <a:t>week3, combine team members' work.</a:t>
            </a:r>
          </a:p>
        </p:txBody>
      </p:sp>
      <p:grpSp>
        <p:nvGrpSpPr>
          <p:cNvPr id="67" name="组合 31">
            <a:extLst>
              <a:ext uri="{FF2B5EF4-FFF2-40B4-BE49-F238E27FC236}">
                <a16:creationId xmlns:a16="http://schemas.microsoft.com/office/drawing/2014/main" id="{7A6F84E9-28E1-4B38-A599-9FAFE95A0C36}"/>
              </a:ext>
            </a:extLst>
          </p:cNvPr>
          <p:cNvGrpSpPr/>
          <p:nvPr/>
        </p:nvGrpSpPr>
        <p:grpSpPr>
          <a:xfrm>
            <a:off x="939813" y="4732908"/>
            <a:ext cx="720000" cy="720000"/>
            <a:chOff x="1581150" y="2181225"/>
            <a:chExt cx="720000" cy="720000"/>
          </a:xfrm>
        </p:grpSpPr>
        <p:sp>
          <p:nvSpPr>
            <p:cNvPr id="68" name="矩形 32">
              <a:extLst>
                <a:ext uri="{FF2B5EF4-FFF2-40B4-BE49-F238E27FC236}">
                  <a16:creationId xmlns:a16="http://schemas.microsoft.com/office/drawing/2014/main" id="{77D2DE29-2880-454A-BE52-BA0795A6E311}"/>
                </a:ext>
              </a:extLst>
            </p:cNvPr>
            <p:cNvSpPr/>
            <p:nvPr/>
          </p:nvSpPr>
          <p:spPr>
            <a:xfrm>
              <a:off x="1581150" y="2181225"/>
              <a:ext cx="720000" cy="720000"/>
            </a:xfrm>
            <a:prstGeom prst="rect">
              <a:avLst/>
            </a:prstGeom>
            <a:no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文本框 33">
              <a:extLst>
                <a:ext uri="{FF2B5EF4-FFF2-40B4-BE49-F238E27FC236}">
                  <a16:creationId xmlns:a16="http://schemas.microsoft.com/office/drawing/2014/main" id="{23B99588-2E42-4F6C-B98C-CE71D8A64E81}"/>
                </a:ext>
              </a:extLst>
            </p:cNvPr>
            <p:cNvSpPr txBox="1"/>
            <p:nvPr/>
          </p:nvSpPr>
          <p:spPr>
            <a:xfrm>
              <a:off x="1733400" y="2218059"/>
              <a:ext cx="415499" cy="646331"/>
            </a:xfrm>
            <a:prstGeom prst="rect">
              <a:avLst/>
            </a:prstGeom>
            <a:noFill/>
          </p:spPr>
          <p:txBody>
            <a:bodyPr wrap="none" rtlCol="0">
              <a:spAutoFit/>
            </a:bodyPr>
            <a:lstStyle/>
            <a:p>
              <a:pPr algn="ctr"/>
              <a:r>
                <a:rPr lang="en-US" altLang="zh-CN" sz="3600" dirty="0">
                  <a:solidFill>
                    <a:schemeClr val="accent1">
                      <a:lumMod val="75000"/>
                    </a:schemeClr>
                  </a:solidFill>
                  <a:latin typeface="Impact" panose="020B0806030902050204" pitchFamily="34" charset="0"/>
                </a:rPr>
                <a:t>4</a:t>
              </a:r>
              <a:endParaRPr lang="zh-CN" altLang="en-US" sz="3600" dirty="0">
                <a:solidFill>
                  <a:schemeClr val="accent1">
                    <a:lumMod val="75000"/>
                  </a:schemeClr>
                </a:solidFill>
                <a:latin typeface="Impact" panose="020B0806030902050204" pitchFamily="34" charset="0"/>
              </a:endParaRPr>
            </a:p>
          </p:txBody>
        </p:sp>
      </p:grpSp>
      <p:sp>
        <p:nvSpPr>
          <p:cNvPr id="70" name="文本框 34">
            <a:extLst>
              <a:ext uri="{FF2B5EF4-FFF2-40B4-BE49-F238E27FC236}">
                <a16:creationId xmlns:a16="http://schemas.microsoft.com/office/drawing/2014/main" id="{8DB499FD-4533-4276-9796-248E532855CF}"/>
              </a:ext>
            </a:extLst>
          </p:cNvPr>
          <p:cNvSpPr txBox="1"/>
          <p:nvPr/>
        </p:nvSpPr>
        <p:spPr>
          <a:xfrm>
            <a:off x="1716963" y="4962652"/>
            <a:ext cx="3844899" cy="400110"/>
          </a:xfrm>
          <a:prstGeom prst="rect">
            <a:avLst/>
          </a:prstGeom>
          <a:noFill/>
        </p:spPr>
        <p:txBody>
          <a:bodyPr wrap="none" rtlCol="0">
            <a:spAutoFit/>
          </a:bodyPr>
          <a:lstStyle/>
          <a:p>
            <a:r>
              <a:rPr lang="en-US" sz="2000" dirty="0"/>
              <a:t>week4, test the system, improve UI</a:t>
            </a:r>
          </a:p>
        </p:txBody>
      </p:sp>
    </p:spTree>
    <p:extLst>
      <p:ext uri="{BB962C8B-B14F-4D97-AF65-F5344CB8AC3E}">
        <p14:creationId xmlns:p14="http://schemas.microsoft.com/office/powerpoint/2010/main" val="9018386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组合 39"/>
          <p:cNvGrpSpPr/>
          <p:nvPr/>
        </p:nvGrpSpPr>
        <p:grpSpPr>
          <a:xfrm>
            <a:off x="471298" y="323947"/>
            <a:ext cx="1446479" cy="400110"/>
            <a:chOff x="493006" y="316630"/>
            <a:chExt cx="1446479" cy="400110"/>
          </a:xfrm>
        </p:grpSpPr>
        <p:sp>
          <p:nvSpPr>
            <p:cNvPr id="38" name="文本框 37"/>
            <p:cNvSpPr txBox="1"/>
            <p:nvPr/>
          </p:nvSpPr>
          <p:spPr>
            <a:xfrm>
              <a:off x="731013" y="316630"/>
              <a:ext cx="1208472" cy="400110"/>
            </a:xfrm>
            <a:prstGeom prst="rect">
              <a:avLst/>
            </a:prstGeom>
            <a:noFill/>
          </p:spPr>
          <p:txBody>
            <a:bodyPr wrap="none" rtlCol="0">
              <a:spAutoFit/>
            </a:bodyPr>
            <a:lstStyle/>
            <a:p>
              <a:r>
                <a:rPr lang="en-US" altLang="zh-CN" sz="2000" dirty="0"/>
                <a:t>Scala part</a:t>
              </a:r>
              <a:endParaRPr lang="zh-CN" altLang="en-US" sz="2000" dirty="0"/>
            </a:p>
          </p:txBody>
        </p:sp>
        <p:sp>
          <p:nvSpPr>
            <p:cNvPr id="39" name="等腰三角形 38"/>
            <p:cNvSpPr/>
            <p:nvPr/>
          </p:nvSpPr>
          <p:spPr>
            <a:xfrm rot="5400000">
              <a:off x="477562" y="420163"/>
              <a:ext cx="223931" cy="193044"/>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5" name="组合 17">
            <a:extLst>
              <a:ext uri="{FF2B5EF4-FFF2-40B4-BE49-F238E27FC236}">
                <a16:creationId xmlns:a16="http://schemas.microsoft.com/office/drawing/2014/main" id="{B809AA00-58AA-47E2-9F5F-029955971E08}"/>
              </a:ext>
            </a:extLst>
          </p:cNvPr>
          <p:cNvGrpSpPr/>
          <p:nvPr/>
        </p:nvGrpSpPr>
        <p:grpSpPr>
          <a:xfrm>
            <a:off x="922188" y="1066994"/>
            <a:ext cx="720000" cy="720000"/>
            <a:chOff x="1581150" y="2181225"/>
            <a:chExt cx="720000" cy="720000"/>
          </a:xfrm>
        </p:grpSpPr>
        <p:sp>
          <p:nvSpPr>
            <p:cNvPr id="56" name="矩形 15">
              <a:extLst>
                <a:ext uri="{FF2B5EF4-FFF2-40B4-BE49-F238E27FC236}">
                  <a16:creationId xmlns:a16="http://schemas.microsoft.com/office/drawing/2014/main" id="{B3B1912B-DA53-4A38-AE73-60D89B90171D}"/>
                </a:ext>
              </a:extLst>
            </p:cNvPr>
            <p:cNvSpPr/>
            <p:nvPr/>
          </p:nvSpPr>
          <p:spPr>
            <a:xfrm>
              <a:off x="1581150" y="2181225"/>
              <a:ext cx="720000" cy="720000"/>
            </a:xfrm>
            <a:prstGeom prst="rect">
              <a:avLst/>
            </a:prstGeom>
            <a:no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文本框 16">
              <a:extLst>
                <a:ext uri="{FF2B5EF4-FFF2-40B4-BE49-F238E27FC236}">
                  <a16:creationId xmlns:a16="http://schemas.microsoft.com/office/drawing/2014/main" id="{FFB540EA-0779-4011-A386-92754560E40E}"/>
                </a:ext>
              </a:extLst>
            </p:cNvPr>
            <p:cNvSpPr txBox="1"/>
            <p:nvPr/>
          </p:nvSpPr>
          <p:spPr>
            <a:xfrm>
              <a:off x="1760652" y="2218059"/>
              <a:ext cx="360996" cy="646331"/>
            </a:xfrm>
            <a:prstGeom prst="rect">
              <a:avLst/>
            </a:prstGeom>
            <a:noFill/>
          </p:spPr>
          <p:txBody>
            <a:bodyPr wrap="none" rtlCol="0">
              <a:spAutoFit/>
            </a:bodyPr>
            <a:lstStyle/>
            <a:p>
              <a:pPr algn="ctr"/>
              <a:r>
                <a:rPr lang="en-US" altLang="zh-CN" sz="3600" dirty="0">
                  <a:solidFill>
                    <a:schemeClr val="accent1">
                      <a:lumMod val="75000"/>
                    </a:schemeClr>
                  </a:solidFill>
                  <a:latin typeface="Impact" panose="020B0806030902050204" pitchFamily="34" charset="0"/>
                </a:rPr>
                <a:t>1</a:t>
              </a:r>
              <a:endParaRPr lang="zh-CN" altLang="en-US" sz="3600" dirty="0">
                <a:solidFill>
                  <a:schemeClr val="accent1">
                    <a:lumMod val="75000"/>
                  </a:schemeClr>
                </a:solidFill>
                <a:latin typeface="Impact" panose="020B0806030902050204" pitchFamily="34" charset="0"/>
              </a:endParaRPr>
            </a:p>
          </p:txBody>
        </p:sp>
      </p:grpSp>
      <p:sp>
        <p:nvSpPr>
          <p:cNvPr id="58" name="文本框 18">
            <a:extLst>
              <a:ext uri="{FF2B5EF4-FFF2-40B4-BE49-F238E27FC236}">
                <a16:creationId xmlns:a16="http://schemas.microsoft.com/office/drawing/2014/main" id="{D4E216D2-5DF5-4BB0-BDF9-A7450F3745C8}"/>
              </a:ext>
            </a:extLst>
          </p:cNvPr>
          <p:cNvSpPr txBox="1"/>
          <p:nvPr/>
        </p:nvSpPr>
        <p:spPr>
          <a:xfrm>
            <a:off x="1613611" y="1046326"/>
            <a:ext cx="7940935" cy="400110"/>
          </a:xfrm>
          <a:prstGeom prst="rect">
            <a:avLst/>
          </a:prstGeom>
          <a:noFill/>
        </p:spPr>
        <p:txBody>
          <a:bodyPr wrap="square" rtlCol="0">
            <a:spAutoFit/>
          </a:bodyPr>
          <a:lstStyle/>
          <a:p>
            <a:r>
              <a:rPr lang="en-US" sz="2000" dirty="0"/>
              <a:t>Code in Scala: distributor controller, data management center, models</a:t>
            </a:r>
          </a:p>
        </p:txBody>
      </p:sp>
      <p:grpSp>
        <p:nvGrpSpPr>
          <p:cNvPr id="59" name="组合 19">
            <a:extLst>
              <a:ext uri="{FF2B5EF4-FFF2-40B4-BE49-F238E27FC236}">
                <a16:creationId xmlns:a16="http://schemas.microsoft.com/office/drawing/2014/main" id="{910886B8-A9A0-491A-932F-B7B1BBD93794}"/>
              </a:ext>
            </a:extLst>
          </p:cNvPr>
          <p:cNvGrpSpPr/>
          <p:nvPr/>
        </p:nvGrpSpPr>
        <p:grpSpPr>
          <a:xfrm>
            <a:off x="922188" y="2331154"/>
            <a:ext cx="720000" cy="720000"/>
            <a:chOff x="1581150" y="2181225"/>
            <a:chExt cx="720000" cy="720000"/>
          </a:xfrm>
        </p:grpSpPr>
        <p:sp>
          <p:nvSpPr>
            <p:cNvPr id="60" name="矩形 20">
              <a:extLst>
                <a:ext uri="{FF2B5EF4-FFF2-40B4-BE49-F238E27FC236}">
                  <a16:creationId xmlns:a16="http://schemas.microsoft.com/office/drawing/2014/main" id="{DA113625-A00D-4BA2-B6A9-F99695F2441C}"/>
                </a:ext>
              </a:extLst>
            </p:cNvPr>
            <p:cNvSpPr/>
            <p:nvPr/>
          </p:nvSpPr>
          <p:spPr>
            <a:xfrm>
              <a:off x="1581150" y="2181225"/>
              <a:ext cx="720000" cy="720000"/>
            </a:xfrm>
            <a:prstGeom prst="rect">
              <a:avLst/>
            </a:prstGeom>
            <a:no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文本框 21">
              <a:extLst>
                <a:ext uri="{FF2B5EF4-FFF2-40B4-BE49-F238E27FC236}">
                  <a16:creationId xmlns:a16="http://schemas.microsoft.com/office/drawing/2014/main" id="{845CA47C-95E0-4BA0-9B72-17A0DB56B474}"/>
                </a:ext>
              </a:extLst>
            </p:cNvPr>
            <p:cNvSpPr txBox="1"/>
            <p:nvPr/>
          </p:nvSpPr>
          <p:spPr>
            <a:xfrm>
              <a:off x="1732599" y="2218059"/>
              <a:ext cx="417102" cy="646331"/>
            </a:xfrm>
            <a:prstGeom prst="rect">
              <a:avLst/>
            </a:prstGeom>
            <a:noFill/>
          </p:spPr>
          <p:txBody>
            <a:bodyPr wrap="none" rtlCol="0">
              <a:spAutoFit/>
            </a:bodyPr>
            <a:lstStyle/>
            <a:p>
              <a:pPr algn="ctr"/>
              <a:r>
                <a:rPr lang="en-US" altLang="zh-CN" sz="3600" dirty="0">
                  <a:solidFill>
                    <a:schemeClr val="accent1">
                      <a:lumMod val="75000"/>
                    </a:schemeClr>
                  </a:solidFill>
                  <a:latin typeface="Impact" panose="020B0806030902050204" pitchFamily="34" charset="0"/>
                </a:rPr>
                <a:t>2</a:t>
              </a:r>
              <a:endParaRPr lang="zh-CN" altLang="en-US" sz="3600" dirty="0">
                <a:solidFill>
                  <a:schemeClr val="accent1">
                    <a:lumMod val="75000"/>
                  </a:schemeClr>
                </a:solidFill>
                <a:latin typeface="Impact" panose="020B0806030902050204" pitchFamily="34" charset="0"/>
              </a:endParaRPr>
            </a:p>
          </p:txBody>
        </p:sp>
      </p:grpSp>
      <p:sp>
        <p:nvSpPr>
          <p:cNvPr id="62" name="文本框 22">
            <a:extLst>
              <a:ext uri="{FF2B5EF4-FFF2-40B4-BE49-F238E27FC236}">
                <a16:creationId xmlns:a16="http://schemas.microsoft.com/office/drawing/2014/main" id="{E7EF4EA0-680F-431B-8EC2-79EF1F3402FA}"/>
              </a:ext>
            </a:extLst>
          </p:cNvPr>
          <p:cNvSpPr txBox="1"/>
          <p:nvPr/>
        </p:nvSpPr>
        <p:spPr>
          <a:xfrm>
            <a:off x="1670763" y="2343267"/>
            <a:ext cx="7062690" cy="707886"/>
          </a:xfrm>
          <a:prstGeom prst="rect">
            <a:avLst/>
          </a:prstGeom>
          <a:noFill/>
        </p:spPr>
        <p:txBody>
          <a:bodyPr wrap="square" rtlCol="0">
            <a:spAutoFit/>
          </a:bodyPr>
          <a:lstStyle/>
          <a:p>
            <a:r>
              <a:rPr lang="en-US" sz="2000" dirty="0"/>
              <a:t>Code not in Scala: webpage will be written in </a:t>
            </a:r>
            <a:r>
              <a:rPr lang="en-US" sz="2000" dirty="0" err="1"/>
              <a:t>js</a:t>
            </a:r>
            <a:r>
              <a:rPr lang="en-US" sz="2000" dirty="0"/>
              <a:t>, c#, html, </a:t>
            </a:r>
            <a:r>
              <a:rPr lang="en-US" sz="2000" dirty="0" err="1"/>
              <a:t>ts</a:t>
            </a:r>
            <a:r>
              <a:rPr lang="en-US" sz="2000" dirty="0"/>
              <a:t>, Python maybe</a:t>
            </a:r>
          </a:p>
        </p:txBody>
      </p:sp>
      <p:grpSp>
        <p:nvGrpSpPr>
          <p:cNvPr id="63" name="组合 27">
            <a:extLst>
              <a:ext uri="{FF2B5EF4-FFF2-40B4-BE49-F238E27FC236}">
                <a16:creationId xmlns:a16="http://schemas.microsoft.com/office/drawing/2014/main" id="{4467A818-B8EC-4B2D-8E97-911B9C20D014}"/>
              </a:ext>
            </a:extLst>
          </p:cNvPr>
          <p:cNvGrpSpPr/>
          <p:nvPr/>
        </p:nvGrpSpPr>
        <p:grpSpPr>
          <a:xfrm>
            <a:off x="922188" y="3646903"/>
            <a:ext cx="720000" cy="720000"/>
            <a:chOff x="1581150" y="2181225"/>
            <a:chExt cx="720000" cy="720000"/>
          </a:xfrm>
        </p:grpSpPr>
        <p:sp>
          <p:nvSpPr>
            <p:cNvPr id="64" name="矩形 28">
              <a:extLst>
                <a:ext uri="{FF2B5EF4-FFF2-40B4-BE49-F238E27FC236}">
                  <a16:creationId xmlns:a16="http://schemas.microsoft.com/office/drawing/2014/main" id="{B0F0A736-79D4-4D12-BEE4-B4185AA20C6C}"/>
                </a:ext>
              </a:extLst>
            </p:cNvPr>
            <p:cNvSpPr/>
            <p:nvPr/>
          </p:nvSpPr>
          <p:spPr>
            <a:xfrm>
              <a:off x="1581150" y="2181225"/>
              <a:ext cx="720000" cy="720000"/>
            </a:xfrm>
            <a:prstGeom prst="rect">
              <a:avLst/>
            </a:prstGeom>
            <a:no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文本框 29">
              <a:extLst>
                <a:ext uri="{FF2B5EF4-FFF2-40B4-BE49-F238E27FC236}">
                  <a16:creationId xmlns:a16="http://schemas.microsoft.com/office/drawing/2014/main" id="{5999EC41-BD88-41BB-82BE-357E4DBE4544}"/>
                </a:ext>
              </a:extLst>
            </p:cNvPr>
            <p:cNvSpPr txBox="1"/>
            <p:nvPr/>
          </p:nvSpPr>
          <p:spPr>
            <a:xfrm>
              <a:off x="1726187" y="2218059"/>
              <a:ext cx="429926" cy="646331"/>
            </a:xfrm>
            <a:prstGeom prst="rect">
              <a:avLst/>
            </a:prstGeom>
            <a:noFill/>
          </p:spPr>
          <p:txBody>
            <a:bodyPr wrap="none" rtlCol="0">
              <a:spAutoFit/>
            </a:bodyPr>
            <a:lstStyle/>
            <a:p>
              <a:pPr algn="ctr"/>
              <a:r>
                <a:rPr lang="en-US" altLang="zh-CN" sz="3600" dirty="0">
                  <a:solidFill>
                    <a:schemeClr val="accent1">
                      <a:lumMod val="75000"/>
                    </a:schemeClr>
                  </a:solidFill>
                  <a:latin typeface="Impact" panose="020B0806030902050204" pitchFamily="34" charset="0"/>
                </a:rPr>
                <a:t>3</a:t>
              </a:r>
              <a:endParaRPr lang="zh-CN" altLang="en-US" sz="3600" dirty="0">
                <a:solidFill>
                  <a:schemeClr val="accent1">
                    <a:lumMod val="75000"/>
                  </a:schemeClr>
                </a:solidFill>
                <a:latin typeface="Impact" panose="020B0806030902050204" pitchFamily="34" charset="0"/>
              </a:endParaRPr>
            </a:p>
          </p:txBody>
        </p:sp>
      </p:grpSp>
      <p:sp>
        <p:nvSpPr>
          <p:cNvPr id="66" name="文本框 30">
            <a:extLst>
              <a:ext uri="{FF2B5EF4-FFF2-40B4-BE49-F238E27FC236}">
                <a16:creationId xmlns:a16="http://schemas.microsoft.com/office/drawing/2014/main" id="{D4A22FBE-E2F7-4B76-9531-60B5BCB27448}"/>
              </a:ext>
            </a:extLst>
          </p:cNvPr>
          <p:cNvSpPr txBox="1"/>
          <p:nvPr/>
        </p:nvSpPr>
        <p:spPr>
          <a:xfrm>
            <a:off x="1670763" y="3806847"/>
            <a:ext cx="4986750" cy="400110"/>
          </a:xfrm>
          <a:prstGeom prst="rect">
            <a:avLst/>
          </a:prstGeom>
          <a:noFill/>
        </p:spPr>
        <p:txBody>
          <a:bodyPr wrap="none" rtlCol="0">
            <a:spAutoFit/>
          </a:bodyPr>
          <a:lstStyle/>
          <a:p>
            <a:r>
              <a:rPr lang="en-US" sz="2000" dirty="0"/>
              <a:t>Code repository: Private repository on </a:t>
            </a:r>
            <a:r>
              <a:rPr lang="en-US" sz="2000" dirty="0" err="1"/>
              <a:t>Github</a:t>
            </a:r>
            <a:r>
              <a:rPr lang="en-US" sz="2000" dirty="0"/>
              <a:t>.</a:t>
            </a:r>
          </a:p>
        </p:txBody>
      </p:sp>
    </p:spTree>
    <p:extLst>
      <p:ext uri="{BB962C8B-B14F-4D97-AF65-F5344CB8AC3E}">
        <p14:creationId xmlns:p14="http://schemas.microsoft.com/office/powerpoint/2010/main" val="23674593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471298" y="323947"/>
            <a:ext cx="2430595" cy="400110"/>
            <a:chOff x="493006" y="316630"/>
            <a:chExt cx="2430595" cy="400110"/>
          </a:xfrm>
        </p:grpSpPr>
        <p:sp>
          <p:nvSpPr>
            <p:cNvPr id="22" name="文本框 21"/>
            <p:cNvSpPr txBox="1"/>
            <p:nvPr/>
          </p:nvSpPr>
          <p:spPr>
            <a:xfrm>
              <a:off x="731013" y="316630"/>
              <a:ext cx="2192588" cy="400110"/>
            </a:xfrm>
            <a:prstGeom prst="rect">
              <a:avLst/>
            </a:prstGeom>
            <a:noFill/>
          </p:spPr>
          <p:txBody>
            <a:bodyPr wrap="none" rtlCol="0">
              <a:spAutoFit/>
            </a:bodyPr>
            <a:lstStyle/>
            <a:p>
              <a:r>
                <a:rPr lang="en-US" altLang="zh-CN" sz="2000" dirty="0"/>
                <a:t>Acceptance criteria</a:t>
              </a:r>
              <a:endParaRPr lang="zh-CN" altLang="en-US" sz="2000" dirty="0"/>
            </a:p>
          </p:txBody>
        </p:sp>
        <p:sp>
          <p:nvSpPr>
            <p:cNvPr id="23" name="等腰三角形 22"/>
            <p:cNvSpPr/>
            <p:nvPr/>
          </p:nvSpPr>
          <p:spPr>
            <a:xfrm rot="5400000">
              <a:off x="477562" y="420163"/>
              <a:ext cx="223931" cy="193044"/>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TextBox 10">
            <a:extLst>
              <a:ext uri="{FF2B5EF4-FFF2-40B4-BE49-F238E27FC236}">
                <a16:creationId xmlns:a16="http://schemas.microsoft.com/office/drawing/2014/main" id="{7F44A0CF-3CB0-41CD-B530-0E86CB45B9BD}"/>
              </a:ext>
            </a:extLst>
          </p:cNvPr>
          <p:cNvSpPr txBox="1"/>
          <p:nvPr/>
        </p:nvSpPr>
        <p:spPr>
          <a:xfrm>
            <a:off x="567819" y="1371600"/>
            <a:ext cx="10571583" cy="369332"/>
          </a:xfrm>
          <a:prstGeom prst="rect">
            <a:avLst/>
          </a:prstGeom>
          <a:noFill/>
        </p:spPr>
        <p:txBody>
          <a:bodyPr wrap="square" rtlCol="0">
            <a:spAutoFit/>
          </a:bodyPr>
          <a:lstStyle/>
          <a:p>
            <a:r>
              <a:rPr lang="en-US" dirty="0"/>
              <a:t>95% requests are processed under 3 seconds, and at least 10 requests per second</a:t>
            </a:r>
            <a:r>
              <a:rPr lang="en-US" altLang="zh-CN" dirty="0"/>
              <a:t>.</a:t>
            </a:r>
            <a:endParaRPr lang="en-US" dirty="0"/>
          </a:p>
        </p:txBody>
      </p:sp>
    </p:spTree>
    <p:extLst>
      <p:ext uri="{BB962C8B-B14F-4D97-AF65-F5344CB8AC3E}">
        <p14:creationId xmlns:p14="http://schemas.microsoft.com/office/powerpoint/2010/main" val="25623416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471298" y="323947"/>
            <a:ext cx="959679" cy="400110"/>
            <a:chOff x="493006" y="316630"/>
            <a:chExt cx="959679" cy="400110"/>
          </a:xfrm>
        </p:grpSpPr>
        <p:sp>
          <p:nvSpPr>
            <p:cNvPr id="22" name="文本框 21"/>
            <p:cNvSpPr txBox="1"/>
            <p:nvPr/>
          </p:nvSpPr>
          <p:spPr>
            <a:xfrm>
              <a:off x="731013" y="316630"/>
              <a:ext cx="721672" cy="400110"/>
            </a:xfrm>
            <a:prstGeom prst="rect">
              <a:avLst/>
            </a:prstGeom>
            <a:noFill/>
          </p:spPr>
          <p:txBody>
            <a:bodyPr wrap="none" rtlCol="0">
              <a:spAutoFit/>
            </a:bodyPr>
            <a:lstStyle/>
            <a:p>
              <a:r>
                <a:rPr lang="en-US" altLang="zh-CN" sz="2000" dirty="0"/>
                <a:t>Goal </a:t>
              </a:r>
              <a:endParaRPr lang="zh-CN" altLang="en-US" sz="2000" dirty="0"/>
            </a:p>
          </p:txBody>
        </p:sp>
        <p:sp>
          <p:nvSpPr>
            <p:cNvPr id="23" name="等腰三角形 22"/>
            <p:cNvSpPr/>
            <p:nvPr/>
          </p:nvSpPr>
          <p:spPr>
            <a:xfrm rot="5400000">
              <a:off x="477562" y="420163"/>
              <a:ext cx="223931" cy="193044"/>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0" name="TextBox 29">
            <a:extLst>
              <a:ext uri="{FF2B5EF4-FFF2-40B4-BE49-F238E27FC236}">
                <a16:creationId xmlns:a16="http://schemas.microsoft.com/office/drawing/2014/main" id="{592509AA-75D6-4ACC-80B3-88E215E589E0}"/>
              </a:ext>
            </a:extLst>
          </p:cNvPr>
          <p:cNvSpPr txBox="1"/>
          <p:nvPr/>
        </p:nvSpPr>
        <p:spPr>
          <a:xfrm>
            <a:off x="709305" y="1231641"/>
            <a:ext cx="7837536" cy="1015663"/>
          </a:xfrm>
          <a:prstGeom prst="rect">
            <a:avLst/>
          </a:prstGeom>
          <a:noFill/>
        </p:spPr>
        <p:txBody>
          <a:bodyPr wrap="square" rtlCol="0">
            <a:spAutoFit/>
          </a:bodyPr>
          <a:lstStyle/>
          <a:p>
            <a:r>
              <a:rPr lang="en-US" sz="2000" dirty="0"/>
              <a:t>To answer the question “What movie should I watch tonight?”, our goal is to build a robust movie recommendation system, the users do search on movie A, then the system suggests movie B.</a:t>
            </a:r>
          </a:p>
        </p:txBody>
      </p:sp>
    </p:spTree>
    <p:extLst>
      <p:ext uri="{BB962C8B-B14F-4D97-AF65-F5344CB8AC3E}">
        <p14:creationId xmlns:p14="http://schemas.microsoft.com/office/powerpoint/2010/main" val="30670768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组合 24"/>
          <p:cNvGrpSpPr/>
          <p:nvPr/>
        </p:nvGrpSpPr>
        <p:grpSpPr>
          <a:xfrm>
            <a:off x="-1" y="2037922"/>
            <a:ext cx="12192763" cy="1791128"/>
            <a:chOff x="-1" y="2037922"/>
            <a:chExt cx="12192763" cy="1791128"/>
          </a:xfrm>
        </p:grpSpPr>
        <p:sp>
          <p:nvSpPr>
            <p:cNvPr id="5" name="矩形 4"/>
            <p:cNvSpPr/>
            <p:nvPr/>
          </p:nvSpPr>
          <p:spPr>
            <a:xfrm>
              <a:off x="762" y="2038350"/>
              <a:ext cx="12192000" cy="17907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762" y="2037922"/>
              <a:ext cx="12192000" cy="72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1" y="3752264"/>
              <a:ext cx="12192000" cy="72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3" name="图片 2"/>
          <p:cNvPicPr>
            <a:picLocks noChangeAspect="1"/>
          </p:cNvPicPr>
          <p:nvPr/>
        </p:nvPicPr>
        <p:blipFill rotWithShape="1">
          <a:blip r:embed="rId2">
            <a:extLst>
              <a:ext uri="{28A0092B-C50C-407E-A947-70E740481C1C}">
                <a14:useLocalDpi xmlns:a14="http://schemas.microsoft.com/office/drawing/2010/main" val="0"/>
              </a:ext>
            </a:extLst>
          </a:blip>
          <a:srcRect r="75391"/>
          <a:stretch/>
        </p:blipFill>
        <p:spPr>
          <a:xfrm flipH="1">
            <a:off x="9191624" y="0"/>
            <a:ext cx="3000375" cy="6858000"/>
          </a:xfrm>
          <a:prstGeom prst="rect">
            <a:avLst/>
          </a:prstGeom>
        </p:spPr>
      </p:pic>
      <p:sp>
        <p:nvSpPr>
          <p:cNvPr id="6" name="文本框 5"/>
          <p:cNvSpPr txBox="1"/>
          <p:nvPr/>
        </p:nvSpPr>
        <p:spPr>
          <a:xfrm>
            <a:off x="1371600" y="2328817"/>
            <a:ext cx="3282694" cy="1200329"/>
          </a:xfrm>
          <a:prstGeom prst="rect">
            <a:avLst/>
          </a:prstGeom>
          <a:noFill/>
        </p:spPr>
        <p:txBody>
          <a:bodyPr wrap="none" rtlCol="0">
            <a:spAutoFit/>
          </a:bodyPr>
          <a:lstStyle/>
          <a:p>
            <a:r>
              <a:rPr lang="en-US" altLang="zh-CN" sz="7200" spc="600" dirty="0">
                <a:solidFill>
                  <a:schemeClr val="bg1"/>
                </a:solidFill>
              </a:rPr>
              <a:t>Thanks</a:t>
            </a:r>
            <a:endParaRPr lang="zh-CN" altLang="en-US" sz="7200" spc="600" dirty="0">
              <a:solidFill>
                <a:schemeClr val="bg1"/>
              </a:solidFill>
            </a:endParaRPr>
          </a:p>
        </p:txBody>
      </p:sp>
    </p:spTree>
    <p:extLst>
      <p:ext uri="{BB962C8B-B14F-4D97-AF65-F5344CB8AC3E}">
        <p14:creationId xmlns:p14="http://schemas.microsoft.com/office/powerpoint/2010/main" val="3193194884"/>
      </p:ext>
    </p:extLst>
  </p:cSld>
  <p:clrMapOvr>
    <a:masterClrMapping/>
  </p:clrMapOvr>
</p:sld>
</file>

<file path=ppt/theme/theme1.xml><?xml version="1.0" encoding="utf-8"?>
<a:theme xmlns:a="http://schemas.openxmlformats.org/drawingml/2006/main" name="版式">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标准字体">
      <a:majorFont>
        <a:latin typeface="Calibri"/>
        <a:ea typeface="微软雅黑"/>
        <a:cs typeface=""/>
      </a:majorFont>
      <a:minorFont>
        <a:latin typeface="Calibri"/>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版权信息">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357</TotalTime>
  <Words>528</Words>
  <Application>Microsoft Office PowerPoint</Application>
  <PresentationFormat>宽屏</PresentationFormat>
  <Paragraphs>67</Paragraphs>
  <Slides>9</Slides>
  <Notes>0</Notes>
  <HiddenSlides>0</HiddenSlides>
  <MMClips>0</MMClips>
  <ScaleCrop>false</ScaleCrop>
  <HeadingPairs>
    <vt:vector size="6" baseType="variant">
      <vt:variant>
        <vt:lpstr>已用的字体</vt:lpstr>
      </vt:variant>
      <vt:variant>
        <vt:i4>4</vt:i4>
      </vt:variant>
      <vt:variant>
        <vt:lpstr>主题</vt:lpstr>
      </vt:variant>
      <vt:variant>
        <vt:i4>2</vt:i4>
      </vt:variant>
      <vt:variant>
        <vt:lpstr>幻灯片标题</vt:lpstr>
      </vt:variant>
      <vt:variant>
        <vt:i4>9</vt:i4>
      </vt:variant>
    </vt:vector>
  </HeadingPairs>
  <TitlesOfParts>
    <vt:vector size="15" baseType="lpstr">
      <vt:lpstr>Calibri</vt:lpstr>
      <vt:lpstr>微软雅黑</vt:lpstr>
      <vt:lpstr>Arial</vt:lpstr>
      <vt:lpstr>Impact</vt:lpstr>
      <vt:lpstr>版式</vt:lpstr>
      <vt:lpstr>版权信息</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Windows 用户</dc:creator>
  <cp:lastModifiedBy>奇真 亦假</cp:lastModifiedBy>
  <cp:revision>47</cp:revision>
  <dcterms:created xsi:type="dcterms:W3CDTF">2014-12-24T03:19:07Z</dcterms:created>
  <dcterms:modified xsi:type="dcterms:W3CDTF">2018-11-19T20:44:59Z</dcterms:modified>
</cp:coreProperties>
</file>