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60" r:id="rId5"/>
    <p:sldId id="264" r:id="rId6"/>
    <p:sldId id="261" r:id="rId7"/>
    <p:sldId id="265" r:id="rId8"/>
    <p:sldId id="263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7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FF"/>
    <a:srgbClr val="000000"/>
    <a:srgbClr val="9EB8CD"/>
    <a:srgbClr val="98A6AF"/>
    <a:srgbClr val="498EA7"/>
    <a:srgbClr val="B6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8" autoAdjust="0"/>
    <p:restoredTop sz="94660"/>
  </p:normalViewPr>
  <p:slideViewPr>
    <p:cSldViewPr>
      <p:cViewPr varScale="1">
        <p:scale>
          <a:sx n="111" d="100"/>
          <a:sy n="111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-37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Disk:Users:long:Documents:Research:cfg:scareware:Results:Measurement:parkC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Fake AV</c:v>
                </c:pt>
              </c:strCache>
            </c:strRef>
          </c:tx>
          <c:spPr>
            <a:solidFill>
              <a:srgbClr val="993300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Negative</c:v>
                </c:pt>
                <c:pt idx="1">
                  <c:v>Possitive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585.0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Drive-by download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Negative</c:v>
                </c:pt>
                <c:pt idx="1">
                  <c:v>Possitive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0.0</c:v>
                </c:pt>
                <c:pt idx="1">
                  <c:v>414.0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Rogue pharmacy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Negative</c:v>
                </c:pt>
                <c:pt idx="1">
                  <c:v>Possitive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</c:v>
                </c:pt>
                <c:pt idx="1">
                  <c:v>161.0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Benign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Negative</c:v>
                </c:pt>
                <c:pt idx="1">
                  <c:v>Possitive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1184.0</c:v>
                </c:pt>
                <c:pt idx="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4129080"/>
        <c:axId val="2064132200"/>
      </c:barChart>
      <c:catAx>
        <c:axId val="2064129080"/>
        <c:scaling>
          <c:orientation val="minMax"/>
        </c:scaling>
        <c:delete val="0"/>
        <c:axPos val="b"/>
        <c:majorTickMark val="out"/>
        <c:minorTickMark val="none"/>
        <c:tickLblPos val="nextTo"/>
        <c:crossAx val="2064132200"/>
        <c:crosses val="autoZero"/>
        <c:auto val="1"/>
        <c:lblAlgn val="ctr"/>
        <c:lblOffset val="100"/>
        <c:noMultiLvlLbl val="0"/>
      </c:catAx>
      <c:valAx>
        <c:axId val="2064132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4129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FakeAV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23.0</c:v>
                </c:pt>
                <c:pt idx="1">
                  <c:v>27.0</c:v>
                </c:pt>
                <c:pt idx="2">
                  <c:v>21.0</c:v>
                </c:pt>
                <c:pt idx="3">
                  <c:v>31.0</c:v>
                </c:pt>
                <c:pt idx="4">
                  <c:v>17.0</c:v>
                </c:pt>
                <c:pt idx="5">
                  <c:v>9.0</c:v>
                </c:pt>
                <c:pt idx="6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Drive-by download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4.0</c:v>
                </c:pt>
                <c:pt idx="1">
                  <c:v>1.0</c:v>
                </c:pt>
                <c:pt idx="3">
                  <c:v>3.0</c:v>
                </c:pt>
                <c:pt idx="5">
                  <c:v>9.0</c:v>
                </c:pt>
                <c:pt idx="6">
                  <c:v>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Rogue Search Engine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2.0</c:v>
                </c:pt>
                <c:pt idx="1">
                  <c:v>13.0</c:v>
                </c:pt>
                <c:pt idx="2">
                  <c:v>14.0</c:v>
                </c:pt>
                <c:pt idx="4">
                  <c:v>18.0</c:v>
                </c:pt>
                <c:pt idx="5">
                  <c:v>11.0</c:v>
                </c:pt>
                <c:pt idx="6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Scam (free gift)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3">
                  <c:v>10.0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Scam (local service)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6.0</c:v>
                </c:pt>
                <c:pt idx="1">
                  <c:v>2.0</c:v>
                </c:pt>
                <c:pt idx="2">
                  <c:v>2.0</c:v>
                </c:pt>
                <c:pt idx="4">
                  <c:v>5.0</c:v>
                </c:pt>
                <c:pt idx="5">
                  <c:v>11.0</c:v>
                </c:pt>
                <c:pt idx="6">
                  <c:v>7.0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Scam (discount luxury)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3.0</c:v>
                </c:pt>
                <c:pt idx="2">
                  <c:v>5.0</c:v>
                </c:pt>
                <c:pt idx="5">
                  <c:v>3.0</c:v>
                </c:pt>
                <c:pt idx="6">
                  <c:v>1.0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Rogue Pharmacy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1">
                  <c:v>1.0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Click Fraud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Sheet1!$I$2:$I$8</c:f>
              <c:numCache>
                <c:formatCode>General</c:formatCode>
                <c:ptCount val="7"/>
                <c:pt idx="1">
                  <c:v>1.0</c:v>
                </c:pt>
                <c:pt idx="4">
                  <c:v>1.0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Void Page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Sheet1!$J$2:$J$8</c:f>
              <c:numCache>
                <c:formatCode>General</c:formatCode>
                <c:ptCount val="7"/>
                <c:pt idx="0">
                  <c:v>1.0</c:v>
                </c:pt>
                <c:pt idx="1">
                  <c:v>4.0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Unknown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2010-9</c:v>
                </c:pt>
                <c:pt idx="1">
                  <c:v>2010-10</c:v>
                </c:pt>
                <c:pt idx="2">
                  <c:v>2010-11</c:v>
                </c:pt>
                <c:pt idx="3">
                  <c:v>2010-12</c:v>
                </c:pt>
                <c:pt idx="4">
                  <c:v>2011-1</c:v>
                </c:pt>
                <c:pt idx="5">
                  <c:v>2011-2</c:v>
                </c:pt>
                <c:pt idx="6">
                  <c:v>2011-3</c:v>
                </c:pt>
              </c:strCache>
            </c:strRef>
          </c:cat>
          <c:val>
            <c:numRef>
              <c:f>Sheet1!$K$2:$K$8</c:f>
              <c:numCache>
                <c:formatCode>General</c:formatCode>
                <c:ptCount val="7"/>
                <c:pt idx="0">
                  <c:v>9.0</c:v>
                </c:pt>
                <c:pt idx="1">
                  <c:v>1.0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6.0</c:v>
                </c:pt>
                <c:pt idx="6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9456344"/>
        <c:axId val="2069459288"/>
      </c:barChart>
      <c:catAx>
        <c:axId val="2069456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69459288"/>
        <c:crosses val="autoZero"/>
        <c:auto val="1"/>
        <c:lblAlgn val="ctr"/>
        <c:lblOffset val="100"/>
        <c:noMultiLvlLbl val="0"/>
      </c:catAx>
      <c:valAx>
        <c:axId val="206945928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69456344"/>
        <c:crosses val="autoZero"/>
        <c:crossBetween val="between"/>
        <c:majorUnit val="0.2"/>
        <c:minorUnit val="0.1"/>
      </c:valAx>
    </c:plotArea>
    <c:legend>
      <c:legendPos val="r"/>
      <c:layout>
        <c:manualLayout>
          <c:xMode val="edge"/>
          <c:yMode val="edge"/>
          <c:x val="0.656968233352274"/>
          <c:y val="0.039692501672585"/>
          <c:w val="0.33272248829721"/>
          <c:h val="0.9173470227986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71825-FC83-A447-81B0-676C3F8B4711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EB393-8EB0-5340-A9BE-706EE0B80DB1}">
      <dgm:prSet phldrT="[Text]"/>
      <dgm:spPr/>
      <dgm:t>
        <a:bodyPr/>
        <a:lstStyle/>
        <a:p>
          <a:r>
            <a:rPr lang="en-US" dirty="0" smtClean="0"/>
            <a:t>Generality</a:t>
          </a:r>
          <a:endParaRPr lang="en-US" dirty="0"/>
        </a:p>
      </dgm:t>
    </dgm:pt>
    <dgm:pt modelId="{AB5A9B71-45A9-E544-8472-FE8D17B0634A}" type="parTrans" cxnId="{16E0C32A-BB6F-3647-82C2-F8B4A1E86574}">
      <dgm:prSet/>
      <dgm:spPr/>
      <dgm:t>
        <a:bodyPr/>
        <a:lstStyle/>
        <a:p>
          <a:endParaRPr lang="en-US"/>
        </a:p>
      </dgm:t>
    </dgm:pt>
    <dgm:pt modelId="{7AEB71F8-2173-6247-8BE0-CAC6A8E20E8A}" type="sibTrans" cxnId="{16E0C32A-BB6F-3647-82C2-F8B4A1E86574}">
      <dgm:prSet/>
      <dgm:spPr/>
      <dgm:t>
        <a:bodyPr/>
        <a:lstStyle/>
        <a:p>
          <a:endParaRPr lang="en-US"/>
        </a:p>
      </dgm:t>
    </dgm:pt>
    <dgm:pt modelId="{E3E1BEBA-9263-BE47-B876-C878EC79E0B6}">
      <dgm:prSet/>
      <dgm:spPr/>
      <dgm:t>
        <a:bodyPr/>
        <a:lstStyle/>
        <a:p>
          <a:r>
            <a:rPr lang="en-US" dirty="0" smtClean="0"/>
            <a:t>Robustness</a:t>
          </a:r>
        </a:p>
      </dgm:t>
    </dgm:pt>
    <dgm:pt modelId="{3A6816A5-4062-F74C-8E0B-121768FE64E8}" type="parTrans" cxnId="{5D360024-CCDF-BE48-9150-57873BD0A386}">
      <dgm:prSet/>
      <dgm:spPr/>
      <dgm:t>
        <a:bodyPr/>
        <a:lstStyle/>
        <a:p>
          <a:endParaRPr lang="en-US"/>
        </a:p>
      </dgm:t>
    </dgm:pt>
    <dgm:pt modelId="{013556A8-444A-FA46-BBEC-9B77B44CB214}" type="sibTrans" cxnId="{5D360024-CCDF-BE48-9150-57873BD0A386}">
      <dgm:prSet/>
      <dgm:spPr/>
      <dgm:t>
        <a:bodyPr/>
        <a:lstStyle/>
        <a:p>
          <a:endParaRPr lang="en-US"/>
        </a:p>
      </dgm:t>
    </dgm:pt>
    <dgm:pt modelId="{706E4D71-C088-DF42-9875-A49BEC5A27BB}">
      <dgm:prSet/>
      <dgm:spPr/>
      <dgm:t>
        <a:bodyPr/>
        <a:lstStyle/>
        <a:p>
          <a:r>
            <a:rPr lang="en-US" dirty="0" smtClean="0"/>
            <a:t>Wide deployability </a:t>
          </a:r>
          <a:endParaRPr lang="en-US" dirty="0"/>
        </a:p>
      </dgm:t>
    </dgm:pt>
    <dgm:pt modelId="{B0D2BD09-71EB-144E-A84B-C5687AD537AC}" type="parTrans" cxnId="{A4984ABF-35D5-5448-AED1-30419F8461F7}">
      <dgm:prSet/>
      <dgm:spPr/>
      <dgm:t>
        <a:bodyPr/>
        <a:lstStyle/>
        <a:p>
          <a:endParaRPr lang="en-US"/>
        </a:p>
      </dgm:t>
    </dgm:pt>
    <dgm:pt modelId="{573496CB-9897-9E45-A8F1-F8480950A088}" type="sibTrans" cxnId="{A4984ABF-35D5-5448-AED1-30419F8461F7}">
      <dgm:prSet/>
      <dgm:spPr/>
      <dgm:t>
        <a:bodyPr/>
        <a:lstStyle/>
        <a:p>
          <a:endParaRPr lang="en-US"/>
        </a:p>
      </dgm:t>
    </dgm:pt>
    <dgm:pt modelId="{88FCA39D-D8D1-5148-AA2E-682CDFB84C76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Not specific to malicious content hosted on terminal page</a:t>
          </a:r>
          <a:endParaRPr lang="en-US" dirty="0">
            <a:solidFill>
              <a:srgbClr val="000000"/>
            </a:solidFill>
          </a:endParaRPr>
        </a:p>
      </dgm:t>
    </dgm:pt>
    <dgm:pt modelId="{1706D5D6-BCFF-7C40-978B-9F2D26850C8F}" type="parTrans" cxnId="{C3834D62-711E-4849-B13A-F46C7EA8C353}">
      <dgm:prSet/>
      <dgm:spPr/>
      <dgm:t>
        <a:bodyPr/>
        <a:lstStyle/>
        <a:p>
          <a:endParaRPr lang="en-US"/>
        </a:p>
      </dgm:t>
    </dgm:pt>
    <dgm:pt modelId="{8CE308C7-14D3-F941-91E0-DAAC15438004}" type="sibTrans" cxnId="{C3834D62-711E-4849-B13A-F46C7EA8C353}">
      <dgm:prSet/>
      <dgm:spPr/>
      <dgm:t>
        <a:bodyPr/>
        <a:lstStyle/>
        <a:p>
          <a:endParaRPr lang="en-US"/>
        </a:p>
      </dgm:t>
    </dgm:pt>
    <dgm:pt modelId="{5C610D74-1B1F-D847-8D5A-EB5B5D6AB28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Cannot be trivially evaded by attackers</a:t>
          </a:r>
        </a:p>
      </dgm:t>
    </dgm:pt>
    <dgm:pt modelId="{60E53B3B-EBAC-0043-9A05-A21139946843}" type="parTrans" cxnId="{649C3008-37F1-E442-BC02-437771AC3CA1}">
      <dgm:prSet/>
      <dgm:spPr/>
      <dgm:t>
        <a:bodyPr/>
        <a:lstStyle/>
        <a:p>
          <a:endParaRPr lang="en-US"/>
        </a:p>
      </dgm:t>
    </dgm:pt>
    <dgm:pt modelId="{0B3B5EAF-91FE-0848-BCC5-A01EF9370D0C}" type="sibTrans" cxnId="{649C3008-37F1-E442-BC02-437771AC3CA1}">
      <dgm:prSet/>
      <dgm:spPr/>
      <dgm:t>
        <a:bodyPr/>
        <a:lstStyle/>
        <a:p>
          <a:endParaRPr lang="en-US"/>
        </a:p>
      </dgm:t>
    </dgm:pt>
    <dgm:pt modelId="{022BCF9C-DEE2-804B-B97A-B2B7F4D66840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Not dependent on proprietary data or special environment </a:t>
          </a:r>
          <a:endParaRPr lang="en-US" dirty="0">
            <a:solidFill>
              <a:srgbClr val="000000"/>
            </a:solidFill>
          </a:endParaRPr>
        </a:p>
      </dgm:t>
    </dgm:pt>
    <dgm:pt modelId="{4CB4B34E-278E-D94A-98BB-D9DA3FFF917C}" type="parTrans" cxnId="{1D02BD72-57BB-5D4E-B62C-26085D5DAD2F}">
      <dgm:prSet/>
      <dgm:spPr/>
      <dgm:t>
        <a:bodyPr/>
        <a:lstStyle/>
        <a:p>
          <a:endParaRPr lang="en-US"/>
        </a:p>
      </dgm:t>
    </dgm:pt>
    <dgm:pt modelId="{745687DE-368D-064E-8E31-3931FC7D31BB}" type="sibTrans" cxnId="{1D02BD72-57BB-5D4E-B62C-26085D5DAD2F}">
      <dgm:prSet/>
      <dgm:spPr/>
      <dgm:t>
        <a:bodyPr/>
        <a:lstStyle/>
        <a:p>
          <a:endParaRPr lang="en-US"/>
        </a:p>
      </dgm:t>
    </dgm:pt>
    <dgm:pt modelId="{1C73D7CF-968A-1B45-85B2-EC642DE00B87}" type="pres">
      <dgm:prSet presAssocID="{82A71825-FC83-A447-81B0-676C3F8B47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ABA4D0-84D3-E24D-AA72-011753948A9B}" type="pres">
      <dgm:prSet presAssocID="{C10EB393-8EB0-5340-A9BE-706EE0B80DB1}" presName="linNode" presStyleCnt="0"/>
      <dgm:spPr/>
    </dgm:pt>
    <dgm:pt modelId="{AF413B28-773A-5142-9C53-2EE64D620B64}" type="pres">
      <dgm:prSet presAssocID="{C10EB393-8EB0-5340-A9BE-706EE0B80DB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75182-EEC3-F047-985E-3FEA90B1E684}" type="pres">
      <dgm:prSet presAssocID="{C10EB393-8EB0-5340-A9BE-706EE0B80DB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1C923-E4F4-FB4C-B425-4977A6318576}" type="pres">
      <dgm:prSet presAssocID="{7AEB71F8-2173-6247-8BE0-CAC6A8E20E8A}" presName="sp" presStyleCnt="0"/>
      <dgm:spPr/>
    </dgm:pt>
    <dgm:pt modelId="{4E4F9593-0A62-A741-B48A-56D3CABCE70A}" type="pres">
      <dgm:prSet presAssocID="{E3E1BEBA-9263-BE47-B876-C878EC79E0B6}" presName="linNode" presStyleCnt="0"/>
      <dgm:spPr/>
    </dgm:pt>
    <dgm:pt modelId="{B5CADCAB-3E05-4142-BF57-FBD72AFA30D1}" type="pres">
      <dgm:prSet presAssocID="{E3E1BEBA-9263-BE47-B876-C878EC79E0B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6321E-3AE8-624C-AFAE-FD942C83494B}" type="pres">
      <dgm:prSet presAssocID="{E3E1BEBA-9263-BE47-B876-C878EC79E0B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9734E-748C-0447-BD7D-AB3FB87F750D}" type="pres">
      <dgm:prSet presAssocID="{013556A8-444A-FA46-BBEC-9B77B44CB214}" presName="sp" presStyleCnt="0"/>
      <dgm:spPr/>
    </dgm:pt>
    <dgm:pt modelId="{5BC14C77-6BAF-0649-8F2A-F93C9F7BD204}" type="pres">
      <dgm:prSet presAssocID="{706E4D71-C088-DF42-9875-A49BEC5A27BB}" presName="linNode" presStyleCnt="0"/>
      <dgm:spPr/>
    </dgm:pt>
    <dgm:pt modelId="{5D04028B-6AF8-3747-86E7-B07E03C1B23F}" type="pres">
      <dgm:prSet presAssocID="{706E4D71-C088-DF42-9875-A49BEC5A27B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4D68F-9AC0-944F-913A-C029E25FA2B9}" type="pres">
      <dgm:prSet presAssocID="{706E4D71-C088-DF42-9875-A49BEC5A27B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C5103-4CBB-FE40-B25B-AE36039D0E02}" type="presOf" srcId="{706E4D71-C088-DF42-9875-A49BEC5A27BB}" destId="{5D04028B-6AF8-3747-86E7-B07E03C1B23F}" srcOrd="0" destOrd="0" presId="urn:microsoft.com/office/officeart/2005/8/layout/vList5"/>
    <dgm:cxn modelId="{186677F5-5B66-084F-83AE-BEBC1FE2237A}" type="presOf" srcId="{E3E1BEBA-9263-BE47-B876-C878EC79E0B6}" destId="{B5CADCAB-3E05-4142-BF57-FBD72AFA30D1}" srcOrd="0" destOrd="0" presId="urn:microsoft.com/office/officeart/2005/8/layout/vList5"/>
    <dgm:cxn modelId="{E9C019D5-3739-CE44-B97E-D24B492DDC07}" type="presOf" srcId="{C10EB393-8EB0-5340-A9BE-706EE0B80DB1}" destId="{AF413B28-773A-5142-9C53-2EE64D620B64}" srcOrd="0" destOrd="0" presId="urn:microsoft.com/office/officeart/2005/8/layout/vList5"/>
    <dgm:cxn modelId="{B4E0EA7E-8EC3-8E42-AAAD-39F7D30EAD2B}" type="presOf" srcId="{022BCF9C-DEE2-804B-B97A-B2B7F4D66840}" destId="{F914D68F-9AC0-944F-913A-C029E25FA2B9}" srcOrd="0" destOrd="0" presId="urn:microsoft.com/office/officeart/2005/8/layout/vList5"/>
    <dgm:cxn modelId="{5D360024-CCDF-BE48-9150-57873BD0A386}" srcId="{82A71825-FC83-A447-81B0-676C3F8B4711}" destId="{E3E1BEBA-9263-BE47-B876-C878EC79E0B6}" srcOrd="1" destOrd="0" parTransId="{3A6816A5-4062-F74C-8E0B-121768FE64E8}" sibTransId="{013556A8-444A-FA46-BBEC-9B77B44CB214}"/>
    <dgm:cxn modelId="{C3834D62-711E-4849-B13A-F46C7EA8C353}" srcId="{C10EB393-8EB0-5340-A9BE-706EE0B80DB1}" destId="{88FCA39D-D8D1-5148-AA2E-682CDFB84C76}" srcOrd="0" destOrd="0" parTransId="{1706D5D6-BCFF-7C40-978B-9F2D26850C8F}" sibTransId="{8CE308C7-14D3-F941-91E0-DAAC15438004}"/>
    <dgm:cxn modelId="{A4984ABF-35D5-5448-AED1-30419F8461F7}" srcId="{82A71825-FC83-A447-81B0-676C3F8B4711}" destId="{706E4D71-C088-DF42-9875-A49BEC5A27BB}" srcOrd="2" destOrd="0" parTransId="{B0D2BD09-71EB-144E-A84B-C5687AD537AC}" sibTransId="{573496CB-9897-9E45-A8F1-F8480950A088}"/>
    <dgm:cxn modelId="{1D02BD72-57BB-5D4E-B62C-26085D5DAD2F}" srcId="{706E4D71-C088-DF42-9875-A49BEC5A27BB}" destId="{022BCF9C-DEE2-804B-B97A-B2B7F4D66840}" srcOrd="0" destOrd="0" parTransId="{4CB4B34E-278E-D94A-98BB-D9DA3FFF917C}" sibTransId="{745687DE-368D-064E-8E31-3931FC7D31BB}"/>
    <dgm:cxn modelId="{010E6E72-BC28-854B-B934-D8182532A2B7}" type="presOf" srcId="{82A71825-FC83-A447-81B0-676C3F8B4711}" destId="{1C73D7CF-968A-1B45-85B2-EC642DE00B87}" srcOrd="0" destOrd="0" presId="urn:microsoft.com/office/officeart/2005/8/layout/vList5"/>
    <dgm:cxn modelId="{16E0C32A-BB6F-3647-82C2-F8B4A1E86574}" srcId="{82A71825-FC83-A447-81B0-676C3F8B4711}" destId="{C10EB393-8EB0-5340-A9BE-706EE0B80DB1}" srcOrd="0" destOrd="0" parTransId="{AB5A9B71-45A9-E544-8472-FE8D17B0634A}" sibTransId="{7AEB71F8-2173-6247-8BE0-CAC6A8E20E8A}"/>
    <dgm:cxn modelId="{18D64513-1243-A140-B8E4-3A1489B5796C}" type="presOf" srcId="{5C610D74-1B1F-D847-8D5A-EB5B5D6AB28A}" destId="{9E26321E-3AE8-624C-AFAE-FD942C83494B}" srcOrd="0" destOrd="0" presId="urn:microsoft.com/office/officeart/2005/8/layout/vList5"/>
    <dgm:cxn modelId="{649C3008-37F1-E442-BC02-437771AC3CA1}" srcId="{E3E1BEBA-9263-BE47-B876-C878EC79E0B6}" destId="{5C610D74-1B1F-D847-8D5A-EB5B5D6AB28A}" srcOrd="0" destOrd="0" parTransId="{60E53B3B-EBAC-0043-9A05-A21139946843}" sibTransId="{0B3B5EAF-91FE-0848-BCC5-A01EF9370D0C}"/>
    <dgm:cxn modelId="{69E0C2C9-A6AB-7747-B69B-1978FB2B250B}" type="presOf" srcId="{88FCA39D-D8D1-5148-AA2E-682CDFB84C76}" destId="{96D75182-EEC3-F047-985E-3FEA90B1E684}" srcOrd="0" destOrd="0" presId="urn:microsoft.com/office/officeart/2005/8/layout/vList5"/>
    <dgm:cxn modelId="{7E9BBC6D-7295-B148-92DC-3083376F8A00}" type="presParOf" srcId="{1C73D7CF-968A-1B45-85B2-EC642DE00B87}" destId="{61ABA4D0-84D3-E24D-AA72-011753948A9B}" srcOrd="0" destOrd="0" presId="urn:microsoft.com/office/officeart/2005/8/layout/vList5"/>
    <dgm:cxn modelId="{9E9607C2-B470-EC4F-B3AD-44726F6E3492}" type="presParOf" srcId="{61ABA4D0-84D3-E24D-AA72-011753948A9B}" destId="{AF413B28-773A-5142-9C53-2EE64D620B64}" srcOrd="0" destOrd="0" presId="urn:microsoft.com/office/officeart/2005/8/layout/vList5"/>
    <dgm:cxn modelId="{C8FEAA4D-FC27-0849-B6E3-E426DFA6CC8C}" type="presParOf" srcId="{61ABA4D0-84D3-E24D-AA72-011753948A9B}" destId="{96D75182-EEC3-F047-985E-3FEA90B1E684}" srcOrd="1" destOrd="0" presId="urn:microsoft.com/office/officeart/2005/8/layout/vList5"/>
    <dgm:cxn modelId="{2A1C2AFA-8A15-EF46-BAC0-CB4B891A8E23}" type="presParOf" srcId="{1C73D7CF-968A-1B45-85B2-EC642DE00B87}" destId="{D931C923-E4F4-FB4C-B425-4977A6318576}" srcOrd="1" destOrd="0" presId="urn:microsoft.com/office/officeart/2005/8/layout/vList5"/>
    <dgm:cxn modelId="{A6BB6C45-FFF8-B545-8A8A-902F2FD3A8EA}" type="presParOf" srcId="{1C73D7CF-968A-1B45-85B2-EC642DE00B87}" destId="{4E4F9593-0A62-A741-B48A-56D3CABCE70A}" srcOrd="2" destOrd="0" presId="urn:microsoft.com/office/officeart/2005/8/layout/vList5"/>
    <dgm:cxn modelId="{63E60D17-4213-FF4C-A405-77589D7AEB06}" type="presParOf" srcId="{4E4F9593-0A62-A741-B48A-56D3CABCE70A}" destId="{B5CADCAB-3E05-4142-BF57-FBD72AFA30D1}" srcOrd="0" destOrd="0" presId="urn:microsoft.com/office/officeart/2005/8/layout/vList5"/>
    <dgm:cxn modelId="{CF7BED2E-9F4A-224E-B0B7-A5CBA2347D2E}" type="presParOf" srcId="{4E4F9593-0A62-A741-B48A-56D3CABCE70A}" destId="{9E26321E-3AE8-624C-AFAE-FD942C83494B}" srcOrd="1" destOrd="0" presId="urn:microsoft.com/office/officeart/2005/8/layout/vList5"/>
    <dgm:cxn modelId="{9685BD15-A2D8-C949-8C74-9D309F9CD701}" type="presParOf" srcId="{1C73D7CF-968A-1B45-85B2-EC642DE00B87}" destId="{2E29734E-748C-0447-BD7D-AB3FB87F750D}" srcOrd="3" destOrd="0" presId="urn:microsoft.com/office/officeart/2005/8/layout/vList5"/>
    <dgm:cxn modelId="{ED4D34F1-E536-484B-8E64-29B1527D475D}" type="presParOf" srcId="{1C73D7CF-968A-1B45-85B2-EC642DE00B87}" destId="{5BC14C77-6BAF-0649-8F2A-F93C9F7BD204}" srcOrd="4" destOrd="0" presId="urn:microsoft.com/office/officeart/2005/8/layout/vList5"/>
    <dgm:cxn modelId="{F80EA3A4-169F-3D47-9279-4ECEBCC31E56}" type="presParOf" srcId="{5BC14C77-6BAF-0649-8F2A-F93C9F7BD204}" destId="{5D04028B-6AF8-3747-86E7-B07E03C1B23F}" srcOrd="0" destOrd="0" presId="urn:microsoft.com/office/officeart/2005/8/layout/vList5"/>
    <dgm:cxn modelId="{B78295B6-97B4-084F-9F5B-FC039F75FC1C}" type="presParOf" srcId="{5BC14C77-6BAF-0649-8F2A-F93C9F7BD204}" destId="{F914D68F-9AC0-944F-913A-C029E25FA2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252F09-4BC1-9146-B7C3-F7EB5F9053D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8373B-E825-4049-BF75-8BD6B17042EA}">
      <dgm:prSet phldrT="[Text]"/>
      <dgm:spPr/>
      <dgm:t>
        <a:bodyPr/>
        <a:lstStyle/>
        <a:p>
          <a:r>
            <a:rPr lang="en-US" dirty="0" smtClean="0"/>
            <a:t>Redirection composition</a:t>
          </a:r>
          <a:endParaRPr lang="en-US" dirty="0"/>
        </a:p>
      </dgm:t>
    </dgm:pt>
    <dgm:pt modelId="{2D97A763-49A0-CE4F-9512-F7D3743592DA}" type="parTrans" cxnId="{B0F9CACB-B521-E444-9DE5-F66DD5AF563C}">
      <dgm:prSet/>
      <dgm:spPr/>
      <dgm:t>
        <a:bodyPr/>
        <a:lstStyle/>
        <a:p>
          <a:endParaRPr lang="en-US"/>
        </a:p>
      </dgm:t>
    </dgm:pt>
    <dgm:pt modelId="{5A4A76F6-BED6-8F49-9443-AA6517E39BAD}" type="sibTrans" cxnId="{B0F9CACB-B521-E444-9DE5-F66DD5AF563C}">
      <dgm:prSet/>
      <dgm:spPr/>
      <dgm:t>
        <a:bodyPr/>
        <a:lstStyle/>
        <a:p>
          <a:endParaRPr lang="en-US"/>
        </a:p>
      </dgm:t>
    </dgm:pt>
    <dgm:pt modelId="{2171B1AE-AF1B-0F45-8D8C-855EA8A822BA}">
      <dgm:prSet phldrT="[Text]" custT="1"/>
      <dgm:spPr/>
      <dgm:t>
        <a:bodyPr/>
        <a:lstStyle/>
        <a:p>
          <a:pPr algn="ctr"/>
          <a:r>
            <a:rPr lang="en-US" sz="1800" smtClean="0">
              <a:solidFill>
                <a:srgbClr val="000000"/>
              </a:solidFill>
              <a:latin typeface="Helvetica"/>
              <a:cs typeface="Helvetica"/>
            </a:rPr>
            <a:t>Total redirection hops</a:t>
          </a:r>
          <a:endParaRPr lang="en-US" sz="1800" dirty="0">
            <a:solidFill>
              <a:srgbClr val="000000"/>
            </a:solidFill>
            <a:latin typeface="Helvetica"/>
            <a:cs typeface="Helvetica"/>
          </a:endParaRPr>
        </a:p>
      </dgm:t>
    </dgm:pt>
    <dgm:pt modelId="{0AA153B3-84AB-AC4D-BE60-B5EE8AF5ACE4}" type="parTrans" cxnId="{E7D9B0DF-413F-5D4C-B60F-23E4732F96D9}">
      <dgm:prSet/>
      <dgm:spPr>
        <a:ln w="38100" cmpd="sng">
          <a:solidFill>
            <a:schemeClr val="accent3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B07EAE25-9496-8244-909E-71C798B0EBBE}" type="sibTrans" cxnId="{E7D9B0DF-413F-5D4C-B60F-23E4732F96D9}">
      <dgm:prSet/>
      <dgm:spPr/>
      <dgm:t>
        <a:bodyPr/>
        <a:lstStyle/>
        <a:p>
          <a:endParaRPr lang="en-US"/>
        </a:p>
      </dgm:t>
    </dgm:pt>
    <dgm:pt modelId="{A1A9C92C-0E5B-664F-82FF-927E09F8DABA}">
      <dgm:prSet phldrT="[Text]" custT="1"/>
      <dgm:spPr/>
      <dgm:t>
        <a:bodyPr/>
        <a:lstStyle/>
        <a:p>
          <a:pPr algn="ctr"/>
          <a:r>
            <a:rPr lang="en-US" sz="1800" smtClean="0">
              <a:solidFill>
                <a:srgbClr val="000000"/>
              </a:solidFill>
              <a:latin typeface="Helvetica"/>
              <a:cs typeface="Helvetica"/>
            </a:rPr>
            <a:t>Cross-site redirection hops</a:t>
          </a:r>
          <a:endParaRPr lang="en-US" sz="1800" dirty="0">
            <a:solidFill>
              <a:srgbClr val="000000"/>
            </a:solidFill>
            <a:latin typeface="Helvetica"/>
            <a:cs typeface="Helvetica"/>
          </a:endParaRPr>
        </a:p>
      </dgm:t>
    </dgm:pt>
    <dgm:pt modelId="{E66FD131-4763-2847-9B42-5216247DE9A4}" type="parTrans" cxnId="{9F3F6A71-DBAF-7846-9494-316A7F603088}">
      <dgm:prSet/>
      <dgm:spPr>
        <a:ln w="38100" cmpd="sng">
          <a:solidFill>
            <a:schemeClr val="accent3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424EB613-9F7D-D147-9377-CA78818262B3}" type="sibTrans" cxnId="{9F3F6A71-DBAF-7846-9494-316A7F603088}">
      <dgm:prSet/>
      <dgm:spPr/>
      <dgm:t>
        <a:bodyPr/>
        <a:lstStyle/>
        <a:p>
          <a:endParaRPr lang="en-US"/>
        </a:p>
      </dgm:t>
    </dgm:pt>
    <dgm:pt modelId="{A373019E-C513-904C-99CD-E5E21C8AE952}">
      <dgm:prSet phldrT="[Text]"/>
      <dgm:spPr/>
      <dgm:t>
        <a:bodyPr/>
        <a:lstStyle/>
        <a:p>
          <a:r>
            <a:rPr lang="en-US" dirty="0" smtClean="0"/>
            <a:t>Chained webpages</a:t>
          </a:r>
          <a:endParaRPr lang="en-US" dirty="0"/>
        </a:p>
      </dgm:t>
    </dgm:pt>
    <dgm:pt modelId="{44A6FDD1-79AF-DD4B-8419-2AF6CEDC2764}" type="parTrans" cxnId="{B5D374A9-6FBE-C147-A5E4-15B20B9CCB2D}">
      <dgm:prSet/>
      <dgm:spPr/>
      <dgm:t>
        <a:bodyPr/>
        <a:lstStyle/>
        <a:p>
          <a:endParaRPr lang="en-US"/>
        </a:p>
      </dgm:t>
    </dgm:pt>
    <dgm:pt modelId="{9C8D599C-FF44-DE4F-86CE-0CD1A81187A4}" type="sibTrans" cxnId="{B5D374A9-6FBE-C147-A5E4-15B20B9CCB2D}">
      <dgm:prSet/>
      <dgm:spPr/>
      <dgm:t>
        <a:bodyPr/>
        <a:lstStyle/>
        <a:p>
          <a:endParaRPr lang="en-US"/>
        </a:p>
      </dgm:t>
    </dgm:pt>
    <dgm:pt modelId="{3DA8AAF0-05EA-5B4E-BB0F-90D640DF6AAC}">
      <dgm:prSet phldrT="[Text]" custT="1"/>
      <dgm:spPr/>
      <dgm:t>
        <a:bodyPr/>
        <a:lstStyle/>
        <a:p>
          <a:pPr algn="ctr"/>
          <a:r>
            <a:rPr lang="en-US" sz="1800" smtClean="0">
              <a:solidFill>
                <a:srgbClr val="000000"/>
              </a:solidFill>
              <a:latin typeface="Helvetica"/>
              <a:cs typeface="Helvetica"/>
            </a:rPr>
            <a:t>Landing-to-terminal distance</a:t>
          </a:r>
          <a:endParaRPr lang="en-US" sz="1800" dirty="0">
            <a:solidFill>
              <a:srgbClr val="000000"/>
            </a:solidFill>
            <a:latin typeface="Helvetica"/>
            <a:cs typeface="Helvetica"/>
          </a:endParaRPr>
        </a:p>
      </dgm:t>
    </dgm:pt>
    <dgm:pt modelId="{8D27B5F0-C51F-E545-940B-6047657A5276}" type="parTrans" cxnId="{CDF8FF71-31C7-ED43-A0F4-C0F220A358D1}">
      <dgm:prSet/>
      <dgm:spPr>
        <a:ln w="38100" cmpd="sng">
          <a:solidFill>
            <a:srgbClr val="D9D9D9"/>
          </a:solidFill>
        </a:ln>
      </dgm:spPr>
      <dgm:t>
        <a:bodyPr/>
        <a:lstStyle/>
        <a:p>
          <a:endParaRPr lang="en-US"/>
        </a:p>
      </dgm:t>
    </dgm:pt>
    <dgm:pt modelId="{51A88820-E804-5A42-8BEF-50C727811280}" type="sibTrans" cxnId="{CDF8FF71-31C7-ED43-A0F4-C0F220A358D1}">
      <dgm:prSet/>
      <dgm:spPr/>
      <dgm:t>
        <a:bodyPr/>
        <a:lstStyle/>
        <a:p>
          <a:endParaRPr lang="en-US"/>
        </a:p>
      </dgm:t>
    </dgm:pt>
    <dgm:pt modelId="{0B79F990-B56F-DB4C-A041-363814CBF9AE}">
      <dgm:prSet phldrT="[Text]" custT="1"/>
      <dgm:spPr/>
      <dgm:t>
        <a:bodyPr/>
        <a:lstStyle/>
        <a:p>
          <a:pPr algn="ctr"/>
          <a:r>
            <a:rPr lang="en-US" sz="1800" smtClean="0">
              <a:solidFill>
                <a:srgbClr val="000000"/>
              </a:solidFill>
              <a:latin typeface="Helvetica"/>
              <a:cs typeface="Helvetica"/>
            </a:rPr>
            <a:t>Page rendering errors</a:t>
          </a:r>
          <a:endParaRPr lang="en-US" sz="1800" dirty="0">
            <a:solidFill>
              <a:srgbClr val="000000"/>
            </a:solidFill>
            <a:latin typeface="Helvetica"/>
            <a:cs typeface="Helvetica"/>
          </a:endParaRPr>
        </a:p>
      </dgm:t>
    </dgm:pt>
    <dgm:pt modelId="{1D226713-6417-BE47-9FCA-FD65073FB033}" type="parTrans" cxnId="{207002E7-8AFB-C04A-84DB-54B6DE9F8599}">
      <dgm:prSet/>
      <dgm:spPr>
        <a:ln w="38100" cmpd="sng">
          <a:solidFill>
            <a:srgbClr val="D9D9D9"/>
          </a:solidFill>
        </a:ln>
      </dgm:spPr>
      <dgm:t>
        <a:bodyPr/>
        <a:lstStyle/>
        <a:p>
          <a:endParaRPr lang="en-US"/>
        </a:p>
      </dgm:t>
    </dgm:pt>
    <dgm:pt modelId="{5E6C970F-B356-914C-ADFE-35F3C9F3A578}" type="sibTrans" cxnId="{207002E7-8AFB-C04A-84DB-54B6DE9F8599}">
      <dgm:prSet/>
      <dgm:spPr/>
      <dgm:t>
        <a:bodyPr/>
        <a:lstStyle/>
        <a:p>
          <a:endParaRPr lang="en-US"/>
        </a:p>
      </dgm:t>
    </dgm:pt>
    <dgm:pt modelId="{FB2CCB0F-9139-8546-8316-1AD96D926C4E}">
      <dgm:prSet phldrT="[Text]" custT="1"/>
      <dgm:spPr/>
      <dgm:t>
        <a:bodyPr/>
        <a:lstStyle/>
        <a:p>
          <a:pPr algn="ctr"/>
          <a:r>
            <a:rPr lang="en-US" sz="1800" smtClean="0">
              <a:solidFill>
                <a:srgbClr val="000000"/>
              </a:solidFill>
              <a:latin typeface="Helvetica"/>
              <a:cs typeface="Helvetica"/>
            </a:rPr>
            <a:t>Redirection consistency</a:t>
          </a:r>
          <a:endParaRPr lang="en-US" sz="1800" dirty="0">
            <a:solidFill>
              <a:srgbClr val="000000"/>
            </a:solidFill>
            <a:latin typeface="Helvetica"/>
            <a:cs typeface="Helvetica"/>
          </a:endParaRPr>
        </a:p>
      </dgm:t>
    </dgm:pt>
    <dgm:pt modelId="{74025469-48E2-5549-9331-E53E8B7A3294}" type="parTrans" cxnId="{BF04F700-2360-9B43-8684-A114D77B43ED}">
      <dgm:prSet/>
      <dgm:spPr>
        <a:ln w="38100" cmpd="sng">
          <a:solidFill>
            <a:schemeClr val="accent3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ABA0BB47-448D-DF48-BBD1-3D6FFF09D905}" type="sibTrans" cxnId="{BF04F700-2360-9B43-8684-A114D77B43ED}">
      <dgm:prSet/>
      <dgm:spPr/>
      <dgm:t>
        <a:bodyPr/>
        <a:lstStyle/>
        <a:p>
          <a:endParaRPr lang="en-US"/>
        </a:p>
      </dgm:t>
    </dgm:pt>
    <dgm:pt modelId="{D7193C7A-BDD5-784D-BCE8-329B712D7BCC}">
      <dgm:prSet phldrT="[Text]" custT="1"/>
      <dgm:spPr/>
      <dgm:t>
        <a:bodyPr/>
        <a:lstStyle/>
        <a:p>
          <a:pPr algn="ctr"/>
          <a:r>
            <a:rPr lang="en-US" sz="1800" smtClean="0">
              <a:solidFill>
                <a:srgbClr val="000000"/>
              </a:solidFill>
              <a:latin typeface="Helvetica"/>
              <a:cs typeface="Helvetica"/>
            </a:rPr>
            <a:t>IP-to-name ratio</a:t>
          </a:r>
          <a:endParaRPr lang="en-US" sz="1800" dirty="0">
            <a:solidFill>
              <a:srgbClr val="000000"/>
            </a:solidFill>
            <a:latin typeface="Helvetica"/>
            <a:cs typeface="Helvetica"/>
          </a:endParaRPr>
        </a:p>
      </dgm:t>
    </dgm:pt>
    <dgm:pt modelId="{13986C78-B8D0-6443-AFA5-6EE2E00BD79E}" type="parTrans" cxnId="{A32093D7-FE3B-6B46-AF4A-2407336D918B}">
      <dgm:prSet/>
      <dgm:spPr>
        <a:ln w="38100" cmpd="sng">
          <a:solidFill>
            <a:srgbClr val="D9D9D9"/>
          </a:solidFill>
        </a:ln>
      </dgm:spPr>
      <dgm:t>
        <a:bodyPr/>
        <a:lstStyle/>
        <a:p>
          <a:endParaRPr lang="en-US"/>
        </a:p>
      </dgm:t>
    </dgm:pt>
    <dgm:pt modelId="{07025C4A-0B4B-684D-B81D-3964D83843AD}" type="sibTrans" cxnId="{A32093D7-FE3B-6B46-AF4A-2407336D918B}">
      <dgm:prSet/>
      <dgm:spPr/>
      <dgm:t>
        <a:bodyPr/>
        <a:lstStyle/>
        <a:p>
          <a:endParaRPr lang="en-US"/>
        </a:p>
      </dgm:t>
    </dgm:pt>
    <dgm:pt modelId="{8F0FB5A4-0273-CC41-A6D3-F9EFAB925089}">
      <dgm:prSet phldrT="[Text]"/>
      <dgm:spPr/>
      <dgm:t>
        <a:bodyPr/>
        <a:lstStyle/>
        <a:p>
          <a:r>
            <a:rPr lang="en-US" dirty="0" smtClean="0"/>
            <a:t>Poisoning resistance</a:t>
          </a:r>
          <a:endParaRPr lang="en-US" dirty="0"/>
        </a:p>
      </dgm:t>
    </dgm:pt>
    <dgm:pt modelId="{9653E64B-AF16-B840-880D-FE039C8D33CE}" type="parTrans" cxnId="{6F9FA9A8-45CB-654C-A89D-6F3A1FF3DCAB}">
      <dgm:prSet/>
      <dgm:spPr/>
      <dgm:t>
        <a:bodyPr/>
        <a:lstStyle/>
        <a:p>
          <a:endParaRPr lang="en-US"/>
        </a:p>
      </dgm:t>
    </dgm:pt>
    <dgm:pt modelId="{C7F2B93D-307C-DC4B-966C-005A9330D980}" type="sibTrans" cxnId="{6F9FA9A8-45CB-654C-A89D-6F3A1FF3DCAB}">
      <dgm:prSet/>
      <dgm:spPr/>
      <dgm:t>
        <a:bodyPr/>
        <a:lstStyle/>
        <a:p>
          <a:endParaRPr lang="en-US"/>
        </a:p>
      </dgm:t>
    </dgm:pt>
    <dgm:pt modelId="{5C9B37D3-8079-A04A-8C66-97D8AB7B818E}">
      <dgm:prSet phldrT="[Text]" custT="1"/>
      <dgm:spPr/>
      <dgm:t>
        <a:bodyPr/>
        <a:lstStyle/>
        <a:p>
          <a:pPr algn="ctr"/>
          <a:r>
            <a:rPr lang="en-US" sz="1800" dirty="0" smtClean="0">
              <a:solidFill>
                <a:srgbClr val="000000"/>
              </a:solidFill>
              <a:latin typeface="Helvetica"/>
              <a:cs typeface="Helvetica"/>
            </a:rPr>
            <a:t>Keyword poisoning resistance</a:t>
          </a:r>
          <a:endParaRPr lang="en-US" sz="1800" dirty="0">
            <a:solidFill>
              <a:srgbClr val="000000"/>
            </a:solidFill>
            <a:latin typeface="Helvetica"/>
            <a:cs typeface="Helvetica"/>
          </a:endParaRPr>
        </a:p>
      </dgm:t>
    </dgm:pt>
    <dgm:pt modelId="{05BA967F-DAB7-9B46-ABC0-573518CC4381}" type="parTrans" cxnId="{0401C022-4061-FA4B-852F-E92AB7E652D5}">
      <dgm:prSet/>
      <dgm:spPr>
        <a:ln w="38100" cmpd="sng">
          <a:solidFill>
            <a:srgbClr val="D9D9D9"/>
          </a:solidFill>
        </a:ln>
      </dgm:spPr>
      <dgm:t>
        <a:bodyPr/>
        <a:lstStyle/>
        <a:p>
          <a:endParaRPr lang="en-US"/>
        </a:p>
      </dgm:t>
    </dgm:pt>
    <dgm:pt modelId="{072DF98D-8D11-BE47-AE73-677AA7B87E92}" type="sibTrans" cxnId="{0401C022-4061-FA4B-852F-E92AB7E652D5}">
      <dgm:prSet/>
      <dgm:spPr/>
      <dgm:t>
        <a:bodyPr/>
        <a:lstStyle/>
        <a:p>
          <a:endParaRPr lang="en-US"/>
        </a:p>
      </dgm:t>
    </dgm:pt>
    <dgm:pt modelId="{3CF423FE-C3C4-8B4B-848D-13FF911D2366}">
      <dgm:prSet phldrT="[Text]" custT="1"/>
      <dgm:spPr/>
      <dgm:t>
        <a:bodyPr/>
        <a:lstStyle/>
        <a:p>
          <a:pPr algn="ctr"/>
          <a:r>
            <a:rPr lang="en-US" sz="1800" smtClean="0">
              <a:solidFill>
                <a:srgbClr val="000000"/>
              </a:solidFill>
              <a:latin typeface="Helvetica"/>
              <a:cs typeface="Helvetica"/>
            </a:rPr>
            <a:t>Search rank</a:t>
          </a:r>
          <a:endParaRPr lang="en-US" sz="1800" dirty="0">
            <a:solidFill>
              <a:srgbClr val="000000"/>
            </a:solidFill>
            <a:latin typeface="Helvetica"/>
            <a:cs typeface="Helvetica"/>
          </a:endParaRPr>
        </a:p>
      </dgm:t>
    </dgm:pt>
    <dgm:pt modelId="{C19E911A-F9BE-1B49-9B10-FA267856E442}" type="parTrans" cxnId="{39034CD1-4387-B245-99A3-173EABC8880B}">
      <dgm:prSet/>
      <dgm:spPr>
        <a:ln w="38100" cmpd="sng">
          <a:solidFill>
            <a:srgbClr val="D9D9D9"/>
          </a:solidFill>
        </a:ln>
      </dgm:spPr>
      <dgm:t>
        <a:bodyPr/>
        <a:lstStyle/>
        <a:p>
          <a:endParaRPr lang="en-US"/>
        </a:p>
      </dgm:t>
    </dgm:pt>
    <dgm:pt modelId="{0BBA8A16-366E-9346-A1C5-BF39DE960C1C}" type="sibTrans" cxnId="{39034CD1-4387-B245-99A3-173EABC8880B}">
      <dgm:prSet/>
      <dgm:spPr/>
      <dgm:t>
        <a:bodyPr/>
        <a:lstStyle/>
        <a:p>
          <a:endParaRPr lang="en-US"/>
        </a:p>
      </dgm:t>
    </dgm:pt>
    <dgm:pt modelId="{1FBDC483-E4C8-4E48-818F-B67D187E7900}">
      <dgm:prSet phldrT="[Text]" custT="1"/>
      <dgm:spPr/>
      <dgm:t>
        <a:bodyPr/>
        <a:lstStyle/>
        <a:p>
          <a:pPr algn="ctr"/>
          <a:r>
            <a:rPr lang="en-US" sz="1800" smtClean="0">
              <a:solidFill>
                <a:srgbClr val="000000"/>
              </a:solidFill>
              <a:latin typeface="Helvetica"/>
              <a:cs typeface="Helvetica"/>
            </a:rPr>
            <a:t>Good rank confidence</a:t>
          </a:r>
          <a:endParaRPr lang="en-US" sz="1800" dirty="0">
            <a:solidFill>
              <a:srgbClr val="000000"/>
            </a:solidFill>
            <a:latin typeface="Helvetica"/>
            <a:cs typeface="Helvetica"/>
          </a:endParaRPr>
        </a:p>
      </dgm:t>
    </dgm:pt>
    <dgm:pt modelId="{3A7E3C58-A96B-8A40-9D81-6F1008686599}" type="parTrans" cxnId="{79D79C4B-0D5A-2F4E-973C-A82FC5D596C4}">
      <dgm:prSet/>
      <dgm:spPr>
        <a:ln w="38100" cmpd="sng">
          <a:solidFill>
            <a:srgbClr val="D9D9D9"/>
          </a:solidFill>
        </a:ln>
      </dgm:spPr>
      <dgm:t>
        <a:bodyPr/>
        <a:lstStyle/>
        <a:p>
          <a:endParaRPr lang="en-US"/>
        </a:p>
      </dgm:t>
    </dgm:pt>
    <dgm:pt modelId="{8AC65CD2-D5C9-3043-8895-CEC812D0759C}" type="sibTrans" cxnId="{79D79C4B-0D5A-2F4E-973C-A82FC5D596C4}">
      <dgm:prSet/>
      <dgm:spPr/>
      <dgm:t>
        <a:bodyPr/>
        <a:lstStyle/>
        <a:p>
          <a:endParaRPr lang="en-US"/>
        </a:p>
      </dgm:t>
    </dgm:pt>
    <dgm:pt modelId="{510A4A8C-8BD7-6E4C-97B4-B9A7E5B378F4}" type="pres">
      <dgm:prSet presAssocID="{78252F09-4BC1-9146-B7C3-F7EB5F9053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4B787C9-7DDA-9245-9BA8-230A43FD4B9A}" type="pres">
      <dgm:prSet presAssocID="{1C88373B-E825-4049-BF75-8BD6B17042EA}" presName="root" presStyleCnt="0"/>
      <dgm:spPr/>
    </dgm:pt>
    <dgm:pt modelId="{1BCFD8F2-ADC8-7846-940E-0A5B4E913093}" type="pres">
      <dgm:prSet presAssocID="{1C88373B-E825-4049-BF75-8BD6B17042EA}" presName="rootComposite" presStyleCnt="0"/>
      <dgm:spPr/>
    </dgm:pt>
    <dgm:pt modelId="{8FF54887-3BAA-8A40-8B56-5D7D9F315361}" type="pres">
      <dgm:prSet presAssocID="{1C88373B-E825-4049-BF75-8BD6B17042EA}" presName="rootText" presStyleLbl="node1" presStyleIdx="0" presStyleCnt="3"/>
      <dgm:spPr/>
      <dgm:t>
        <a:bodyPr/>
        <a:lstStyle/>
        <a:p>
          <a:endParaRPr lang="en-US"/>
        </a:p>
      </dgm:t>
    </dgm:pt>
    <dgm:pt modelId="{4AA3F0A3-8E06-084D-83AA-A8639485FC8B}" type="pres">
      <dgm:prSet presAssocID="{1C88373B-E825-4049-BF75-8BD6B17042EA}" presName="rootConnector" presStyleLbl="node1" presStyleIdx="0" presStyleCnt="3"/>
      <dgm:spPr/>
      <dgm:t>
        <a:bodyPr/>
        <a:lstStyle/>
        <a:p>
          <a:endParaRPr lang="en-US"/>
        </a:p>
      </dgm:t>
    </dgm:pt>
    <dgm:pt modelId="{7C370838-B81B-9E40-BA44-1BE7D9DAB482}" type="pres">
      <dgm:prSet presAssocID="{1C88373B-E825-4049-BF75-8BD6B17042EA}" presName="childShape" presStyleCnt="0"/>
      <dgm:spPr/>
    </dgm:pt>
    <dgm:pt modelId="{80A90B0C-A4D4-9D41-A0F1-C98A2FEDAB68}" type="pres">
      <dgm:prSet presAssocID="{0AA153B3-84AB-AC4D-BE60-B5EE8AF5ACE4}" presName="Name13" presStyleLbl="parChTrans1D2" presStyleIdx="0" presStyleCnt="9"/>
      <dgm:spPr/>
      <dgm:t>
        <a:bodyPr/>
        <a:lstStyle/>
        <a:p>
          <a:endParaRPr lang="en-US"/>
        </a:p>
      </dgm:t>
    </dgm:pt>
    <dgm:pt modelId="{AE85D2B0-7F09-5B43-934A-963A0CD78D0B}" type="pres">
      <dgm:prSet presAssocID="{2171B1AE-AF1B-0F45-8D8C-855EA8A822BA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985AA-EC38-D64D-8344-5BF8A37CA07B}" type="pres">
      <dgm:prSet presAssocID="{E66FD131-4763-2847-9B42-5216247DE9A4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B7AB44C-3BA6-044D-B3B0-14727568C023}" type="pres">
      <dgm:prSet presAssocID="{A1A9C92C-0E5B-664F-82FF-927E09F8DABA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76F9A-B115-A14A-AFC0-1FF05671E9DA}" type="pres">
      <dgm:prSet presAssocID="{74025469-48E2-5549-9331-E53E8B7A3294}" presName="Name13" presStyleLbl="parChTrans1D2" presStyleIdx="2" presStyleCnt="9"/>
      <dgm:spPr/>
      <dgm:t>
        <a:bodyPr/>
        <a:lstStyle/>
        <a:p>
          <a:endParaRPr lang="en-US"/>
        </a:p>
      </dgm:t>
    </dgm:pt>
    <dgm:pt modelId="{1E7C1C21-8AE8-D34F-81C2-8D8EF66873BA}" type="pres">
      <dgm:prSet presAssocID="{FB2CCB0F-9139-8546-8316-1AD96D926C4E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22D8E-CFBA-F94D-AADB-1C835A386D42}" type="pres">
      <dgm:prSet presAssocID="{A373019E-C513-904C-99CD-E5E21C8AE952}" presName="root" presStyleCnt="0"/>
      <dgm:spPr/>
    </dgm:pt>
    <dgm:pt modelId="{BDE0764C-9F01-D242-9DFF-C3A121595983}" type="pres">
      <dgm:prSet presAssocID="{A373019E-C513-904C-99CD-E5E21C8AE952}" presName="rootComposite" presStyleCnt="0"/>
      <dgm:spPr/>
    </dgm:pt>
    <dgm:pt modelId="{4654313D-E8D7-B841-A00F-BBA3DC2B2C97}" type="pres">
      <dgm:prSet presAssocID="{A373019E-C513-904C-99CD-E5E21C8AE952}" presName="rootText" presStyleLbl="node1" presStyleIdx="1" presStyleCnt="3"/>
      <dgm:spPr/>
      <dgm:t>
        <a:bodyPr/>
        <a:lstStyle/>
        <a:p>
          <a:endParaRPr lang="en-US"/>
        </a:p>
      </dgm:t>
    </dgm:pt>
    <dgm:pt modelId="{30D2D814-FE09-8B46-BD7D-FB65CB74EAC0}" type="pres">
      <dgm:prSet presAssocID="{A373019E-C513-904C-99CD-E5E21C8AE952}" presName="rootConnector" presStyleLbl="node1" presStyleIdx="1" presStyleCnt="3"/>
      <dgm:spPr/>
      <dgm:t>
        <a:bodyPr/>
        <a:lstStyle/>
        <a:p>
          <a:endParaRPr lang="en-US"/>
        </a:p>
      </dgm:t>
    </dgm:pt>
    <dgm:pt modelId="{384E9C83-470D-D346-A296-437FC9BF594F}" type="pres">
      <dgm:prSet presAssocID="{A373019E-C513-904C-99CD-E5E21C8AE952}" presName="childShape" presStyleCnt="0"/>
      <dgm:spPr/>
    </dgm:pt>
    <dgm:pt modelId="{FFD34416-4A45-8346-88A0-E57E5D0C0F98}" type="pres">
      <dgm:prSet presAssocID="{8D27B5F0-C51F-E545-940B-6047657A5276}" presName="Name13" presStyleLbl="parChTrans1D2" presStyleIdx="3" presStyleCnt="9"/>
      <dgm:spPr/>
      <dgm:t>
        <a:bodyPr/>
        <a:lstStyle/>
        <a:p>
          <a:endParaRPr lang="en-US"/>
        </a:p>
      </dgm:t>
    </dgm:pt>
    <dgm:pt modelId="{ECE0A05B-A5D5-E944-9953-C2B4DB9368E6}" type="pres">
      <dgm:prSet presAssocID="{3DA8AAF0-05EA-5B4E-BB0F-90D640DF6AAC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CE264-DB3B-5F41-B0E9-BA1D6A1481F1}" type="pres">
      <dgm:prSet presAssocID="{1D226713-6417-BE47-9FCA-FD65073FB033}" presName="Name13" presStyleLbl="parChTrans1D2" presStyleIdx="4" presStyleCnt="9"/>
      <dgm:spPr/>
      <dgm:t>
        <a:bodyPr/>
        <a:lstStyle/>
        <a:p>
          <a:endParaRPr lang="en-US"/>
        </a:p>
      </dgm:t>
    </dgm:pt>
    <dgm:pt modelId="{26E51282-3B5F-4D41-85BF-AEA7EF3CA049}" type="pres">
      <dgm:prSet presAssocID="{0B79F990-B56F-DB4C-A041-363814CBF9AE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7EE41-6339-5A44-AFB3-6A92E3759176}" type="pres">
      <dgm:prSet presAssocID="{13986C78-B8D0-6443-AFA5-6EE2E00BD79E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27BD1F5-6F0A-A942-9AA7-77D05AC5087F}" type="pres">
      <dgm:prSet presAssocID="{D7193C7A-BDD5-784D-BCE8-329B712D7BC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AE442-6D2A-A64E-8940-6105A5FA366D}" type="pres">
      <dgm:prSet presAssocID="{8F0FB5A4-0273-CC41-A6D3-F9EFAB925089}" presName="root" presStyleCnt="0"/>
      <dgm:spPr/>
    </dgm:pt>
    <dgm:pt modelId="{6B1B2C4F-E1F7-044E-8DCB-9A4FAF7A7386}" type="pres">
      <dgm:prSet presAssocID="{8F0FB5A4-0273-CC41-A6D3-F9EFAB925089}" presName="rootComposite" presStyleCnt="0"/>
      <dgm:spPr/>
    </dgm:pt>
    <dgm:pt modelId="{3FA0418D-AE32-0D48-82FB-7BC8D2F5330A}" type="pres">
      <dgm:prSet presAssocID="{8F0FB5A4-0273-CC41-A6D3-F9EFAB925089}" presName="rootText" presStyleLbl="node1" presStyleIdx="2" presStyleCnt="3"/>
      <dgm:spPr/>
      <dgm:t>
        <a:bodyPr/>
        <a:lstStyle/>
        <a:p>
          <a:endParaRPr lang="en-US"/>
        </a:p>
      </dgm:t>
    </dgm:pt>
    <dgm:pt modelId="{7EAF4612-CFA5-1745-B432-8871CCB0825F}" type="pres">
      <dgm:prSet presAssocID="{8F0FB5A4-0273-CC41-A6D3-F9EFAB925089}" presName="rootConnector" presStyleLbl="node1" presStyleIdx="2" presStyleCnt="3"/>
      <dgm:spPr/>
      <dgm:t>
        <a:bodyPr/>
        <a:lstStyle/>
        <a:p>
          <a:endParaRPr lang="en-US"/>
        </a:p>
      </dgm:t>
    </dgm:pt>
    <dgm:pt modelId="{C287E323-418D-8343-827C-B042FEF1BB87}" type="pres">
      <dgm:prSet presAssocID="{8F0FB5A4-0273-CC41-A6D3-F9EFAB925089}" presName="childShape" presStyleCnt="0"/>
      <dgm:spPr/>
    </dgm:pt>
    <dgm:pt modelId="{881CA8F8-DEED-094F-B1D2-83D89EEE85FC}" type="pres">
      <dgm:prSet presAssocID="{05BA967F-DAB7-9B46-ABC0-573518CC438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2D0DC981-1F30-094A-A84E-EB82CB79B5D0}" type="pres">
      <dgm:prSet presAssocID="{5C9B37D3-8079-A04A-8C66-97D8AB7B818E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2533C-6185-924E-B688-22FA6F50FE3E}" type="pres">
      <dgm:prSet presAssocID="{C19E911A-F9BE-1B49-9B10-FA267856E442}" presName="Name13" presStyleLbl="parChTrans1D2" presStyleIdx="7" presStyleCnt="9"/>
      <dgm:spPr/>
      <dgm:t>
        <a:bodyPr/>
        <a:lstStyle/>
        <a:p>
          <a:endParaRPr lang="en-US"/>
        </a:p>
      </dgm:t>
    </dgm:pt>
    <dgm:pt modelId="{38018584-07AB-7F40-ABAB-E0102DE5F5AA}" type="pres">
      <dgm:prSet presAssocID="{3CF423FE-C3C4-8B4B-848D-13FF911D2366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02EC9-E12F-654A-A294-F4300A99913C}" type="pres">
      <dgm:prSet presAssocID="{3A7E3C58-A96B-8A40-9D81-6F1008686599}" presName="Name13" presStyleLbl="parChTrans1D2" presStyleIdx="8" presStyleCnt="9"/>
      <dgm:spPr/>
      <dgm:t>
        <a:bodyPr/>
        <a:lstStyle/>
        <a:p>
          <a:endParaRPr lang="en-US"/>
        </a:p>
      </dgm:t>
    </dgm:pt>
    <dgm:pt modelId="{0319655C-6C1D-2B4E-8E0F-80154B933BC9}" type="pres">
      <dgm:prSet presAssocID="{1FBDC483-E4C8-4E48-818F-B67D187E7900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82E17-43EB-E346-92ED-4888F8F4F4C4}" type="presOf" srcId="{1C88373B-E825-4049-BF75-8BD6B17042EA}" destId="{8FF54887-3BAA-8A40-8B56-5D7D9F315361}" srcOrd="0" destOrd="0" presId="urn:microsoft.com/office/officeart/2005/8/layout/hierarchy3"/>
    <dgm:cxn modelId="{AD9D01EC-DA07-5544-98D2-62CDBCAC645A}" type="presOf" srcId="{D7193C7A-BDD5-784D-BCE8-329B712D7BCC}" destId="{E27BD1F5-6F0A-A942-9AA7-77D05AC5087F}" srcOrd="0" destOrd="0" presId="urn:microsoft.com/office/officeart/2005/8/layout/hierarchy3"/>
    <dgm:cxn modelId="{B5D374A9-6FBE-C147-A5E4-15B20B9CCB2D}" srcId="{78252F09-4BC1-9146-B7C3-F7EB5F9053DE}" destId="{A373019E-C513-904C-99CD-E5E21C8AE952}" srcOrd="1" destOrd="0" parTransId="{44A6FDD1-79AF-DD4B-8419-2AF6CEDC2764}" sibTransId="{9C8D599C-FF44-DE4F-86CE-0CD1A81187A4}"/>
    <dgm:cxn modelId="{037A8954-8454-1A42-9D3F-3EAE67029D32}" type="presOf" srcId="{5C9B37D3-8079-A04A-8C66-97D8AB7B818E}" destId="{2D0DC981-1F30-094A-A84E-EB82CB79B5D0}" srcOrd="0" destOrd="0" presId="urn:microsoft.com/office/officeart/2005/8/layout/hierarchy3"/>
    <dgm:cxn modelId="{5B72AD94-6967-6846-BFA0-3C36B95F460C}" type="presOf" srcId="{74025469-48E2-5549-9331-E53E8B7A3294}" destId="{0F376F9A-B115-A14A-AFC0-1FF05671E9DA}" srcOrd="0" destOrd="0" presId="urn:microsoft.com/office/officeart/2005/8/layout/hierarchy3"/>
    <dgm:cxn modelId="{0CE9D5FB-2EA6-2645-87B2-42D3B09708E6}" type="presOf" srcId="{C19E911A-F9BE-1B49-9B10-FA267856E442}" destId="{F502533C-6185-924E-B688-22FA6F50FE3E}" srcOrd="0" destOrd="0" presId="urn:microsoft.com/office/officeart/2005/8/layout/hierarchy3"/>
    <dgm:cxn modelId="{427F3BE5-EA2E-F348-97D6-58962F89BD66}" type="presOf" srcId="{E66FD131-4763-2847-9B42-5216247DE9A4}" destId="{B51985AA-EC38-D64D-8344-5BF8A37CA07B}" srcOrd="0" destOrd="0" presId="urn:microsoft.com/office/officeart/2005/8/layout/hierarchy3"/>
    <dgm:cxn modelId="{79D79C4B-0D5A-2F4E-973C-A82FC5D596C4}" srcId="{8F0FB5A4-0273-CC41-A6D3-F9EFAB925089}" destId="{1FBDC483-E4C8-4E48-818F-B67D187E7900}" srcOrd="2" destOrd="0" parTransId="{3A7E3C58-A96B-8A40-9D81-6F1008686599}" sibTransId="{8AC65CD2-D5C9-3043-8895-CEC812D0759C}"/>
    <dgm:cxn modelId="{EBF8F3B1-82BA-E446-8664-085C97FE853F}" type="presOf" srcId="{13986C78-B8D0-6443-AFA5-6EE2E00BD79E}" destId="{B137EE41-6339-5A44-AFB3-6A92E3759176}" srcOrd="0" destOrd="0" presId="urn:microsoft.com/office/officeart/2005/8/layout/hierarchy3"/>
    <dgm:cxn modelId="{E9DC2496-7667-4544-9007-6D4FD18191EE}" type="presOf" srcId="{78252F09-4BC1-9146-B7C3-F7EB5F9053DE}" destId="{510A4A8C-8BD7-6E4C-97B4-B9A7E5B378F4}" srcOrd="0" destOrd="0" presId="urn:microsoft.com/office/officeart/2005/8/layout/hierarchy3"/>
    <dgm:cxn modelId="{C70714EC-5DAA-D749-93A7-60CDF0990493}" type="presOf" srcId="{0AA153B3-84AB-AC4D-BE60-B5EE8AF5ACE4}" destId="{80A90B0C-A4D4-9D41-A0F1-C98A2FEDAB68}" srcOrd="0" destOrd="0" presId="urn:microsoft.com/office/officeart/2005/8/layout/hierarchy3"/>
    <dgm:cxn modelId="{A32093D7-FE3B-6B46-AF4A-2407336D918B}" srcId="{A373019E-C513-904C-99CD-E5E21C8AE952}" destId="{D7193C7A-BDD5-784D-BCE8-329B712D7BCC}" srcOrd="2" destOrd="0" parTransId="{13986C78-B8D0-6443-AFA5-6EE2E00BD79E}" sibTransId="{07025C4A-0B4B-684D-B81D-3964D83843AD}"/>
    <dgm:cxn modelId="{234BE96C-C4C1-1E43-BD8B-CE3785BEAC89}" type="presOf" srcId="{05BA967F-DAB7-9B46-ABC0-573518CC4381}" destId="{881CA8F8-DEED-094F-B1D2-83D89EEE85FC}" srcOrd="0" destOrd="0" presId="urn:microsoft.com/office/officeart/2005/8/layout/hierarchy3"/>
    <dgm:cxn modelId="{63E4C035-9C17-1247-9F23-73C72018DEE2}" type="presOf" srcId="{A1A9C92C-0E5B-664F-82FF-927E09F8DABA}" destId="{4B7AB44C-3BA6-044D-B3B0-14727568C023}" srcOrd="0" destOrd="0" presId="urn:microsoft.com/office/officeart/2005/8/layout/hierarchy3"/>
    <dgm:cxn modelId="{DF5EEF16-455B-4F4A-AA59-3BC9F71F8290}" type="presOf" srcId="{A373019E-C513-904C-99CD-E5E21C8AE952}" destId="{30D2D814-FE09-8B46-BD7D-FB65CB74EAC0}" srcOrd="1" destOrd="0" presId="urn:microsoft.com/office/officeart/2005/8/layout/hierarchy3"/>
    <dgm:cxn modelId="{CA4BDA91-8FDD-FA4C-8FD0-412466E16F51}" type="presOf" srcId="{3A7E3C58-A96B-8A40-9D81-6F1008686599}" destId="{FFC02EC9-E12F-654A-A294-F4300A99913C}" srcOrd="0" destOrd="0" presId="urn:microsoft.com/office/officeart/2005/8/layout/hierarchy3"/>
    <dgm:cxn modelId="{BF04F700-2360-9B43-8684-A114D77B43ED}" srcId="{1C88373B-E825-4049-BF75-8BD6B17042EA}" destId="{FB2CCB0F-9139-8546-8316-1AD96D926C4E}" srcOrd="2" destOrd="0" parTransId="{74025469-48E2-5549-9331-E53E8B7A3294}" sibTransId="{ABA0BB47-448D-DF48-BBD1-3D6FFF09D905}"/>
    <dgm:cxn modelId="{2F23C26B-BC6D-174A-AEF0-6FA6989243A7}" type="presOf" srcId="{1D226713-6417-BE47-9FCA-FD65073FB033}" destId="{83ACE264-DB3B-5F41-B0E9-BA1D6A1481F1}" srcOrd="0" destOrd="0" presId="urn:microsoft.com/office/officeart/2005/8/layout/hierarchy3"/>
    <dgm:cxn modelId="{207002E7-8AFB-C04A-84DB-54B6DE9F8599}" srcId="{A373019E-C513-904C-99CD-E5E21C8AE952}" destId="{0B79F990-B56F-DB4C-A041-363814CBF9AE}" srcOrd="1" destOrd="0" parTransId="{1D226713-6417-BE47-9FCA-FD65073FB033}" sibTransId="{5E6C970F-B356-914C-ADFE-35F3C9F3A578}"/>
    <dgm:cxn modelId="{B0F9CACB-B521-E444-9DE5-F66DD5AF563C}" srcId="{78252F09-4BC1-9146-B7C3-F7EB5F9053DE}" destId="{1C88373B-E825-4049-BF75-8BD6B17042EA}" srcOrd="0" destOrd="0" parTransId="{2D97A763-49A0-CE4F-9512-F7D3743592DA}" sibTransId="{5A4A76F6-BED6-8F49-9443-AA6517E39BAD}"/>
    <dgm:cxn modelId="{B807BD26-0965-F940-97A4-FC9D39EFF513}" type="presOf" srcId="{A373019E-C513-904C-99CD-E5E21C8AE952}" destId="{4654313D-E8D7-B841-A00F-BBA3DC2B2C97}" srcOrd="0" destOrd="0" presId="urn:microsoft.com/office/officeart/2005/8/layout/hierarchy3"/>
    <dgm:cxn modelId="{E7D9B0DF-413F-5D4C-B60F-23E4732F96D9}" srcId="{1C88373B-E825-4049-BF75-8BD6B17042EA}" destId="{2171B1AE-AF1B-0F45-8D8C-855EA8A822BA}" srcOrd="0" destOrd="0" parTransId="{0AA153B3-84AB-AC4D-BE60-B5EE8AF5ACE4}" sibTransId="{B07EAE25-9496-8244-909E-71C798B0EBBE}"/>
    <dgm:cxn modelId="{67AFB9AB-6E01-3747-9A18-6DD5E0C2D5BD}" type="presOf" srcId="{2171B1AE-AF1B-0F45-8D8C-855EA8A822BA}" destId="{AE85D2B0-7F09-5B43-934A-963A0CD78D0B}" srcOrd="0" destOrd="0" presId="urn:microsoft.com/office/officeart/2005/8/layout/hierarchy3"/>
    <dgm:cxn modelId="{9BE8D9D1-3B5F-E54A-9D8A-53B550950746}" type="presOf" srcId="{1FBDC483-E4C8-4E48-818F-B67D187E7900}" destId="{0319655C-6C1D-2B4E-8E0F-80154B933BC9}" srcOrd="0" destOrd="0" presId="urn:microsoft.com/office/officeart/2005/8/layout/hierarchy3"/>
    <dgm:cxn modelId="{9F3F6A71-DBAF-7846-9494-316A7F603088}" srcId="{1C88373B-E825-4049-BF75-8BD6B17042EA}" destId="{A1A9C92C-0E5B-664F-82FF-927E09F8DABA}" srcOrd="1" destOrd="0" parTransId="{E66FD131-4763-2847-9B42-5216247DE9A4}" sibTransId="{424EB613-9F7D-D147-9377-CA78818262B3}"/>
    <dgm:cxn modelId="{39034CD1-4387-B245-99A3-173EABC8880B}" srcId="{8F0FB5A4-0273-CC41-A6D3-F9EFAB925089}" destId="{3CF423FE-C3C4-8B4B-848D-13FF911D2366}" srcOrd="1" destOrd="0" parTransId="{C19E911A-F9BE-1B49-9B10-FA267856E442}" sibTransId="{0BBA8A16-366E-9346-A1C5-BF39DE960C1C}"/>
    <dgm:cxn modelId="{8AE55C39-3B36-814C-BC07-C0A36EF73DAA}" type="presOf" srcId="{8D27B5F0-C51F-E545-940B-6047657A5276}" destId="{FFD34416-4A45-8346-88A0-E57E5D0C0F98}" srcOrd="0" destOrd="0" presId="urn:microsoft.com/office/officeart/2005/8/layout/hierarchy3"/>
    <dgm:cxn modelId="{0F418628-50E4-2341-8649-097830952A27}" type="presOf" srcId="{3DA8AAF0-05EA-5B4E-BB0F-90D640DF6AAC}" destId="{ECE0A05B-A5D5-E944-9953-C2B4DB9368E6}" srcOrd="0" destOrd="0" presId="urn:microsoft.com/office/officeart/2005/8/layout/hierarchy3"/>
    <dgm:cxn modelId="{835022B2-C97D-8743-9A09-A17F1A9BC562}" type="presOf" srcId="{1C88373B-E825-4049-BF75-8BD6B17042EA}" destId="{4AA3F0A3-8E06-084D-83AA-A8639485FC8B}" srcOrd="1" destOrd="0" presId="urn:microsoft.com/office/officeart/2005/8/layout/hierarchy3"/>
    <dgm:cxn modelId="{0401C022-4061-FA4B-852F-E92AB7E652D5}" srcId="{8F0FB5A4-0273-CC41-A6D3-F9EFAB925089}" destId="{5C9B37D3-8079-A04A-8C66-97D8AB7B818E}" srcOrd="0" destOrd="0" parTransId="{05BA967F-DAB7-9B46-ABC0-573518CC4381}" sibTransId="{072DF98D-8D11-BE47-AE73-677AA7B87E92}"/>
    <dgm:cxn modelId="{6F9FA9A8-45CB-654C-A89D-6F3A1FF3DCAB}" srcId="{78252F09-4BC1-9146-B7C3-F7EB5F9053DE}" destId="{8F0FB5A4-0273-CC41-A6D3-F9EFAB925089}" srcOrd="2" destOrd="0" parTransId="{9653E64B-AF16-B840-880D-FE039C8D33CE}" sibTransId="{C7F2B93D-307C-DC4B-966C-005A9330D980}"/>
    <dgm:cxn modelId="{414D3421-CEAE-1C48-8115-8FECFE98EB98}" type="presOf" srcId="{0B79F990-B56F-DB4C-A041-363814CBF9AE}" destId="{26E51282-3B5F-4D41-85BF-AEA7EF3CA049}" srcOrd="0" destOrd="0" presId="urn:microsoft.com/office/officeart/2005/8/layout/hierarchy3"/>
    <dgm:cxn modelId="{17E26DC6-720C-B746-B391-14767E988B4E}" type="presOf" srcId="{3CF423FE-C3C4-8B4B-848D-13FF911D2366}" destId="{38018584-07AB-7F40-ABAB-E0102DE5F5AA}" srcOrd="0" destOrd="0" presId="urn:microsoft.com/office/officeart/2005/8/layout/hierarchy3"/>
    <dgm:cxn modelId="{B1B35D45-5860-DB40-8908-989EF78C6247}" type="presOf" srcId="{FB2CCB0F-9139-8546-8316-1AD96D926C4E}" destId="{1E7C1C21-8AE8-D34F-81C2-8D8EF66873BA}" srcOrd="0" destOrd="0" presId="urn:microsoft.com/office/officeart/2005/8/layout/hierarchy3"/>
    <dgm:cxn modelId="{CDF8FF71-31C7-ED43-A0F4-C0F220A358D1}" srcId="{A373019E-C513-904C-99CD-E5E21C8AE952}" destId="{3DA8AAF0-05EA-5B4E-BB0F-90D640DF6AAC}" srcOrd="0" destOrd="0" parTransId="{8D27B5F0-C51F-E545-940B-6047657A5276}" sibTransId="{51A88820-E804-5A42-8BEF-50C727811280}"/>
    <dgm:cxn modelId="{E8F09D21-2DA4-7243-95F7-78F4F337DBA0}" type="presOf" srcId="{8F0FB5A4-0273-CC41-A6D3-F9EFAB925089}" destId="{7EAF4612-CFA5-1745-B432-8871CCB0825F}" srcOrd="1" destOrd="0" presId="urn:microsoft.com/office/officeart/2005/8/layout/hierarchy3"/>
    <dgm:cxn modelId="{954B8C8D-577A-7446-B841-CA14D661067E}" type="presOf" srcId="{8F0FB5A4-0273-CC41-A6D3-F9EFAB925089}" destId="{3FA0418D-AE32-0D48-82FB-7BC8D2F5330A}" srcOrd="0" destOrd="0" presId="urn:microsoft.com/office/officeart/2005/8/layout/hierarchy3"/>
    <dgm:cxn modelId="{755CDC65-23E3-CD4F-96AB-AF09A8470655}" type="presParOf" srcId="{510A4A8C-8BD7-6E4C-97B4-B9A7E5B378F4}" destId="{44B787C9-7DDA-9245-9BA8-230A43FD4B9A}" srcOrd="0" destOrd="0" presId="urn:microsoft.com/office/officeart/2005/8/layout/hierarchy3"/>
    <dgm:cxn modelId="{BBA6493E-A1F4-824A-89C2-F5F81AC8676E}" type="presParOf" srcId="{44B787C9-7DDA-9245-9BA8-230A43FD4B9A}" destId="{1BCFD8F2-ADC8-7846-940E-0A5B4E913093}" srcOrd="0" destOrd="0" presId="urn:microsoft.com/office/officeart/2005/8/layout/hierarchy3"/>
    <dgm:cxn modelId="{E5C598FB-9F70-4443-9F87-74A88A3D222D}" type="presParOf" srcId="{1BCFD8F2-ADC8-7846-940E-0A5B4E913093}" destId="{8FF54887-3BAA-8A40-8B56-5D7D9F315361}" srcOrd="0" destOrd="0" presId="urn:microsoft.com/office/officeart/2005/8/layout/hierarchy3"/>
    <dgm:cxn modelId="{0902C13F-5716-CB4F-AA23-F9EFF824946E}" type="presParOf" srcId="{1BCFD8F2-ADC8-7846-940E-0A5B4E913093}" destId="{4AA3F0A3-8E06-084D-83AA-A8639485FC8B}" srcOrd="1" destOrd="0" presId="urn:microsoft.com/office/officeart/2005/8/layout/hierarchy3"/>
    <dgm:cxn modelId="{2FF0341D-7EF5-4943-A03D-7AF49086A0A0}" type="presParOf" srcId="{44B787C9-7DDA-9245-9BA8-230A43FD4B9A}" destId="{7C370838-B81B-9E40-BA44-1BE7D9DAB482}" srcOrd="1" destOrd="0" presId="urn:microsoft.com/office/officeart/2005/8/layout/hierarchy3"/>
    <dgm:cxn modelId="{BE43A5C9-4F1D-AD44-92B1-7B333583136B}" type="presParOf" srcId="{7C370838-B81B-9E40-BA44-1BE7D9DAB482}" destId="{80A90B0C-A4D4-9D41-A0F1-C98A2FEDAB68}" srcOrd="0" destOrd="0" presId="urn:microsoft.com/office/officeart/2005/8/layout/hierarchy3"/>
    <dgm:cxn modelId="{2352CB37-1F44-0E4A-8297-B827D42190EC}" type="presParOf" srcId="{7C370838-B81B-9E40-BA44-1BE7D9DAB482}" destId="{AE85D2B0-7F09-5B43-934A-963A0CD78D0B}" srcOrd="1" destOrd="0" presId="urn:microsoft.com/office/officeart/2005/8/layout/hierarchy3"/>
    <dgm:cxn modelId="{A4A71629-DB08-D14C-9A71-1E4DF8534FD6}" type="presParOf" srcId="{7C370838-B81B-9E40-BA44-1BE7D9DAB482}" destId="{B51985AA-EC38-D64D-8344-5BF8A37CA07B}" srcOrd="2" destOrd="0" presId="urn:microsoft.com/office/officeart/2005/8/layout/hierarchy3"/>
    <dgm:cxn modelId="{F4D05BD6-C0A0-8B4C-B0FC-B56FCFE1051A}" type="presParOf" srcId="{7C370838-B81B-9E40-BA44-1BE7D9DAB482}" destId="{4B7AB44C-3BA6-044D-B3B0-14727568C023}" srcOrd="3" destOrd="0" presId="urn:microsoft.com/office/officeart/2005/8/layout/hierarchy3"/>
    <dgm:cxn modelId="{486F0E05-DE93-CD4C-B2BE-3641475A8CF0}" type="presParOf" srcId="{7C370838-B81B-9E40-BA44-1BE7D9DAB482}" destId="{0F376F9A-B115-A14A-AFC0-1FF05671E9DA}" srcOrd="4" destOrd="0" presId="urn:microsoft.com/office/officeart/2005/8/layout/hierarchy3"/>
    <dgm:cxn modelId="{583B5DED-52AD-FD40-880C-09FF6843A3CD}" type="presParOf" srcId="{7C370838-B81B-9E40-BA44-1BE7D9DAB482}" destId="{1E7C1C21-8AE8-D34F-81C2-8D8EF66873BA}" srcOrd="5" destOrd="0" presId="urn:microsoft.com/office/officeart/2005/8/layout/hierarchy3"/>
    <dgm:cxn modelId="{5F7EA63D-EB47-584F-93AD-377EC0B717CF}" type="presParOf" srcId="{510A4A8C-8BD7-6E4C-97B4-B9A7E5B378F4}" destId="{54422D8E-CFBA-F94D-AADB-1C835A386D42}" srcOrd="1" destOrd="0" presId="urn:microsoft.com/office/officeart/2005/8/layout/hierarchy3"/>
    <dgm:cxn modelId="{85425773-3B48-6344-B028-4320B5675089}" type="presParOf" srcId="{54422D8E-CFBA-F94D-AADB-1C835A386D42}" destId="{BDE0764C-9F01-D242-9DFF-C3A121595983}" srcOrd="0" destOrd="0" presId="urn:microsoft.com/office/officeart/2005/8/layout/hierarchy3"/>
    <dgm:cxn modelId="{2208C31B-FE97-F64E-B1AC-131CCCAA60E1}" type="presParOf" srcId="{BDE0764C-9F01-D242-9DFF-C3A121595983}" destId="{4654313D-E8D7-B841-A00F-BBA3DC2B2C97}" srcOrd="0" destOrd="0" presId="urn:microsoft.com/office/officeart/2005/8/layout/hierarchy3"/>
    <dgm:cxn modelId="{9D7C14E3-F3BE-234A-A561-05B0FCB84492}" type="presParOf" srcId="{BDE0764C-9F01-D242-9DFF-C3A121595983}" destId="{30D2D814-FE09-8B46-BD7D-FB65CB74EAC0}" srcOrd="1" destOrd="0" presId="urn:microsoft.com/office/officeart/2005/8/layout/hierarchy3"/>
    <dgm:cxn modelId="{36F9BE40-1273-584B-9618-E2093FD32AD9}" type="presParOf" srcId="{54422D8E-CFBA-F94D-AADB-1C835A386D42}" destId="{384E9C83-470D-D346-A296-437FC9BF594F}" srcOrd="1" destOrd="0" presId="urn:microsoft.com/office/officeart/2005/8/layout/hierarchy3"/>
    <dgm:cxn modelId="{CE1CEF15-FBCD-E54A-B386-785009AF19CD}" type="presParOf" srcId="{384E9C83-470D-D346-A296-437FC9BF594F}" destId="{FFD34416-4A45-8346-88A0-E57E5D0C0F98}" srcOrd="0" destOrd="0" presId="urn:microsoft.com/office/officeart/2005/8/layout/hierarchy3"/>
    <dgm:cxn modelId="{0FA01CAD-1433-F94A-A765-95CAF2E40648}" type="presParOf" srcId="{384E9C83-470D-D346-A296-437FC9BF594F}" destId="{ECE0A05B-A5D5-E944-9953-C2B4DB9368E6}" srcOrd="1" destOrd="0" presId="urn:microsoft.com/office/officeart/2005/8/layout/hierarchy3"/>
    <dgm:cxn modelId="{DE315B30-FE96-5440-BF7C-E5CBBC4B0E12}" type="presParOf" srcId="{384E9C83-470D-D346-A296-437FC9BF594F}" destId="{83ACE264-DB3B-5F41-B0E9-BA1D6A1481F1}" srcOrd="2" destOrd="0" presId="urn:microsoft.com/office/officeart/2005/8/layout/hierarchy3"/>
    <dgm:cxn modelId="{AE4CEA35-511E-AD4E-A9E4-D7CB2DC35081}" type="presParOf" srcId="{384E9C83-470D-D346-A296-437FC9BF594F}" destId="{26E51282-3B5F-4D41-85BF-AEA7EF3CA049}" srcOrd="3" destOrd="0" presId="urn:microsoft.com/office/officeart/2005/8/layout/hierarchy3"/>
    <dgm:cxn modelId="{D1CA7DDD-9D38-B043-8E1B-516FD3F13040}" type="presParOf" srcId="{384E9C83-470D-D346-A296-437FC9BF594F}" destId="{B137EE41-6339-5A44-AFB3-6A92E3759176}" srcOrd="4" destOrd="0" presId="urn:microsoft.com/office/officeart/2005/8/layout/hierarchy3"/>
    <dgm:cxn modelId="{95A81EA4-3001-F149-99C3-4DC18C266083}" type="presParOf" srcId="{384E9C83-470D-D346-A296-437FC9BF594F}" destId="{E27BD1F5-6F0A-A942-9AA7-77D05AC5087F}" srcOrd="5" destOrd="0" presId="urn:microsoft.com/office/officeart/2005/8/layout/hierarchy3"/>
    <dgm:cxn modelId="{90C29857-0B22-884D-BC43-1185BCEE3E18}" type="presParOf" srcId="{510A4A8C-8BD7-6E4C-97B4-B9A7E5B378F4}" destId="{18EAE442-6D2A-A64E-8940-6105A5FA366D}" srcOrd="2" destOrd="0" presId="urn:microsoft.com/office/officeart/2005/8/layout/hierarchy3"/>
    <dgm:cxn modelId="{F45E88FC-33E2-DC42-BE16-C4D1A7E620D2}" type="presParOf" srcId="{18EAE442-6D2A-A64E-8940-6105A5FA366D}" destId="{6B1B2C4F-E1F7-044E-8DCB-9A4FAF7A7386}" srcOrd="0" destOrd="0" presId="urn:microsoft.com/office/officeart/2005/8/layout/hierarchy3"/>
    <dgm:cxn modelId="{FC8EA7FA-39C3-9D40-ACD7-905933314D23}" type="presParOf" srcId="{6B1B2C4F-E1F7-044E-8DCB-9A4FAF7A7386}" destId="{3FA0418D-AE32-0D48-82FB-7BC8D2F5330A}" srcOrd="0" destOrd="0" presId="urn:microsoft.com/office/officeart/2005/8/layout/hierarchy3"/>
    <dgm:cxn modelId="{9C20FACC-4A2A-5549-9438-9C043F47792F}" type="presParOf" srcId="{6B1B2C4F-E1F7-044E-8DCB-9A4FAF7A7386}" destId="{7EAF4612-CFA5-1745-B432-8871CCB0825F}" srcOrd="1" destOrd="0" presId="urn:microsoft.com/office/officeart/2005/8/layout/hierarchy3"/>
    <dgm:cxn modelId="{C5E0B7EB-CF00-304E-AD92-042E78F24A25}" type="presParOf" srcId="{18EAE442-6D2A-A64E-8940-6105A5FA366D}" destId="{C287E323-418D-8343-827C-B042FEF1BB87}" srcOrd="1" destOrd="0" presId="urn:microsoft.com/office/officeart/2005/8/layout/hierarchy3"/>
    <dgm:cxn modelId="{7465D873-1772-9C49-AB30-2E9F849528B1}" type="presParOf" srcId="{C287E323-418D-8343-827C-B042FEF1BB87}" destId="{881CA8F8-DEED-094F-B1D2-83D89EEE85FC}" srcOrd="0" destOrd="0" presId="urn:microsoft.com/office/officeart/2005/8/layout/hierarchy3"/>
    <dgm:cxn modelId="{62852575-D3DD-674E-B62B-A6377B346C1E}" type="presParOf" srcId="{C287E323-418D-8343-827C-B042FEF1BB87}" destId="{2D0DC981-1F30-094A-A84E-EB82CB79B5D0}" srcOrd="1" destOrd="0" presId="urn:microsoft.com/office/officeart/2005/8/layout/hierarchy3"/>
    <dgm:cxn modelId="{D1323F20-2B98-CC4E-91DB-4D853D821FF3}" type="presParOf" srcId="{C287E323-418D-8343-827C-B042FEF1BB87}" destId="{F502533C-6185-924E-B688-22FA6F50FE3E}" srcOrd="2" destOrd="0" presId="urn:microsoft.com/office/officeart/2005/8/layout/hierarchy3"/>
    <dgm:cxn modelId="{E42C27B3-5EAF-E541-AF0A-B865A8D89D38}" type="presParOf" srcId="{C287E323-418D-8343-827C-B042FEF1BB87}" destId="{38018584-07AB-7F40-ABAB-E0102DE5F5AA}" srcOrd="3" destOrd="0" presId="urn:microsoft.com/office/officeart/2005/8/layout/hierarchy3"/>
    <dgm:cxn modelId="{AC134FCB-FD00-7F43-9D45-6FCF4FE9BCFC}" type="presParOf" srcId="{C287E323-418D-8343-827C-B042FEF1BB87}" destId="{FFC02EC9-E12F-654A-A294-F4300A99913C}" srcOrd="4" destOrd="0" presId="urn:microsoft.com/office/officeart/2005/8/layout/hierarchy3"/>
    <dgm:cxn modelId="{CCB707EF-24DA-7B45-8307-7AF3E5D18A4A}" type="presParOf" srcId="{C287E323-418D-8343-827C-B042FEF1BB87}" destId="{0319655C-6C1D-2B4E-8E0F-80154B933BC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B47E49-DF5F-8C4B-9EBE-BDD78E8B9FC0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57A3D8DB-ABFE-BC4A-8434-324108A2CC86}">
      <dgm:prSet phldrT="[Text]"/>
      <dgm:spPr/>
      <dgm:t>
        <a:bodyPr/>
        <a:lstStyle/>
        <a:p>
          <a:r>
            <a:rPr lang="en-US" dirty="0" smtClean="0"/>
            <a:t>Retrieve trendy keywords</a:t>
          </a:r>
          <a:endParaRPr lang="en-US" dirty="0"/>
        </a:p>
      </dgm:t>
    </dgm:pt>
    <dgm:pt modelId="{D8E91C64-ED47-5C43-9EFE-3970B6FD841A}" type="parTrans" cxnId="{2C1B745D-454E-7048-A048-DB3ADB6986D5}">
      <dgm:prSet/>
      <dgm:spPr/>
      <dgm:t>
        <a:bodyPr/>
        <a:lstStyle/>
        <a:p>
          <a:endParaRPr lang="en-US"/>
        </a:p>
      </dgm:t>
    </dgm:pt>
    <dgm:pt modelId="{CC34C84F-DC3E-CB4F-9C73-14D0D7341B4F}" type="sibTrans" cxnId="{2C1B745D-454E-7048-A048-DB3ADB6986D5}">
      <dgm:prSet/>
      <dgm:spPr/>
      <dgm:t>
        <a:bodyPr/>
        <a:lstStyle/>
        <a:p>
          <a:endParaRPr lang="en-US"/>
        </a:p>
      </dgm:t>
    </dgm:pt>
    <dgm:pt modelId="{3AD42379-2172-EE48-BFEE-DFA892BE0CAB}">
      <dgm:prSet phldrT="[Text]"/>
      <dgm:spPr/>
      <dgm:t>
        <a:bodyPr/>
        <a:lstStyle/>
        <a:p>
          <a:r>
            <a:rPr lang="en-US" dirty="0" smtClean="0"/>
            <a:t>Dispatch search jobs to SURF bots</a:t>
          </a:r>
          <a:endParaRPr lang="en-US" dirty="0"/>
        </a:p>
      </dgm:t>
    </dgm:pt>
    <dgm:pt modelId="{14DE2112-6F89-7147-B44F-C98A1BC1C5BB}" type="parTrans" cxnId="{7637C1D8-2FEA-0A4E-A6AA-A1AD7EFE3B58}">
      <dgm:prSet/>
      <dgm:spPr/>
      <dgm:t>
        <a:bodyPr/>
        <a:lstStyle/>
        <a:p>
          <a:endParaRPr lang="en-US"/>
        </a:p>
      </dgm:t>
    </dgm:pt>
    <dgm:pt modelId="{152994A8-0ABE-0248-BFB4-4986233C5003}" type="sibTrans" cxnId="{7637C1D8-2FEA-0A4E-A6AA-A1AD7EFE3B58}">
      <dgm:prSet/>
      <dgm:spPr/>
      <dgm:t>
        <a:bodyPr/>
        <a:lstStyle/>
        <a:p>
          <a:endParaRPr lang="en-US"/>
        </a:p>
      </dgm:t>
    </dgm:pt>
    <dgm:pt modelId="{CA70A03F-4C44-9D42-A45F-031A8ECCC966}">
      <dgm:prSet phldrT="[Text]"/>
      <dgm:spPr/>
      <dgm:t>
        <a:bodyPr/>
        <a:lstStyle/>
        <a:p>
          <a:r>
            <a:rPr lang="en-US" dirty="0" smtClean="0"/>
            <a:t>visits each search result and produces logs</a:t>
          </a:r>
          <a:endParaRPr lang="en-US" dirty="0"/>
        </a:p>
      </dgm:t>
    </dgm:pt>
    <dgm:pt modelId="{C904B1B6-E045-C242-AA55-F24C9056437A}" type="parTrans" cxnId="{F083EAAA-975D-7C42-93D2-10725EEF390B}">
      <dgm:prSet/>
      <dgm:spPr/>
      <dgm:t>
        <a:bodyPr/>
        <a:lstStyle/>
        <a:p>
          <a:endParaRPr lang="en-US"/>
        </a:p>
      </dgm:t>
    </dgm:pt>
    <dgm:pt modelId="{F281234C-0145-0848-A0D8-1A4DAA0F6BEA}" type="sibTrans" cxnId="{F083EAAA-975D-7C42-93D2-10725EEF390B}">
      <dgm:prSet/>
      <dgm:spPr/>
      <dgm:t>
        <a:bodyPr/>
        <a:lstStyle/>
        <a:p>
          <a:endParaRPr lang="en-US"/>
        </a:p>
      </dgm:t>
    </dgm:pt>
    <dgm:pt modelId="{9D8F8653-3301-CD4C-BD9A-1F7C160EDB2B}">
      <dgm:prSet phldrT="[Text]"/>
      <dgm:spPr/>
      <dgm:t>
        <a:bodyPr/>
        <a:lstStyle/>
        <a:p>
          <a:r>
            <a:rPr lang="en-US" dirty="0" smtClean="0"/>
            <a:t>Feature extraction and classification</a:t>
          </a:r>
          <a:endParaRPr lang="en-US" dirty="0"/>
        </a:p>
      </dgm:t>
    </dgm:pt>
    <dgm:pt modelId="{1231CD9B-9421-AA4E-A408-7C6D77D5006C}" type="parTrans" cxnId="{35A66ACD-08FE-5948-A2B0-75B5D36F4379}">
      <dgm:prSet/>
      <dgm:spPr/>
      <dgm:t>
        <a:bodyPr/>
        <a:lstStyle/>
        <a:p>
          <a:endParaRPr lang="en-US"/>
        </a:p>
      </dgm:t>
    </dgm:pt>
    <dgm:pt modelId="{FE9D9755-0392-ED4B-BB03-E7B6FC2B1023}" type="sibTrans" cxnId="{35A66ACD-08FE-5948-A2B0-75B5D36F4379}">
      <dgm:prSet/>
      <dgm:spPr/>
      <dgm:t>
        <a:bodyPr/>
        <a:lstStyle/>
        <a:p>
          <a:endParaRPr lang="en-US"/>
        </a:p>
      </dgm:t>
    </dgm:pt>
    <dgm:pt modelId="{B6BDE677-B16E-1B4F-B7DD-8D50A09DAEB2}" type="pres">
      <dgm:prSet presAssocID="{06B47E49-DF5F-8C4B-9EBE-BDD78E8B9FC0}" presName="CompostProcess" presStyleCnt="0">
        <dgm:presLayoutVars>
          <dgm:dir/>
          <dgm:resizeHandles val="exact"/>
        </dgm:presLayoutVars>
      </dgm:prSet>
      <dgm:spPr/>
    </dgm:pt>
    <dgm:pt modelId="{45552E1F-9400-DB49-A08E-A52EB631450F}" type="pres">
      <dgm:prSet presAssocID="{06B47E49-DF5F-8C4B-9EBE-BDD78E8B9FC0}" presName="arrow" presStyleLbl="bgShp" presStyleIdx="0" presStyleCnt="1"/>
      <dgm:spPr/>
    </dgm:pt>
    <dgm:pt modelId="{37F6C6AA-782F-0E48-8E5C-B3B9F55D5EE6}" type="pres">
      <dgm:prSet presAssocID="{06B47E49-DF5F-8C4B-9EBE-BDD78E8B9FC0}" presName="linearProcess" presStyleCnt="0"/>
      <dgm:spPr/>
    </dgm:pt>
    <dgm:pt modelId="{5B824EB3-8804-A144-AC22-7B592231AE4C}" type="pres">
      <dgm:prSet presAssocID="{57A3D8DB-ABFE-BC4A-8434-324108A2CC8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2D156-957B-6C48-ABE8-8F099EDD7DF9}" type="pres">
      <dgm:prSet presAssocID="{CC34C84F-DC3E-CB4F-9C73-14D0D7341B4F}" presName="sibTrans" presStyleCnt="0"/>
      <dgm:spPr/>
    </dgm:pt>
    <dgm:pt modelId="{66CE7644-429D-0C43-99A3-CDBB92074EFC}" type="pres">
      <dgm:prSet presAssocID="{3AD42379-2172-EE48-BFEE-DFA892BE0CA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D569F-39CB-9545-9772-CE2C75300C6E}" type="pres">
      <dgm:prSet presAssocID="{152994A8-0ABE-0248-BFB4-4986233C5003}" presName="sibTrans" presStyleCnt="0"/>
      <dgm:spPr/>
    </dgm:pt>
    <dgm:pt modelId="{4E545BAF-FCFF-394C-9C7C-69FB17FFE7DD}" type="pres">
      <dgm:prSet presAssocID="{CA70A03F-4C44-9D42-A45F-031A8ECCC96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92D91-0DDC-604F-9F9B-A690C9A0816A}" type="pres">
      <dgm:prSet presAssocID="{F281234C-0145-0848-A0D8-1A4DAA0F6BEA}" presName="sibTrans" presStyleCnt="0"/>
      <dgm:spPr/>
    </dgm:pt>
    <dgm:pt modelId="{B0D494A5-EDA8-ED44-AA3A-BED2428FED63}" type="pres">
      <dgm:prSet presAssocID="{9D8F8653-3301-CD4C-BD9A-1F7C160EDB2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C3D698-5937-F34F-8737-7665E79D9B87}" type="presOf" srcId="{57A3D8DB-ABFE-BC4A-8434-324108A2CC86}" destId="{5B824EB3-8804-A144-AC22-7B592231AE4C}" srcOrd="0" destOrd="0" presId="urn:microsoft.com/office/officeart/2005/8/layout/hProcess9"/>
    <dgm:cxn modelId="{97F5CD97-04DA-7245-80D9-02FD8972DD47}" type="presOf" srcId="{3AD42379-2172-EE48-BFEE-DFA892BE0CAB}" destId="{66CE7644-429D-0C43-99A3-CDBB92074EFC}" srcOrd="0" destOrd="0" presId="urn:microsoft.com/office/officeart/2005/8/layout/hProcess9"/>
    <dgm:cxn modelId="{2DABA528-81E6-074C-A099-C59592111456}" type="presOf" srcId="{CA70A03F-4C44-9D42-A45F-031A8ECCC966}" destId="{4E545BAF-FCFF-394C-9C7C-69FB17FFE7DD}" srcOrd="0" destOrd="0" presId="urn:microsoft.com/office/officeart/2005/8/layout/hProcess9"/>
    <dgm:cxn modelId="{8D5CE9CB-95F5-C04D-893B-FE91346BD752}" type="presOf" srcId="{9D8F8653-3301-CD4C-BD9A-1F7C160EDB2B}" destId="{B0D494A5-EDA8-ED44-AA3A-BED2428FED63}" srcOrd="0" destOrd="0" presId="urn:microsoft.com/office/officeart/2005/8/layout/hProcess9"/>
    <dgm:cxn modelId="{35A66ACD-08FE-5948-A2B0-75B5D36F4379}" srcId="{06B47E49-DF5F-8C4B-9EBE-BDD78E8B9FC0}" destId="{9D8F8653-3301-CD4C-BD9A-1F7C160EDB2B}" srcOrd="3" destOrd="0" parTransId="{1231CD9B-9421-AA4E-A408-7C6D77D5006C}" sibTransId="{FE9D9755-0392-ED4B-BB03-E7B6FC2B1023}"/>
    <dgm:cxn modelId="{DFE94BA8-AFEE-9F45-8F09-C76C193FC87D}" type="presOf" srcId="{06B47E49-DF5F-8C4B-9EBE-BDD78E8B9FC0}" destId="{B6BDE677-B16E-1B4F-B7DD-8D50A09DAEB2}" srcOrd="0" destOrd="0" presId="urn:microsoft.com/office/officeart/2005/8/layout/hProcess9"/>
    <dgm:cxn modelId="{2C1B745D-454E-7048-A048-DB3ADB6986D5}" srcId="{06B47E49-DF5F-8C4B-9EBE-BDD78E8B9FC0}" destId="{57A3D8DB-ABFE-BC4A-8434-324108A2CC86}" srcOrd="0" destOrd="0" parTransId="{D8E91C64-ED47-5C43-9EFE-3970B6FD841A}" sibTransId="{CC34C84F-DC3E-CB4F-9C73-14D0D7341B4F}"/>
    <dgm:cxn modelId="{F083EAAA-975D-7C42-93D2-10725EEF390B}" srcId="{06B47E49-DF5F-8C4B-9EBE-BDD78E8B9FC0}" destId="{CA70A03F-4C44-9D42-A45F-031A8ECCC966}" srcOrd="2" destOrd="0" parTransId="{C904B1B6-E045-C242-AA55-F24C9056437A}" sibTransId="{F281234C-0145-0848-A0D8-1A4DAA0F6BEA}"/>
    <dgm:cxn modelId="{7637C1D8-2FEA-0A4E-A6AA-A1AD7EFE3B58}" srcId="{06B47E49-DF5F-8C4B-9EBE-BDD78E8B9FC0}" destId="{3AD42379-2172-EE48-BFEE-DFA892BE0CAB}" srcOrd="1" destOrd="0" parTransId="{14DE2112-6F89-7147-B44F-C98A1BC1C5BB}" sibTransId="{152994A8-0ABE-0248-BFB4-4986233C5003}"/>
    <dgm:cxn modelId="{A29B3B50-9E9A-6C48-AE76-BAE6F136D8CE}" type="presParOf" srcId="{B6BDE677-B16E-1B4F-B7DD-8D50A09DAEB2}" destId="{45552E1F-9400-DB49-A08E-A52EB631450F}" srcOrd="0" destOrd="0" presId="urn:microsoft.com/office/officeart/2005/8/layout/hProcess9"/>
    <dgm:cxn modelId="{611BEFBB-37CB-514C-AD61-51343F4803D7}" type="presParOf" srcId="{B6BDE677-B16E-1B4F-B7DD-8D50A09DAEB2}" destId="{37F6C6AA-782F-0E48-8E5C-B3B9F55D5EE6}" srcOrd="1" destOrd="0" presId="urn:microsoft.com/office/officeart/2005/8/layout/hProcess9"/>
    <dgm:cxn modelId="{BFEE9333-EF76-9D4E-8E1D-7232504FC196}" type="presParOf" srcId="{37F6C6AA-782F-0E48-8E5C-B3B9F55D5EE6}" destId="{5B824EB3-8804-A144-AC22-7B592231AE4C}" srcOrd="0" destOrd="0" presId="urn:microsoft.com/office/officeart/2005/8/layout/hProcess9"/>
    <dgm:cxn modelId="{9857404D-440A-1C4B-87E8-DEE7D50981B0}" type="presParOf" srcId="{37F6C6AA-782F-0E48-8E5C-B3B9F55D5EE6}" destId="{A6E2D156-957B-6C48-ABE8-8F099EDD7DF9}" srcOrd="1" destOrd="0" presId="urn:microsoft.com/office/officeart/2005/8/layout/hProcess9"/>
    <dgm:cxn modelId="{D5C0D21F-C1C3-BC46-B44A-16276AE2DF3A}" type="presParOf" srcId="{37F6C6AA-782F-0E48-8E5C-B3B9F55D5EE6}" destId="{66CE7644-429D-0C43-99A3-CDBB92074EFC}" srcOrd="2" destOrd="0" presId="urn:microsoft.com/office/officeart/2005/8/layout/hProcess9"/>
    <dgm:cxn modelId="{EEB5737B-E1D4-CB48-AEC7-60DEB3B12DCD}" type="presParOf" srcId="{37F6C6AA-782F-0E48-8E5C-B3B9F55D5EE6}" destId="{CA1D569F-39CB-9545-9772-CE2C75300C6E}" srcOrd="3" destOrd="0" presId="urn:microsoft.com/office/officeart/2005/8/layout/hProcess9"/>
    <dgm:cxn modelId="{51A37C23-1A34-B040-80E8-711C1C27A26B}" type="presParOf" srcId="{37F6C6AA-782F-0E48-8E5C-B3B9F55D5EE6}" destId="{4E545BAF-FCFF-394C-9C7C-69FB17FFE7DD}" srcOrd="4" destOrd="0" presId="urn:microsoft.com/office/officeart/2005/8/layout/hProcess9"/>
    <dgm:cxn modelId="{195DA6A3-F149-4F47-8980-E20399E17711}" type="presParOf" srcId="{37F6C6AA-782F-0E48-8E5C-B3B9F55D5EE6}" destId="{04C92D91-0DDC-604F-9F9B-A690C9A0816A}" srcOrd="5" destOrd="0" presId="urn:microsoft.com/office/officeart/2005/8/layout/hProcess9"/>
    <dgm:cxn modelId="{DE8E5CE5-4411-7444-8A1F-665C9BCC538A}" type="presParOf" srcId="{37F6C6AA-782F-0E48-8E5C-B3B9F55D5EE6}" destId="{B0D494A5-EDA8-ED44-AA3A-BED2428FED6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5182-EEC3-F047-985E-3FEA90B1E684}">
      <dsp:nvSpPr>
        <dsp:cNvPr id="0" name=""/>
        <dsp:cNvSpPr/>
      </dsp:nvSpPr>
      <dsp:spPr>
        <a:xfrm rot="5400000">
          <a:off x="3878353" y="-1494304"/>
          <a:ext cx="844748" cy="40477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rgbClr val="000000"/>
              </a:solidFill>
            </a:rPr>
            <a:t>Not specific to malicious content hosted on terminal page</a:t>
          </a:r>
          <a:endParaRPr lang="en-US" sz="2100" kern="1200" dirty="0">
            <a:solidFill>
              <a:srgbClr val="000000"/>
            </a:solidFill>
          </a:endParaRPr>
        </a:p>
      </dsp:txBody>
      <dsp:txXfrm rot="-5400000">
        <a:off x="2276856" y="148430"/>
        <a:ext cx="4006507" cy="762274"/>
      </dsp:txXfrm>
    </dsp:sp>
    <dsp:sp modelId="{AF413B28-773A-5142-9C53-2EE64D620B64}">
      <dsp:nvSpPr>
        <dsp:cNvPr id="0" name=""/>
        <dsp:cNvSpPr/>
      </dsp:nvSpPr>
      <dsp:spPr>
        <a:xfrm>
          <a:off x="0" y="1599"/>
          <a:ext cx="2276856" cy="10559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Generality</a:t>
          </a:r>
          <a:endParaRPr lang="en-US" sz="2700" kern="1200" dirty="0"/>
        </a:p>
      </dsp:txBody>
      <dsp:txXfrm>
        <a:off x="51546" y="53145"/>
        <a:ext cx="2173764" cy="952843"/>
      </dsp:txXfrm>
    </dsp:sp>
    <dsp:sp modelId="{9E26321E-3AE8-624C-AFAE-FD942C83494B}">
      <dsp:nvSpPr>
        <dsp:cNvPr id="0" name=""/>
        <dsp:cNvSpPr/>
      </dsp:nvSpPr>
      <dsp:spPr>
        <a:xfrm rot="5400000">
          <a:off x="3878353" y="-385572"/>
          <a:ext cx="844748" cy="40477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rgbClr val="000000"/>
              </a:solidFill>
            </a:rPr>
            <a:t>Cannot be trivially evaded by attackers</a:t>
          </a:r>
        </a:p>
      </dsp:txBody>
      <dsp:txXfrm rot="-5400000">
        <a:off x="2276856" y="1257162"/>
        <a:ext cx="4006507" cy="762274"/>
      </dsp:txXfrm>
    </dsp:sp>
    <dsp:sp modelId="{B5CADCAB-3E05-4142-BF57-FBD72AFA30D1}">
      <dsp:nvSpPr>
        <dsp:cNvPr id="0" name=""/>
        <dsp:cNvSpPr/>
      </dsp:nvSpPr>
      <dsp:spPr>
        <a:xfrm>
          <a:off x="0" y="1110332"/>
          <a:ext cx="2276856" cy="10559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Robustness</a:t>
          </a:r>
        </a:p>
      </dsp:txBody>
      <dsp:txXfrm>
        <a:off x="51546" y="1161878"/>
        <a:ext cx="2173764" cy="952843"/>
      </dsp:txXfrm>
    </dsp:sp>
    <dsp:sp modelId="{F914D68F-9AC0-944F-913A-C029E25FA2B9}">
      <dsp:nvSpPr>
        <dsp:cNvPr id="0" name=""/>
        <dsp:cNvSpPr/>
      </dsp:nvSpPr>
      <dsp:spPr>
        <a:xfrm rot="5400000">
          <a:off x="3878353" y="723160"/>
          <a:ext cx="844748" cy="40477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rgbClr val="000000"/>
              </a:solidFill>
            </a:rPr>
            <a:t>Not dependent on proprietary data or special environment </a:t>
          </a:r>
          <a:endParaRPr lang="en-US" sz="2100" kern="1200" dirty="0">
            <a:solidFill>
              <a:srgbClr val="000000"/>
            </a:solidFill>
          </a:endParaRPr>
        </a:p>
      </dsp:txBody>
      <dsp:txXfrm rot="-5400000">
        <a:off x="2276856" y="2365895"/>
        <a:ext cx="4006507" cy="762274"/>
      </dsp:txXfrm>
    </dsp:sp>
    <dsp:sp modelId="{5D04028B-6AF8-3747-86E7-B07E03C1B23F}">
      <dsp:nvSpPr>
        <dsp:cNvPr id="0" name=""/>
        <dsp:cNvSpPr/>
      </dsp:nvSpPr>
      <dsp:spPr>
        <a:xfrm>
          <a:off x="0" y="2219064"/>
          <a:ext cx="2276856" cy="10559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Wide deployability </a:t>
          </a:r>
          <a:endParaRPr lang="en-US" sz="2700" kern="1200" dirty="0"/>
        </a:p>
      </dsp:txBody>
      <dsp:txXfrm>
        <a:off x="51546" y="2270610"/>
        <a:ext cx="2173764" cy="952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54887-3BAA-8A40-8B56-5D7D9F315361}">
      <dsp:nvSpPr>
        <dsp:cNvPr id="0" name=""/>
        <dsp:cNvSpPr/>
      </dsp:nvSpPr>
      <dsp:spPr>
        <a:xfrm>
          <a:off x="1404863" y="799"/>
          <a:ext cx="1635621" cy="81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Redirection composition</a:t>
          </a:r>
          <a:endParaRPr lang="en-US" sz="2300" kern="1200" dirty="0"/>
        </a:p>
      </dsp:txBody>
      <dsp:txXfrm>
        <a:off x="1428816" y="24752"/>
        <a:ext cx="1587715" cy="769904"/>
      </dsp:txXfrm>
    </dsp:sp>
    <dsp:sp modelId="{80A90B0C-A4D4-9D41-A0F1-C98A2FEDAB68}">
      <dsp:nvSpPr>
        <dsp:cNvPr id="0" name=""/>
        <dsp:cNvSpPr/>
      </dsp:nvSpPr>
      <dsp:spPr>
        <a:xfrm>
          <a:off x="1568425" y="818610"/>
          <a:ext cx="163562" cy="613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357"/>
              </a:lnTo>
              <a:lnTo>
                <a:pt x="163562" y="613357"/>
              </a:lnTo>
            </a:path>
          </a:pathLst>
        </a:custGeom>
        <a:noFill/>
        <a:ln w="381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5D2B0-7F09-5B43-934A-963A0CD78D0B}">
      <dsp:nvSpPr>
        <dsp:cNvPr id="0" name=""/>
        <dsp:cNvSpPr/>
      </dsp:nvSpPr>
      <dsp:spPr>
        <a:xfrm>
          <a:off x="1731987" y="1023063"/>
          <a:ext cx="1308496" cy="817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000000"/>
              </a:solidFill>
              <a:latin typeface="Helvetica"/>
              <a:cs typeface="Helvetica"/>
            </a:rPr>
            <a:t>Total redirection hops</a:t>
          </a:r>
          <a:endParaRPr lang="en-US" sz="1800" kern="1200" dirty="0">
            <a:solidFill>
              <a:srgbClr val="000000"/>
            </a:solidFill>
            <a:latin typeface="Helvetica"/>
            <a:cs typeface="Helvetica"/>
          </a:endParaRPr>
        </a:p>
      </dsp:txBody>
      <dsp:txXfrm>
        <a:off x="1755940" y="1047016"/>
        <a:ext cx="1260590" cy="769904"/>
      </dsp:txXfrm>
    </dsp:sp>
    <dsp:sp modelId="{B51985AA-EC38-D64D-8344-5BF8A37CA07B}">
      <dsp:nvSpPr>
        <dsp:cNvPr id="0" name=""/>
        <dsp:cNvSpPr/>
      </dsp:nvSpPr>
      <dsp:spPr>
        <a:xfrm>
          <a:off x="1568425" y="818610"/>
          <a:ext cx="163562" cy="163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5621"/>
              </a:lnTo>
              <a:lnTo>
                <a:pt x="163562" y="1635621"/>
              </a:lnTo>
            </a:path>
          </a:pathLst>
        </a:custGeom>
        <a:noFill/>
        <a:ln w="381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AB44C-3BA6-044D-B3B0-14727568C023}">
      <dsp:nvSpPr>
        <dsp:cNvPr id="0" name=""/>
        <dsp:cNvSpPr/>
      </dsp:nvSpPr>
      <dsp:spPr>
        <a:xfrm>
          <a:off x="1731987" y="2045326"/>
          <a:ext cx="1308496" cy="817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000000"/>
              </a:solidFill>
              <a:latin typeface="Helvetica"/>
              <a:cs typeface="Helvetica"/>
            </a:rPr>
            <a:t>Cross-site redirection hops</a:t>
          </a:r>
          <a:endParaRPr lang="en-US" sz="1800" kern="1200" dirty="0">
            <a:solidFill>
              <a:srgbClr val="000000"/>
            </a:solidFill>
            <a:latin typeface="Helvetica"/>
            <a:cs typeface="Helvetica"/>
          </a:endParaRPr>
        </a:p>
      </dsp:txBody>
      <dsp:txXfrm>
        <a:off x="1755940" y="2069279"/>
        <a:ext cx="1260590" cy="769904"/>
      </dsp:txXfrm>
    </dsp:sp>
    <dsp:sp modelId="{0F376F9A-B115-A14A-AFC0-1FF05671E9DA}">
      <dsp:nvSpPr>
        <dsp:cNvPr id="0" name=""/>
        <dsp:cNvSpPr/>
      </dsp:nvSpPr>
      <dsp:spPr>
        <a:xfrm>
          <a:off x="1568425" y="818610"/>
          <a:ext cx="163562" cy="26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884"/>
              </a:lnTo>
              <a:lnTo>
                <a:pt x="163562" y="2657884"/>
              </a:lnTo>
            </a:path>
          </a:pathLst>
        </a:custGeom>
        <a:noFill/>
        <a:ln w="381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C1C21-8AE8-D34F-81C2-8D8EF66873BA}">
      <dsp:nvSpPr>
        <dsp:cNvPr id="0" name=""/>
        <dsp:cNvSpPr/>
      </dsp:nvSpPr>
      <dsp:spPr>
        <a:xfrm>
          <a:off x="1731987" y="3067589"/>
          <a:ext cx="1308496" cy="817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000000"/>
              </a:solidFill>
              <a:latin typeface="Helvetica"/>
              <a:cs typeface="Helvetica"/>
            </a:rPr>
            <a:t>Redirection consistency</a:t>
          </a:r>
          <a:endParaRPr lang="en-US" sz="1800" kern="1200" dirty="0">
            <a:solidFill>
              <a:srgbClr val="000000"/>
            </a:solidFill>
            <a:latin typeface="Helvetica"/>
            <a:cs typeface="Helvetica"/>
          </a:endParaRPr>
        </a:p>
      </dsp:txBody>
      <dsp:txXfrm>
        <a:off x="1755940" y="3091542"/>
        <a:ext cx="1260590" cy="769904"/>
      </dsp:txXfrm>
    </dsp:sp>
    <dsp:sp modelId="{4654313D-E8D7-B841-A00F-BBA3DC2B2C97}">
      <dsp:nvSpPr>
        <dsp:cNvPr id="0" name=""/>
        <dsp:cNvSpPr/>
      </dsp:nvSpPr>
      <dsp:spPr>
        <a:xfrm>
          <a:off x="3449389" y="799"/>
          <a:ext cx="1635621" cy="81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Chained webpages</a:t>
          </a:r>
          <a:endParaRPr lang="en-US" sz="2300" kern="1200" dirty="0"/>
        </a:p>
      </dsp:txBody>
      <dsp:txXfrm>
        <a:off x="3473342" y="24752"/>
        <a:ext cx="1587715" cy="769904"/>
      </dsp:txXfrm>
    </dsp:sp>
    <dsp:sp modelId="{FFD34416-4A45-8346-88A0-E57E5D0C0F98}">
      <dsp:nvSpPr>
        <dsp:cNvPr id="0" name=""/>
        <dsp:cNvSpPr/>
      </dsp:nvSpPr>
      <dsp:spPr>
        <a:xfrm>
          <a:off x="3612951" y="818610"/>
          <a:ext cx="163562" cy="613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357"/>
              </a:lnTo>
              <a:lnTo>
                <a:pt x="163562" y="613357"/>
              </a:lnTo>
            </a:path>
          </a:pathLst>
        </a:custGeom>
        <a:noFill/>
        <a:ln w="38100" cap="flat" cmpd="sng" algn="ctr">
          <a:solidFill>
            <a:srgbClr val="D9D9D9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0A05B-A5D5-E944-9953-C2B4DB9368E6}">
      <dsp:nvSpPr>
        <dsp:cNvPr id="0" name=""/>
        <dsp:cNvSpPr/>
      </dsp:nvSpPr>
      <dsp:spPr>
        <a:xfrm>
          <a:off x="3776513" y="1023063"/>
          <a:ext cx="1308496" cy="817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000000"/>
              </a:solidFill>
              <a:latin typeface="Helvetica"/>
              <a:cs typeface="Helvetica"/>
            </a:rPr>
            <a:t>Landing-to-terminal distance</a:t>
          </a:r>
          <a:endParaRPr lang="en-US" sz="1800" kern="1200" dirty="0">
            <a:solidFill>
              <a:srgbClr val="000000"/>
            </a:solidFill>
            <a:latin typeface="Helvetica"/>
            <a:cs typeface="Helvetica"/>
          </a:endParaRPr>
        </a:p>
      </dsp:txBody>
      <dsp:txXfrm>
        <a:off x="3800466" y="1047016"/>
        <a:ext cx="1260590" cy="769904"/>
      </dsp:txXfrm>
    </dsp:sp>
    <dsp:sp modelId="{83ACE264-DB3B-5F41-B0E9-BA1D6A1481F1}">
      <dsp:nvSpPr>
        <dsp:cNvPr id="0" name=""/>
        <dsp:cNvSpPr/>
      </dsp:nvSpPr>
      <dsp:spPr>
        <a:xfrm>
          <a:off x="3612951" y="818610"/>
          <a:ext cx="163562" cy="163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5621"/>
              </a:lnTo>
              <a:lnTo>
                <a:pt x="163562" y="1635621"/>
              </a:lnTo>
            </a:path>
          </a:pathLst>
        </a:custGeom>
        <a:noFill/>
        <a:ln w="38100" cap="flat" cmpd="sng" algn="ctr">
          <a:solidFill>
            <a:srgbClr val="D9D9D9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51282-3B5F-4D41-85BF-AEA7EF3CA049}">
      <dsp:nvSpPr>
        <dsp:cNvPr id="0" name=""/>
        <dsp:cNvSpPr/>
      </dsp:nvSpPr>
      <dsp:spPr>
        <a:xfrm>
          <a:off x="3776513" y="2045326"/>
          <a:ext cx="1308496" cy="817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000000"/>
              </a:solidFill>
              <a:latin typeface="Helvetica"/>
              <a:cs typeface="Helvetica"/>
            </a:rPr>
            <a:t>Page rendering errors</a:t>
          </a:r>
          <a:endParaRPr lang="en-US" sz="1800" kern="1200" dirty="0">
            <a:solidFill>
              <a:srgbClr val="000000"/>
            </a:solidFill>
            <a:latin typeface="Helvetica"/>
            <a:cs typeface="Helvetica"/>
          </a:endParaRPr>
        </a:p>
      </dsp:txBody>
      <dsp:txXfrm>
        <a:off x="3800466" y="2069279"/>
        <a:ext cx="1260590" cy="769904"/>
      </dsp:txXfrm>
    </dsp:sp>
    <dsp:sp modelId="{B137EE41-6339-5A44-AFB3-6A92E3759176}">
      <dsp:nvSpPr>
        <dsp:cNvPr id="0" name=""/>
        <dsp:cNvSpPr/>
      </dsp:nvSpPr>
      <dsp:spPr>
        <a:xfrm>
          <a:off x="3612951" y="818610"/>
          <a:ext cx="163562" cy="26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884"/>
              </a:lnTo>
              <a:lnTo>
                <a:pt x="163562" y="2657884"/>
              </a:lnTo>
            </a:path>
          </a:pathLst>
        </a:custGeom>
        <a:noFill/>
        <a:ln w="38100" cap="flat" cmpd="sng" algn="ctr">
          <a:solidFill>
            <a:srgbClr val="D9D9D9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BD1F5-6F0A-A942-9AA7-77D05AC5087F}">
      <dsp:nvSpPr>
        <dsp:cNvPr id="0" name=""/>
        <dsp:cNvSpPr/>
      </dsp:nvSpPr>
      <dsp:spPr>
        <a:xfrm>
          <a:off x="3776513" y="3067589"/>
          <a:ext cx="1308496" cy="817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000000"/>
              </a:solidFill>
              <a:latin typeface="Helvetica"/>
              <a:cs typeface="Helvetica"/>
            </a:rPr>
            <a:t>IP-to-name ratio</a:t>
          </a:r>
          <a:endParaRPr lang="en-US" sz="1800" kern="1200" dirty="0">
            <a:solidFill>
              <a:srgbClr val="000000"/>
            </a:solidFill>
            <a:latin typeface="Helvetica"/>
            <a:cs typeface="Helvetica"/>
          </a:endParaRPr>
        </a:p>
      </dsp:txBody>
      <dsp:txXfrm>
        <a:off x="3800466" y="3091542"/>
        <a:ext cx="1260590" cy="769904"/>
      </dsp:txXfrm>
    </dsp:sp>
    <dsp:sp modelId="{3FA0418D-AE32-0D48-82FB-7BC8D2F5330A}">
      <dsp:nvSpPr>
        <dsp:cNvPr id="0" name=""/>
        <dsp:cNvSpPr/>
      </dsp:nvSpPr>
      <dsp:spPr>
        <a:xfrm>
          <a:off x="5493915" y="799"/>
          <a:ext cx="1635621" cy="81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Poisoning resistance</a:t>
          </a:r>
          <a:endParaRPr lang="en-US" sz="2300" kern="1200" dirty="0"/>
        </a:p>
      </dsp:txBody>
      <dsp:txXfrm>
        <a:off x="5517868" y="24752"/>
        <a:ext cx="1587715" cy="769904"/>
      </dsp:txXfrm>
    </dsp:sp>
    <dsp:sp modelId="{881CA8F8-DEED-094F-B1D2-83D89EEE85FC}">
      <dsp:nvSpPr>
        <dsp:cNvPr id="0" name=""/>
        <dsp:cNvSpPr/>
      </dsp:nvSpPr>
      <dsp:spPr>
        <a:xfrm>
          <a:off x="5657477" y="818610"/>
          <a:ext cx="163562" cy="613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357"/>
              </a:lnTo>
              <a:lnTo>
                <a:pt x="163562" y="613357"/>
              </a:lnTo>
            </a:path>
          </a:pathLst>
        </a:custGeom>
        <a:noFill/>
        <a:ln w="38100" cap="flat" cmpd="sng" algn="ctr">
          <a:solidFill>
            <a:srgbClr val="D9D9D9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DC981-1F30-094A-A84E-EB82CB79B5D0}">
      <dsp:nvSpPr>
        <dsp:cNvPr id="0" name=""/>
        <dsp:cNvSpPr/>
      </dsp:nvSpPr>
      <dsp:spPr>
        <a:xfrm>
          <a:off x="5821040" y="1023063"/>
          <a:ext cx="1308496" cy="817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  <a:latin typeface="Helvetica"/>
              <a:cs typeface="Helvetica"/>
            </a:rPr>
            <a:t>Keyword poisoning resistance</a:t>
          </a:r>
          <a:endParaRPr lang="en-US" sz="1800" kern="1200" dirty="0">
            <a:solidFill>
              <a:srgbClr val="000000"/>
            </a:solidFill>
            <a:latin typeface="Helvetica"/>
            <a:cs typeface="Helvetica"/>
          </a:endParaRPr>
        </a:p>
      </dsp:txBody>
      <dsp:txXfrm>
        <a:off x="5844993" y="1047016"/>
        <a:ext cx="1260590" cy="769904"/>
      </dsp:txXfrm>
    </dsp:sp>
    <dsp:sp modelId="{F502533C-6185-924E-B688-22FA6F50FE3E}">
      <dsp:nvSpPr>
        <dsp:cNvPr id="0" name=""/>
        <dsp:cNvSpPr/>
      </dsp:nvSpPr>
      <dsp:spPr>
        <a:xfrm>
          <a:off x="5657477" y="818610"/>
          <a:ext cx="163562" cy="163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5621"/>
              </a:lnTo>
              <a:lnTo>
                <a:pt x="163562" y="1635621"/>
              </a:lnTo>
            </a:path>
          </a:pathLst>
        </a:custGeom>
        <a:noFill/>
        <a:ln w="38100" cap="flat" cmpd="sng" algn="ctr">
          <a:solidFill>
            <a:srgbClr val="D9D9D9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18584-07AB-7F40-ABAB-E0102DE5F5AA}">
      <dsp:nvSpPr>
        <dsp:cNvPr id="0" name=""/>
        <dsp:cNvSpPr/>
      </dsp:nvSpPr>
      <dsp:spPr>
        <a:xfrm>
          <a:off x="5821040" y="2045326"/>
          <a:ext cx="1308496" cy="817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000000"/>
              </a:solidFill>
              <a:latin typeface="Helvetica"/>
              <a:cs typeface="Helvetica"/>
            </a:rPr>
            <a:t>Search rank</a:t>
          </a:r>
          <a:endParaRPr lang="en-US" sz="1800" kern="1200" dirty="0">
            <a:solidFill>
              <a:srgbClr val="000000"/>
            </a:solidFill>
            <a:latin typeface="Helvetica"/>
            <a:cs typeface="Helvetica"/>
          </a:endParaRPr>
        </a:p>
      </dsp:txBody>
      <dsp:txXfrm>
        <a:off x="5844993" y="2069279"/>
        <a:ext cx="1260590" cy="769904"/>
      </dsp:txXfrm>
    </dsp:sp>
    <dsp:sp modelId="{FFC02EC9-E12F-654A-A294-F4300A99913C}">
      <dsp:nvSpPr>
        <dsp:cNvPr id="0" name=""/>
        <dsp:cNvSpPr/>
      </dsp:nvSpPr>
      <dsp:spPr>
        <a:xfrm>
          <a:off x="5657477" y="818610"/>
          <a:ext cx="163562" cy="26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884"/>
              </a:lnTo>
              <a:lnTo>
                <a:pt x="163562" y="2657884"/>
              </a:lnTo>
            </a:path>
          </a:pathLst>
        </a:custGeom>
        <a:noFill/>
        <a:ln w="38100" cap="flat" cmpd="sng" algn="ctr">
          <a:solidFill>
            <a:srgbClr val="D9D9D9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9655C-6C1D-2B4E-8E0F-80154B933BC9}">
      <dsp:nvSpPr>
        <dsp:cNvPr id="0" name=""/>
        <dsp:cNvSpPr/>
      </dsp:nvSpPr>
      <dsp:spPr>
        <a:xfrm>
          <a:off x="5821040" y="3067589"/>
          <a:ext cx="1308496" cy="817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000000"/>
              </a:solidFill>
              <a:latin typeface="Helvetica"/>
              <a:cs typeface="Helvetica"/>
            </a:rPr>
            <a:t>Good rank confidence</a:t>
          </a:r>
          <a:endParaRPr lang="en-US" sz="1800" kern="1200" dirty="0">
            <a:solidFill>
              <a:srgbClr val="000000"/>
            </a:solidFill>
            <a:latin typeface="Helvetica"/>
            <a:cs typeface="Helvetica"/>
          </a:endParaRPr>
        </a:p>
      </dsp:txBody>
      <dsp:txXfrm>
        <a:off x="5844993" y="3091542"/>
        <a:ext cx="1260590" cy="769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52E1F-9400-DB49-A08E-A52EB631450F}">
      <dsp:nvSpPr>
        <dsp:cNvPr id="0" name=""/>
        <dsp:cNvSpPr/>
      </dsp:nvSpPr>
      <dsp:spPr>
        <a:xfrm>
          <a:off x="457199" y="0"/>
          <a:ext cx="5181600" cy="3581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824EB3-8804-A144-AC22-7B592231AE4C}">
      <dsp:nvSpPr>
        <dsp:cNvPr id="0" name=""/>
        <dsp:cNvSpPr/>
      </dsp:nvSpPr>
      <dsp:spPr>
        <a:xfrm>
          <a:off x="3050" y="1074420"/>
          <a:ext cx="1467445" cy="1432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Retrieve trendy keywords</a:t>
          </a:r>
          <a:endParaRPr lang="en-US" sz="1700" kern="1200" dirty="0"/>
        </a:p>
      </dsp:txBody>
      <dsp:txXfrm>
        <a:off x="72982" y="1144352"/>
        <a:ext cx="1327581" cy="1292696"/>
      </dsp:txXfrm>
    </dsp:sp>
    <dsp:sp modelId="{66CE7644-429D-0C43-99A3-CDBB92074EFC}">
      <dsp:nvSpPr>
        <dsp:cNvPr id="0" name=""/>
        <dsp:cNvSpPr/>
      </dsp:nvSpPr>
      <dsp:spPr>
        <a:xfrm>
          <a:off x="1543868" y="1074420"/>
          <a:ext cx="1467445" cy="1432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Dispatch search jobs to SURF bots</a:t>
          </a:r>
          <a:endParaRPr lang="en-US" sz="1700" kern="1200" dirty="0"/>
        </a:p>
      </dsp:txBody>
      <dsp:txXfrm>
        <a:off x="1613800" y="1144352"/>
        <a:ext cx="1327581" cy="1292696"/>
      </dsp:txXfrm>
    </dsp:sp>
    <dsp:sp modelId="{4E545BAF-FCFF-394C-9C7C-69FB17FFE7DD}">
      <dsp:nvSpPr>
        <dsp:cNvPr id="0" name=""/>
        <dsp:cNvSpPr/>
      </dsp:nvSpPr>
      <dsp:spPr>
        <a:xfrm>
          <a:off x="3084686" y="1074420"/>
          <a:ext cx="1467445" cy="1432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visits each search result and produces logs</a:t>
          </a:r>
          <a:endParaRPr lang="en-US" sz="1700" kern="1200" dirty="0"/>
        </a:p>
      </dsp:txBody>
      <dsp:txXfrm>
        <a:off x="3154618" y="1144352"/>
        <a:ext cx="1327581" cy="1292696"/>
      </dsp:txXfrm>
    </dsp:sp>
    <dsp:sp modelId="{B0D494A5-EDA8-ED44-AA3A-BED2428FED63}">
      <dsp:nvSpPr>
        <dsp:cNvPr id="0" name=""/>
        <dsp:cNvSpPr/>
      </dsp:nvSpPr>
      <dsp:spPr>
        <a:xfrm>
          <a:off x="4625503" y="1074420"/>
          <a:ext cx="1467445" cy="1432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Feature extraction and classification</a:t>
          </a:r>
          <a:endParaRPr lang="en-US" sz="1700" kern="1200" dirty="0"/>
        </a:p>
      </dsp:txBody>
      <dsp:txXfrm>
        <a:off x="4695435" y="1144352"/>
        <a:ext cx="1327581" cy="129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BEE1B-BDD0-5B4E-8EC6-1D59AED3F7B5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823A-ABD5-A84F-A36B-D231085E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185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C3A6BAD-AC13-43D9-B395-6A618DBBA653}" type="datetimeFigureOut">
              <a:rPr lang="en-US"/>
              <a:pPr>
                <a:defRPr/>
              </a:pPr>
              <a:t>10/18/11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B533994-9EDF-47E3-A90B-BFA45387D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9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20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8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9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6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1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5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6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3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09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8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8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0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876800"/>
            <a:ext cx="4191000" cy="114617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791200"/>
            <a:ext cx="35052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SURF: Detecting and Measuring Search Poisoning 18th ACM Conference on Computer and Communications Security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7C0D9-61DD-4226-A31E-8AA565F43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SURF: Detecting and Measuring Search Poisoning 18th ACM Conference on Computer and Communications Security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7A6ED-5775-4581-9330-D9F00895B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SURF: Detecting and Measuring Search Poisoning 18th ACM Conference on Computer and Communications Security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1361E-4AB3-4612-AC8B-7C7560B0C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SURF: Detecting and Measuring Search Poisoning 18th ACM Conference on Computer and Communications Security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4D761-5D3C-420B-968B-CF0DCC0F1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334000"/>
            <a:ext cx="685800" cy="517525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43800" y="5334000"/>
            <a:ext cx="609600" cy="5175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1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4AB3-9C29-4C4B-950F-7BD2FC2FC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SURF: Detecting and Measuring Search Poisoning 18th ACM Conference on Computer and Communications Security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F3773-97C0-4AE5-B998-12A88FF3E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SURF: Detecting and Measuring Search Poisoning 18th ACM Conference on Computer and Communications Security 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AB14-E78C-43D3-9B4D-FEE466C6A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SURF: Detecting and Measuring Search Poisoning 18th ACM Conference on Computer and Communications Security 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1CB55-C039-4D15-8EC8-DC2B9F002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SURF: Detecting and Measuring Search Poisoning 18th ACM Conference on Computer and Communications Security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6F8CD-3999-4761-946F-37CC6A3B8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334000"/>
            <a:ext cx="685800" cy="517525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112" charset="0"/>
          <a:cs typeface="Tahoma" pitchFamily="112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112" charset="0"/>
          <a:cs typeface="Tahoma" pitchFamily="112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112" charset="0"/>
          <a:cs typeface="Tahoma" pitchFamily="112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112" charset="0"/>
          <a:cs typeface="Tahoma" pitchFamily="1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112" charset="0"/>
          <a:cs typeface="Tahoma" pitchFamily="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112" charset="0"/>
          <a:cs typeface="Tahoma" pitchFamily="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112" charset="0"/>
          <a:cs typeface="Tahoma" pitchFamily="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png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28600" y="3886200"/>
            <a:ext cx="6096000" cy="1828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112" charset="0"/>
                <a:cs typeface="Tahoma" pitchFamily="112" charset="0"/>
              </a:rPr>
              <a:t>SURF: </a:t>
            </a:r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112" charset="0"/>
                <a:cs typeface="Tahoma" pitchFamily="112" charset="0"/>
              </a:rPr>
              <a:t/>
            </a:r>
            <a:b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ahoma" pitchFamily="112" charset="0"/>
                <a:cs typeface="Tahoma" pitchFamily="112" charset="0"/>
              </a:rPr>
            </a:br>
            <a:r>
              <a:rPr lang="en-US" dirty="0" smtClean="0">
                <a:latin typeface="Tahoma" pitchFamily="112" charset="0"/>
                <a:cs typeface="Tahoma" pitchFamily="112" charset="0"/>
              </a:rPr>
              <a:t>Detecting and Measuring Search Poisoning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63524" y="5735638"/>
            <a:ext cx="5222876" cy="112236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Long Lu, Roberto </a:t>
            </a:r>
            <a:r>
              <a:rPr lang="en-US" sz="2000" dirty="0" err="1" smtClean="0">
                <a:latin typeface="Arial" charset="0"/>
                <a:cs typeface="Arial" charset="0"/>
              </a:rPr>
              <a:t>Perdisci</a:t>
            </a:r>
            <a:r>
              <a:rPr lang="en-US" sz="2000" dirty="0" smtClean="0">
                <a:latin typeface="Arial" charset="0"/>
                <a:cs typeface="Arial" charset="0"/>
              </a:rPr>
              <a:t>, and </a:t>
            </a:r>
            <a:r>
              <a:rPr lang="en-US" sz="2000" dirty="0" err="1" smtClean="0">
                <a:latin typeface="Arial" charset="0"/>
                <a:cs typeface="Arial" charset="0"/>
              </a:rPr>
              <a:t>Wenke</a:t>
            </a:r>
            <a:r>
              <a:rPr lang="en-US" sz="2000" dirty="0" smtClean="0">
                <a:latin typeface="Arial" charset="0"/>
                <a:cs typeface="Arial" charset="0"/>
              </a:rPr>
              <a:t> Lee</a:t>
            </a:r>
          </a:p>
          <a:p>
            <a:pPr algn="l">
              <a:lnSpc>
                <a:spcPct val="120000"/>
              </a:lnSpc>
            </a:pPr>
            <a:r>
              <a:rPr lang="en-US" sz="1400" i="1" dirty="0" smtClean="0">
                <a:latin typeface="Arial" charset="0"/>
                <a:cs typeface="Arial" charset="0"/>
              </a:rPr>
              <a:t>Georgia Tech and University of Georgia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Instrumented browser</a:t>
            </a:r>
          </a:p>
          <a:p>
            <a:pPr lvl="1"/>
            <a:r>
              <a:rPr lang="en-US" dirty="0" smtClean="0"/>
              <a:t>Stripped IE with customizations (~1k SLOC in C#)</a:t>
            </a:r>
          </a:p>
          <a:p>
            <a:pPr lvl="1"/>
            <a:r>
              <a:rPr lang="en-US" dirty="0" smtClean="0"/>
              <a:t>Listening and responding to rendering events</a:t>
            </a:r>
          </a:p>
          <a:p>
            <a:endParaRPr lang="en-US" dirty="0" smtClean="0"/>
          </a:p>
          <a:p>
            <a:r>
              <a:rPr lang="en-US" dirty="0" smtClean="0"/>
              <a:t>Feature extractor </a:t>
            </a:r>
          </a:p>
          <a:p>
            <a:pPr lvl="1"/>
            <a:r>
              <a:rPr lang="en-US" dirty="0" smtClean="0"/>
              <a:t>Offline execution to facilitate experiments</a:t>
            </a:r>
          </a:p>
          <a:p>
            <a:endParaRPr lang="en-US" dirty="0" smtClean="0"/>
          </a:p>
          <a:p>
            <a:r>
              <a:rPr lang="en-US" dirty="0" smtClean="0"/>
              <a:t>SURF Classifier</a:t>
            </a:r>
          </a:p>
          <a:p>
            <a:pPr lvl="1"/>
            <a:r>
              <a:rPr lang="en-US" dirty="0" err="1" smtClean="0"/>
              <a:t>Weka’s</a:t>
            </a:r>
            <a:r>
              <a:rPr lang="en-US" dirty="0" smtClean="0"/>
              <a:t> J48</a:t>
            </a:r>
          </a:p>
          <a:p>
            <a:pPr lvl="1"/>
            <a:r>
              <a:rPr lang="en-US" dirty="0"/>
              <a:t>Simple, </a:t>
            </a:r>
            <a:r>
              <a:rPr lang="en-US" dirty="0" smtClean="0"/>
              <a:t>efficient, and </a:t>
            </a:r>
            <a:r>
              <a:rPr lang="en-US" dirty="0"/>
              <a:t>easily interpreted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4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672867"/>
              </p:ext>
            </p:extLst>
          </p:nvPr>
        </p:nvGraphicFramePr>
        <p:xfrm>
          <a:off x="304800" y="1295400"/>
          <a:ext cx="8534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9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54887-3BAA-8A40-8B56-5D7D9F315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54313D-E8D7-B841-A00F-BBA3DC2B2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A0418D-AE32-0D48-82FB-7BC8D2F53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A90B0C-A4D4-9D41-A0F1-C98A2FEDA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85D2B0-7F09-5B43-934A-963A0CD78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1985AA-EC38-D64D-8344-5BF8A37CA0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7AB44C-3BA6-044D-B3B0-14727568C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376F9A-B115-A14A-AFC0-1FF05671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7C1C21-8AE8-D34F-81C2-8D8EF6687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D34416-4A45-8346-88A0-E57E5D0C0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E0A05B-A5D5-E944-9953-C2B4DB936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ACE264-DB3B-5F41-B0E9-BA1D6A148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E51282-3B5F-4D41-85BF-AEA7EF3CA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37EE41-6339-5A44-AFB3-6A92E37591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7BD1F5-6F0A-A942-9AA7-77D05AC50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1CA8F8-DEED-094F-B1D2-83D89EEE8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0DC981-1F30-094A-A84E-EB82CB79B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02533C-6185-924E-B688-22FA6F50F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018584-07AB-7F40-ABAB-E0102DE5F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C02EC9-E12F-654A-A294-F4300A999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19655C-6C1D-2B4E-8E0F-80154B933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AtOnc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</a:t>
            </a:r>
            <a:r>
              <a:rPr lang="en-US" dirty="0" smtClean="0"/>
              <a:t>features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447800"/>
            <a:ext cx="5562600" cy="4648200"/>
          </a:xfrm>
        </p:spPr>
        <p:txBody>
          <a:bodyPr/>
          <a:lstStyle/>
          <a:p>
            <a:r>
              <a:rPr lang="en-US" dirty="0" smtClean="0"/>
              <a:t>Regular Vs. Malicious search redirection</a:t>
            </a:r>
          </a:p>
          <a:p>
            <a:r>
              <a:rPr lang="en-US" dirty="0" smtClean="0"/>
              <a:t>Covering all types of redirections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1447800"/>
            <a:ext cx="1635621" cy="817810"/>
            <a:chOff x="1404863" y="799"/>
            <a:chExt cx="1635621" cy="817810"/>
          </a:xfrm>
        </p:grpSpPr>
        <p:sp>
          <p:nvSpPr>
            <p:cNvPr id="19" name="Rounded Rectangle 18"/>
            <p:cNvSpPr/>
            <p:nvPr/>
          </p:nvSpPr>
          <p:spPr>
            <a:xfrm>
              <a:off x="1404863" y="799"/>
              <a:ext cx="1635621" cy="81781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428816" y="24752"/>
              <a:ext cx="1587715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Redirection composition</a:t>
              </a:r>
              <a:endParaRPr lang="en-US" sz="2300" kern="1200" dirty="0"/>
            </a:p>
          </p:txBody>
        </p:sp>
      </p:grpSp>
      <p:sp>
        <p:nvSpPr>
          <p:cNvPr id="7" name="Straight Connector 5"/>
          <p:cNvSpPr/>
          <p:nvPr/>
        </p:nvSpPr>
        <p:spPr>
          <a:xfrm>
            <a:off x="1077962" y="2265611"/>
            <a:ext cx="163562" cy="6133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13357"/>
                </a:lnTo>
                <a:lnTo>
                  <a:pt x="163562" y="613357"/>
                </a:lnTo>
              </a:path>
            </a:pathLst>
          </a:custGeom>
          <a:noFill/>
          <a:ln w="38100" cmpd="sng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1241524" y="2470064"/>
            <a:ext cx="1308496" cy="817810"/>
            <a:chOff x="1731987" y="1023063"/>
            <a:chExt cx="1308496" cy="817810"/>
          </a:xfrm>
        </p:grpSpPr>
        <p:sp>
          <p:nvSpPr>
            <p:cNvPr id="17" name="Rounded Rectangle 16"/>
            <p:cNvSpPr/>
            <p:nvPr/>
          </p:nvSpPr>
          <p:spPr>
            <a:xfrm>
              <a:off x="1731987" y="1023063"/>
              <a:ext cx="1308496" cy="8178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7"/>
            <p:cNvSpPr/>
            <p:nvPr/>
          </p:nvSpPr>
          <p:spPr>
            <a:xfrm>
              <a:off x="1755940" y="1047016"/>
              <a:ext cx="1260590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/>
                  <a:cs typeface="Helvetica"/>
                </a:rPr>
                <a:t>Total redirection hops</a:t>
              </a:r>
              <a:endParaRPr lang="en-US" sz="1800" kern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Straight Connector 8"/>
          <p:cNvSpPr/>
          <p:nvPr/>
        </p:nvSpPr>
        <p:spPr>
          <a:xfrm>
            <a:off x="1077962" y="2265611"/>
            <a:ext cx="163562" cy="1635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5621"/>
                </a:lnTo>
                <a:lnTo>
                  <a:pt x="163562" y="1635621"/>
                </a:lnTo>
              </a:path>
            </a:pathLst>
          </a:custGeom>
          <a:noFill/>
          <a:ln w="38100" cmpd="sng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1241524" y="3492327"/>
            <a:ext cx="1308496" cy="817810"/>
            <a:chOff x="1731987" y="2045326"/>
            <a:chExt cx="1308496" cy="817810"/>
          </a:xfrm>
        </p:grpSpPr>
        <p:sp>
          <p:nvSpPr>
            <p:cNvPr id="15" name="Rounded Rectangle 14"/>
            <p:cNvSpPr/>
            <p:nvPr/>
          </p:nvSpPr>
          <p:spPr>
            <a:xfrm>
              <a:off x="1731987" y="2045326"/>
              <a:ext cx="1308496" cy="8178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10"/>
            <p:cNvSpPr/>
            <p:nvPr/>
          </p:nvSpPr>
          <p:spPr>
            <a:xfrm>
              <a:off x="1755940" y="2069279"/>
              <a:ext cx="1260590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/>
                  <a:cs typeface="Helvetica"/>
                </a:rPr>
                <a:t>Cross-site redirection hops</a:t>
              </a:r>
              <a:endParaRPr lang="en-US" sz="1800" kern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1" name="Straight Connector 11"/>
          <p:cNvSpPr/>
          <p:nvPr/>
        </p:nvSpPr>
        <p:spPr>
          <a:xfrm>
            <a:off x="1077962" y="2265611"/>
            <a:ext cx="163562" cy="26578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57884"/>
                </a:lnTo>
                <a:lnTo>
                  <a:pt x="163562" y="2657884"/>
                </a:lnTo>
              </a:path>
            </a:pathLst>
          </a:custGeom>
          <a:noFill/>
          <a:ln w="38100" cmpd="sng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1241524" y="4514590"/>
            <a:ext cx="1308496" cy="817810"/>
            <a:chOff x="1731987" y="3067589"/>
            <a:chExt cx="1308496" cy="817810"/>
          </a:xfrm>
        </p:grpSpPr>
        <p:sp>
          <p:nvSpPr>
            <p:cNvPr id="13" name="Rounded Rectangle 12"/>
            <p:cNvSpPr/>
            <p:nvPr/>
          </p:nvSpPr>
          <p:spPr>
            <a:xfrm>
              <a:off x="1731987" y="3067589"/>
              <a:ext cx="1308496" cy="8178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13"/>
            <p:cNvSpPr/>
            <p:nvPr/>
          </p:nvSpPr>
          <p:spPr>
            <a:xfrm>
              <a:off x="1755940" y="3091542"/>
              <a:ext cx="1260590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/>
                  <a:cs typeface="Helvetica"/>
                </a:rPr>
                <a:t>Redirection consistency</a:t>
              </a:r>
              <a:endParaRPr lang="en-US" sz="1800" kern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56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</a:t>
            </a:r>
            <a:r>
              <a:rPr lang="en-US" dirty="0" smtClean="0"/>
              <a:t>features (2/3)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1447800"/>
            <a:ext cx="1635621" cy="817810"/>
            <a:chOff x="3449389" y="799"/>
            <a:chExt cx="1635621" cy="817810"/>
          </a:xfrm>
        </p:grpSpPr>
        <p:sp>
          <p:nvSpPr>
            <p:cNvPr id="19" name="Rounded Rectangle 18"/>
            <p:cNvSpPr/>
            <p:nvPr/>
          </p:nvSpPr>
          <p:spPr>
            <a:xfrm>
              <a:off x="3449389" y="799"/>
              <a:ext cx="1635621" cy="81781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3473342" y="24752"/>
              <a:ext cx="1587715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Chained webpages</a:t>
              </a:r>
              <a:endParaRPr lang="en-US" sz="2300" kern="1200" dirty="0"/>
            </a:p>
          </p:txBody>
        </p:sp>
      </p:grpSp>
      <p:sp>
        <p:nvSpPr>
          <p:cNvPr id="7" name="Straight Connector 5"/>
          <p:cNvSpPr/>
          <p:nvPr/>
        </p:nvSpPr>
        <p:spPr>
          <a:xfrm>
            <a:off x="1077962" y="2265611"/>
            <a:ext cx="163562" cy="6133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13357"/>
                </a:lnTo>
                <a:lnTo>
                  <a:pt x="163562" y="613357"/>
                </a:lnTo>
              </a:path>
            </a:pathLst>
          </a:custGeom>
          <a:noFill/>
          <a:ln w="38100" cmpd="sng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1241524" y="2470064"/>
            <a:ext cx="1308496" cy="817810"/>
            <a:chOff x="3776513" y="1023063"/>
            <a:chExt cx="1308496" cy="817810"/>
          </a:xfrm>
        </p:grpSpPr>
        <p:sp>
          <p:nvSpPr>
            <p:cNvPr id="17" name="Rounded Rectangle 16"/>
            <p:cNvSpPr/>
            <p:nvPr/>
          </p:nvSpPr>
          <p:spPr>
            <a:xfrm>
              <a:off x="3776513" y="1023063"/>
              <a:ext cx="1308496" cy="8178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7"/>
            <p:cNvSpPr/>
            <p:nvPr/>
          </p:nvSpPr>
          <p:spPr>
            <a:xfrm>
              <a:off x="3800466" y="1047016"/>
              <a:ext cx="1260590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/>
                  <a:cs typeface="Helvetica"/>
                </a:rPr>
                <a:t>Landing-to-terminal distance</a:t>
              </a:r>
              <a:endParaRPr lang="en-US" sz="1800" kern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Straight Connector 8"/>
          <p:cNvSpPr/>
          <p:nvPr/>
        </p:nvSpPr>
        <p:spPr>
          <a:xfrm>
            <a:off x="1077962" y="2265611"/>
            <a:ext cx="163562" cy="1635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5621"/>
                </a:lnTo>
                <a:lnTo>
                  <a:pt x="163562" y="1635621"/>
                </a:lnTo>
              </a:path>
            </a:pathLst>
          </a:custGeom>
          <a:noFill/>
          <a:ln w="38100" cmpd="sng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1241524" y="3492327"/>
            <a:ext cx="1308496" cy="817810"/>
            <a:chOff x="3776513" y="2045326"/>
            <a:chExt cx="1308496" cy="817810"/>
          </a:xfrm>
        </p:grpSpPr>
        <p:sp>
          <p:nvSpPr>
            <p:cNvPr id="15" name="Rounded Rectangle 14"/>
            <p:cNvSpPr/>
            <p:nvPr/>
          </p:nvSpPr>
          <p:spPr>
            <a:xfrm>
              <a:off x="3776513" y="2045326"/>
              <a:ext cx="1308496" cy="8178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10"/>
            <p:cNvSpPr/>
            <p:nvPr/>
          </p:nvSpPr>
          <p:spPr>
            <a:xfrm>
              <a:off x="3800466" y="2069279"/>
              <a:ext cx="1260590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/>
                  <a:cs typeface="Helvetica"/>
                </a:rPr>
                <a:t>Page rendering errors</a:t>
              </a:r>
              <a:endParaRPr lang="en-US" sz="1800" kern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1" name="Straight Connector 11"/>
          <p:cNvSpPr/>
          <p:nvPr/>
        </p:nvSpPr>
        <p:spPr>
          <a:xfrm>
            <a:off x="1077962" y="2265611"/>
            <a:ext cx="163562" cy="26578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57884"/>
                </a:lnTo>
                <a:lnTo>
                  <a:pt x="163562" y="2657884"/>
                </a:lnTo>
              </a:path>
            </a:pathLst>
          </a:custGeom>
          <a:noFill/>
          <a:ln w="38100" cmpd="sng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1241524" y="4514590"/>
            <a:ext cx="1308496" cy="817810"/>
            <a:chOff x="3776513" y="3067589"/>
            <a:chExt cx="1308496" cy="817810"/>
          </a:xfrm>
        </p:grpSpPr>
        <p:sp>
          <p:nvSpPr>
            <p:cNvPr id="13" name="Rounded Rectangle 12"/>
            <p:cNvSpPr/>
            <p:nvPr/>
          </p:nvSpPr>
          <p:spPr>
            <a:xfrm>
              <a:off x="3776513" y="3067589"/>
              <a:ext cx="1308496" cy="8178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13"/>
            <p:cNvSpPr/>
            <p:nvPr/>
          </p:nvSpPr>
          <p:spPr>
            <a:xfrm>
              <a:off x="3800466" y="3091542"/>
              <a:ext cx="1260590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/>
                  <a:cs typeface="Helvetica"/>
                </a:rPr>
                <a:t>IP-to-name ratio</a:t>
              </a:r>
              <a:endParaRPr lang="en-US" sz="1800" kern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200400" y="1447800"/>
            <a:ext cx="5562600" cy="4648200"/>
          </a:xfrm>
        </p:spPr>
        <p:txBody>
          <a:bodyPr/>
          <a:lstStyle/>
          <a:p>
            <a:r>
              <a:rPr lang="en-US" dirty="0" smtClean="0"/>
              <a:t>Webpages involved in redirections</a:t>
            </a:r>
          </a:p>
          <a:p>
            <a:r>
              <a:rPr lang="en-US" dirty="0" smtClean="0"/>
              <a:t>Distance = min {</a:t>
            </a:r>
            <a:r>
              <a:rPr lang="en-US" dirty="0" err="1" smtClean="0"/>
              <a:t>geo_dist</a:t>
            </a:r>
            <a:r>
              <a:rPr lang="en-US" dirty="0" smtClean="0"/>
              <a:t>, </a:t>
            </a:r>
            <a:r>
              <a:rPr lang="en-US" dirty="0" err="1" smtClean="0"/>
              <a:t>org_dist</a:t>
            </a:r>
            <a:r>
              <a:rPr lang="en-US" dirty="0" smtClean="0"/>
              <a:t>}</a:t>
            </a:r>
          </a:p>
          <a:p>
            <a:r>
              <a:rPr lang="en-US" dirty="0" smtClean="0"/>
              <a:t>Premature termination on errors</a:t>
            </a:r>
          </a:p>
          <a:p>
            <a:r>
              <a:rPr lang="en-US" dirty="0" smtClean="0"/>
              <a:t>Unnamed malicious 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</a:t>
            </a:r>
            <a:r>
              <a:rPr lang="en-US" dirty="0" smtClean="0"/>
              <a:t>features (3/3)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1449400"/>
            <a:ext cx="1635621" cy="817810"/>
            <a:chOff x="5493915" y="799"/>
            <a:chExt cx="1635621" cy="817810"/>
          </a:xfrm>
        </p:grpSpPr>
        <p:sp>
          <p:nvSpPr>
            <p:cNvPr id="19" name="Rounded Rectangle 18"/>
            <p:cNvSpPr/>
            <p:nvPr/>
          </p:nvSpPr>
          <p:spPr>
            <a:xfrm>
              <a:off x="5493915" y="799"/>
              <a:ext cx="1635621" cy="81781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5517868" y="24752"/>
              <a:ext cx="1587715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Poisoning resistance</a:t>
              </a:r>
              <a:endParaRPr lang="en-US" sz="2300" kern="1200" dirty="0"/>
            </a:p>
          </p:txBody>
        </p:sp>
      </p:grpSp>
      <p:sp>
        <p:nvSpPr>
          <p:cNvPr id="7" name="Straight Connector 5"/>
          <p:cNvSpPr/>
          <p:nvPr/>
        </p:nvSpPr>
        <p:spPr>
          <a:xfrm>
            <a:off x="1077962" y="2267211"/>
            <a:ext cx="163562" cy="6133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13357"/>
                </a:lnTo>
                <a:lnTo>
                  <a:pt x="163562" y="613357"/>
                </a:lnTo>
              </a:path>
            </a:pathLst>
          </a:custGeom>
          <a:noFill/>
          <a:ln w="38100" cmpd="sng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1241525" y="2471664"/>
            <a:ext cx="1308496" cy="817810"/>
            <a:chOff x="5821040" y="1023063"/>
            <a:chExt cx="1308496" cy="817810"/>
          </a:xfrm>
        </p:grpSpPr>
        <p:sp>
          <p:nvSpPr>
            <p:cNvPr id="17" name="Rounded Rectangle 16"/>
            <p:cNvSpPr/>
            <p:nvPr/>
          </p:nvSpPr>
          <p:spPr>
            <a:xfrm>
              <a:off x="5821040" y="1023063"/>
              <a:ext cx="1308496" cy="8178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7"/>
            <p:cNvSpPr/>
            <p:nvPr/>
          </p:nvSpPr>
          <p:spPr>
            <a:xfrm>
              <a:off x="5844993" y="1047016"/>
              <a:ext cx="1260590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Keyword poison resistance</a:t>
              </a:r>
              <a:endParaRPr lang="en-US" sz="1800" kern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Straight Connector 8"/>
          <p:cNvSpPr/>
          <p:nvPr/>
        </p:nvSpPr>
        <p:spPr>
          <a:xfrm>
            <a:off x="1077962" y="2267211"/>
            <a:ext cx="163562" cy="1635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5621"/>
                </a:lnTo>
                <a:lnTo>
                  <a:pt x="163562" y="1635621"/>
                </a:lnTo>
              </a:path>
            </a:pathLst>
          </a:custGeom>
          <a:noFill/>
          <a:ln w="38100" cmpd="sng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1241525" y="3493927"/>
            <a:ext cx="1308496" cy="817810"/>
            <a:chOff x="5821040" y="2045326"/>
            <a:chExt cx="1308496" cy="817810"/>
          </a:xfrm>
        </p:grpSpPr>
        <p:sp>
          <p:nvSpPr>
            <p:cNvPr id="15" name="Rounded Rectangle 14"/>
            <p:cNvSpPr/>
            <p:nvPr/>
          </p:nvSpPr>
          <p:spPr>
            <a:xfrm>
              <a:off x="5821040" y="2045326"/>
              <a:ext cx="1308496" cy="8178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10"/>
            <p:cNvSpPr/>
            <p:nvPr/>
          </p:nvSpPr>
          <p:spPr>
            <a:xfrm>
              <a:off x="5844993" y="2069279"/>
              <a:ext cx="1260590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/>
                  <a:cs typeface="Helvetica"/>
                </a:rPr>
                <a:t>Search rank</a:t>
              </a:r>
              <a:endParaRPr lang="en-US" sz="1800" kern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1" name="Straight Connector 11"/>
          <p:cNvSpPr/>
          <p:nvPr/>
        </p:nvSpPr>
        <p:spPr>
          <a:xfrm>
            <a:off x="1077962" y="2267211"/>
            <a:ext cx="163562" cy="26578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57884"/>
                </a:lnTo>
                <a:lnTo>
                  <a:pt x="163562" y="2657884"/>
                </a:lnTo>
              </a:path>
            </a:pathLst>
          </a:custGeom>
          <a:noFill/>
          <a:ln w="38100" cmpd="sng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1241525" y="4516190"/>
            <a:ext cx="1308496" cy="817810"/>
            <a:chOff x="5821040" y="3067589"/>
            <a:chExt cx="1308496" cy="817810"/>
          </a:xfrm>
        </p:grpSpPr>
        <p:sp>
          <p:nvSpPr>
            <p:cNvPr id="13" name="Rounded Rectangle 12"/>
            <p:cNvSpPr/>
            <p:nvPr/>
          </p:nvSpPr>
          <p:spPr>
            <a:xfrm>
              <a:off x="5821040" y="3067589"/>
              <a:ext cx="1308496" cy="8178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13"/>
            <p:cNvSpPr/>
            <p:nvPr/>
          </p:nvSpPr>
          <p:spPr>
            <a:xfrm>
              <a:off x="5844993" y="3091542"/>
              <a:ext cx="1260590" cy="769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/>
                  <a:cs typeface="Helvetica"/>
                </a:rPr>
                <a:t>Good rank confidence</a:t>
              </a:r>
              <a:endParaRPr lang="en-US" sz="1800" kern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200400" y="1447800"/>
            <a:ext cx="5562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Derived from search keyword and result </a:t>
            </a:r>
          </a:p>
          <a:p>
            <a:r>
              <a:rPr lang="en-US" dirty="0" smtClean="0"/>
              <a:t>Poison resistance</a:t>
            </a:r>
          </a:p>
          <a:p>
            <a:pPr lvl="1"/>
            <a:r>
              <a:rPr lang="en-US" dirty="0" smtClean="0"/>
              <a:t>Difficulty of poisoning a keyword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{PageRank of top 10 results}</a:t>
            </a:r>
          </a:p>
          <a:p>
            <a:r>
              <a:rPr lang="en-US" dirty="0" smtClean="0"/>
              <a:t>Good rank confidence</a:t>
            </a:r>
          </a:p>
          <a:p>
            <a:pPr lvl="1"/>
            <a:r>
              <a:rPr lang="en-US" dirty="0" smtClean="0"/>
              <a:t>Poison resistance / search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2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Semi-manually labeled datasets</a:t>
            </a:r>
          </a:p>
          <a:p>
            <a:pPr lvl="1"/>
            <a:r>
              <a:rPr lang="en-US" dirty="0" smtClean="0"/>
              <a:t>2,344 samples collected on Oct 2010</a:t>
            </a:r>
          </a:p>
          <a:p>
            <a:pPr lvl="1"/>
            <a:r>
              <a:rPr lang="en-US" dirty="0" smtClean="0"/>
              <a:t>Labeling methods does not overlap detection features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30940187"/>
              </p:ext>
            </p:extLst>
          </p:nvPr>
        </p:nvGraphicFramePr>
        <p:xfrm>
          <a:off x="609600" y="2590800"/>
          <a:ext cx="6553200" cy="360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262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10-fold cross validation</a:t>
            </a:r>
          </a:p>
          <a:p>
            <a:pPr lvl="1"/>
            <a:r>
              <a:rPr lang="en-US" dirty="0" smtClean="0"/>
              <a:t>On average, 99.1% TP, 0.9% FP</a:t>
            </a:r>
          </a:p>
          <a:p>
            <a:endParaRPr lang="en-US" dirty="0" smtClean="0"/>
          </a:p>
          <a:p>
            <a:r>
              <a:rPr lang="en-US" dirty="0" smtClean="0"/>
              <a:t>Generality</a:t>
            </a:r>
          </a:p>
          <a:p>
            <a:pPr lvl="1"/>
            <a:r>
              <a:rPr lang="en-US" dirty="0" smtClean="0"/>
              <a:t>Cross-category validation</a:t>
            </a:r>
          </a:p>
          <a:p>
            <a:pPr lvl="1"/>
            <a:r>
              <a:rPr lang="en-US" dirty="0" smtClean="0"/>
              <a:t>Oblivious to on-page malicious content</a:t>
            </a:r>
          </a:p>
          <a:p>
            <a:endParaRPr lang="en-US" dirty="0"/>
          </a:p>
          <a:p>
            <a:r>
              <a:rPr lang="en-US" dirty="0" smtClean="0"/>
              <a:t>Robustness </a:t>
            </a:r>
          </a:p>
          <a:p>
            <a:pPr lvl="1"/>
            <a:r>
              <a:rPr lang="en-US" dirty="0" smtClean="0"/>
              <a:t>Simulating compromised features</a:t>
            </a:r>
          </a:p>
          <a:p>
            <a:pPr lvl="1"/>
            <a:r>
              <a:rPr lang="en-US" dirty="0" smtClean="0"/>
              <a:t>Evaluating accuracy </a:t>
            </a:r>
            <a:r>
              <a:rPr lang="en-US" dirty="0"/>
              <a:t>degradation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 descr="ro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67001"/>
            <a:ext cx="5334000" cy="26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/>
          <p:nvPr/>
        </p:nvGrpSpPr>
        <p:grpSpPr>
          <a:xfrm>
            <a:off x="6858000" y="3048000"/>
            <a:ext cx="1066800" cy="1143000"/>
            <a:chOff x="7467600" y="3048000"/>
            <a:chExt cx="1066800" cy="1143000"/>
          </a:xfrm>
        </p:grpSpPr>
        <p:sp>
          <p:nvSpPr>
            <p:cNvPr id="8" name="Rounded Rectangle 7"/>
            <p:cNvSpPr/>
            <p:nvPr/>
          </p:nvSpPr>
          <p:spPr>
            <a:xfrm>
              <a:off x="7467600" y="3048000"/>
              <a:ext cx="457200" cy="228600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 w="50800"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77200" y="3048000"/>
              <a:ext cx="457200" cy="228600"/>
            </a:xfrm>
            <a:prstGeom prst="roundRect">
              <a:avLst/>
            </a:prstGeom>
            <a:solidFill>
              <a:srgbClr val="9933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77200" y="3505200"/>
              <a:ext cx="457200" cy="2286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77200" y="3962400"/>
              <a:ext cx="457200" cy="2286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67600" y="3505200"/>
              <a:ext cx="457200" cy="228600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 w="50800"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67600" y="3962400"/>
              <a:ext cx="457200" cy="228600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 w="50800"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781800" y="2971800"/>
            <a:ext cx="1219200" cy="8382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1800" y="3886200"/>
            <a:ext cx="1219200" cy="38100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Unselected features</a:t>
            </a:r>
          </a:p>
          <a:p>
            <a:pPr lvl="1"/>
            <a:r>
              <a:rPr lang="en-US" dirty="0" smtClean="0"/>
              <a:t>Evadable or dependent on search-internal data</a:t>
            </a:r>
          </a:p>
          <a:p>
            <a:pPr lvl="1"/>
            <a:r>
              <a:rPr lang="en-US" dirty="0" smtClean="0"/>
              <a:t>Domain reputation</a:t>
            </a:r>
          </a:p>
          <a:p>
            <a:endParaRPr lang="en-US" dirty="0" smtClean="0"/>
          </a:p>
          <a:p>
            <a:r>
              <a:rPr lang="en-US" dirty="0" smtClean="0"/>
              <a:t>Deployment scenarios</a:t>
            </a:r>
          </a:p>
          <a:p>
            <a:pPr lvl="1"/>
            <a:r>
              <a:rPr lang="en-US" dirty="0" smtClean="0"/>
              <a:t>Regular users, search engines, security vendors.</a:t>
            </a:r>
          </a:p>
          <a:p>
            <a:pPr lvl="1"/>
            <a:r>
              <a:rPr lang="en-US" dirty="0" smtClean="0"/>
              <a:t>Enabling community efforts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7-month measurement study (2010-9 ~ 2011-4)</a:t>
            </a:r>
          </a:p>
          <a:p>
            <a:r>
              <a:rPr lang="en-US" dirty="0" smtClean="0"/>
              <a:t>12 million search results analyzed</a:t>
            </a:r>
          </a:p>
          <a:p>
            <a:r>
              <a:rPr lang="en-US" dirty="0" smtClean="0"/>
              <a:t>On a daily basis: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75184164"/>
              </p:ext>
            </p:extLst>
          </p:nvPr>
        </p:nvGraphicFramePr>
        <p:xfrm>
          <a:off x="1524000" y="2438400"/>
          <a:ext cx="6096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552E1F-9400-DB49-A08E-A52EB6314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824EB3-8804-A144-AC22-7B592231A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CE7644-429D-0C43-99A3-CDBB92074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545BAF-FCFF-394C-9C7C-69FB17FFE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D494A5-EDA8-ED44-AA3A-BED2428FE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7-day window</a:t>
            </a:r>
          </a:p>
          <a:p>
            <a:pPr lvl="1"/>
            <a:r>
              <a:rPr lang="en-US" dirty="0" smtClean="0"/>
              <a:t>Poisoning lag and poisoned volume</a:t>
            </a:r>
          </a:p>
          <a:p>
            <a:pPr lvl="1"/>
            <a:r>
              <a:rPr lang="en-US" dirty="0" smtClean="0"/>
              <a:t>Avg. landing page life time – 1.7 days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 descr="mi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90800"/>
            <a:ext cx="4885509" cy="251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-223419" y="36450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5334000"/>
            <a:ext cx="533400" cy="517525"/>
          </a:xfrm>
        </p:spPr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 smtClean="0"/>
              <a:t>SURF: Detecting and Measuring Search Poisoning</a:t>
            </a:r>
          </a:p>
          <a:p>
            <a:r>
              <a:rPr lang="en-US" sz="1100" dirty="0" smtClean="0"/>
              <a:t>18th ACM Conference on Computer and Communications Security</a:t>
            </a:r>
          </a:p>
          <a:p>
            <a:endParaRPr lang="en-US" dirty="0" smtClean="0"/>
          </a:p>
        </p:txBody>
      </p:sp>
      <p:pic>
        <p:nvPicPr>
          <p:cNvPr id="26" name="Picture 25" descr="web-design-seo-logos-20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90800"/>
            <a:ext cx="1963994" cy="1623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1066800" y="1828800"/>
            <a:ext cx="7723393" cy="3434973"/>
            <a:chOff x="1066800" y="1828800"/>
            <a:chExt cx="7723393" cy="3434973"/>
          </a:xfrm>
        </p:grpSpPr>
        <p:sp>
          <p:nvSpPr>
            <p:cNvPr id="48" name="Right Arrow 47"/>
            <p:cNvSpPr/>
            <p:nvPr/>
          </p:nvSpPr>
          <p:spPr>
            <a:xfrm>
              <a:off x="5501640" y="3200400"/>
              <a:ext cx="441960" cy="537421"/>
            </a:xfrm>
            <a:prstGeom prst="rightArrow">
              <a:avLst>
                <a:gd name="adj1" fmla="val 33368"/>
                <a:gd name="adj2" fmla="val 49349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66800" y="1828800"/>
              <a:ext cx="990600" cy="3434973"/>
              <a:chOff x="381000" y="1905000"/>
              <a:chExt cx="990600" cy="3434973"/>
            </a:xfrm>
          </p:grpSpPr>
          <p:pic>
            <p:nvPicPr>
              <p:cNvPr id="13" name="Picture 12" descr="MSN%20icon%20my%20msn%20user%20web%20pag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00" y="4343400"/>
                <a:ext cx="609600" cy="996573"/>
              </a:xfrm>
              <a:prstGeom prst="rect">
                <a:avLst/>
              </a:prstGeom>
            </p:spPr>
          </p:pic>
          <p:pic>
            <p:nvPicPr>
              <p:cNvPr id="14" name="Picture 13" descr="MSN%20icon%20my%20msn%20user%20web%20pag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00" y="1905000"/>
                <a:ext cx="609600" cy="996573"/>
              </a:xfrm>
              <a:prstGeom prst="rect">
                <a:avLst/>
              </a:prstGeom>
            </p:spPr>
          </p:pic>
          <p:pic>
            <p:nvPicPr>
              <p:cNvPr id="15" name="Picture 14" descr="MSN%20icon%20my%20msn%20user%20web%20pag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2514600"/>
                <a:ext cx="609600" cy="996573"/>
              </a:xfrm>
              <a:prstGeom prst="rect">
                <a:avLst/>
              </a:prstGeom>
            </p:spPr>
          </p:pic>
          <p:pic>
            <p:nvPicPr>
              <p:cNvPr id="16" name="Picture 15" descr="MSN%20icon%20my%20msn%20user%20web%20pag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3124200"/>
                <a:ext cx="609600" cy="996573"/>
              </a:xfrm>
              <a:prstGeom prst="rect">
                <a:avLst/>
              </a:prstGeom>
            </p:spPr>
          </p:pic>
          <p:pic>
            <p:nvPicPr>
              <p:cNvPr id="17" name="Picture 16" descr="MSN%20icon%20my%20msn%20user%20web%20pag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3733800"/>
                <a:ext cx="609600" cy="996573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6123193" y="2383214"/>
              <a:ext cx="2667000" cy="1855549"/>
              <a:chOff x="6123193" y="2383214"/>
              <a:chExt cx="2667000" cy="1855549"/>
            </a:xfrm>
          </p:grpSpPr>
          <p:sp>
            <p:nvSpPr>
              <p:cNvPr id="37" name="Cloud 36"/>
              <p:cNvSpPr/>
              <p:nvPr/>
            </p:nvSpPr>
            <p:spPr>
              <a:xfrm rot="1127564">
                <a:off x="6123193" y="2383214"/>
                <a:ext cx="2667000" cy="1855549"/>
              </a:xfrm>
              <a:prstGeom prst="cloud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Untitled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8400" y="2743200"/>
                <a:ext cx="2285777" cy="1302241"/>
              </a:xfrm>
              <a:prstGeom prst="rect">
                <a:avLst/>
              </a:prstGeom>
            </p:spPr>
          </p:pic>
        </p:grpSp>
        <p:sp>
          <p:nvSpPr>
            <p:cNvPr id="24" name="Right Arrow 23"/>
            <p:cNvSpPr/>
            <p:nvPr/>
          </p:nvSpPr>
          <p:spPr>
            <a:xfrm>
              <a:off x="2286000" y="3200400"/>
              <a:ext cx="441960" cy="537421"/>
            </a:xfrm>
            <a:prstGeom prst="rightArrow">
              <a:avLst>
                <a:gd name="adj1" fmla="val 33368"/>
                <a:gd name="adj2" fmla="val 49349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01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7-month window</a:t>
            </a:r>
          </a:p>
          <a:p>
            <a:pPr lvl="1"/>
            <a:r>
              <a:rPr lang="en-US" dirty="0" smtClean="0"/>
              <a:t>More than 50% trendy keywords poisoned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 descr="poisonedTer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6858000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05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7-month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Unique landing domains observed per week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 descr="landingDomai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6858000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95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7-month window</a:t>
            </a:r>
          </a:p>
          <a:p>
            <a:pPr lvl="1"/>
            <a:r>
              <a:rPr lang="en-US" dirty="0" smtClean="0"/>
              <a:t>Terminal page variety survey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647486"/>
              </p:ext>
            </p:extLst>
          </p:nvPr>
        </p:nvGraphicFramePr>
        <p:xfrm>
          <a:off x="457200" y="1981200"/>
          <a:ext cx="7391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221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In-depth study of search poisoning</a:t>
            </a:r>
          </a:p>
          <a:p>
            <a:r>
              <a:rPr lang="en-US" dirty="0" smtClean="0"/>
              <a:t>Design and evaluation of SURF</a:t>
            </a:r>
          </a:p>
          <a:p>
            <a:r>
              <a:rPr lang="en-US" dirty="0" smtClean="0"/>
              <a:t>Long-term measurement of search poisoning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4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5334000"/>
            <a:ext cx="533400" cy="517525"/>
          </a:xfrm>
        </p:spPr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website presentation to search crawlers</a:t>
            </a:r>
          </a:p>
          <a:p>
            <a:pPr lvl="1"/>
            <a:r>
              <a:rPr lang="en-US" dirty="0" smtClean="0"/>
              <a:t>Emphasizing keyword relevance</a:t>
            </a:r>
          </a:p>
          <a:p>
            <a:pPr lvl="1"/>
            <a:r>
              <a:rPr lang="en-US" dirty="0" smtClean="0"/>
              <a:t>Demonstrating popularity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Black-hat SEO</a:t>
            </a:r>
          </a:p>
          <a:p>
            <a:pPr lvl="1"/>
            <a:r>
              <a:rPr lang="en-US" dirty="0" smtClean="0"/>
              <a:t>Artificially inflating relevance</a:t>
            </a:r>
          </a:p>
          <a:p>
            <a:pPr lvl="1"/>
            <a:r>
              <a:rPr lang="en-US" dirty="0" smtClean="0"/>
              <a:t>Dishonest</a:t>
            </a:r>
            <a:r>
              <a:rPr lang="en-US" dirty="0"/>
              <a:t> </a:t>
            </a:r>
            <a:r>
              <a:rPr lang="en-US" dirty="0" smtClean="0"/>
              <a:t>but typically non-malicious</a:t>
            </a:r>
            <a:endParaRPr lang="en-US" dirty="0"/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29" y="1676400"/>
            <a:ext cx="3498871" cy="251748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562600" y="1066800"/>
            <a:ext cx="3124200" cy="3111500"/>
            <a:chOff x="5791200" y="1460500"/>
            <a:chExt cx="3124200" cy="3111500"/>
          </a:xfrm>
        </p:grpSpPr>
        <p:pic>
          <p:nvPicPr>
            <p:cNvPr id="16" name="Picture 15" descr="html-tex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438400"/>
              <a:ext cx="2743200" cy="2133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 descr="bot_search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100" y="1460500"/>
              <a:ext cx="2019300" cy="151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9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poisoning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 descr="goog-fa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bing-fa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7162800" cy="4150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oog_fav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814"/>
            <a:ext cx="7772400" cy="3609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77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590800"/>
            <a:ext cx="1264745" cy="1447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 cmpd="sng">
            <a:solidFill>
              <a:schemeClr val="accent3">
                <a:lumMod val="8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poisoning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r>
              <a:rPr lang="en-US" dirty="0" smtClean="0"/>
              <a:t>Aggressively abusing SEO</a:t>
            </a:r>
          </a:p>
          <a:p>
            <a:pPr lvl="1"/>
            <a:r>
              <a:rPr lang="en-US" dirty="0" smtClean="0"/>
              <a:t>Forging relevance</a:t>
            </a:r>
          </a:p>
          <a:p>
            <a:pPr lvl="1"/>
            <a:r>
              <a:rPr lang="en-US" dirty="0" smtClean="0"/>
              <a:t>Employing link farm</a:t>
            </a:r>
          </a:p>
          <a:p>
            <a:pPr lvl="1"/>
            <a:r>
              <a:rPr lang="en-US" dirty="0" smtClean="0"/>
              <a:t>Redirecting visitors</a:t>
            </a:r>
          </a:p>
          <a:p>
            <a:endParaRPr lang="en-US" dirty="0" smtClean="0"/>
          </a:p>
          <a:p>
            <a:r>
              <a:rPr lang="en-US" dirty="0" smtClean="0"/>
              <a:t>Inadequate countermeasures</a:t>
            </a:r>
          </a:p>
          <a:p>
            <a:pPr lvl="1"/>
            <a:r>
              <a:rPr lang="en-US" dirty="0" smtClean="0"/>
              <a:t>IR quality assurance</a:t>
            </a:r>
          </a:p>
          <a:p>
            <a:pPr lvl="1"/>
            <a:r>
              <a:rPr lang="en-US" dirty="0" smtClean="0"/>
              <a:t>Designed for less adversarial scenarios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obust solutions needed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5334000"/>
            <a:ext cx="533400" cy="517525"/>
          </a:xfrm>
        </p:spPr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 smtClean="0"/>
              <a:t>SURF: Detecting and Measuring Search Poisoning</a:t>
            </a:r>
          </a:p>
          <a:p>
            <a:r>
              <a:rPr lang="en-US" sz="1100" dirty="0" smtClean="0"/>
              <a:t>18th ACM Conference on Computer and Communications Security</a:t>
            </a:r>
          </a:p>
          <a:p>
            <a:endParaRPr lang="en-US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5791200" y="1295400"/>
            <a:ext cx="2521169" cy="1295400"/>
            <a:chOff x="5791200" y="990600"/>
            <a:chExt cx="2521169" cy="1295400"/>
          </a:xfrm>
        </p:grpSpPr>
        <p:grpSp>
          <p:nvGrpSpPr>
            <p:cNvPr id="20" name="Group 19"/>
            <p:cNvGrpSpPr/>
            <p:nvPr/>
          </p:nvGrpSpPr>
          <p:grpSpPr>
            <a:xfrm>
              <a:off x="5791200" y="990600"/>
              <a:ext cx="2521169" cy="1066800"/>
              <a:chOff x="5791200" y="990600"/>
              <a:chExt cx="2521169" cy="106680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1200" y="1676400"/>
                <a:ext cx="387569" cy="381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19050" cap="sq" cmpd="sng">
                <a:solidFill>
                  <a:schemeClr val="accent3">
                    <a:lumMod val="85000"/>
                  </a:schemeClr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2200" y="1143000"/>
                <a:ext cx="387569" cy="381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19050" cap="sq" cmpd="sng">
                <a:solidFill>
                  <a:schemeClr val="accent3">
                    <a:lumMod val="85000"/>
                  </a:schemeClr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0" y="990600"/>
                <a:ext cx="387569" cy="381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19050" cap="sq" cmpd="sng">
                <a:solidFill>
                  <a:schemeClr val="accent3">
                    <a:lumMod val="85000"/>
                  </a:schemeClr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4800" y="1676400"/>
                <a:ext cx="387569" cy="381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19050" cap="sq" cmpd="sng">
                <a:solidFill>
                  <a:schemeClr val="accent3">
                    <a:lumMod val="85000"/>
                  </a:schemeClr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1143000"/>
                <a:ext cx="387569" cy="381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19050" cap="sq" cmpd="sng">
                <a:solidFill>
                  <a:schemeClr val="accent3">
                    <a:lumMod val="85000"/>
                  </a:schemeClr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pic>
        </p:grpSp>
        <p:cxnSp>
          <p:nvCxnSpPr>
            <p:cNvPr id="21" name="Straight Connector 20"/>
            <p:cNvCxnSpPr>
              <a:stCxn id="13" idx="3"/>
            </p:cNvCxnSpPr>
            <p:nvPr/>
          </p:nvCxnSpPr>
          <p:spPr>
            <a:xfrm>
              <a:off x="6178769" y="1866900"/>
              <a:ext cx="450631" cy="419100"/>
            </a:xfrm>
            <a:prstGeom prst="line">
              <a:avLst/>
            </a:prstGeom>
            <a:ln>
              <a:solidFill>
                <a:srgbClr val="FF66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2"/>
            </p:cNvCxnSpPr>
            <p:nvPr/>
          </p:nvCxnSpPr>
          <p:spPr>
            <a:xfrm>
              <a:off x="6365985" y="1524000"/>
              <a:ext cx="492015" cy="762000"/>
            </a:xfrm>
            <a:prstGeom prst="line">
              <a:avLst/>
            </a:prstGeom>
            <a:ln>
              <a:solidFill>
                <a:srgbClr val="FF66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2"/>
            </p:cNvCxnSpPr>
            <p:nvPr/>
          </p:nvCxnSpPr>
          <p:spPr>
            <a:xfrm flipH="1">
              <a:off x="7048500" y="1371600"/>
              <a:ext cx="3285" cy="914400"/>
            </a:xfrm>
            <a:prstGeom prst="line">
              <a:avLst/>
            </a:prstGeom>
            <a:ln>
              <a:solidFill>
                <a:srgbClr val="FF66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2"/>
            </p:cNvCxnSpPr>
            <p:nvPr/>
          </p:nvCxnSpPr>
          <p:spPr>
            <a:xfrm flipH="1">
              <a:off x="7239000" y="1524000"/>
              <a:ext cx="498585" cy="762000"/>
            </a:xfrm>
            <a:prstGeom prst="line">
              <a:avLst/>
            </a:prstGeom>
            <a:ln>
              <a:solidFill>
                <a:srgbClr val="FF66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8" idx="1"/>
            </p:cNvCxnSpPr>
            <p:nvPr/>
          </p:nvCxnSpPr>
          <p:spPr>
            <a:xfrm flipH="1">
              <a:off x="7467600" y="1866900"/>
              <a:ext cx="457200" cy="419100"/>
            </a:xfrm>
            <a:prstGeom prst="line">
              <a:avLst/>
            </a:prstGeom>
            <a:ln>
              <a:solidFill>
                <a:srgbClr val="FF66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252211"/>
            <a:ext cx="2743200" cy="7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search user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534400" cy="3276600"/>
          </a:xfrm>
        </p:spPr>
        <p:txBody>
          <a:bodyPr/>
          <a:lstStyle/>
          <a:p>
            <a:r>
              <a:rPr lang="en-US" dirty="0" smtClean="0"/>
              <a:t>Preserving poisoning infrastructure</a:t>
            </a:r>
          </a:p>
          <a:p>
            <a:r>
              <a:rPr lang="en-US" dirty="0" smtClean="0"/>
              <a:t>Filtering out detection traffic</a:t>
            </a:r>
          </a:p>
          <a:p>
            <a:r>
              <a:rPr lang="en-US" dirty="0" smtClean="0"/>
              <a:t>Enabling affiliate network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" name="Picture 16" descr="te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50802"/>
            <a:ext cx="963200" cy="13685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 cmpd="sng">
            <a:solidFill>
              <a:schemeClr val="accent3">
                <a:lumMod val="8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2438400" y="1450802"/>
            <a:ext cx="1636808" cy="1368598"/>
            <a:chOff x="2438400" y="1143000"/>
            <a:chExt cx="1636808" cy="1368598"/>
          </a:xfrm>
        </p:grpSpPr>
        <p:pic>
          <p:nvPicPr>
            <p:cNvPr id="19" name="Picture 18" descr="tes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143000"/>
              <a:ext cx="951008" cy="136859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28575" cap="sq" cmpd="sng">
              <a:solidFill>
                <a:schemeClr val="accent3">
                  <a:lumMod val="85000"/>
                </a:schemeClr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25" name="Right Arrow 24"/>
            <p:cNvSpPr/>
            <p:nvPr/>
          </p:nvSpPr>
          <p:spPr>
            <a:xfrm>
              <a:off x="2438400" y="1524000"/>
              <a:ext cx="457200" cy="5334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43400" y="1450802"/>
            <a:ext cx="1649000" cy="1368598"/>
            <a:chOff x="4343400" y="1143000"/>
            <a:chExt cx="1649000" cy="1368598"/>
          </a:xfrm>
        </p:grpSpPr>
        <p:pic>
          <p:nvPicPr>
            <p:cNvPr id="20" name="Picture 19" descr="test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1143000"/>
              <a:ext cx="963200" cy="136859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28575" cap="sq" cmpd="sng">
              <a:solidFill>
                <a:schemeClr val="accent3">
                  <a:lumMod val="85000"/>
                </a:schemeClr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26" name="Right Arrow 25"/>
            <p:cNvSpPr/>
            <p:nvPr/>
          </p:nvSpPr>
          <p:spPr>
            <a:xfrm>
              <a:off x="4343400" y="1524000"/>
              <a:ext cx="457200" cy="5334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48400" y="1450802"/>
            <a:ext cx="1636808" cy="1368598"/>
            <a:chOff x="6248400" y="1143000"/>
            <a:chExt cx="1636808" cy="1368598"/>
          </a:xfrm>
        </p:grpSpPr>
        <p:pic>
          <p:nvPicPr>
            <p:cNvPr id="21" name="Picture 20" descr="test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1143000"/>
              <a:ext cx="951008" cy="136859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28575" cap="sq" cmpd="sng">
              <a:solidFill>
                <a:schemeClr val="accent3">
                  <a:lumMod val="85000"/>
                </a:schemeClr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24" name="Picture 23" descr="ant-thumb-150x150-752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0" y="2057400"/>
              <a:ext cx="425231" cy="425231"/>
            </a:xfrm>
            <a:prstGeom prst="rect">
              <a:avLst/>
            </a:prstGeom>
          </p:spPr>
        </p:pic>
        <p:sp>
          <p:nvSpPr>
            <p:cNvPr id="27" name="Right Arrow 26"/>
            <p:cNvSpPr/>
            <p:nvPr/>
          </p:nvSpPr>
          <p:spPr>
            <a:xfrm>
              <a:off x="6248400" y="1524000"/>
              <a:ext cx="457200" cy="5334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69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2819400"/>
          </a:xfrm>
        </p:spPr>
        <p:txBody>
          <a:bodyPr/>
          <a:lstStyle/>
          <a:p>
            <a:r>
              <a:rPr lang="en-US" dirty="0" smtClean="0"/>
              <a:t>Analyzed 1,048 search poisoning cases</a:t>
            </a:r>
          </a:p>
          <a:p>
            <a:pPr lvl="1"/>
            <a:r>
              <a:rPr lang="en-US" dirty="0" smtClean="0"/>
              <a:t>Ubiquitous cross-site redirections</a:t>
            </a:r>
          </a:p>
          <a:p>
            <a:pPr lvl="1"/>
            <a:r>
              <a:rPr lang="en-US" dirty="0" smtClean="0"/>
              <a:t>Poisoning as a service</a:t>
            </a:r>
          </a:p>
          <a:p>
            <a:pPr lvl="1"/>
            <a:r>
              <a:rPr lang="en-US" dirty="0"/>
              <a:t>Variety in malicious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Persistence under transient appearances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43800" y="5316360"/>
            <a:ext cx="685800" cy="517525"/>
          </a:xfrm>
        </p:spPr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-152400" y="1219200"/>
            <a:ext cx="9448800" cy="3736727"/>
            <a:chOff x="-152400" y="1219200"/>
            <a:chExt cx="9448800" cy="3736727"/>
          </a:xfrm>
        </p:grpSpPr>
        <p:pic>
          <p:nvPicPr>
            <p:cNvPr id="28" name="Picture 27" descr="studyset155_3_ano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1219200"/>
              <a:ext cx="9448800" cy="3465674"/>
            </a:xfrm>
            <a:prstGeom prst="rect">
              <a:avLst/>
            </a:prstGeom>
          </p:spPr>
        </p:pic>
        <p:pic>
          <p:nvPicPr>
            <p:cNvPr id="33" name="Picture 32" descr="redG_Label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51" r="-17187"/>
            <a:stretch/>
          </p:blipFill>
          <p:spPr>
            <a:xfrm>
              <a:off x="76200" y="4419600"/>
              <a:ext cx="8976360" cy="536327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5" name="Group 34"/>
          <p:cNvGrpSpPr/>
          <p:nvPr/>
        </p:nvGrpSpPr>
        <p:grpSpPr>
          <a:xfrm>
            <a:off x="0" y="3581400"/>
            <a:ext cx="9144000" cy="1371600"/>
            <a:chOff x="0" y="3581400"/>
            <a:chExt cx="9144000" cy="1371600"/>
          </a:xfrm>
        </p:grpSpPr>
        <p:pic>
          <p:nvPicPr>
            <p:cNvPr id="29" name="Picture 28" descr="redG_Label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51" r="-17187"/>
            <a:stretch/>
          </p:blipFill>
          <p:spPr>
            <a:xfrm>
              <a:off x="87478" y="4416673"/>
              <a:ext cx="8976360" cy="536327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0" name="Picture 29" descr="studyset80_fav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81400"/>
              <a:ext cx="9144000" cy="895309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77771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100172"/>
              </p:ext>
            </p:extLst>
          </p:nvPr>
        </p:nvGraphicFramePr>
        <p:xfrm>
          <a:off x="1371600" y="1143000"/>
          <a:ext cx="6324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SURF: Detecting and Measuring Search Poisoning</a:t>
            </a:r>
          </a:p>
          <a:p>
            <a:r>
              <a:rPr lang="en-US" sz="110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7244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SURF </a:t>
            </a:r>
            <a:endParaRPr lang="en-US" sz="28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(Search User Redirection Finder)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042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413B28-773A-5142-9C53-2EE64D620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ADCAB-3E05-4142-BF57-FBD72AFA3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04028B-6AF8-3747-86E7-B07E03C1B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D75182-EEC3-F047-985E-3FEA90B1E6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26321E-3AE8-624C-AFAE-FD942C834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14D68F-9AC0-944F-913A-C029E25FA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AtOnce"/>
        </p:bldSub>
      </p:bldGraphic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 smtClean="0"/>
              <a:t>SURF: Detecting and Measuring Search Poisoning</a:t>
            </a:r>
          </a:p>
          <a:p>
            <a:r>
              <a:rPr lang="en-US" sz="1100" dirty="0" smtClean="0"/>
              <a:t>18th ACM Conference on Computer and Communications Security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896035B-8CDF-49F5-9DD8-4484A8C85C2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 descr="te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963200" cy="13685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 cmpd="sng">
            <a:solidFill>
              <a:schemeClr val="accent3">
                <a:lumMod val="8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 descr="tes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43000"/>
            <a:ext cx="951008" cy="13685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 cmpd="sng">
            <a:solidFill>
              <a:schemeClr val="accent3">
                <a:lumMod val="8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 descr="tes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43000"/>
            <a:ext cx="963200" cy="13685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 cmpd="sng">
            <a:solidFill>
              <a:schemeClr val="accent3">
                <a:lumMod val="8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 descr="tes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143000"/>
            <a:ext cx="951008" cy="13685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 cmpd="sng">
            <a:solidFill>
              <a:schemeClr val="accent3">
                <a:lumMod val="8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 descr="ant-thumb-150x150-75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7400"/>
            <a:ext cx="425231" cy="425231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438400" y="1524000"/>
            <a:ext cx="4572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343400" y="1524000"/>
            <a:ext cx="4572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248400" y="1524000"/>
            <a:ext cx="4572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43000" y="2895600"/>
            <a:ext cx="6781800" cy="220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7800" y="3048000"/>
            <a:ext cx="6248400" cy="457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17375E"/>
                </a:solidFill>
                <a:latin typeface="Helvetica"/>
                <a:cs typeface="Helvetica"/>
              </a:rPr>
              <a:t>Instrumented Browser</a:t>
            </a:r>
            <a:endParaRPr lang="en-US" sz="2000" b="1" dirty="0">
              <a:solidFill>
                <a:srgbClr val="17375E"/>
              </a:solidFill>
              <a:latin typeface="Helvetica"/>
              <a:cs typeface="Helvetica"/>
            </a:endParaRPr>
          </a:p>
        </p:txBody>
      </p:sp>
      <p:sp>
        <p:nvSpPr>
          <p:cNvPr id="20" name="Alternate Process 19"/>
          <p:cNvSpPr/>
          <p:nvPr/>
        </p:nvSpPr>
        <p:spPr>
          <a:xfrm>
            <a:off x="3505200" y="3886200"/>
            <a:ext cx="1600200" cy="91440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>
                <a:solidFill>
                  <a:srgbClr val="1737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Feature Extractor</a:t>
            </a:r>
            <a:endParaRPr lang="en-US" sz="2000" b="1" dirty="0">
              <a:solidFill>
                <a:srgbClr val="17375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46677" y="3733800"/>
            <a:ext cx="2106123" cy="1219200"/>
            <a:chOff x="1246677" y="3733800"/>
            <a:chExt cx="2106123" cy="1219200"/>
          </a:xfrm>
        </p:grpSpPr>
        <p:sp>
          <p:nvSpPr>
            <p:cNvPr id="22" name="Right Brace 21"/>
            <p:cNvSpPr/>
            <p:nvPr/>
          </p:nvSpPr>
          <p:spPr>
            <a:xfrm>
              <a:off x="3048000" y="3733800"/>
              <a:ext cx="304800" cy="1219200"/>
            </a:xfrm>
            <a:prstGeom prst="rightBrace">
              <a:avLst>
                <a:gd name="adj1" fmla="val 72150"/>
                <a:gd name="adj2" fmla="val 5000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46677" y="3733800"/>
              <a:ext cx="18361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u="sng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Feature Sources</a:t>
              </a:r>
            </a:p>
            <a:p>
              <a:pPr algn="ctr"/>
              <a:r>
                <a:rPr lang="en-US" sz="16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Browser events</a:t>
              </a:r>
            </a:p>
            <a:p>
              <a:pPr algn="ctr"/>
              <a:r>
                <a:rPr lang="en-US" sz="16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Network info</a:t>
              </a:r>
            </a:p>
            <a:p>
              <a:pPr algn="ctr"/>
              <a:r>
                <a:rPr lang="en-US" sz="16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Search result</a:t>
              </a:r>
              <a:endParaRPr lang="en-U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57800" y="3886200"/>
            <a:ext cx="2057400" cy="914400"/>
            <a:chOff x="5257800" y="3886200"/>
            <a:chExt cx="2057400" cy="914400"/>
          </a:xfrm>
        </p:grpSpPr>
        <p:sp>
          <p:nvSpPr>
            <p:cNvPr id="21" name="Alternate Process 20"/>
            <p:cNvSpPr/>
            <p:nvPr/>
          </p:nvSpPr>
          <p:spPr>
            <a:xfrm>
              <a:off x="5715000" y="3886200"/>
              <a:ext cx="1600200" cy="914400"/>
            </a:xfrm>
            <a:prstGeom prst="flowChartAlternateProcess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solidFill>
                    <a:srgbClr val="17375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SURF</a:t>
              </a:r>
            </a:p>
            <a:p>
              <a:pPr algn="ctr"/>
              <a:r>
                <a:rPr lang="en-US" sz="2000" b="1" dirty="0" smtClean="0">
                  <a:solidFill>
                    <a:srgbClr val="17375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Classifier</a:t>
              </a:r>
              <a:endParaRPr lang="en-US" sz="2000" b="1" dirty="0">
                <a:solidFill>
                  <a:srgbClr val="1737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5257800" y="4191000"/>
              <a:ext cx="304800" cy="3048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67600" y="3886200"/>
            <a:ext cx="1066800" cy="990600"/>
            <a:chOff x="7467600" y="3886200"/>
            <a:chExt cx="1066800" cy="990600"/>
          </a:xfrm>
        </p:grpSpPr>
        <p:pic>
          <p:nvPicPr>
            <p:cNvPr id="27" name="Picture 26" descr="128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3886200"/>
              <a:ext cx="457200" cy="457200"/>
            </a:xfrm>
            <a:prstGeom prst="rect">
              <a:avLst/>
            </a:prstGeom>
          </p:spPr>
        </p:pic>
        <p:pic>
          <p:nvPicPr>
            <p:cNvPr id="28" name="Picture 27" descr="128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4419600"/>
              <a:ext cx="457200" cy="457200"/>
            </a:xfrm>
            <a:prstGeom prst="rect">
              <a:avLst/>
            </a:prstGeom>
          </p:spPr>
        </p:pic>
        <p:sp>
          <p:nvSpPr>
            <p:cNvPr id="29" name="Right Arrow 28"/>
            <p:cNvSpPr/>
            <p:nvPr/>
          </p:nvSpPr>
          <p:spPr>
            <a:xfrm>
              <a:off x="7467600" y="4191000"/>
              <a:ext cx="304800" cy="3048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 rot="5400000">
            <a:off x="4229100" y="3543300"/>
            <a:ext cx="228600" cy="3048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971800"/>
            <a:ext cx="6400800" cy="609600"/>
          </a:xfrm>
          <a:prstGeom prst="rect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38800" y="3657600"/>
            <a:ext cx="2971800" cy="1371600"/>
          </a:xfrm>
          <a:prstGeom prst="rect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95400" y="3657600"/>
            <a:ext cx="3886200" cy="1371600"/>
          </a:xfrm>
          <a:prstGeom prst="rect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1" grpId="0" animBg="1"/>
      <p:bldP spid="31" grpId="1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 62">
      <a:dk1>
        <a:srgbClr val="FFFFFF"/>
      </a:dk1>
      <a:lt1>
        <a:sysClr val="window" lastClr="FFFFFF"/>
      </a:lt1>
      <a:dk2>
        <a:srgbClr val="1F497D"/>
      </a:dk2>
      <a:lt2>
        <a:srgbClr val="B6E0F0"/>
      </a:lt2>
      <a:accent1>
        <a:srgbClr val="498EA7"/>
      </a:accent1>
      <a:accent2>
        <a:srgbClr val="98A6AF"/>
      </a:accent2>
      <a:accent3>
        <a:srgbClr val="FFFFFF"/>
      </a:accent3>
      <a:accent4>
        <a:srgbClr val="8064A2"/>
      </a:accent4>
      <a:accent5>
        <a:srgbClr val="4BACC6"/>
      </a:accent5>
      <a:accent6>
        <a:srgbClr val="F79646"/>
      </a:accent6>
      <a:hlink>
        <a:srgbClr val="9EB8CD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74065-799F-4274-AF15-E56CE6369E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11037</TotalTime>
  <Words>914</Words>
  <Application>Microsoft Macintosh PowerPoint</Application>
  <PresentationFormat>On-screen Show (4:3)</PresentationFormat>
  <Paragraphs>219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SURF:  Detecting and Measuring Search Poisoning</vt:lpstr>
      <vt:lpstr>Search engines</vt:lpstr>
      <vt:lpstr>SEO</vt:lpstr>
      <vt:lpstr>Search poisoning</vt:lpstr>
      <vt:lpstr>Search poisoning</vt:lpstr>
      <vt:lpstr>Malicious search user redirection</vt:lpstr>
      <vt:lpstr>Observations</vt:lpstr>
      <vt:lpstr>Goals</vt:lpstr>
      <vt:lpstr>SURF overview</vt:lpstr>
      <vt:lpstr>SURF prototype</vt:lpstr>
      <vt:lpstr>Detection features</vt:lpstr>
      <vt:lpstr>Detection features (1/3)</vt:lpstr>
      <vt:lpstr>Detection features (2/3)</vt:lpstr>
      <vt:lpstr>Detection features (3/3)</vt:lpstr>
      <vt:lpstr>Evaluation</vt:lpstr>
      <vt:lpstr>Evaluation</vt:lpstr>
      <vt:lpstr>Discussion</vt:lpstr>
      <vt:lpstr>Empirical measurements</vt:lpstr>
      <vt:lpstr>Empirical measurements</vt:lpstr>
      <vt:lpstr>Empirical measurements</vt:lpstr>
      <vt:lpstr>Empirical measurements</vt:lpstr>
      <vt:lpstr>Empirical measurements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SURF:  Detecting and Measuring Search Poisoning</dc:title>
  <dc:subject/>
  <dc:creator/>
  <cp:keywords/>
  <dc:description/>
  <cp:lastModifiedBy>Long Lu</cp:lastModifiedBy>
  <cp:revision>335</cp:revision>
  <dcterms:modified xsi:type="dcterms:W3CDTF">2011-10-18T22:16:34Z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TC019682659991</vt:lpwstr>
  </property>
</Properties>
</file>