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7.xml" ContentType="application/vnd.openxmlformats-officedocument.presentationml.notesSlide+xml"/>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6"/>
  </p:notesMasterIdLst>
  <p:handoutMasterIdLst>
    <p:handoutMasterId r:id="rId47"/>
  </p:handoutMasterIdLst>
  <p:sldIdLst>
    <p:sldId id="256" r:id="rId2"/>
    <p:sldId id="264" r:id="rId3"/>
    <p:sldId id="265" r:id="rId4"/>
    <p:sldId id="258" r:id="rId5"/>
    <p:sldId id="259" r:id="rId6"/>
    <p:sldId id="260" r:id="rId7"/>
    <p:sldId id="261" r:id="rId8"/>
    <p:sldId id="266" r:id="rId9"/>
    <p:sldId id="262" r:id="rId10"/>
    <p:sldId id="267" r:id="rId11"/>
    <p:sldId id="270" r:id="rId12"/>
    <p:sldId id="269" r:id="rId13"/>
    <p:sldId id="263" r:id="rId14"/>
    <p:sldId id="271" r:id="rId15"/>
    <p:sldId id="277" r:id="rId16"/>
    <p:sldId id="273" r:id="rId17"/>
    <p:sldId id="274" r:id="rId18"/>
    <p:sldId id="275" r:id="rId19"/>
    <p:sldId id="276" r:id="rId20"/>
    <p:sldId id="278" r:id="rId21"/>
    <p:sldId id="279" r:id="rId22"/>
    <p:sldId id="282" r:id="rId23"/>
    <p:sldId id="280" r:id="rId24"/>
    <p:sldId id="281" r:id="rId25"/>
    <p:sldId id="286" r:id="rId26"/>
    <p:sldId id="283" r:id="rId27"/>
    <p:sldId id="284" r:id="rId28"/>
    <p:sldId id="287" r:id="rId29"/>
    <p:sldId id="288" r:id="rId30"/>
    <p:sldId id="289" r:id="rId31"/>
    <p:sldId id="290" r:id="rId32"/>
    <p:sldId id="297" r:id="rId33"/>
    <p:sldId id="306" r:id="rId34"/>
    <p:sldId id="292" r:id="rId35"/>
    <p:sldId id="298" r:id="rId36"/>
    <p:sldId id="294" r:id="rId37"/>
    <p:sldId id="295" r:id="rId38"/>
    <p:sldId id="296" r:id="rId39"/>
    <p:sldId id="299" r:id="rId40"/>
    <p:sldId id="301" r:id="rId41"/>
    <p:sldId id="302" r:id="rId42"/>
    <p:sldId id="303" r:id="rId43"/>
    <p:sldId id="304" r:id="rId44"/>
    <p:sldId id="305" r:id="rId4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20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983E2E-BFE0-C74C-AD34-A30623A5D532}" type="datetimeFigureOut">
              <a:rPr kumimoji="1" lang="zh-CN" altLang="en-US" smtClean="0"/>
              <a:t>9/3/14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C42DD0-EF84-BD4A-92FB-359B02F89023}" type="slidenum">
              <a:rPr kumimoji="1" lang="zh-CN" altLang="en-US" smtClean="0"/>
              <a:t>‹#›</a:t>
            </a:fld>
            <a:endParaRPr kumimoji="1" lang="zh-CN" altLang="en-US"/>
          </a:p>
        </p:txBody>
      </p:sp>
    </p:spTree>
    <p:extLst>
      <p:ext uri="{BB962C8B-B14F-4D97-AF65-F5344CB8AC3E}">
        <p14:creationId xmlns:p14="http://schemas.microsoft.com/office/powerpoint/2010/main" val="1788648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A73A3-419F-BD41-A0A6-D151214A4559}" type="datetimeFigureOut">
              <a:rPr kumimoji="1" lang="zh-CN" altLang="en-US" smtClean="0"/>
              <a:t>9/3/14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1CA67-B41B-F04D-B07E-0697A60148A8}" type="slidenum">
              <a:rPr kumimoji="1" lang="zh-CN" altLang="en-US" smtClean="0"/>
              <a:t>‹#›</a:t>
            </a:fld>
            <a:endParaRPr kumimoji="1" lang="zh-CN" altLang="en-US"/>
          </a:p>
        </p:txBody>
      </p:sp>
    </p:spTree>
    <p:extLst>
      <p:ext uri="{BB962C8B-B14F-4D97-AF65-F5344CB8AC3E}">
        <p14:creationId xmlns:p14="http://schemas.microsoft.com/office/powerpoint/2010/main" val="31515115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morning</a:t>
            </a:r>
            <a:r>
              <a:rPr kumimoji="1" lang="zh-CN" altLang="en-US" dirty="0"/>
              <a:t>, dear professors, my name is Ruian Duan. I am a third year PhD advised by Prof. Wenke Lee.</a:t>
            </a:r>
          </a:p>
        </p:txBody>
      </p:sp>
      <p:sp>
        <p:nvSpPr>
          <p:cNvPr id="4" name="幻灯片编号占位符 3"/>
          <p:cNvSpPr>
            <a:spLocks noGrp="1"/>
          </p:cNvSpPr>
          <p:nvPr>
            <p:ph type="sldNum" sz="quarter" idx="10"/>
          </p:nvPr>
        </p:nvSpPr>
        <p:spPr/>
        <p:txBody>
          <a:bodyPr/>
          <a:lstStyle/>
          <a:p>
            <a:fld id="{E601CA67-B41B-F04D-B07E-0697A60148A8}" type="slidenum">
              <a:rPr kumimoji="1" lang="zh-CN" altLang="en-US" smtClean="0"/>
              <a:t>0</a:t>
            </a:fld>
            <a:endParaRPr kumimoji="1" lang="zh-CN" altLang="en-US"/>
          </a:p>
        </p:txBody>
      </p:sp>
    </p:spTree>
    <p:extLst>
      <p:ext uri="{BB962C8B-B14F-4D97-AF65-F5344CB8AC3E}">
        <p14:creationId xmlns:p14="http://schemas.microsoft.com/office/powerpoint/2010/main" val="1125385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Advertisements </a:t>
            </a:r>
            <a:r>
              <a:rPr kumimoji="1" lang="zh-CN" altLang="en-US" dirty="0"/>
              <a:t>are important, because it is all about money. There are several parties included in advertisement </a:t>
            </a:r>
            <a:r>
              <a:rPr kumimoji="1" lang="zh-CN" altLang="en-US" dirty="0" smtClean="0"/>
              <a:t>c</a:t>
            </a:r>
            <a:r>
              <a:rPr kumimoji="1" lang="en-US" altLang="zh-CN" dirty="0" smtClean="0"/>
              <a:t>a</a:t>
            </a:r>
            <a:r>
              <a:rPr kumimoji="1" lang="zh-CN" altLang="en-US" dirty="0" smtClean="0"/>
              <a:t>mpaign</a:t>
            </a:r>
            <a:r>
              <a:rPr kumimoji="1" lang="zh-CN" altLang="en-US" dirty="0"/>
              <a:t>. Ad serving company, advertiser, end user.</a:t>
            </a:r>
          </a:p>
          <a:p>
            <a:r>
              <a:rPr kumimoji="1" lang="zh-CN" altLang="en-US" dirty="0"/>
              <a:t>Advertisers may abuse ad service provided by ad serving company. When ad serving company visit, good, when end user visit, bad.</a:t>
            </a:r>
          </a:p>
        </p:txBody>
      </p:sp>
      <p:sp>
        <p:nvSpPr>
          <p:cNvPr id="4" name="幻灯片编号占位符 3"/>
          <p:cNvSpPr>
            <a:spLocks noGrp="1"/>
          </p:cNvSpPr>
          <p:nvPr>
            <p:ph type="sldNum" sz="quarter" idx="10"/>
          </p:nvPr>
        </p:nvSpPr>
        <p:spPr/>
        <p:txBody>
          <a:bodyPr/>
          <a:lstStyle/>
          <a:p>
            <a:fld id="{E601CA67-B41B-F04D-B07E-0697A60148A8}" type="slidenum">
              <a:rPr kumimoji="1" lang="zh-CN" altLang="en-US" smtClean="0"/>
              <a:t>2</a:t>
            </a:fld>
            <a:endParaRPr kumimoji="1" lang="zh-CN" altLang="en-US"/>
          </a:p>
        </p:txBody>
      </p:sp>
    </p:spTree>
    <p:extLst>
      <p:ext uri="{BB962C8B-B14F-4D97-AF65-F5344CB8AC3E}">
        <p14:creationId xmlns:p14="http://schemas.microsoft.com/office/powerpoint/2010/main" val="439269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Number</a:t>
            </a:r>
            <a:r>
              <a:rPr kumimoji="1" lang="en-US" altLang="zh-CN" baseline="0" dirty="0" smtClean="0"/>
              <a:t> vector, each element is a counter, its sign corresponds to each bit of </a:t>
            </a:r>
            <a:r>
              <a:rPr kumimoji="1" lang="en-US" altLang="zh-CN" baseline="0" dirty="0" err="1" smtClean="0"/>
              <a:t>simhash</a:t>
            </a:r>
            <a:r>
              <a:rPr kumimoji="1" lang="en-US" altLang="zh-CN" baseline="0" dirty="0" smtClean="0"/>
              <a:t>.</a:t>
            </a:r>
          </a:p>
          <a:p>
            <a:r>
              <a:rPr kumimoji="1" lang="en-US" altLang="zh-CN" baseline="0" dirty="0" smtClean="0"/>
              <a:t>Take feature “</a:t>
            </a:r>
            <a:r>
              <a:rPr kumimoji="1" lang="en-US" altLang="zh-CN" baseline="0" dirty="0" err="1" smtClean="0"/>
              <a:t>google</a:t>
            </a:r>
            <a:r>
              <a:rPr kumimoji="1" lang="en-US" altLang="zh-CN" baseline="0" dirty="0" smtClean="0"/>
              <a:t>”, the hash can be any hash algorithm (MD5, SHA1). This hash is mapped to index of the vector. If 0, then -1, if 1 then +1. A hash is an update on each element of the vector. From the updated vector, we can get </a:t>
            </a:r>
            <a:r>
              <a:rPr kumimoji="1" lang="en-US" altLang="zh-CN" baseline="0" dirty="0" err="1" smtClean="0"/>
              <a:t>simhash</a:t>
            </a:r>
            <a:r>
              <a:rPr kumimoji="1" lang="en-US" altLang="zh-CN" baseline="0" dirty="0" smtClean="0"/>
              <a:t> for processed features. &lt;</a:t>
            </a:r>
            <a:r>
              <a:rPr kumimoji="1" lang="en-US" altLang="zh-CN" baseline="0" dirty="0" err="1" smtClean="0"/>
              <a:t>google</a:t>
            </a:r>
            <a:r>
              <a:rPr kumimoji="1" lang="en-US" altLang="zh-CN" baseline="0" dirty="0" smtClean="0"/>
              <a:t>, apple&gt; and &lt;</a:t>
            </a:r>
            <a:r>
              <a:rPr kumimoji="1" lang="en-US" altLang="zh-CN" baseline="0" dirty="0" err="1" smtClean="0"/>
              <a:t>google</a:t>
            </a:r>
            <a:r>
              <a:rPr kumimoji="1" lang="en-US" altLang="zh-CN" baseline="0" dirty="0" smtClean="0"/>
              <a:t>, apple, twitter&gt;</a:t>
            </a:r>
            <a:endParaRPr kumimoji="1" lang="zh-CN" altLang="en-US" dirty="0"/>
          </a:p>
        </p:txBody>
      </p:sp>
      <p:sp>
        <p:nvSpPr>
          <p:cNvPr id="4" name="幻灯片编号占位符 3"/>
          <p:cNvSpPr>
            <a:spLocks noGrp="1"/>
          </p:cNvSpPr>
          <p:nvPr>
            <p:ph type="sldNum" sz="quarter" idx="10"/>
          </p:nvPr>
        </p:nvSpPr>
        <p:spPr/>
        <p:txBody>
          <a:bodyPr/>
          <a:lstStyle/>
          <a:p>
            <a:fld id="{E601CA67-B41B-F04D-B07E-0697A60148A8}" type="slidenum">
              <a:rPr kumimoji="1" lang="zh-CN" altLang="en-US" smtClean="0"/>
              <a:t>9</a:t>
            </a:fld>
            <a:endParaRPr kumimoji="1" lang="zh-CN" altLang="en-US"/>
          </a:p>
        </p:txBody>
      </p:sp>
    </p:spTree>
    <p:extLst>
      <p:ext uri="{BB962C8B-B14F-4D97-AF65-F5344CB8AC3E}">
        <p14:creationId xmlns:p14="http://schemas.microsoft.com/office/powerpoint/2010/main" val="40654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01CA67-B41B-F04D-B07E-0697A60148A8}" type="slidenum">
              <a:rPr kumimoji="1" lang="zh-CN" altLang="en-US" smtClean="0"/>
              <a:t>16</a:t>
            </a:fld>
            <a:endParaRPr kumimoji="1" lang="zh-CN" altLang="en-US"/>
          </a:p>
        </p:txBody>
      </p:sp>
    </p:spTree>
    <p:extLst>
      <p:ext uri="{BB962C8B-B14F-4D97-AF65-F5344CB8AC3E}">
        <p14:creationId xmlns:p14="http://schemas.microsoft.com/office/powerpoint/2010/main" val="1504640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for </a:t>
            </a:r>
            <a:r>
              <a:rPr kumimoji="1" lang="zh-CN" altLang="en-US" dirty="0"/>
              <a:t>10 websites, each website has 10 simhash. 100x9 distance  matrix. Histogram on these distance.</a:t>
            </a:r>
          </a:p>
        </p:txBody>
      </p:sp>
      <p:sp>
        <p:nvSpPr>
          <p:cNvPr id="4" name="幻灯片编号占位符 3"/>
          <p:cNvSpPr>
            <a:spLocks noGrp="1"/>
          </p:cNvSpPr>
          <p:nvPr>
            <p:ph type="sldNum" sz="quarter" idx="10"/>
          </p:nvPr>
        </p:nvSpPr>
        <p:spPr/>
        <p:txBody>
          <a:bodyPr/>
          <a:lstStyle/>
          <a:p>
            <a:fld id="{E601CA67-B41B-F04D-B07E-0697A60148A8}" type="slidenum">
              <a:rPr kumimoji="1" lang="zh-CN" altLang="en-US" smtClean="0"/>
              <a:t>18</a:t>
            </a:fld>
            <a:endParaRPr kumimoji="1" lang="zh-CN" altLang="en-US"/>
          </a:p>
        </p:txBody>
      </p:sp>
    </p:spTree>
    <p:extLst>
      <p:ext uri="{BB962C8B-B14F-4D97-AF65-F5344CB8AC3E}">
        <p14:creationId xmlns:p14="http://schemas.microsoft.com/office/powerpoint/2010/main" val="395799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en-US" altLang="zh-CN" baseline="0" dirty="0" smtClean="0"/>
              <a:t> similarity notion is denoted by </a:t>
            </a:r>
            <a:r>
              <a:rPr kumimoji="1" lang="en-US" altLang="zh-CN" baseline="0" smtClean="0"/>
              <a:t>hamming distance.</a:t>
            </a:r>
            <a:endParaRPr kumimoji="1" lang="zh-CN" altLang="en-US" dirty="0"/>
          </a:p>
        </p:txBody>
      </p:sp>
      <p:sp>
        <p:nvSpPr>
          <p:cNvPr id="4" name="幻灯片编号占位符 3"/>
          <p:cNvSpPr>
            <a:spLocks noGrp="1"/>
          </p:cNvSpPr>
          <p:nvPr>
            <p:ph type="sldNum" sz="quarter" idx="10"/>
          </p:nvPr>
        </p:nvSpPr>
        <p:spPr/>
        <p:txBody>
          <a:bodyPr/>
          <a:lstStyle/>
          <a:p>
            <a:fld id="{E601CA67-B41B-F04D-B07E-0697A60148A8}" type="slidenum">
              <a:rPr kumimoji="1" lang="zh-CN" altLang="en-US" smtClean="0"/>
              <a:t>19</a:t>
            </a:fld>
            <a:endParaRPr kumimoji="1" lang="zh-CN" altLang="en-US"/>
          </a:p>
        </p:txBody>
      </p:sp>
    </p:spTree>
    <p:extLst>
      <p:ext uri="{BB962C8B-B14F-4D97-AF65-F5344CB8AC3E}">
        <p14:creationId xmlns:p14="http://schemas.microsoft.com/office/powerpoint/2010/main" val="385518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0.3%,</a:t>
            </a:r>
            <a:r>
              <a:rPr kumimoji="1" lang="en-US" altLang="zh-CN" baseline="0" dirty="0" smtClean="0"/>
              <a:t> 84.4% is useful in two scenarios</a:t>
            </a:r>
          </a:p>
          <a:p>
            <a:pPr marL="228600" indent="-228600">
              <a:buAutoNum type="arabicParenR"/>
            </a:pPr>
            <a:r>
              <a:rPr kumimoji="1" lang="en-US" altLang="zh-CN" baseline="0" dirty="0" smtClean="0"/>
              <a:t>1 million landing pages, 3k false positive, use other signals to further narrow down</a:t>
            </a:r>
          </a:p>
          <a:p>
            <a:pPr marL="228600" indent="-228600">
              <a:buAutoNum type="arabicParenR"/>
            </a:pPr>
            <a:r>
              <a:rPr kumimoji="1" lang="en-US" altLang="zh-CN" baseline="0" dirty="0" smtClean="0"/>
              <a:t>User submit feedback or report for bad pages, these are just 10k, false positive rate will be 30. Apply the system on these data set will work well</a:t>
            </a:r>
            <a:endParaRPr kumimoji="1" lang="zh-CN" altLang="en-US" dirty="0"/>
          </a:p>
        </p:txBody>
      </p:sp>
      <p:sp>
        <p:nvSpPr>
          <p:cNvPr id="4" name="幻灯片编号占位符 3"/>
          <p:cNvSpPr>
            <a:spLocks noGrp="1"/>
          </p:cNvSpPr>
          <p:nvPr>
            <p:ph type="sldNum" sz="quarter" idx="10"/>
          </p:nvPr>
        </p:nvSpPr>
        <p:spPr/>
        <p:txBody>
          <a:bodyPr/>
          <a:lstStyle/>
          <a:p>
            <a:fld id="{E601CA67-B41B-F04D-B07E-0697A60148A8}" type="slidenum">
              <a:rPr kumimoji="1" lang="zh-CN" altLang="en-US" smtClean="0"/>
              <a:t>33</a:t>
            </a:fld>
            <a:endParaRPr kumimoji="1" lang="zh-CN" altLang="en-US"/>
          </a:p>
        </p:txBody>
      </p:sp>
    </p:spTree>
    <p:extLst>
      <p:ext uri="{BB962C8B-B14F-4D97-AF65-F5344CB8AC3E}">
        <p14:creationId xmlns:p14="http://schemas.microsoft.com/office/powerpoint/2010/main" val="270645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1FE3036-7A88-BC45-968B-3CF6265452D3}" type="datetime1">
              <a:rPr kumimoji="1" lang="en-US" altLang="zh-CN" smtClean="0"/>
              <a:t>9/3/14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38424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A2C79A3-2814-1A42-BFCA-9A93BFD768FF}" type="datetime1">
              <a:rPr kumimoji="1" lang="en-US" altLang="zh-CN" smtClean="0"/>
              <a:t>9/3/14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13604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385FBF-A9B9-4C41-999F-098DCAEB17A6}" type="datetime1">
              <a:rPr kumimoji="1" lang="en-US" altLang="zh-CN" smtClean="0"/>
              <a:t>9/3/14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42078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3E3ACEE-0D25-B14A-AC62-E4C2997B1DB6}" type="datetime1">
              <a:rPr kumimoji="1" lang="en-US" altLang="zh-CN" smtClean="0"/>
              <a:t>9/3/14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167668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74440CD-7596-A243-AD96-EB56A47BE0BE}" type="datetime1">
              <a:rPr kumimoji="1" lang="en-US" altLang="zh-CN" smtClean="0"/>
              <a:t>9/3/14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376870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F17C387-6B46-8E49-A69C-44D72A7C8F68}" type="datetime1">
              <a:rPr kumimoji="1" lang="en-US" altLang="zh-CN" smtClean="0"/>
              <a:t>9/3/14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273194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62DC9B1-F4CD-C44C-A875-9C206FD38761}" type="datetime1">
              <a:rPr kumimoji="1" lang="en-US" altLang="zh-CN" smtClean="0"/>
              <a:t>9/3/14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169489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B9D88FF4-96B8-324F-8210-25F05F13D122}" type="datetime1">
              <a:rPr kumimoji="1" lang="en-US" altLang="zh-CN" smtClean="0"/>
              <a:t>9/3/14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108405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33180E-0F2A-7640-A150-D50E171A8BFF}" type="datetime1">
              <a:rPr kumimoji="1" lang="en-US" altLang="zh-CN" smtClean="0"/>
              <a:t>9/3/14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136212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AF242FD-CAB8-E247-9966-FE35B7490EC7}" type="datetime1">
              <a:rPr kumimoji="1" lang="en-US" altLang="zh-CN" smtClean="0"/>
              <a:t>9/3/14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254253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92A13C7-EF8F-B745-965E-CF794FDE4465}" type="datetime1">
              <a:rPr kumimoji="1" lang="en-US" altLang="zh-CN" smtClean="0"/>
              <a:t>9/3/14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3767172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199F-9C7E-5A42-842E-311F970483F9}" type="datetime1">
              <a:rPr kumimoji="1" lang="en-US" altLang="zh-CN" smtClean="0"/>
              <a:t>9/3/14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02098-3DA9-4A4D-9790-BE15A4A8F2A0}" type="slidenum">
              <a:rPr kumimoji="1" lang="zh-CN" altLang="en-US" smtClean="0"/>
              <a:t>‹#›</a:t>
            </a:fld>
            <a:endParaRPr kumimoji="1" lang="zh-CN" altLang="en-US"/>
          </a:p>
        </p:txBody>
      </p:sp>
    </p:spTree>
    <p:extLst>
      <p:ext uri="{BB962C8B-B14F-4D97-AF65-F5344CB8AC3E}">
        <p14:creationId xmlns:p14="http://schemas.microsoft.com/office/powerpoint/2010/main" val="47081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5" Type="http://schemas.openxmlformats.org/officeDocument/2006/relationships/oleObject" Target="../embeddings/oleObject1.bin"/><Relationship Id="rId6" Type="http://schemas.openxmlformats.org/officeDocument/2006/relationships/image" Target="../media/image7.emf"/><Relationship Id="rId7"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6.png"/><Relationship Id="rId5" Type="http://schemas.openxmlformats.org/officeDocument/2006/relationships/oleObject" Target="../embeddings/oleObject2.bin"/><Relationship Id="rId6" Type="http://schemas.openxmlformats.org/officeDocument/2006/relationships/image" Target="../media/image14.emf"/><Relationship Id="rId7" Type="http://schemas.openxmlformats.org/officeDocument/2006/relationships/oleObject" Target="../embeddings/oleObject3.bin"/><Relationship Id="rId8" Type="http://schemas.openxmlformats.org/officeDocument/2006/relationships/image" Target="../media/image15.emf"/><Relationship Id="rId9" Type="http://schemas.openxmlformats.org/officeDocument/2006/relationships/image" Target="../media/image17.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Simhash</a:t>
            </a:r>
            <a:r>
              <a:rPr kumimoji="1" lang="en-US" altLang="zh-CN" dirty="0" smtClean="0"/>
              <a:t>-Based</a:t>
            </a:r>
            <a:br>
              <a:rPr kumimoji="1" lang="en-US" altLang="zh-CN" dirty="0" smtClean="0"/>
            </a:br>
            <a:r>
              <a:rPr kumimoji="1" lang="en-US" altLang="zh-CN" dirty="0" smtClean="0"/>
              <a:t>Dynamic Cloaking Detection</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Ruian</a:t>
            </a:r>
            <a:r>
              <a:rPr kumimoji="1" lang="en-US" altLang="zh-CN" dirty="0" smtClean="0"/>
              <a:t> </a:t>
            </a:r>
            <a:r>
              <a:rPr kumimoji="1" lang="en-US" altLang="zh-CN" dirty="0" err="1" smtClean="0"/>
              <a:t>Duan</a:t>
            </a:r>
            <a:endParaRPr kumimoji="1" lang="zh-CN" altLang="en-US" dirty="0"/>
          </a:p>
        </p:txBody>
      </p:sp>
    </p:spTree>
    <p:extLst>
      <p:ext uri="{BB962C8B-B14F-4D97-AF65-F5344CB8AC3E}">
        <p14:creationId xmlns:p14="http://schemas.microsoft.com/office/powerpoint/2010/main" val="2996726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内容占位符 7" descr="simhash computation.png"/>
          <p:cNvPicPr>
            <a:picLocks noChangeAspect="1"/>
          </p:cNvPicPr>
          <p:nvPr/>
        </p:nvPicPr>
        <p:blipFill rotWithShape="1">
          <a:blip r:embed="rId3">
            <a:extLst>
              <a:ext uri="{28A0092B-C50C-407E-A947-70E740481C1C}">
                <a14:useLocalDpi xmlns:a14="http://schemas.microsoft.com/office/drawing/2010/main" val="0"/>
              </a:ext>
            </a:extLst>
          </a:blip>
          <a:srcRect l="16190" t="11799" r="12595" b="3007"/>
          <a:stretch/>
        </p:blipFill>
        <p:spPr>
          <a:xfrm>
            <a:off x="1088137" y="534893"/>
            <a:ext cx="6928068" cy="6215904"/>
          </a:xfrm>
          <a:prstGeom prst="rect">
            <a:avLst/>
          </a:prstGeom>
        </p:spPr>
      </p:pic>
      <p:sp>
        <p:nvSpPr>
          <p:cNvPr id="5" name="幻灯片编号占位符 4"/>
          <p:cNvSpPr>
            <a:spLocks noGrp="1"/>
          </p:cNvSpPr>
          <p:nvPr>
            <p:ph type="sldNum" sz="quarter" idx="12"/>
          </p:nvPr>
        </p:nvSpPr>
        <p:spPr/>
        <p:txBody>
          <a:bodyPr/>
          <a:lstStyle/>
          <a:p>
            <a:fld id="{49C02098-3DA9-4A4D-9790-BE15A4A8F2A0}" type="slidenum">
              <a:rPr kumimoji="1" lang="zh-CN" altLang="en-US" smtClean="0"/>
              <a:t>9</a:t>
            </a:fld>
            <a:endParaRPr kumimoji="1" lang="zh-CN" altLang="en-US"/>
          </a:p>
        </p:txBody>
      </p:sp>
    </p:spTree>
    <p:extLst>
      <p:ext uri="{BB962C8B-B14F-4D97-AF65-F5344CB8AC3E}">
        <p14:creationId xmlns:p14="http://schemas.microsoft.com/office/powerpoint/2010/main" val="21273322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2466"/>
            <a:ext cx="8229600" cy="1143000"/>
          </a:xfrm>
        </p:spPr>
        <p:txBody>
          <a:bodyPr>
            <a:normAutofit fontScale="90000"/>
          </a:bodyPr>
          <a:lstStyle/>
          <a:p>
            <a:r>
              <a:rPr kumimoji="1" lang="en-US" altLang="zh-CN" sz="7300" dirty="0" smtClean="0"/>
              <a:t>Feature Selection</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10</a:t>
            </a:fld>
            <a:endParaRPr kumimoji="1" lang="zh-CN" altLang="en-US"/>
          </a:p>
        </p:txBody>
      </p:sp>
    </p:spTree>
    <p:extLst>
      <p:ext uri="{BB962C8B-B14F-4D97-AF65-F5344CB8AC3E}">
        <p14:creationId xmlns:p14="http://schemas.microsoft.com/office/powerpoint/2010/main" val="1744620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Feature Requirements</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The </a:t>
            </a:r>
            <a:r>
              <a:rPr kumimoji="1" lang="en-US" altLang="zh-CN" dirty="0"/>
              <a:t>o</a:t>
            </a:r>
            <a:r>
              <a:rPr kumimoji="1" lang="en-US" altLang="zh-CN" dirty="0" smtClean="0"/>
              <a:t>rder of features is not captured in </a:t>
            </a:r>
            <a:r>
              <a:rPr kumimoji="1" lang="en-US" altLang="zh-CN" dirty="0" err="1" smtClean="0"/>
              <a:t>simhash</a:t>
            </a:r>
            <a:endParaRPr kumimoji="1" lang="en-US" altLang="zh-CN" dirty="0" smtClean="0"/>
          </a:p>
          <a:p>
            <a:pPr lvl="1"/>
            <a:r>
              <a:rPr kumimoji="1" lang="en-US" altLang="zh-CN" dirty="0" smtClean="0"/>
              <a:t>If the order of features matters, extract separate features representing order</a:t>
            </a:r>
          </a:p>
          <a:p>
            <a:pPr marL="0" indent="0">
              <a:buNone/>
            </a:pPr>
            <a:endParaRPr kumimoji="1" lang="en-US" altLang="zh-CN" dirty="0"/>
          </a:p>
          <a:p>
            <a:r>
              <a:rPr kumimoji="1" lang="en-US" altLang="zh-CN" dirty="0" smtClean="0"/>
              <a:t>A small feature set may not work well</a:t>
            </a:r>
          </a:p>
          <a:p>
            <a:pPr lvl="1"/>
            <a:r>
              <a:rPr kumimoji="1" lang="en-US" altLang="zh-CN" dirty="0" smtClean="0"/>
              <a:t>Extract relatively a large set of features, so that one feature difference wouldn’t cause high hamming distance</a:t>
            </a:r>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11</a:t>
            </a:fld>
            <a:endParaRPr kumimoji="1" lang="zh-CN" altLang="en-US"/>
          </a:p>
        </p:txBody>
      </p:sp>
    </p:spTree>
    <p:extLst>
      <p:ext uri="{BB962C8B-B14F-4D97-AF65-F5344CB8AC3E}">
        <p14:creationId xmlns:p14="http://schemas.microsoft.com/office/powerpoint/2010/main" val="39007437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Feature Selection</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Text features</a:t>
            </a:r>
          </a:p>
          <a:p>
            <a:pPr lvl="1"/>
            <a:r>
              <a:rPr kumimoji="1" lang="en-US" altLang="zh-CN" dirty="0" smtClean="0"/>
              <a:t>Word (term)</a:t>
            </a:r>
          </a:p>
          <a:p>
            <a:pPr lvl="1"/>
            <a:endParaRPr kumimoji="1" lang="en-US" altLang="zh-CN" dirty="0"/>
          </a:p>
          <a:p>
            <a:pPr lvl="1"/>
            <a:r>
              <a:rPr kumimoji="1" lang="en-US" altLang="zh-CN" dirty="0" smtClean="0"/>
              <a:t>Two word set (bi-gram)</a:t>
            </a:r>
          </a:p>
          <a:p>
            <a:pPr lvl="1"/>
            <a:endParaRPr kumimoji="1" lang="en-US" altLang="zh-CN" dirty="0"/>
          </a:p>
          <a:p>
            <a:pPr lvl="1"/>
            <a:r>
              <a:rPr kumimoji="1" lang="en-US" altLang="zh-CN" dirty="0" smtClean="0"/>
              <a:t>Three word set (tri-gram)</a:t>
            </a:r>
          </a:p>
          <a:p>
            <a:pPr lvl="1"/>
            <a:endParaRPr kumimoji="1" lang="en-US" altLang="zh-CN" dirty="0"/>
          </a:p>
          <a:p>
            <a:pPr lvl="1"/>
            <a:r>
              <a:rPr kumimoji="1" lang="en-US" altLang="zh-CN" dirty="0" smtClean="0"/>
              <a:t>E.g. I like it.</a:t>
            </a:r>
          </a:p>
          <a:p>
            <a:pPr lvl="2"/>
            <a:r>
              <a:rPr kumimoji="1" lang="en-US" altLang="zh-CN" dirty="0" smtClean="0"/>
              <a:t>Word is {I, like, it}</a:t>
            </a:r>
          </a:p>
          <a:p>
            <a:pPr lvl="2"/>
            <a:r>
              <a:rPr kumimoji="1" lang="en-US" altLang="zh-CN" dirty="0" smtClean="0"/>
              <a:t>Bi-gram is {I like, like it}</a:t>
            </a:r>
          </a:p>
          <a:p>
            <a:pPr lvl="2"/>
            <a:r>
              <a:rPr kumimoji="1" lang="en-US" altLang="zh-CN" dirty="0" smtClean="0"/>
              <a:t>Tri-gram is {I like it}</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12</a:t>
            </a:fld>
            <a:endParaRPr kumimoji="1" lang="zh-CN" altLang="en-US"/>
          </a:p>
        </p:txBody>
      </p:sp>
    </p:spTree>
    <p:extLst>
      <p:ext uri="{BB962C8B-B14F-4D97-AF65-F5344CB8AC3E}">
        <p14:creationId xmlns:p14="http://schemas.microsoft.com/office/powerpoint/2010/main" val="41218891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Feature Selection</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Dom tree features</a:t>
            </a:r>
          </a:p>
          <a:p>
            <a:pPr lvl="1"/>
            <a:r>
              <a:rPr kumimoji="1" lang="en-US" altLang="zh-CN" dirty="0" smtClean="0"/>
              <a:t>Tag and attribute names</a:t>
            </a:r>
          </a:p>
          <a:p>
            <a:pPr lvl="2"/>
            <a:r>
              <a:rPr kumimoji="1" lang="en-US" altLang="zh-CN" dirty="0" smtClean="0"/>
              <a:t>E.g. &lt;meta charset&gt;</a:t>
            </a:r>
          </a:p>
          <a:p>
            <a:pPr lvl="2"/>
            <a:r>
              <a:rPr kumimoji="1" lang="en-US" altLang="zh-CN" dirty="0" smtClean="0"/>
              <a:t>Strip values because</a:t>
            </a:r>
          </a:p>
          <a:p>
            <a:pPr marL="914400" lvl="2" indent="0">
              <a:buNone/>
            </a:pPr>
            <a:r>
              <a:rPr kumimoji="1" lang="en-US" altLang="zh-CN" dirty="0"/>
              <a:t> </a:t>
            </a:r>
            <a:r>
              <a:rPr kumimoji="1" lang="en-US" altLang="zh-CN" dirty="0" smtClean="0"/>
              <a:t>  attributes may have </a:t>
            </a:r>
          </a:p>
          <a:p>
            <a:pPr marL="914400" lvl="2" indent="0">
              <a:buNone/>
            </a:pPr>
            <a:r>
              <a:rPr kumimoji="1" lang="en-US" altLang="zh-CN" dirty="0"/>
              <a:t> </a:t>
            </a:r>
            <a:r>
              <a:rPr kumimoji="1" lang="en-US" altLang="zh-CN" dirty="0" smtClean="0"/>
              <a:t>  different values every visit</a:t>
            </a:r>
          </a:p>
          <a:p>
            <a:pPr lvl="3"/>
            <a:r>
              <a:rPr kumimoji="1" lang="en-US" altLang="zh-CN" dirty="0" smtClean="0"/>
              <a:t>E.g. dynamic link address in ads</a:t>
            </a:r>
          </a:p>
          <a:p>
            <a:pPr marL="457200" lvl="1" indent="0">
              <a:buNone/>
            </a:pPr>
            <a:endParaRPr kumimoji="1" lang="en-US" altLang="zh-CN" dirty="0" smtClean="0"/>
          </a:p>
          <a:p>
            <a:pPr lvl="1"/>
            <a:r>
              <a:rPr kumimoji="1" lang="en-US" altLang="zh-CN" dirty="0" smtClean="0"/>
              <a:t>Parent node – child node pair</a:t>
            </a:r>
          </a:p>
          <a:p>
            <a:pPr lvl="2"/>
            <a:r>
              <a:rPr kumimoji="1" lang="en-US" altLang="zh-CN" dirty="0" smtClean="0"/>
              <a:t>E.g. &lt;head&gt; - &lt;title&gt;, &lt;body&gt; - &lt;</a:t>
            </a:r>
            <a:r>
              <a:rPr kumimoji="1" lang="en-US" altLang="zh-CN" dirty="0" err="1" smtClean="0"/>
              <a:t>img</a:t>
            </a:r>
            <a:r>
              <a:rPr kumimoji="1" lang="en-US" altLang="zh-CN" dirty="0" smtClean="0"/>
              <a:t> </a:t>
            </a:r>
            <a:r>
              <a:rPr kumimoji="1" lang="en-US" altLang="zh-CN" dirty="0" err="1" smtClean="0"/>
              <a:t>src</a:t>
            </a:r>
            <a:r>
              <a:rPr kumimoji="1" lang="en-US" altLang="zh-CN" dirty="0" smtClean="0"/>
              <a:t>&gt;</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13</a:t>
            </a:fld>
            <a:endParaRPr kumimoji="1" lang="zh-CN" altLang="en-US" dirty="0"/>
          </a:p>
        </p:txBody>
      </p:sp>
      <p:pic>
        <p:nvPicPr>
          <p:cNvPr id="5" name="Shape 330"/>
          <p:cNvPicPr preferRelativeResize="0"/>
          <p:nvPr/>
        </p:nvPicPr>
        <p:blipFill rotWithShape="1">
          <a:blip r:embed="rId2">
            <a:alphaModFix/>
          </a:blip>
          <a:srcRect l="23526" t="8296" r="16747" b="31977"/>
          <a:stretch/>
        </p:blipFill>
        <p:spPr>
          <a:xfrm>
            <a:off x="4041091" y="1252683"/>
            <a:ext cx="5102909" cy="3942284"/>
          </a:xfrm>
          <a:prstGeom prst="rect">
            <a:avLst/>
          </a:prstGeom>
          <a:noFill/>
          <a:ln>
            <a:noFill/>
          </a:ln>
        </p:spPr>
      </p:pic>
    </p:spTree>
    <p:extLst>
      <p:ext uri="{BB962C8B-B14F-4D97-AF65-F5344CB8AC3E}">
        <p14:creationId xmlns:p14="http://schemas.microsoft.com/office/powerpoint/2010/main" val="5037331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2466"/>
            <a:ext cx="8229600" cy="1143000"/>
          </a:xfrm>
        </p:spPr>
        <p:txBody>
          <a:bodyPr>
            <a:normAutofit fontScale="90000"/>
          </a:bodyPr>
          <a:lstStyle/>
          <a:p>
            <a:r>
              <a:rPr kumimoji="1" lang="en-US" altLang="zh-CN" sz="7300" dirty="0" smtClean="0"/>
              <a:t>Similarity Definition</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14</a:t>
            </a:fld>
            <a:endParaRPr kumimoji="1" lang="zh-CN" altLang="en-US"/>
          </a:p>
        </p:txBody>
      </p:sp>
    </p:spTree>
    <p:extLst>
      <p:ext uri="{BB962C8B-B14F-4D97-AF65-F5344CB8AC3E}">
        <p14:creationId xmlns:p14="http://schemas.microsoft.com/office/powerpoint/2010/main" val="29407830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Intuitions</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smtClean="0"/>
              <a:t>Distance among multiple observations of the same URL</a:t>
            </a:r>
          </a:p>
          <a:p>
            <a:pPr lvl="1"/>
            <a:r>
              <a:rPr kumimoji="1" lang="en-US" altLang="zh-CN" dirty="0" smtClean="0"/>
              <a:t>Several clusters</a:t>
            </a:r>
          </a:p>
          <a:p>
            <a:pPr lvl="2"/>
            <a:r>
              <a:rPr kumimoji="1" lang="en-US" altLang="zh-CN" dirty="0" smtClean="0"/>
              <a:t>Mobile, desktop have different layout </a:t>
            </a:r>
          </a:p>
          <a:p>
            <a:pPr marL="914400" lvl="2" indent="0">
              <a:buNone/>
            </a:pPr>
            <a:r>
              <a:rPr kumimoji="1" lang="en-US" altLang="zh-CN" dirty="0"/>
              <a:t> </a:t>
            </a:r>
            <a:r>
              <a:rPr kumimoji="1" lang="en-US" altLang="zh-CN" dirty="0" smtClean="0"/>
              <a:t>    and content</a:t>
            </a:r>
          </a:p>
          <a:p>
            <a:pPr lvl="1"/>
            <a:r>
              <a:rPr kumimoji="1" lang="en-US" altLang="zh-CN" dirty="0" smtClean="0"/>
              <a:t>Small distance within each cluster</a:t>
            </a:r>
          </a:p>
          <a:p>
            <a:pPr lvl="2"/>
            <a:r>
              <a:rPr kumimoji="1" lang="en-US" altLang="zh-CN" dirty="0" smtClean="0"/>
              <a:t>URL serve similar content to users</a:t>
            </a:r>
          </a:p>
          <a:p>
            <a:endParaRPr kumimoji="1" lang="en-US" altLang="zh-CN" dirty="0" smtClean="0"/>
          </a:p>
          <a:p>
            <a:r>
              <a:rPr kumimoji="1" lang="en-US" altLang="zh-CN" dirty="0" smtClean="0"/>
              <a:t>Distance among different URLs</a:t>
            </a:r>
          </a:p>
          <a:p>
            <a:pPr lvl="1"/>
            <a:r>
              <a:rPr kumimoji="1" lang="en-US" altLang="zh-CN" dirty="0" smtClean="0"/>
              <a:t>Large, supposed to serve different content</a:t>
            </a:r>
          </a:p>
          <a:p>
            <a:endParaRPr kumimoji="1" lang="en-US" altLang="zh-CN" dirty="0" smtClean="0"/>
          </a:p>
          <a:p>
            <a:r>
              <a:rPr kumimoji="1" lang="en-US" altLang="zh-CN" dirty="0" smtClean="0"/>
              <a:t>Large distance between user and ad serving company observation indicates high probability of cloaking for the same URL</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15</a:t>
            </a:fld>
            <a:endParaRPr kumimoji="1" lang="zh-CN" altLang="en-US"/>
          </a:p>
        </p:txBody>
      </p:sp>
      <p:pic>
        <p:nvPicPr>
          <p:cNvPr id="6" name="图片 5" descr="cluster example.png"/>
          <p:cNvPicPr>
            <a:picLocks noChangeAspect="1"/>
          </p:cNvPicPr>
          <p:nvPr/>
        </p:nvPicPr>
        <p:blipFill rotWithShape="1">
          <a:blip r:embed="rId2">
            <a:extLst>
              <a:ext uri="{28A0092B-C50C-407E-A947-70E740481C1C}">
                <a14:useLocalDpi xmlns:a14="http://schemas.microsoft.com/office/drawing/2010/main" val="0"/>
              </a:ext>
            </a:extLst>
          </a:blip>
          <a:srcRect l="36438" t="27180" r="32176" b="43717"/>
          <a:stretch/>
        </p:blipFill>
        <p:spPr>
          <a:xfrm>
            <a:off x="5816800" y="1979459"/>
            <a:ext cx="2870000" cy="1995955"/>
          </a:xfrm>
          <a:prstGeom prst="rect">
            <a:avLst/>
          </a:prstGeom>
        </p:spPr>
      </p:pic>
    </p:spTree>
    <p:extLst>
      <p:ext uri="{BB962C8B-B14F-4D97-AF65-F5344CB8AC3E}">
        <p14:creationId xmlns:p14="http://schemas.microsoft.com/office/powerpoint/2010/main" val="36161896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02.png" descr="muslimati-T1H10-NOTITLE.png"/>
          <p:cNvPicPr/>
          <p:nvPr/>
        </p:nvPicPr>
        <p:blipFill>
          <a:blip r:embed="rId4"/>
          <a:srcRect l="3303" t="3095" r="6250"/>
          <a:stretch>
            <a:fillRect/>
          </a:stretch>
        </p:blipFill>
        <p:spPr>
          <a:xfrm>
            <a:off x="4497592" y="3082545"/>
            <a:ext cx="4487669" cy="3241300"/>
          </a:xfrm>
          <a:prstGeom prst="rect">
            <a:avLst/>
          </a:prstGeom>
          <a:ln/>
        </p:spPr>
      </p:pic>
      <p:sp>
        <p:nvSpPr>
          <p:cNvPr id="2" name="标题 1"/>
          <p:cNvSpPr>
            <a:spLocks noGrp="1"/>
          </p:cNvSpPr>
          <p:nvPr>
            <p:ph type="title"/>
          </p:nvPr>
        </p:nvSpPr>
        <p:spPr/>
        <p:txBody>
          <a:bodyPr>
            <a:normAutofit fontScale="90000"/>
          </a:bodyPr>
          <a:lstStyle/>
          <a:p>
            <a:r>
              <a:rPr kumimoji="1" lang="en-US" altLang="zh-CN" dirty="0" smtClean="0"/>
              <a:t>Multiple Observations of the Same URL</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Within each cluster, average distance distribution is close to normal distribution</a:t>
            </a:r>
          </a:p>
          <a:p>
            <a:pPr lvl="1"/>
            <a:r>
              <a:rPr kumimoji="1" lang="en-US" altLang="zh-CN" sz="2000" dirty="0" smtClean="0"/>
              <a:t>Average hamming distance (H) for S</a:t>
            </a:r>
            <a:r>
              <a:rPr kumimoji="1" lang="en-US" altLang="zh-CN" sz="2000" baseline="-25000" dirty="0" smtClean="0"/>
              <a:t>i</a:t>
            </a:r>
            <a:r>
              <a:rPr kumimoji="1" lang="en-US" altLang="zh-CN" sz="2000" dirty="0" smtClean="0"/>
              <a:t> in cluster is</a:t>
            </a:r>
            <a:endParaRPr kumimoji="1" lang="en-US" altLang="zh-CN" sz="2000" dirty="0"/>
          </a:p>
          <a:p>
            <a:pPr lvl="1"/>
            <a:r>
              <a:rPr kumimoji="1" lang="en-US" altLang="zh-CN" sz="2000" dirty="0" smtClean="0"/>
              <a:t>Normality test: One-sample Kolmogorov-Smirnov test</a:t>
            </a:r>
            <a:endParaRPr kumimoji="1" lang="zh-CN" altLang="en-US" sz="2000"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16</a:t>
            </a:fld>
            <a:endParaRPr kumimoji="1"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27602779"/>
              </p:ext>
            </p:extLst>
          </p:nvPr>
        </p:nvGraphicFramePr>
        <p:xfrm>
          <a:off x="6319705" y="2222195"/>
          <a:ext cx="2400083" cy="646831"/>
        </p:xfrm>
        <a:graphic>
          <a:graphicData uri="http://schemas.openxmlformats.org/presentationml/2006/ole">
            <mc:AlternateContent xmlns:mc="http://schemas.openxmlformats.org/markup-compatibility/2006">
              <mc:Choice xmlns:v="urn:schemas-microsoft-com:vml" Requires="v">
                <p:oleObj spid="_x0000_s1329" name="公式" r:id="rId5" imgW="1790700" imgH="482600" progId="Equation.3">
                  <p:embed/>
                </p:oleObj>
              </mc:Choice>
              <mc:Fallback>
                <p:oleObj name="公式" r:id="rId5" imgW="1790700" imgH="482600" progId="Equation.3">
                  <p:embed/>
                  <p:pic>
                    <p:nvPicPr>
                      <p:cNvPr id="0" name=""/>
                      <p:cNvPicPr/>
                      <p:nvPr/>
                    </p:nvPicPr>
                    <p:blipFill>
                      <a:blip r:embed="rId6"/>
                      <a:stretch>
                        <a:fillRect/>
                      </a:stretch>
                    </p:blipFill>
                    <p:spPr>
                      <a:xfrm>
                        <a:off x="6319705" y="2222195"/>
                        <a:ext cx="2400083" cy="646831"/>
                      </a:xfrm>
                      <a:prstGeom prst="rect">
                        <a:avLst/>
                      </a:prstGeom>
                    </p:spPr>
                  </p:pic>
                </p:oleObj>
              </mc:Fallback>
            </mc:AlternateContent>
          </a:graphicData>
        </a:graphic>
      </p:graphicFrame>
      <p:pic>
        <p:nvPicPr>
          <p:cNvPr id="8" name="图片 7" descr="cut off normal distribution.png"/>
          <p:cNvPicPr>
            <a:picLocks noChangeAspect="1"/>
          </p:cNvPicPr>
          <p:nvPr/>
        </p:nvPicPr>
        <p:blipFill rotWithShape="1">
          <a:blip r:embed="rId7">
            <a:extLst>
              <a:ext uri="{28A0092B-C50C-407E-A947-70E740481C1C}">
                <a14:useLocalDpi xmlns:a14="http://schemas.microsoft.com/office/drawing/2010/main" val="0"/>
              </a:ext>
            </a:extLst>
          </a:blip>
          <a:srcRect l="24014" t="20671" r="16817" b="29202"/>
          <a:stretch/>
        </p:blipFill>
        <p:spPr>
          <a:xfrm>
            <a:off x="0" y="3320682"/>
            <a:ext cx="4618255" cy="2934414"/>
          </a:xfrm>
          <a:prstGeom prst="rect">
            <a:avLst/>
          </a:prstGeom>
        </p:spPr>
      </p:pic>
    </p:spTree>
    <p:extLst>
      <p:ext uri="{BB962C8B-B14F-4D97-AF65-F5344CB8AC3E}">
        <p14:creationId xmlns:p14="http://schemas.microsoft.com/office/powerpoint/2010/main" val="17568532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Observations of </a:t>
            </a:r>
            <a:r>
              <a:rPr kumimoji="1" lang="en-US" altLang="zh-CN" dirty="0" err="1" smtClean="0"/>
              <a:t>yahoo.com</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17</a:t>
            </a:fld>
            <a:endParaRPr kumimoji="1" lang="zh-CN" altLang="en-US"/>
          </a:p>
        </p:txBody>
      </p:sp>
      <p:pic>
        <p:nvPicPr>
          <p:cNvPr id="5" name="Shape 358"/>
          <p:cNvPicPr preferRelativeResize="0"/>
          <p:nvPr/>
        </p:nvPicPr>
        <p:blipFill rotWithShape="1">
          <a:blip r:embed="rId2">
            <a:alphaModFix/>
          </a:blip>
          <a:srcRect l="6421" r="12184"/>
          <a:stretch/>
        </p:blipFill>
        <p:spPr>
          <a:xfrm>
            <a:off x="13281" y="2269451"/>
            <a:ext cx="2708444" cy="2563728"/>
          </a:xfrm>
          <a:prstGeom prst="rect">
            <a:avLst/>
          </a:prstGeom>
          <a:noFill/>
          <a:ln>
            <a:noFill/>
          </a:ln>
        </p:spPr>
      </p:pic>
      <p:pic>
        <p:nvPicPr>
          <p:cNvPr id="6" name="Shape 359"/>
          <p:cNvPicPr preferRelativeResize="0"/>
          <p:nvPr/>
        </p:nvPicPr>
        <p:blipFill rotWithShape="1">
          <a:blip r:embed="rId3">
            <a:alphaModFix/>
          </a:blip>
          <a:srcRect r="29587"/>
          <a:stretch/>
        </p:blipFill>
        <p:spPr>
          <a:xfrm>
            <a:off x="6542543" y="3617665"/>
            <a:ext cx="2590800" cy="2432869"/>
          </a:xfrm>
          <a:prstGeom prst="rect">
            <a:avLst/>
          </a:prstGeom>
          <a:noFill/>
          <a:ln>
            <a:noFill/>
          </a:ln>
        </p:spPr>
      </p:pic>
      <p:pic>
        <p:nvPicPr>
          <p:cNvPr id="7" name="Shape 360"/>
          <p:cNvPicPr preferRelativeResize="0"/>
          <p:nvPr/>
        </p:nvPicPr>
        <p:blipFill rotWithShape="1">
          <a:blip r:embed="rId4">
            <a:alphaModFix/>
          </a:blip>
          <a:srcRect l="7577" t="4729" r="6503" b="5856"/>
          <a:stretch/>
        </p:blipFill>
        <p:spPr>
          <a:xfrm>
            <a:off x="2738219" y="2173209"/>
            <a:ext cx="3683882" cy="3459905"/>
          </a:xfrm>
          <a:prstGeom prst="rect">
            <a:avLst/>
          </a:prstGeom>
          <a:noFill/>
          <a:ln>
            <a:noFill/>
          </a:ln>
        </p:spPr>
      </p:pic>
      <p:sp>
        <p:nvSpPr>
          <p:cNvPr id="8" name="左大括号 7"/>
          <p:cNvSpPr/>
          <p:nvPr/>
        </p:nvSpPr>
        <p:spPr>
          <a:xfrm>
            <a:off x="2711341" y="2343039"/>
            <a:ext cx="251845" cy="1435912"/>
          </a:xfrm>
          <a:prstGeom prst="leftBrace">
            <a:avLst/>
          </a:prstGeom>
          <a:ln/>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9" name="右大括号 8"/>
          <p:cNvSpPr/>
          <p:nvPr/>
        </p:nvSpPr>
        <p:spPr>
          <a:xfrm>
            <a:off x="6290147" y="3828436"/>
            <a:ext cx="252396" cy="1478160"/>
          </a:xfrm>
          <a:prstGeom prst="rightBrace">
            <a:avLst/>
          </a:prstGeom>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rgbClr val="FF0000"/>
              </a:solidFill>
            </a:endParaRPr>
          </a:p>
        </p:txBody>
      </p:sp>
      <p:sp>
        <p:nvSpPr>
          <p:cNvPr id="10" name="文本框 9"/>
          <p:cNvSpPr txBox="1"/>
          <p:nvPr/>
        </p:nvSpPr>
        <p:spPr>
          <a:xfrm>
            <a:off x="457200" y="4805634"/>
            <a:ext cx="2192246" cy="461665"/>
          </a:xfrm>
          <a:prstGeom prst="rect">
            <a:avLst/>
          </a:prstGeom>
          <a:noFill/>
        </p:spPr>
        <p:txBody>
          <a:bodyPr wrap="square" rtlCol="0">
            <a:spAutoFit/>
          </a:bodyPr>
          <a:lstStyle/>
          <a:p>
            <a:r>
              <a:rPr kumimoji="1" lang="en-US" altLang="zh-CN" sz="2400" dirty="0" smtClean="0"/>
              <a:t>Desktop version </a:t>
            </a:r>
            <a:endParaRPr kumimoji="1" lang="zh-CN" altLang="en-US" sz="2400" dirty="0"/>
          </a:p>
        </p:txBody>
      </p:sp>
      <p:sp>
        <p:nvSpPr>
          <p:cNvPr id="11" name="文本框 10"/>
          <p:cNvSpPr txBox="1"/>
          <p:nvPr/>
        </p:nvSpPr>
        <p:spPr>
          <a:xfrm>
            <a:off x="6757033" y="3167255"/>
            <a:ext cx="2073581" cy="461665"/>
          </a:xfrm>
          <a:prstGeom prst="rect">
            <a:avLst/>
          </a:prstGeom>
          <a:noFill/>
        </p:spPr>
        <p:txBody>
          <a:bodyPr wrap="square" rtlCol="0">
            <a:spAutoFit/>
          </a:bodyPr>
          <a:lstStyle/>
          <a:p>
            <a:r>
              <a:rPr kumimoji="1" lang="en-US" altLang="zh-CN" sz="2400" dirty="0" smtClean="0"/>
              <a:t>Mobile version </a:t>
            </a:r>
            <a:endParaRPr kumimoji="1" lang="zh-CN" altLang="en-US" sz="2400" dirty="0"/>
          </a:p>
        </p:txBody>
      </p:sp>
      <p:sp>
        <p:nvSpPr>
          <p:cNvPr id="12" name="文本框 11"/>
          <p:cNvSpPr txBox="1"/>
          <p:nvPr/>
        </p:nvSpPr>
        <p:spPr>
          <a:xfrm>
            <a:off x="3633708" y="5588869"/>
            <a:ext cx="2188762" cy="461665"/>
          </a:xfrm>
          <a:prstGeom prst="rect">
            <a:avLst/>
          </a:prstGeom>
          <a:noFill/>
        </p:spPr>
        <p:txBody>
          <a:bodyPr wrap="square" rtlCol="0">
            <a:spAutoFit/>
          </a:bodyPr>
          <a:lstStyle/>
          <a:p>
            <a:r>
              <a:rPr kumimoji="1" lang="en-US" altLang="zh-CN" sz="2400" dirty="0" smtClean="0"/>
              <a:t>Bits of </a:t>
            </a:r>
            <a:r>
              <a:rPr kumimoji="1" lang="en-US" altLang="zh-CN" sz="2400" dirty="0" err="1" smtClean="0"/>
              <a:t>simhash</a:t>
            </a:r>
            <a:endParaRPr kumimoji="1" lang="zh-CN" altLang="en-US" sz="2400" dirty="0"/>
          </a:p>
        </p:txBody>
      </p:sp>
    </p:spTree>
    <p:extLst>
      <p:ext uri="{BB962C8B-B14F-4D97-AF65-F5344CB8AC3E}">
        <p14:creationId xmlns:p14="http://schemas.microsoft.com/office/powerpoint/2010/main" val="24416013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Distance Distribution Across Websites</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Within cluster distribution</a:t>
            </a:r>
          </a:p>
          <a:p>
            <a:pPr lvl="1"/>
            <a:r>
              <a:rPr kumimoji="1" lang="en-US" altLang="zh-CN" sz="2000" dirty="0" smtClean="0"/>
              <a:t>Most websites merely change, sharp drop from zero</a:t>
            </a:r>
          </a:p>
          <a:p>
            <a:pPr lvl="1"/>
            <a:endParaRPr kumimoji="1" lang="en-US" altLang="zh-CN" sz="2000" dirty="0" smtClean="0"/>
          </a:p>
          <a:p>
            <a:r>
              <a:rPr kumimoji="1" lang="en-US" altLang="zh-CN" sz="2400" dirty="0" smtClean="0"/>
              <a:t>Among websites distribution</a:t>
            </a:r>
          </a:p>
          <a:p>
            <a:pPr lvl="1"/>
            <a:r>
              <a:rPr kumimoji="1" lang="en-US" altLang="zh-CN" sz="2000" dirty="0" smtClean="0"/>
              <a:t>Different websites serve different content, peak at high distance</a:t>
            </a:r>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18</a:t>
            </a:fld>
            <a:endParaRPr kumimoji="1" lang="zh-CN" altLang="en-US"/>
          </a:p>
        </p:txBody>
      </p:sp>
      <p:pic>
        <p:nvPicPr>
          <p:cNvPr id="7" name="图片 6" descr="dist among websites - no points.png"/>
          <p:cNvPicPr>
            <a:picLocks noChangeAspect="1"/>
          </p:cNvPicPr>
          <p:nvPr/>
        </p:nvPicPr>
        <p:blipFill rotWithShape="1">
          <a:blip r:embed="rId3">
            <a:extLst>
              <a:ext uri="{28A0092B-C50C-407E-A947-70E740481C1C}">
                <a14:useLocalDpi xmlns:a14="http://schemas.microsoft.com/office/drawing/2010/main" val="0"/>
              </a:ext>
            </a:extLst>
          </a:blip>
          <a:srcRect l="24532" t="16242" r="19729" b="30968"/>
          <a:stretch/>
        </p:blipFill>
        <p:spPr>
          <a:xfrm>
            <a:off x="2259713" y="3439012"/>
            <a:ext cx="4766838" cy="3385998"/>
          </a:xfrm>
          <a:prstGeom prst="rect">
            <a:avLst/>
          </a:prstGeom>
        </p:spPr>
      </p:pic>
    </p:spTree>
    <p:extLst>
      <p:ext uri="{BB962C8B-B14F-4D97-AF65-F5344CB8AC3E}">
        <p14:creationId xmlns:p14="http://schemas.microsoft.com/office/powerpoint/2010/main" val="18195139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2466"/>
            <a:ext cx="8229600" cy="1143000"/>
          </a:xfrm>
        </p:spPr>
        <p:txBody>
          <a:bodyPr>
            <a:normAutofit fontScale="90000"/>
          </a:bodyPr>
          <a:lstStyle/>
          <a:p>
            <a:r>
              <a:rPr kumimoji="1" lang="en-US" altLang="zh-CN" sz="7300" dirty="0" smtClean="0"/>
              <a:t>Introduction</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1</a:t>
            </a:fld>
            <a:endParaRPr kumimoji="1" lang="zh-CN" altLang="en-US"/>
          </a:p>
        </p:txBody>
      </p:sp>
    </p:spTree>
    <p:extLst>
      <p:ext uri="{BB962C8B-B14F-4D97-AF65-F5344CB8AC3E}">
        <p14:creationId xmlns:p14="http://schemas.microsoft.com/office/powerpoint/2010/main" val="14070097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04.png" descr="in_inter_T1H10.png"/>
          <p:cNvPicPr/>
          <p:nvPr/>
        </p:nvPicPr>
        <p:blipFill rotWithShape="1">
          <a:blip r:embed="rId4"/>
          <a:srcRect l="3391" r="8513"/>
          <a:stretch/>
        </p:blipFill>
        <p:spPr>
          <a:xfrm>
            <a:off x="3902323" y="2886955"/>
            <a:ext cx="5241678" cy="3648569"/>
          </a:xfrm>
          <a:prstGeom prst="rect">
            <a:avLst/>
          </a:prstGeom>
          <a:ln/>
        </p:spPr>
      </p:pic>
      <p:sp>
        <p:nvSpPr>
          <p:cNvPr id="2" name="标题 1"/>
          <p:cNvSpPr>
            <a:spLocks noGrp="1"/>
          </p:cNvSpPr>
          <p:nvPr>
            <p:ph type="title"/>
          </p:nvPr>
        </p:nvSpPr>
        <p:spPr/>
        <p:txBody>
          <a:bodyPr>
            <a:normAutofit fontScale="90000"/>
          </a:bodyPr>
          <a:lstStyle/>
          <a:p>
            <a:r>
              <a:rPr kumimoji="1" lang="en-US" altLang="zh-CN" dirty="0" smtClean="0"/>
              <a:t>Distance Distribution Across Websites</a:t>
            </a:r>
            <a:endParaRPr kumimoji="1" lang="zh-CN" altLang="en-US" dirty="0"/>
          </a:p>
        </p:txBody>
      </p:sp>
      <p:sp>
        <p:nvSpPr>
          <p:cNvPr id="3" name="内容占位符 2"/>
          <p:cNvSpPr>
            <a:spLocks noGrp="1"/>
          </p:cNvSpPr>
          <p:nvPr>
            <p:ph idx="1"/>
          </p:nvPr>
        </p:nvSpPr>
        <p:spPr/>
        <p:txBody>
          <a:bodyPr>
            <a:normAutofit/>
          </a:bodyPr>
          <a:lstStyle/>
          <a:p>
            <a:r>
              <a:rPr kumimoji="1" lang="en-US" altLang="zh-CN" sz="2800" dirty="0" smtClean="0"/>
              <a:t>Similarity Definition:</a:t>
            </a:r>
          </a:p>
          <a:p>
            <a:pPr lvl="1"/>
            <a:r>
              <a:rPr kumimoji="1" lang="en-US" altLang="zh-CN" sz="2400" dirty="0" smtClean="0"/>
              <a:t>H</a:t>
            </a:r>
            <a:r>
              <a:rPr kumimoji="1" lang="en-US" altLang="zh-CN" sz="2400" baseline="-25000" dirty="0" smtClean="0"/>
              <a:t>T</a:t>
            </a:r>
            <a:r>
              <a:rPr kumimoji="1" lang="en-US" altLang="zh-CN" sz="2400" dirty="0" smtClean="0"/>
              <a:t> cover website dynamics, but tell different pages apart</a:t>
            </a:r>
          </a:p>
          <a:p>
            <a:pPr lvl="1"/>
            <a:r>
              <a:rPr kumimoji="1" lang="en-US" altLang="zh-CN" sz="2400" dirty="0" smtClean="0"/>
              <a:t>Hamming distance threshold</a:t>
            </a:r>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19</a:t>
            </a:fld>
            <a:endParaRPr kumimoji="1"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42036561"/>
              </p:ext>
            </p:extLst>
          </p:nvPr>
        </p:nvGraphicFramePr>
        <p:xfrm>
          <a:off x="4089400" y="1679575"/>
          <a:ext cx="4927600" cy="476250"/>
        </p:xfrm>
        <a:graphic>
          <a:graphicData uri="http://schemas.openxmlformats.org/presentationml/2006/ole">
            <mc:AlternateContent xmlns:mc="http://schemas.openxmlformats.org/markup-compatibility/2006">
              <mc:Choice xmlns:v="urn:schemas-microsoft-com:vml" Requires="v">
                <p:oleObj spid="_x0000_s3613" name="公式" r:id="rId5" imgW="2362200" imgH="228600" progId="Equation.3">
                  <p:embed/>
                </p:oleObj>
              </mc:Choice>
              <mc:Fallback>
                <p:oleObj name="公式" r:id="rId5" imgW="2362200" imgH="228600" progId="Equation.3">
                  <p:embed/>
                  <p:pic>
                    <p:nvPicPr>
                      <p:cNvPr id="0" name=""/>
                      <p:cNvPicPr/>
                      <p:nvPr/>
                    </p:nvPicPr>
                    <p:blipFill>
                      <a:blip r:embed="rId6"/>
                      <a:stretch>
                        <a:fillRect/>
                      </a:stretch>
                    </p:blipFill>
                    <p:spPr>
                      <a:xfrm>
                        <a:off x="4089400" y="1679575"/>
                        <a:ext cx="4927600" cy="4762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47414074"/>
              </p:ext>
            </p:extLst>
          </p:nvPr>
        </p:nvGraphicFramePr>
        <p:xfrm>
          <a:off x="4814888" y="2574925"/>
          <a:ext cx="1887537" cy="493713"/>
        </p:xfrm>
        <a:graphic>
          <a:graphicData uri="http://schemas.openxmlformats.org/presentationml/2006/ole">
            <mc:AlternateContent xmlns:mc="http://schemas.openxmlformats.org/markup-compatibility/2006">
              <mc:Choice xmlns:v="urn:schemas-microsoft-com:vml" Requires="v">
                <p:oleObj spid="_x0000_s3614" name="公式" r:id="rId7" imgW="774700" imgH="203200" progId="Equation.3">
                  <p:embed/>
                </p:oleObj>
              </mc:Choice>
              <mc:Fallback>
                <p:oleObj name="公式" r:id="rId7" imgW="774700" imgH="203200" progId="Equation.3">
                  <p:embed/>
                  <p:pic>
                    <p:nvPicPr>
                      <p:cNvPr id="0" name=""/>
                      <p:cNvPicPr/>
                      <p:nvPr/>
                    </p:nvPicPr>
                    <p:blipFill>
                      <a:blip r:embed="rId8"/>
                      <a:stretch>
                        <a:fillRect/>
                      </a:stretch>
                    </p:blipFill>
                    <p:spPr>
                      <a:xfrm>
                        <a:off x="4814888" y="2574925"/>
                        <a:ext cx="1887537" cy="493713"/>
                      </a:xfrm>
                      <a:prstGeom prst="rect">
                        <a:avLst/>
                      </a:prstGeom>
                    </p:spPr>
                  </p:pic>
                </p:oleObj>
              </mc:Fallback>
            </mc:AlternateContent>
          </a:graphicData>
        </a:graphic>
      </p:graphicFrame>
      <p:pic>
        <p:nvPicPr>
          <p:cNvPr id="8" name="图片 7" descr="dist among websites - no points-2.png"/>
          <p:cNvPicPr>
            <a:picLocks noChangeAspect="1"/>
          </p:cNvPicPr>
          <p:nvPr/>
        </p:nvPicPr>
        <p:blipFill rotWithShape="1">
          <a:blip r:embed="rId9">
            <a:extLst>
              <a:ext uri="{28A0092B-C50C-407E-A947-70E740481C1C}">
                <a14:useLocalDpi xmlns:a14="http://schemas.microsoft.com/office/drawing/2010/main" val="0"/>
              </a:ext>
            </a:extLst>
          </a:blip>
          <a:srcRect l="24240" t="18507" r="20563" b="30247"/>
          <a:stretch/>
        </p:blipFill>
        <p:spPr>
          <a:xfrm>
            <a:off x="-39683" y="3216600"/>
            <a:ext cx="4178462" cy="2909563"/>
          </a:xfrm>
          <a:prstGeom prst="rect">
            <a:avLst/>
          </a:prstGeom>
        </p:spPr>
      </p:pic>
    </p:spTree>
    <p:extLst>
      <p:ext uri="{BB962C8B-B14F-4D97-AF65-F5344CB8AC3E}">
        <p14:creationId xmlns:p14="http://schemas.microsoft.com/office/powerpoint/2010/main" val="16622631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Cloaking Detection Methodology</a:t>
            </a:r>
            <a:endParaRPr kumimoji="1" lang="zh-CN" altLang="en-US" dirty="0"/>
          </a:p>
        </p:txBody>
      </p:sp>
      <p:sp>
        <p:nvSpPr>
          <p:cNvPr id="3" name="内容占位符 2"/>
          <p:cNvSpPr>
            <a:spLocks noGrp="1"/>
          </p:cNvSpPr>
          <p:nvPr>
            <p:ph idx="1"/>
          </p:nvPr>
        </p:nvSpPr>
        <p:spPr/>
        <p:txBody>
          <a:bodyPr>
            <a:normAutofit/>
          </a:bodyPr>
          <a:lstStyle/>
          <a:p>
            <a:r>
              <a:rPr kumimoji="1" lang="en-US" altLang="zh-CN" sz="2800" dirty="0" smtClean="0"/>
              <a:t>Use gap between website dynamics and different pages to learn patterns of websites from Ad Serving </a:t>
            </a:r>
            <a:r>
              <a:rPr kumimoji="1" lang="en-US" altLang="zh-CN" sz="2800" dirty="0"/>
              <a:t>C</a:t>
            </a:r>
            <a:r>
              <a:rPr kumimoji="1" lang="en-US" altLang="zh-CN" sz="2800" dirty="0" smtClean="0"/>
              <a:t>ompany</a:t>
            </a:r>
          </a:p>
          <a:p>
            <a:pPr marL="0" indent="0">
              <a:buNone/>
            </a:pPr>
            <a:endParaRPr kumimoji="1" lang="en-US" altLang="zh-CN" sz="2800" dirty="0" smtClean="0"/>
          </a:p>
          <a:p>
            <a:pPr marL="0" indent="0">
              <a:buNone/>
            </a:pPr>
            <a:endParaRPr kumimoji="1" lang="en-US" altLang="zh-CN" sz="2800" dirty="0"/>
          </a:p>
          <a:p>
            <a:r>
              <a:rPr kumimoji="1" lang="en-US" altLang="zh-CN" sz="2800" dirty="0" smtClean="0"/>
              <a:t>Large distance between user observation (collected through browser extension) and learned patterns indicates high probability of cloaking</a:t>
            </a:r>
            <a:endParaRPr kumimoji="1" lang="zh-CN" altLang="en-US" sz="2800"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20</a:t>
            </a:fld>
            <a:endParaRPr kumimoji="1" lang="zh-CN" altLang="en-US"/>
          </a:p>
        </p:txBody>
      </p:sp>
    </p:spTree>
    <p:extLst>
      <p:ext uri="{BB962C8B-B14F-4D97-AF65-F5344CB8AC3E}">
        <p14:creationId xmlns:p14="http://schemas.microsoft.com/office/powerpoint/2010/main" val="3825832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2466"/>
            <a:ext cx="8229600" cy="1143000"/>
          </a:xfrm>
        </p:spPr>
        <p:txBody>
          <a:bodyPr>
            <a:normAutofit fontScale="90000"/>
          </a:bodyPr>
          <a:lstStyle/>
          <a:p>
            <a:r>
              <a:rPr kumimoji="1" lang="en-US" altLang="zh-CN" sz="7300" dirty="0" smtClean="0"/>
              <a:t>Cluster Learning Phase</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21</a:t>
            </a:fld>
            <a:endParaRPr kumimoji="1" lang="zh-CN" altLang="en-US"/>
          </a:p>
        </p:txBody>
      </p:sp>
    </p:spTree>
    <p:extLst>
      <p:ext uri="{BB962C8B-B14F-4D97-AF65-F5344CB8AC3E}">
        <p14:creationId xmlns:p14="http://schemas.microsoft.com/office/powerpoint/2010/main" val="40690450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22</a:t>
            </a:fld>
            <a:endParaRPr kumimoji="1" lang="zh-CN" altLang="en-US"/>
          </a:p>
        </p:txBody>
      </p:sp>
      <p:pic>
        <p:nvPicPr>
          <p:cNvPr id="5" name="image20.png" descr="Clustering Learning (2).png"/>
          <p:cNvPicPr/>
          <p:nvPr/>
        </p:nvPicPr>
        <p:blipFill>
          <a:blip r:embed="rId2"/>
          <a:srcRect l="6650" t="18803" r="5288" b="18803"/>
          <a:stretch>
            <a:fillRect/>
          </a:stretch>
        </p:blipFill>
        <p:spPr>
          <a:xfrm>
            <a:off x="0" y="610333"/>
            <a:ext cx="9144000" cy="5278557"/>
          </a:xfrm>
          <a:prstGeom prst="rect">
            <a:avLst/>
          </a:prstGeom>
          <a:ln/>
        </p:spPr>
      </p:pic>
    </p:spTree>
    <p:extLst>
      <p:ext uri="{BB962C8B-B14F-4D97-AF65-F5344CB8AC3E}">
        <p14:creationId xmlns:p14="http://schemas.microsoft.com/office/powerpoint/2010/main" val="35200175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Cluster Learning Algorithm</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Find neighbors for each </a:t>
            </a:r>
            <a:r>
              <a:rPr kumimoji="1" lang="en-US" altLang="zh-CN" dirty="0" err="1" smtClean="0"/>
              <a:t>simhash</a:t>
            </a:r>
            <a:r>
              <a:rPr kumimoji="1" lang="en-US" altLang="zh-CN" dirty="0" smtClean="0"/>
              <a:t>, if distance between two </a:t>
            </a:r>
            <a:r>
              <a:rPr kumimoji="1" lang="en-US" altLang="zh-CN" dirty="0" err="1" smtClean="0"/>
              <a:t>simhash</a:t>
            </a:r>
            <a:r>
              <a:rPr kumimoji="1" lang="en-US" altLang="zh-CN" dirty="0" smtClean="0"/>
              <a:t> is less than a threshold H, then they are neighbors</a:t>
            </a:r>
            <a:endParaRPr kumimoji="1" lang="en-US" altLang="zh-CN" dirty="0"/>
          </a:p>
          <a:p>
            <a:endParaRPr kumimoji="1" lang="en-US" altLang="zh-CN" dirty="0" smtClean="0"/>
          </a:p>
          <a:p>
            <a:r>
              <a:rPr kumimoji="1" lang="en-US" altLang="zh-CN" dirty="0" smtClean="0"/>
              <a:t>Build a graph, each </a:t>
            </a:r>
            <a:r>
              <a:rPr kumimoji="1" lang="en-US" altLang="zh-CN" dirty="0" err="1" smtClean="0"/>
              <a:t>simhash</a:t>
            </a:r>
            <a:r>
              <a:rPr kumimoji="1" lang="en-US" altLang="zh-CN" dirty="0" smtClean="0"/>
              <a:t> is a node, and neighborhood is an edge, use BFS to find connected components (patterns) in this graph</a:t>
            </a:r>
          </a:p>
          <a:p>
            <a:endParaRPr kumimoji="1" lang="en-US" altLang="zh-CN" dirty="0" smtClean="0"/>
          </a:p>
          <a:p>
            <a:r>
              <a:rPr kumimoji="1" lang="en-US" altLang="zh-CN" dirty="0" smtClean="0"/>
              <a:t>The system learn clusters (patterns) for each URL</a:t>
            </a:r>
          </a:p>
          <a:p>
            <a:endParaRPr kumimoji="1" lang="en-US" altLang="zh-CN" dirty="0" smtClean="0"/>
          </a:p>
          <a:p>
            <a:endParaRPr kumimoji="1" lang="en-US" altLang="zh-CN"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23</a:t>
            </a:fld>
            <a:endParaRPr kumimoji="1" lang="zh-CN" altLang="en-US"/>
          </a:p>
        </p:txBody>
      </p:sp>
    </p:spTree>
    <p:extLst>
      <p:ext uri="{BB962C8B-B14F-4D97-AF65-F5344CB8AC3E}">
        <p14:creationId xmlns:p14="http://schemas.microsoft.com/office/powerpoint/2010/main" val="1357701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2466"/>
            <a:ext cx="9143999" cy="1143000"/>
          </a:xfrm>
        </p:spPr>
        <p:txBody>
          <a:bodyPr>
            <a:normAutofit fontScale="90000"/>
          </a:bodyPr>
          <a:lstStyle/>
          <a:p>
            <a:r>
              <a:rPr kumimoji="1" lang="en-US" altLang="zh-CN" sz="7300" dirty="0" smtClean="0"/>
              <a:t>Cloaking Detection Phase</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24</a:t>
            </a:fld>
            <a:endParaRPr kumimoji="1" lang="zh-CN" altLang="en-US"/>
          </a:p>
        </p:txBody>
      </p:sp>
    </p:spTree>
    <p:extLst>
      <p:ext uri="{BB962C8B-B14F-4D97-AF65-F5344CB8AC3E}">
        <p14:creationId xmlns:p14="http://schemas.microsoft.com/office/powerpoint/2010/main" val="4826858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25</a:t>
            </a:fld>
            <a:endParaRPr kumimoji="1" lang="zh-CN" altLang="en-US"/>
          </a:p>
        </p:txBody>
      </p:sp>
      <p:pic>
        <p:nvPicPr>
          <p:cNvPr id="5" name="Shape 398"/>
          <p:cNvPicPr preferRelativeResize="0"/>
          <p:nvPr/>
        </p:nvPicPr>
        <p:blipFill rotWithShape="1">
          <a:blip r:embed="rId2">
            <a:alphaModFix/>
          </a:blip>
          <a:srcRect t="11970" b="8965"/>
          <a:stretch/>
        </p:blipFill>
        <p:spPr>
          <a:xfrm>
            <a:off x="0" y="841336"/>
            <a:ext cx="9144000" cy="5515014"/>
          </a:xfrm>
          <a:prstGeom prst="rect">
            <a:avLst/>
          </a:prstGeom>
          <a:noFill/>
          <a:ln>
            <a:noFill/>
          </a:ln>
        </p:spPr>
      </p:pic>
    </p:spTree>
    <p:extLst>
      <p:ext uri="{BB962C8B-B14F-4D97-AF65-F5344CB8AC3E}">
        <p14:creationId xmlns:p14="http://schemas.microsoft.com/office/powerpoint/2010/main" val="15264141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Cloaking Detection Algorithm</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Empirical rule for normal distribution</a:t>
            </a:r>
          </a:p>
          <a:p>
            <a:endParaRPr kumimoji="1" lang="en-US" altLang="zh-CN" sz="2400" dirty="0" smtClean="0"/>
          </a:p>
          <a:p>
            <a:endParaRPr kumimoji="1" lang="en-US" altLang="zh-CN" sz="2400" dirty="0"/>
          </a:p>
          <a:p>
            <a:r>
              <a:rPr kumimoji="1" lang="en-US" altLang="zh-CN" sz="2400" dirty="0" smtClean="0"/>
              <a:t>Modified empirical rule</a:t>
            </a:r>
          </a:p>
          <a:p>
            <a:pPr lvl="1"/>
            <a:r>
              <a:rPr kumimoji="1" lang="en-US" altLang="zh-CN" sz="2000" dirty="0" smtClean="0"/>
              <a:t>If </a:t>
            </a:r>
            <a:r>
              <a:rPr kumimoji="1" lang="en-US" altLang="zh-CN" sz="2000" dirty="0" err="1" smtClean="0"/>
              <a:t>average_distance</a:t>
            </a:r>
            <a:r>
              <a:rPr kumimoji="1" lang="en-US" altLang="zh-CN" sz="2000" dirty="0" smtClean="0"/>
              <a:t> &gt; </a:t>
            </a:r>
            <a:r>
              <a:rPr lang="en" altLang="zh-CN" sz="2000" dirty="0" smtClean="0"/>
              <a:t>μ + </a:t>
            </a:r>
            <a:r>
              <a:rPr lang="en-US" altLang="zh-CN" sz="2000" dirty="0" smtClean="0"/>
              <a:t>N</a:t>
            </a:r>
            <a:r>
              <a:rPr lang="en" altLang="zh-CN" sz="2000" dirty="0" smtClean="0"/>
              <a:t>σ</a:t>
            </a:r>
            <a:r>
              <a:rPr lang="en-US" altLang="zh-CN" sz="2000" dirty="0" smtClean="0"/>
              <a:t>, not in cluster (distribution)</a:t>
            </a:r>
          </a:p>
          <a:p>
            <a:endParaRPr kumimoji="1" lang="en-US" altLang="zh-CN" sz="2400" dirty="0"/>
          </a:p>
          <a:p>
            <a:r>
              <a:rPr kumimoji="1" lang="en-US" altLang="zh-CN" sz="2400" dirty="0" smtClean="0"/>
              <a:t>Judge criteria</a:t>
            </a:r>
          </a:p>
          <a:p>
            <a:pPr lvl="1"/>
            <a:r>
              <a:rPr kumimoji="1" lang="en-US" altLang="zh-CN" sz="2000" dirty="0" smtClean="0"/>
              <a:t>Given observation for an URL, if we have collected observations for this URL and this observation is not in any cluster that we have for this URL, then label as cloaking</a:t>
            </a:r>
            <a:endParaRPr kumimoji="1" lang="zh-CN" altLang="en-US" sz="2000"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26</a:t>
            </a:fld>
            <a:endParaRPr kumimoji="1"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41485022"/>
              </p:ext>
            </p:extLst>
          </p:nvPr>
        </p:nvGraphicFramePr>
        <p:xfrm>
          <a:off x="2634778" y="2177404"/>
          <a:ext cx="3488997" cy="351094"/>
        </p:xfrm>
        <a:graphic>
          <a:graphicData uri="http://schemas.openxmlformats.org/presentationml/2006/ole">
            <mc:AlternateContent xmlns:mc="http://schemas.openxmlformats.org/markup-compatibility/2006">
              <mc:Choice xmlns:v="urn:schemas-microsoft-com:vml" Requires="v">
                <p:oleObj spid="_x0000_s4305" name="公式" r:id="rId3" imgW="2019300" imgH="203200" progId="Equation.3">
                  <p:embed/>
                </p:oleObj>
              </mc:Choice>
              <mc:Fallback>
                <p:oleObj name="公式" r:id="rId3" imgW="2019300" imgH="203200" progId="Equation.3">
                  <p:embed/>
                  <p:pic>
                    <p:nvPicPr>
                      <p:cNvPr id="0" name=""/>
                      <p:cNvPicPr/>
                      <p:nvPr/>
                    </p:nvPicPr>
                    <p:blipFill>
                      <a:blip r:embed="rId4"/>
                      <a:stretch>
                        <a:fillRect/>
                      </a:stretch>
                    </p:blipFill>
                    <p:spPr>
                      <a:xfrm>
                        <a:off x="2634778" y="2177404"/>
                        <a:ext cx="3488997" cy="351094"/>
                      </a:xfrm>
                      <a:prstGeom prst="rect">
                        <a:avLst/>
                      </a:prstGeom>
                    </p:spPr>
                  </p:pic>
                </p:oleObj>
              </mc:Fallback>
            </mc:AlternateContent>
          </a:graphicData>
        </a:graphic>
      </p:graphicFrame>
    </p:spTree>
    <p:extLst>
      <p:ext uri="{BB962C8B-B14F-4D97-AF65-F5344CB8AC3E}">
        <p14:creationId xmlns:p14="http://schemas.microsoft.com/office/powerpoint/2010/main" val="26219732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2466"/>
            <a:ext cx="9143999" cy="1143000"/>
          </a:xfrm>
        </p:spPr>
        <p:txBody>
          <a:bodyPr>
            <a:normAutofit fontScale="90000"/>
          </a:bodyPr>
          <a:lstStyle/>
          <a:p>
            <a:r>
              <a:rPr kumimoji="1" lang="en-US" altLang="zh-CN" sz="7300" dirty="0" smtClean="0"/>
              <a:t>Evaluation</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27</a:t>
            </a:fld>
            <a:endParaRPr kumimoji="1" lang="zh-CN" altLang="en-US"/>
          </a:p>
        </p:txBody>
      </p:sp>
    </p:spTree>
    <p:extLst>
      <p:ext uri="{BB962C8B-B14F-4D97-AF65-F5344CB8AC3E}">
        <p14:creationId xmlns:p14="http://schemas.microsoft.com/office/powerpoint/2010/main" val="39049793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 Metrics</a:t>
            </a:r>
            <a:endParaRPr kumimoji="1" lang="zh-CN" altLang="en-US" dirty="0"/>
          </a:p>
        </p:txBody>
      </p:sp>
      <p:sp>
        <p:nvSpPr>
          <p:cNvPr id="3" name="内容占位符 2"/>
          <p:cNvSpPr>
            <a:spLocks noGrp="1"/>
          </p:cNvSpPr>
          <p:nvPr>
            <p:ph idx="1"/>
          </p:nvPr>
        </p:nvSpPr>
        <p:spPr/>
        <p:txBody>
          <a:bodyPr/>
          <a:lstStyle/>
          <a:p>
            <a:r>
              <a:rPr kumimoji="1" lang="en-US" altLang="zh-CN" dirty="0" smtClean="0"/>
              <a:t>True Positive Rate</a:t>
            </a:r>
          </a:p>
          <a:p>
            <a:pPr lvl="1"/>
            <a:r>
              <a:rPr kumimoji="1" lang="en-US" altLang="zh-CN" dirty="0" smtClean="0"/>
              <a:t>Number of cloaking in detected over total cloaking</a:t>
            </a:r>
          </a:p>
          <a:p>
            <a:endParaRPr kumimoji="1" lang="en-US" altLang="zh-CN" dirty="0" smtClean="0"/>
          </a:p>
          <a:p>
            <a:r>
              <a:rPr kumimoji="1" lang="en-US" altLang="zh-CN" dirty="0" smtClean="0"/>
              <a:t>False Positive Rate</a:t>
            </a:r>
          </a:p>
          <a:p>
            <a:pPr lvl="1"/>
            <a:r>
              <a:rPr kumimoji="1" lang="en-US" altLang="zh-CN" dirty="0" smtClean="0"/>
              <a:t>Number of non-cloaking in detected over total non-cloaking</a:t>
            </a:r>
            <a:endParaRPr kumimoji="1" lang="en-US" altLang="zh-CN"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28</a:t>
            </a:fld>
            <a:endParaRPr kumimoji="1" lang="zh-CN" altLang="en-US"/>
          </a:p>
        </p:txBody>
      </p:sp>
    </p:spTree>
    <p:extLst>
      <p:ext uri="{BB962C8B-B14F-4D97-AF65-F5344CB8AC3E}">
        <p14:creationId xmlns:p14="http://schemas.microsoft.com/office/powerpoint/2010/main" val="19531884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3" name="内容占位符 4" descr="cloaking example-2.png"/>
          <p:cNvPicPr>
            <a:picLocks noChangeAspect="1"/>
          </p:cNvPicPr>
          <p:nvPr/>
        </p:nvPicPr>
        <p:blipFill rotWithShape="1">
          <a:blip r:embed="rId3">
            <a:extLst>
              <a:ext uri="{28A0092B-C50C-407E-A947-70E740481C1C}">
                <a14:useLocalDpi xmlns:a14="http://schemas.microsoft.com/office/drawing/2010/main" val="0"/>
              </a:ext>
            </a:extLst>
          </a:blip>
          <a:srcRect t="9035" b="13613"/>
          <a:stretch/>
        </p:blipFill>
        <p:spPr>
          <a:xfrm>
            <a:off x="-10659" y="835485"/>
            <a:ext cx="9154659" cy="5311548"/>
          </a:xfrm>
          <a:prstGeom prst="rect">
            <a:avLst/>
          </a:prstGeom>
        </p:spPr>
      </p:pic>
      <p:sp>
        <p:nvSpPr>
          <p:cNvPr id="4" name="幻灯片编号占位符 3"/>
          <p:cNvSpPr>
            <a:spLocks noGrp="1"/>
          </p:cNvSpPr>
          <p:nvPr>
            <p:ph type="sldNum" sz="quarter" idx="12"/>
          </p:nvPr>
        </p:nvSpPr>
        <p:spPr/>
        <p:txBody>
          <a:bodyPr/>
          <a:lstStyle/>
          <a:p>
            <a:fld id="{49C02098-3DA9-4A4D-9790-BE15A4A8F2A0}" type="slidenum">
              <a:rPr kumimoji="1" lang="zh-CN" altLang="en-US" smtClean="0"/>
              <a:t>2</a:t>
            </a:fld>
            <a:endParaRPr kumimoji="1" lang="zh-CN" altLang="en-US"/>
          </a:p>
        </p:txBody>
      </p:sp>
    </p:spTree>
    <p:extLst>
      <p:ext uri="{BB962C8B-B14F-4D97-AF65-F5344CB8AC3E}">
        <p14:creationId xmlns:p14="http://schemas.microsoft.com/office/powerpoint/2010/main" val="21302759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Collection</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Crawl landing pages for 1000 ad </a:t>
            </a:r>
            <a:r>
              <a:rPr kumimoji="1" lang="en-US" altLang="zh-CN" sz="2400" dirty="0" err="1" smtClean="0"/>
              <a:t>clickstrings</a:t>
            </a:r>
            <a:r>
              <a:rPr kumimoji="1" lang="en-US" altLang="zh-CN" sz="2400" dirty="0" smtClean="0"/>
              <a:t> from Ad spam team (with curl)</a:t>
            </a:r>
          </a:p>
          <a:p>
            <a:endParaRPr kumimoji="1" lang="en-US" altLang="zh-CN" sz="2400" dirty="0"/>
          </a:p>
          <a:p>
            <a:endParaRPr kumimoji="1" lang="en-US" altLang="zh-CN" sz="2400" dirty="0" smtClean="0"/>
          </a:p>
          <a:p>
            <a:endParaRPr kumimoji="1" lang="en-US" altLang="zh-CN" sz="2400" dirty="0"/>
          </a:p>
          <a:p>
            <a:endParaRPr kumimoji="1" lang="en-US" altLang="zh-CN" sz="2400" dirty="0" smtClean="0"/>
          </a:p>
          <a:p>
            <a:r>
              <a:rPr kumimoji="1" lang="en-US" altLang="zh-CN" sz="2400" dirty="0" smtClean="0"/>
              <a:t>Follow HTTP redirect, metadata redirect and simple JS redirect</a:t>
            </a:r>
          </a:p>
          <a:p>
            <a:pPr lvl="1"/>
            <a:r>
              <a:rPr kumimoji="1" lang="en-US" altLang="zh-CN" sz="2000" dirty="0" smtClean="0"/>
              <a:t>Retrieve content from 80% ad landing pages</a:t>
            </a:r>
            <a:endParaRPr kumimoji="1" lang="zh-CN" altLang="en-US" sz="2000"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29</a:t>
            </a:fld>
            <a:endParaRPr kumimoji="1" lang="zh-CN" altLang="en-US"/>
          </a:p>
        </p:txBody>
      </p:sp>
      <p:graphicFrame>
        <p:nvGraphicFramePr>
          <p:cNvPr id="5" name="Shape 386"/>
          <p:cNvGraphicFramePr/>
          <p:nvPr>
            <p:extLst>
              <p:ext uri="{D42A27DB-BD31-4B8C-83A1-F6EECF244321}">
                <p14:modId xmlns:p14="http://schemas.microsoft.com/office/powerpoint/2010/main" val="3712188516"/>
              </p:ext>
            </p:extLst>
          </p:nvPr>
        </p:nvGraphicFramePr>
        <p:xfrm>
          <a:off x="783560" y="2588693"/>
          <a:ext cx="7955900" cy="1188629"/>
        </p:xfrm>
        <a:graphic>
          <a:graphicData uri="http://schemas.openxmlformats.org/drawingml/2006/table">
            <a:tbl>
              <a:tblPr>
                <a:noFill/>
              </a:tblPr>
              <a:tblGrid>
                <a:gridCol w="1988975"/>
                <a:gridCol w="1988975"/>
                <a:gridCol w="1988975"/>
                <a:gridCol w="1988975"/>
              </a:tblGrid>
              <a:tr h="381000">
                <a:tc>
                  <a:txBody>
                    <a:bodyPr/>
                    <a:lstStyle/>
                    <a:p>
                      <a:pPr>
                        <a:spcBef>
                          <a:spcPts val="0"/>
                        </a:spcBef>
                        <a:buNone/>
                      </a:pPr>
                      <a:r>
                        <a:rPr lang="en" sz="1400" dirty="0"/>
                        <a:t>User agent browsers</a:t>
                      </a:r>
                    </a:p>
                  </a:txBody>
                  <a:tcPr marL="91425" marR="91425" marT="91425" marB="91425"/>
                </a:tc>
                <a:tc>
                  <a:txBody>
                    <a:bodyPr/>
                    <a:lstStyle/>
                    <a:p>
                      <a:pPr>
                        <a:spcBef>
                          <a:spcPts val="0"/>
                        </a:spcBef>
                        <a:buNone/>
                      </a:pPr>
                      <a:r>
                        <a:rPr lang="en" sz="1400"/>
                        <a:t>Googlebot</a:t>
                      </a:r>
                    </a:p>
                  </a:txBody>
                  <a:tcPr marL="91425" marR="91425" marT="91425" marB="91425"/>
                </a:tc>
                <a:tc>
                  <a:txBody>
                    <a:bodyPr/>
                    <a:lstStyle/>
                    <a:p>
                      <a:pPr>
                        <a:spcBef>
                          <a:spcPts val="0"/>
                        </a:spcBef>
                        <a:buNone/>
                      </a:pPr>
                      <a:r>
                        <a:rPr lang="en" sz="1400" dirty="0"/>
                        <a:t>Chrome</a:t>
                      </a:r>
                    </a:p>
                  </a:txBody>
                  <a:tcPr marL="91425" marR="91425" marT="91425" marB="91425"/>
                </a:tc>
                <a:tc>
                  <a:txBody>
                    <a:bodyPr/>
                    <a:lstStyle/>
                    <a:p>
                      <a:pPr>
                        <a:spcBef>
                          <a:spcPts val="0"/>
                        </a:spcBef>
                        <a:buNone/>
                      </a:pPr>
                      <a:r>
                        <a:rPr lang="en" sz="1400"/>
                        <a:t>Firefox...</a:t>
                      </a:r>
                    </a:p>
                  </a:txBody>
                  <a:tcPr marL="91425" marR="91425" marT="91425" marB="91425"/>
                </a:tc>
              </a:tr>
              <a:tr h="381000">
                <a:tc>
                  <a:txBody>
                    <a:bodyPr/>
                    <a:lstStyle/>
                    <a:p>
                      <a:pPr>
                        <a:spcBef>
                          <a:spcPts val="0"/>
                        </a:spcBef>
                        <a:buNone/>
                      </a:pPr>
                      <a:r>
                        <a:rPr lang="en" sz="1400" dirty="0"/>
                        <a:t>User agent OS</a:t>
                      </a:r>
                    </a:p>
                  </a:txBody>
                  <a:tcPr marL="91425" marR="91425" marT="91425" marB="91425"/>
                </a:tc>
                <a:tc>
                  <a:txBody>
                    <a:bodyPr/>
                    <a:lstStyle/>
                    <a:p>
                      <a:pPr>
                        <a:spcBef>
                          <a:spcPts val="0"/>
                        </a:spcBef>
                        <a:buNone/>
                      </a:pPr>
                      <a:r>
                        <a:rPr lang="en" sz="1400"/>
                        <a:t>Windows</a:t>
                      </a:r>
                    </a:p>
                  </a:txBody>
                  <a:tcPr marL="91425" marR="91425" marT="91425" marB="91425"/>
                </a:tc>
                <a:tc>
                  <a:txBody>
                    <a:bodyPr/>
                    <a:lstStyle/>
                    <a:p>
                      <a:pPr>
                        <a:spcBef>
                          <a:spcPts val="0"/>
                        </a:spcBef>
                        <a:buNone/>
                      </a:pPr>
                      <a:r>
                        <a:rPr lang="en" sz="1400" dirty="0"/>
                        <a:t>Macintosh</a:t>
                      </a:r>
                    </a:p>
                  </a:txBody>
                  <a:tcPr marL="91425" marR="91425" marT="91425" marB="91425"/>
                </a:tc>
                <a:tc>
                  <a:txBody>
                    <a:bodyPr/>
                    <a:lstStyle/>
                    <a:p>
                      <a:pPr>
                        <a:spcBef>
                          <a:spcPts val="0"/>
                        </a:spcBef>
                        <a:buNone/>
                      </a:pPr>
                      <a:r>
                        <a:rPr lang="en" sz="1400" dirty="0"/>
                        <a:t>Mobile...</a:t>
                      </a:r>
                    </a:p>
                  </a:txBody>
                  <a:tcPr marL="91425" marR="91425" marT="91425" marB="91425"/>
                </a:tc>
              </a:tr>
              <a:tr h="381000">
                <a:tc>
                  <a:txBody>
                    <a:bodyPr/>
                    <a:lstStyle/>
                    <a:p>
                      <a:pPr>
                        <a:spcBef>
                          <a:spcPts val="0"/>
                        </a:spcBef>
                        <a:buNone/>
                      </a:pPr>
                      <a:r>
                        <a:rPr lang="en" sz="1400"/>
                        <a:t>Referer</a:t>
                      </a:r>
                    </a:p>
                  </a:txBody>
                  <a:tcPr marL="91425" marR="91425" marT="91425" marB="91425"/>
                </a:tc>
                <a:tc>
                  <a:txBody>
                    <a:bodyPr/>
                    <a:lstStyle/>
                    <a:p>
                      <a:pPr>
                        <a:spcBef>
                          <a:spcPts val="0"/>
                        </a:spcBef>
                        <a:buNone/>
                      </a:pPr>
                      <a:r>
                        <a:rPr lang="en" sz="1400" dirty="0"/>
                        <a:t>empty</a:t>
                      </a:r>
                    </a:p>
                  </a:txBody>
                  <a:tcPr marL="91425" marR="91425" marT="91425" marB="91425"/>
                </a:tc>
                <a:tc>
                  <a:txBody>
                    <a:bodyPr/>
                    <a:lstStyle/>
                    <a:p>
                      <a:pPr>
                        <a:spcBef>
                          <a:spcPts val="0"/>
                        </a:spcBef>
                        <a:buNone/>
                      </a:pPr>
                      <a:r>
                        <a:rPr lang="en" sz="1400" dirty="0"/>
                        <a:t>Google</a:t>
                      </a:r>
                    </a:p>
                  </a:txBody>
                  <a:tcPr marL="91425" marR="91425" marT="91425" marB="91425"/>
                </a:tc>
                <a:tc>
                  <a:txBody>
                    <a:bodyPr/>
                    <a:lstStyle/>
                    <a:p>
                      <a:pPr>
                        <a:spcBef>
                          <a:spcPts val="0"/>
                        </a:spcBef>
                        <a:buNone/>
                      </a:pPr>
                      <a:r>
                        <a:rPr lang="en" sz="1400" dirty="0"/>
                        <a:t>Bing</a:t>
                      </a:r>
                    </a:p>
                  </a:txBody>
                  <a:tcPr marL="91425" marR="91425" marT="91425" marB="91425"/>
                </a:tc>
              </a:tr>
            </a:tbl>
          </a:graphicData>
        </a:graphic>
      </p:graphicFrame>
    </p:spTree>
    <p:extLst>
      <p:ext uri="{BB962C8B-B14F-4D97-AF65-F5344CB8AC3E}">
        <p14:creationId xmlns:p14="http://schemas.microsoft.com/office/powerpoint/2010/main" val="26243071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Collection</a:t>
            </a:r>
            <a:endParaRPr kumimoji="1" lang="zh-CN" altLang="en-US" dirty="0"/>
          </a:p>
        </p:txBody>
      </p:sp>
      <p:sp>
        <p:nvSpPr>
          <p:cNvPr id="3" name="内容占位符 2"/>
          <p:cNvSpPr>
            <a:spLocks noGrp="1"/>
          </p:cNvSpPr>
          <p:nvPr>
            <p:ph idx="1"/>
          </p:nvPr>
        </p:nvSpPr>
        <p:spPr>
          <a:xfrm>
            <a:off x="457200" y="1600200"/>
            <a:ext cx="8229600" cy="4981501"/>
          </a:xfrm>
        </p:spPr>
        <p:txBody>
          <a:bodyPr>
            <a:normAutofit fontScale="77500" lnSpcReduction="20000"/>
          </a:bodyPr>
          <a:lstStyle/>
          <a:p>
            <a:r>
              <a:rPr kumimoji="1" lang="en-US" altLang="zh-CN" dirty="0" smtClean="0"/>
              <a:t>Training data</a:t>
            </a:r>
          </a:p>
          <a:p>
            <a:pPr lvl="1"/>
            <a:r>
              <a:rPr kumimoji="1" lang="en-US" altLang="zh-CN" dirty="0" smtClean="0"/>
              <a:t>Crawl landing pages on Aug 10, 2014 and Aug 13, 2014 as training data. Learn patterns for each website.</a:t>
            </a:r>
          </a:p>
          <a:p>
            <a:endParaRPr kumimoji="1" lang="en-US" altLang="zh-CN" dirty="0"/>
          </a:p>
          <a:p>
            <a:r>
              <a:rPr kumimoji="1" lang="en-US" altLang="zh-CN" dirty="0" smtClean="0"/>
              <a:t>Testing data – Synthetic data set</a:t>
            </a:r>
          </a:p>
          <a:p>
            <a:pPr lvl="1"/>
            <a:r>
              <a:rPr kumimoji="1" lang="en-US" altLang="zh-CN" dirty="0" smtClean="0"/>
              <a:t>Crawl landing pages on Aug 11, 2014 for testing data generation</a:t>
            </a:r>
          </a:p>
          <a:p>
            <a:pPr lvl="2"/>
            <a:r>
              <a:rPr kumimoji="1" lang="en-US" altLang="zh-CN" dirty="0" smtClean="0"/>
              <a:t>Choose date between Aug 10 and Aug 13, because learned patterns should cover natural change in testing data</a:t>
            </a:r>
          </a:p>
          <a:p>
            <a:pPr lvl="2"/>
            <a:endParaRPr kumimoji="1" lang="en-US" altLang="zh-CN" dirty="0" smtClean="0"/>
          </a:p>
          <a:p>
            <a:pPr lvl="1"/>
            <a:r>
              <a:rPr kumimoji="1" lang="en-US" altLang="zh-CN" dirty="0" smtClean="0"/>
              <a:t>Select 10k observations randomly from data collected on Aug 11,2014 for testing</a:t>
            </a:r>
          </a:p>
          <a:p>
            <a:pPr lvl="1"/>
            <a:endParaRPr kumimoji="1" lang="en-US" altLang="zh-CN" dirty="0" smtClean="0"/>
          </a:p>
          <a:p>
            <a:pPr lvl="1"/>
            <a:r>
              <a:rPr kumimoji="1" lang="en-US" altLang="zh-CN" dirty="0" smtClean="0"/>
              <a:t>Select 1k observations randomly out of the above 10k and mislabel them. The 1k mislabeled observations are cloaking.</a:t>
            </a:r>
          </a:p>
          <a:p>
            <a:pPr lvl="2"/>
            <a:r>
              <a:rPr kumimoji="1" lang="en-US" altLang="zh-CN" dirty="0" smtClean="0"/>
              <a:t>Reasonable because cloaking websites could deliver completely different website content!</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30</a:t>
            </a:fld>
            <a:endParaRPr kumimoji="1" lang="zh-CN" altLang="en-US"/>
          </a:p>
        </p:txBody>
      </p:sp>
    </p:spTree>
    <p:extLst>
      <p:ext uri="{BB962C8B-B14F-4D97-AF65-F5344CB8AC3E}">
        <p14:creationId xmlns:p14="http://schemas.microsoft.com/office/powerpoint/2010/main" val="33128257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Synthetic data set</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31</a:t>
            </a:fld>
            <a:endParaRPr kumimoji="1" lang="zh-CN" altLang="en-US"/>
          </a:p>
        </p:txBody>
      </p:sp>
      <p:pic>
        <p:nvPicPr>
          <p:cNvPr id="6" name="图片 5" descr="ROC_T1C3H.png"/>
          <p:cNvPicPr>
            <a:picLocks noChangeAspect="1"/>
          </p:cNvPicPr>
          <p:nvPr/>
        </p:nvPicPr>
        <p:blipFill rotWithShape="1">
          <a:blip r:embed="rId2">
            <a:extLst>
              <a:ext uri="{28A0092B-C50C-407E-A947-70E740481C1C}">
                <a14:useLocalDpi xmlns:a14="http://schemas.microsoft.com/office/drawing/2010/main" val="0"/>
              </a:ext>
            </a:extLst>
          </a:blip>
          <a:srcRect l="2351" t="2252" r="4959" b="2904"/>
          <a:stretch/>
        </p:blipFill>
        <p:spPr>
          <a:xfrm>
            <a:off x="944437" y="2315216"/>
            <a:ext cx="7287766" cy="4542783"/>
          </a:xfrm>
          <a:prstGeom prst="rect">
            <a:avLst/>
          </a:prstGeom>
        </p:spPr>
      </p:pic>
      <p:sp>
        <p:nvSpPr>
          <p:cNvPr id="9" name="内容占位符 2"/>
          <p:cNvSpPr>
            <a:spLocks noGrp="1"/>
          </p:cNvSpPr>
          <p:nvPr>
            <p:ph idx="1"/>
          </p:nvPr>
        </p:nvSpPr>
        <p:spPr>
          <a:xfrm>
            <a:off x="457200" y="1600200"/>
            <a:ext cx="8229600" cy="4525963"/>
          </a:xfrm>
        </p:spPr>
        <p:txBody>
          <a:bodyPr/>
          <a:lstStyle/>
          <a:p>
            <a:pPr lvl="0"/>
            <a:r>
              <a:rPr lang="en-US" altLang="zh-CN" sz="2400" dirty="0"/>
              <a:t>H(S</a:t>
            </a:r>
            <a:r>
              <a:rPr lang="en-US" altLang="zh-CN" sz="2400" baseline="-25000" dirty="0"/>
              <a:t>i</a:t>
            </a:r>
            <a:r>
              <a:rPr lang="en-US" altLang="zh-CN" sz="2400" dirty="0"/>
              <a:t>, </a:t>
            </a:r>
            <a:r>
              <a:rPr lang="en-US" altLang="zh-CN" sz="2400" dirty="0" err="1"/>
              <a:t>S</a:t>
            </a:r>
            <a:r>
              <a:rPr lang="en-US" altLang="zh-CN" sz="2400" baseline="-25000" dirty="0" err="1"/>
              <a:t>j</a:t>
            </a:r>
            <a:r>
              <a:rPr lang="en-US" altLang="zh-CN" sz="2400" dirty="0"/>
              <a:t>) &lt; H</a:t>
            </a:r>
            <a:r>
              <a:rPr lang="en-US" altLang="zh-CN" sz="2400" baseline="-25000" dirty="0"/>
              <a:t>T</a:t>
            </a:r>
            <a:r>
              <a:rPr lang="en-US" altLang="zh-CN" sz="2400" dirty="0"/>
              <a:t>? </a:t>
            </a:r>
            <a:r>
              <a:rPr lang="en" altLang="zh-CN" sz="2400" dirty="0"/>
              <a:t>Pick Hamming </a:t>
            </a:r>
            <a:r>
              <a:rPr lang="en-US" altLang="zh-CN" sz="2400" dirty="0"/>
              <a:t>Distance </a:t>
            </a:r>
            <a:r>
              <a:rPr lang="en" altLang="zh-CN" sz="2400" dirty="0"/>
              <a:t>Threshold</a:t>
            </a:r>
            <a:r>
              <a:rPr lang="en-US" altLang="zh-CN" sz="2400" dirty="0"/>
              <a:t>:</a:t>
            </a:r>
            <a:r>
              <a:rPr lang="en" altLang="zh-CN" sz="2400" dirty="0"/>
              <a:t> </a:t>
            </a:r>
            <a:r>
              <a:rPr lang="en-US" altLang="zh-CN" sz="2400" dirty="0" smtClean="0"/>
              <a:t>H</a:t>
            </a:r>
            <a:r>
              <a:rPr lang="en-US" altLang="zh-CN" sz="2400" baseline="-25000" dirty="0" smtClean="0"/>
              <a:t>TEXT</a:t>
            </a:r>
            <a:endParaRPr kumimoji="1" lang="en-US" altLang="zh-CN" sz="2400" dirty="0" smtClean="0"/>
          </a:p>
          <a:p>
            <a:pPr lvl="1"/>
            <a:r>
              <a:rPr lang="en-US" altLang="zh-CN" sz="2000" dirty="0" smtClean="0"/>
              <a:t>Pre-select Standard Deviation Constant: </a:t>
            </a:r>
            <a:r>
              <a:rPr lang="en" altLang="zh-CN" sz="2000" dirty="0" smtClean="0"/>
              <a:t>μ+</a:t>
            </a:r>
            <a:r>
              <a:rPr lang="en-US" altLang="zh-CN" sz="2000" dirty="0" smtClean="0"/>
              <a:t>3</a:t>
            </a:r>
            <a:r>
              <a:rPr lang="en" altLang="zh-CN" sz="2000" dirty="0" smtClean="0"/>
              <a:t>σ</a:t>
            </a:r>
            <a:r>
              <a:rPr lang="en-US" altLang="zh-CN" sz="2000" dirty="0" smtClean="0"/>
              <a:t>, N</a:t>
            </a:r>
            <a:r>
              <a:rPr lang="en-US" altLang="zh-CN" sz="2000" baseline="-25000" dirty="0" smtClean="0"/>
              <a:t>TEXT</a:t>
            </a:r>
            <a:r>
              <a:rPr lang="en-US" altLang="zh-CN" sz="2000" dirty="0" smtClean="0"/>
              <a:t> = N</a:t>
            </a:r>
            <a:r>
              <a:rPr lang="en-US" altLang="zh-CN" sz="2000" baseline="-25000" dirty="0" smtClean="0"/>
              <a:t>DOM </a:t>
            </a:r>
            <a:r>
              <a:rPr lang="en-US" altLang="zh-CN" sz="2000" dirty="0" smtClean="0"/>
              <a:t>= 3</a:t>
            </a:r>
            <a:endParaRPr kumimoji="1" lang="zh-CN" altLang="en-US" sz="2000" dirty="0" smtClean="0"/>
          </a:p>
          <a:p>
            <a:endParaRPr kumimoji="1" lang="zh-CN" altLang="en-US" dirty="0"/>
          </a:p>
        </p:txBody>
      </p:sp>
    </p:spTree>
    <p:extLst>
      <p:ext uri="{BB962C8B-B14F-4D97-AF65-F5344CB8AC3E}">
        <p14:creationId xmlns:p14="http://schemas.microsoft.com/office/powerpoint/2010/main" val="36937098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Synthetic data set</a:t>
            </a:r>
            <a:endParaRPr kumimoji="1" lang="zh-CN" altLang="en-US" dirty="0"/>
          </a:p>
        </p:txBody>
      </p:sp>
      <p:sp>
        <p:nvSpPr>
          <p:cNvPr id="3" name="内容占位符 2"/>
          <p:cNvSpPr>
            <a:spLocks noGrp="1"/>
          </p:cNvSpPr>
          <p:nvPr>
            <p:ph idx="1"/>
          </p:nvPr>
        </p:nvSpPr>
        <p:spPr/>
        <p:txBody>
          <a:bodyPr/>
          <a:lstStyle/>
          <a:p>
            <a:pPr lvl="0"/>
            <a:r>
              <a:rPr lang="en-US" altLang="zh-CN" sz="2400" dirty="0"/>
              <a:t>H(S</a:t>
            </a:r>
            <a:r>
              <a:rPr lang="en-US" altLang="zh-CN" sz="2400" baseline="-25000" dirty="0"/>
              <a:t>i</a:t>
            </a:r>
            <a:r>
              <a:rPr lang="en-US" altLang="zh-CN" sz="2400" dirty="0"/>
              <a:t>, </a:t>
            </a:r>
            <a:r>
              <a:rPr lang="en-US" altLang="zh-CN" sz="2400" dirty="0" err="1"/>
              <a:t>S</a:t>
            </a:r>
            <a:r>
              <a:rPr lang="en-US" altLang="zh-CN" sz="2400" baseline="-25000" dirty="0" err="1"/>
              <a:t>j</a:t>
            </a:r>
            <a:r>
              <a:rPr lang="en-US" altLang="zh-CN" sz="2400" dirty="0"/>
              <a:t>) &lt; H</a:t>
            </a:r>
            <a:r>
              <a:rPr lang="en-US" altLang="zh-CN" sz="2400" baseline="-25000" dirty="0"/>
              <a:t>T</a:t>
            </a:r>
            <a:r>
              <a:rPr lang="en-US" altLang="zh-CN" sz="2400" dirty="0"/>
              <a:t>? </a:t>
            </a:r>
            <a:r>
              <a:rPr lang="en" altLang="zh-CN" sz="2400" dirty="0"/>
              <a:t>Pick Hamming </a:t>
            </a:r>
            <a:r>
              <a:rPr lang="en-US" altLang="zh-CN" sz="2400" dirty="0"/>
              <a:t>Distance </a:t>
            </a:r>
            <a:r>
              <a:rPr lang="en" altLang="zh-CN" sz="2400" dirty="0"/>
              <a:t>Threshold</a:t>
            </a:r>
            <a:r>
              <a:rPr lang="en-US" altLang="zh-CN" sz="2400" dirty="0"/>
              <a:t>:</a:t>
            </a:r>
            <a:r>
              <a:rPr lang="en" altLang="zh-CN" sz="2400" dirty="0"/>
              <a:t> </a:t>
            </a:r>
            <a:r>
              <a:rPr lang="en-US" altLang="zh-CN" sz="2400" dirty="0" smtClean="0"/>
              <a:t>H</a:t>
            </a:r>
            <a:r>
              <a:rPr lang="en-US" altLang="zh-CN" sz="2400" baseline="-25000" dirty="0" smtClean="0"/>
              <a:t>DOM</a:t>
            </a:r>
            <a:endParaRPr kumimoji="1" lang="en-US" altLang="zh-CN" sz="2400" dirty="0"/>
          </a:p>
          <a:p>
            <a:pPr lvl="1"/>
            <a:r>
              <a:rPr lang="en-US" altLang="zh-CN" sz="2000" dirty="0"/>
              <a:t>Pre-select Standard Deviation Constant: </a:t>
            </a:r>
            <a:r>
              <a:rPr lang="en" altLang="zh-CN" sz="2000" dirty="0"/>
              <a:t>μ+</a:t>
            </a:r>
            <a:r>
              <a:rPr lang="en-US" altLang="zh-CN" sz="2000" dirty="0"/>
              <a:t>3</a:t>
            </a:r>
            <a:r>
              <a:rPr lang="en" altLang="zh-CN" sz="2000" dirty="0"/>
              <a:t>σ</a:t>
            </a:r>
            <a:r>
              <a:rPr lang="en-US" altLang="zh-CN" sz="2000" dirty="0"/>
              <a:t>, N</a:t>
            </a:r>
            <a:r>
              <a:rPr lang="en-US" altLang="zh-CN" sz="2000" baseline="-25000" dirty="0"/>
              <a:t>TEXT</a:t>
            </a:r>
            <a:r>
              <a:rPr lang="en-US" altLang="zh-CN" sz="2000" dirty="0"/>
              <a:t> = N</a:t>
            </a:r>
            <a:r>
              <a:rPr lang="en-US" altLang="zh-CN" sz="2000" baseline="-25000" dirty="0"/>
              <a:t>DOM </a:t>
            </a:r>
            <a:r>
              <a:rPr lang="en-US" altLang="zh-CN" sz="2000" dirty="0"/>
              <a:t>= 3</a:t>
            </a:r>
            <a:endParaRPr kumimoji="1" lang="zh-CN" altLang="en-US" sz="2000" dirty="0"/>
          </a:p>
          <a:p>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32</a:t>
            </a:fld>
            <a:endParaRPr kumimoji="1" lang="zh-CN" altLang="en-US"/>
          </a:p>
        </p:txBody>
      </p:sp>
      <p:pic>
        <p:nvPicPr>
          <p:cNvPr id="5" name="图片 4" descr="ROC_T2C3H.png"/>
          <p:cNvPicPr>
            <a:picLocks noChangeAspect="1"/>
          </p:cNvPicPr>
          <p:nvPr/>
        </p:nvPicPr>
        <p:blipFill rotWithShape="1">
          <a:blip r:embed="rId2">
            <a:extLst>
              <a:ext uri="{28A0092B-C50C-407E-A947-70E740481C1C}">
                <a14:useLocalDpi xmlns:a14="http://schemas.microsoft.com/office/drawing/2010/main" val="0"/>
              </a:ext>
            </a:extLst>
          </a:blip>
          <a:srcRect l="2382" t="2569" r="6530" b="2945"/>
          <a:stretch/>
        </p:blipFill>
        <p:spPr>
          <a:xfrm>
            <a:off x="952430" y="2374378"/>
            <a:ext cx="7249060" cy="4483622"/>
          </a:xfrm>
          <a:prstGeom prst="rect">
            <a:avLst/>
          </a:prstGeom>
        </p:spPr>
      </p:pic>
    </p:spTree>
    <p:extLst>
      <p:ext uri="{BB962C8B-B14F-4D97-AF65-F5344CB8AC3E}">
        <p14:creationId xmlns:p14="http://schemas.microsoft.com/office/powerpoint/2010/main" val="16463411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Synthetic data set</a:t>
            </a:r>
            <a:endParaRPr kumimoji="1" lang="zh-CN" altLang="en-US" dirty="0"/>
          </a:p>
        </p:txBody>
      </p:sp>
      <p:sp>
        <p:nvSpPr>
          <p:cNvPr id="3" name="内容占位符 2"/>
          <p:cNvSpPr>
            <a:spLocks noGrp="1"/>
          </p:cNvSpPr>
          <p:nvPr>
            <p:ph idx="1"/>
          </p:nvPr>
        </p:nvSpPr>
        <p:spPr>
          <a:xfrm>
            <a:off x="457200" y="1388520"/>
            <a:ext cx="8229600" cy="4525963"/>
          </a:xfrm>
        </p:spPr>
        <p:txBody>
          <a:bodyPr>
            <a:normAutofit/>
          </a:bodyPr>
          <a:lstStyle/>
          <a:p>
            <a:pPr lvl="0"/>
            <a:r>
              <a:rPr lang="en" altLang="zh-CN" sz="2000" dirty="0" smtClean="0"/>
              <a:t>μ+Nσ? Pick</a:t>
            </a:r>
            <a:r>
              <a:rPr lang="en-US" altLang="zh-CN" sz="2000" dirty="0" smtClean="0"/>
              <a:t> Standard Deviation Constant</a:t>
            </a:r>
            <a:r>
              <a:rPr lang="en" altLang="zh-CN" sz="2000" dirty="0" smtClean="0"/>
              <a:t>: </a:t>
            </a:r>
            <a:r>
              <a:rPr lang="en-US" altLang="zh-CN" sz="2000" dirty="0" smtClean="0"/>
              <a:t>N</a:t>
            </a:r>
            <a:r>
              <a:rPr lang="en-US" altLang="zh-CN" sz="2000" baseline="-25000" dirty="0" smtClean="0"/>
              <a:t>TEXT</a:t>
            </a:r>
            <a:r>
              <a:rPr lang="en" altLang="zh-CN" sz="2000" dirty="0" smtClean="0"/>
              <a:t>, </a:t>
            </a:r>
            <a:r>
              <a:rPr lang="en-US" altLang="zh-CN" sz="2000" dirty="0" smtClean="0"/>
              <a:t>N</a:t>
            </a:r>
            <a:r>
              <a:rPr lang="en-US" altLang="zh-CN" sz="2000" baseline="-25000" dirty="0" smtClean="0"/>
              <a:t>DOM</a:t>
            </a:r>
            <a:r>
              <a:rPr lang="en-US" altLang="zh-CN" sz="2000" dirty="0" smtClean="0"/>
              <a:t>, N</a:t>
            </a:r>
            <a:r>
              <a:rPr lang="en-US" altLang="zh-CN" sz="2000" baseline="-25000" dirty="0" smtClean="0"/>
              <a:t>TEXT &amp; DOM</a:t>
            </a:r>
            <a:endParaRPr kumimoji="1" lang="en-US" altLang="zh-CN" sz="2000" dirty="0" smtClean="0"/>
          </a:p>
          <a:p>
            <a:pPr lvl="1"/>
            <a:r>
              <a:rPr lang="en-US" altLang="zh-CN" sz="1800" dirty="0" smtClean="0"/>
              <a:t>Pre-select </a:t>
            </a:r>
            <a:r>
              <a:rPr lang="en" altLang="zh-CN" sz="1800" dirty="0" smtClean="0"/>
              <a:t>Hamming Distance Threshold: </a:t>
            </a:r>
            <a:r>
              <a:rPr lang="en-US" altLang="zh-CN" sz="1800" dirty="0" smtClean="0"/>
              <a:t>H</a:t>
            </a:r>
            <a:r>
              <a:rPr lang="en-US" altLang="zh-CN" sz="1800" baseline="-25000" dirty="0" smtClean="0"/>
              <a:t>TEXT</a:t>
            </a:r>
            <a:r>
              <a:rPr lang="en-US" altLang="zh-CN" sz="1800" dirty="0" smtClean="0"/>
              <a:t> =</a:t>
            </a:r>
            <a:r>
              <a:rPr lang="en" altLang="zh-CN" sz="1800" dirty="0" smtClean="0"/>
              <a:t> 1</a:t>
            </a:r>
            <a:r>
              <a:rPr lang="en-US" altLang="zh-CN" sz="1800" dirty="0" smtClean="0"/>
              <a:t>4</a:t>
            </a:r>
            <a:r>
              <a:rPr lang="en" altLang="zh-CN" sz="1800" dirty="0" smtClean="0"/>
              <a:t>, </a:t>
            </a:r>
            <a:r>
              <a:rPr lang="en-US" altLang="zh-CN" sz="1800" dirty="0" smtClean="0"/>
              <a:t>H</a:t>
            </a:r>
            <a:r>
              <a:rPr lang="en-US" altLang="zh-CN" sz="1800" baseline="-25000" dirty="0" smtClean="0"/>
              <a:t>DOM</a:t>
            </a:r>
            <a:r>
              <a:rPr lang="en-US" altLang="zh-CN" sz="1800" dirty="0" smtClean="0"/>
              <a:t> = </a:t>
            </a:r>
            <a:r>
              <a:rPr lang="en" altLang="zh-CN" sz="1800" dirty="0" smtClean="0"/>
              <a:t>3</a:t>
            </a:r>
            <a:endParaRPr lang="en-US" altLang="zh-CN" sz="1800" dirty="0" smtClean="0"/>
          </a:p>
          <a:p>
            <a:r>
              <a:rPr lang="en-US" altLang="zh-CN" sz="2000" dirty="0" smtClean="0"/>
              <a:t>TEXT &amp; DOM: FPR  0.3%, TPR 84.4%</a:t>
            </a:r>
            <a:endParaRPr lang="en" altLang="zh-CN" sz="2000" dirty="0" smtClean="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33</a:t>
            </a:fld>
            <a:endParaRPr kumimoji="1" lang="zh-CN" altLang="en-US"/>
          </a:p>
        </p:txBody>
      </p:sp>
      <p:pic>
        <p:nvPicPr>
          <p:cNvPr id="5" name="图片 4" descr="ROC_C.png"/>
          <p:cNvPicPr>
            <a:picLocks noChangeAspect="1"/>
          </p:cNvPicPr>
          <p:nvPr/>
        </p:nvPicPr>
        <p:blipFill rotWithShape="1">
          <a:blip r:embed="rId3">
            <a:extLst>
              <a:ext uri="{28A0092B-C50C-407E-A947-70E740481C1C}">
                <a14:useLocalDpi xmlns:a14="http://schemas.microsoft.com/office/drawing/2010/main" val="0"/>
              </a:ext>
            </a:extLst>
          </a:blip>
          <a:srcRect l="3572" t="3009" r="4478" b="3060"/>
          <a:stretch/>
        </p:blipFill>
        <p:spPr>
          <a:xfrm>
            <a:off x="1428646" y="2421054"/>
            <a:ext cx="6905126" cy="4436946"/>
          </a:xfrm>
          <a:prstGeom prst="rect">
            <a:avLst/>
          </a:prstGeom>
        </p:spPr>
      </p:pic>
    </p:spTree>
    <p:extLst>
      <p:ext uri="{BB962C8B-B14F-4D97-AF65-F5344CB8AC3E}">
        <p14:creationId xmlns:p14="http://schemas.microsoft.com/office/powerpoint/2010/main" val="21727866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2466"/>
            <a:ext cx="9143999" cy="1143000"/>
          </a:xfrm>
        </p:spPr>
        <p:txBody>
          <a:bodyPr>
            <a:normAutofit fontScale="90000"/>
          </a:bodyPr>
          <a:lstStyle/>
          <a:p>
            <a:r>
              <a:rPr kumimoji="1" lang="en-US" altLang="zh-CN" sz="7300" dirty="0" smtClean="0"/>
              <a:t>Discussion</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34</a:t>
            </a:fld>
            <a:endParaRPr kumimoji="1" lang="zh-CN" altLang="en-US"/>
          </a:p>
        </p:txBody>
      </p:sp>
    </p:spTree>
    <p:extLst>
      <p:ext uri="{BB962C8B-B14F-4D97-AF65-F5344CB8AC3E}">
        <p14:creationId xmlns:p14="http://schemas.microsoft.com/office/powerpoint/2010/main" val="429240134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Handled Attacks</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Attack Model: get </a:t>
            </a:r>
            <a:r>
              <a:rPr kumimoji="1" lang="en-US" altLang="zh-CN" sz="2400" dirty="0" err="1" smtClean="0"/>
              <a:t>simhash</a:t>
            </a:r>
            <a:r>
              <a:rPr kumimoji="1" lang="en-US" altLang="zh-CN" sz="2400" dirty="0" smtClean="0"/>
              <a:t>, want to find out content</a:t>
            </a:r>
          </a:p>
          <a:p>
            <a:pPr lvl="1"/>
            <a:r>
              <a:rPr kumimoji="1" lang="en-US" altLang="zh-CN" sz="2000" dirty="0" err="1" smtClean="0"/>
              <a:t>Simhash</a:t>
            </a:r>
            <a:r>
              <a:rPr kumimoji="1" lang="en-US" altLang="zh-CN" sz="2000" dirty="0" smtClean="0"/>
              <a:t>: One-</a:t>
            </a:r>
            <a:r>
              <a:rPr kumimoji="1" lang="en-US" altLang="zh-CN" sz="2000" dirty="0" err="1" smtClean="0"/>
              <a:t>Wayness</a:t>
            </a:r>
            <a:endParaRPr kumimoji="1" lang="en-US" altLang="zh-CN" sz="2000" dirty="0" smtClean="0"/>
          </a:p>
          <a:p>
            <a:pPr lvl="1"/>
            <a:r>
              <a:rPr kumimoji="1" lang="en-US" altLang="zh-CN" sz="2000" dirty="0" smtClean="0"/>
              <a:t>Attacker could not get content</a:t>
            </a:r>
          </a:p>
          <a:p>
            <a:endParaRPr kumimoji="1" lang="en-US" altLang="zh-CN" sz="2400" dirty="0"/>
          </a:p>
          <a:p>
            <a:endParaRPr kumimoji="1" lang="en-US" altLang="zh-CN" sz="2400" dirty="0" smtClean="0"/>
          </a:p>
          <a:p>
            <a:r>
              <a:rPr kumimoji="1" lang="en-US" altLang="zh-CN" sz="2400" dirty="0" smtClean="0"/>
              <a:t>Attack Model: (1) get URL and corresponding </a:t>
            </a:r>
            <a:r>
              <a:rPr kumimoji="1" lang="en-US" altLang="zh-CN" sz="2400" dirty="0" err="1" smtClean="0"/>
              <a:t>simhash</a:t>
            </a:r>
            <a:r>
              <a:rPr kumimoji="1" lang="en-US" altLang="zh-CN" sz="2400" dirty="0" smtClean="0"/>
              <a:t>, (2) visit URL and do dictionary attack on sensitive field, e.g. name</a:t>
            </a:r>
          </a:p>
          <a:p>
            <a:pPr lvl="1"/>
            <a:r>
              <a:rPr kumimoji="1" lang="en-US" altLang="zh-CN" sz="2000" dirty="0" smtClean="0"/>
              <a:t>Collision </a:t>
            </a:r>
            <a:r>
              <a:rPr kumimoji="1" lang="en-US" altLang="zh-CN" sz="2000" dirty="0" smtClean="0"/>
              <a:t>probability in </a:t>
            </a:r>
            <a:r>
              <a:rPr kumimoji="1" lang="en-US" altLang="zh-CN" sz="2000" dirty="0" smtClean="0"/>
              <a:t>LSH: </a:t>
            </a:r>
          </a:p>
          <a:p>
            <a:pPr lvl="1"/>
            <a:r>
              <a:rPr kumimoji="1" lang="en-US" altLang="zh-CN" sz="2000" dirty="0" smtClean="0"/>
              <a:t>Because feature set is large and difference in several features doesn’t cause the </a:t>
            </a:r>
            <a:r>
              <a:rPr kumimoji="1" lang="en-US" altLang="zh-CN" sz="2000" dirty="0" err="1" smtClean="0"/>
              <a:t>simhash</a:t>
            </a:r>
            <a:r>
              <a:rPr kumimoji="1" lang="en-US" altLang="zh-CN" sz="2000" dirty="0" smtClean="0"/>
              <a:t> to change</a:t>
            </a:r>
            <a:endParaRPr kumimoji="1" lang="zh-CN" altLang="en-US" sz="2000"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35</a:t>
            </a:fld>
            <a:endParaRPr kumimoji="1"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32130294"/>
              </p:ext>
            </p:extLst>
          </p:nvPr>
        </p:nvGraphicFramePr>
        <p:xfrm>
          <a:off x="4087791" y="4475693"/>
          <a:ext cx="4862513" cy="396875"/>
        </p:xfrm>
        <a:graphic>
          <a:graphicData uri="http://schemas.openxmlformats.org/presentationml/2006/ole">
            <mc:AlternateContent xmlns:mc="http://schemas.openxmlformats.org/markup-compatibility/2006">
              <mc:Choice xmlns:v="urn:schemas-microsoft-com:vml" Requires="v">
                <p:oleObj spid="_x0000_s6314" name="公式" r:id="rId3" imgW="2641600" imgH="215900" progId="Equation.3">
                  <p:embed/>
                </p:oleObj>
              </mc:Choice>
              <mc:Fallback>
                <p:oleObj name="公式" r:id="rId3" imgW="2641600" imgH="215900" progId="Equation.3">
                  <p:embed/>
                  <p:pic>
                    <p:nvPicPr>
                      <p:cNvPr id="0" name=""/>
                      <p:cNvPicPr/>
                      <p:nvPr/>
                    </p:nvPicPr>
                    <p:blipFill>
                      <a:blip r:embed="rId4"/>
                      <a:stretch>
                        <a:fillRect/>
                      </a:stretch>
                    </p:blipFill>
                    <p:spPr>
                      <a:xfrm>
                        <a:off x="4087791" y="4475693"/>
                        <a:ext cx="4862513" cy="396875"/>
                      </a:xfrm>
                      <a:prstGeom prst="rect">
                        <a:avLst/>
                      </a:prstGeom>
                    </p:spPr>
                  </p:pic>
                </p:oleObj>
              </mc:Fallback>
            </mc:AlternateContent>
          </a:graphicData>
        </a:graphic>
      </p:graphicFrame>
    </p:spTree>
    <p:extLst>
      <p:ext uri="{BB962C8B-B14F-4D97-AF65-F5344CB8AC3E}">
        <p14:creationId xmlns:p14="http://schemas.microsoft.com/office/powerpoint/2010/main" val="80988059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Robustness</a:t>
            </a:r>
            <a:endParaRPr kumimoji="1" lang="zh-CN" altLang="en-US" dirty="0"/>
          </a:p>
        </p:txBody>
      </p:sp>
      <p:sp>
        <p:nvSpPr>
          <p:cNvPr id="3" name="内容占位符 2"/>
          <p:cNvSpPr>
            <a:spLocks noGrp="1"/>
          </p:cNvSpPr>
          <p:nvPr>
            <p:ph idx="1"/>
          </p:nvPr>
        </p:nvSpPr>
        <p:spPr/>
        <p:txBody>
          <a:bodyPr/>
          <a:lstStyle/>
          <a:p>
            <a:r>
              <a:rPr kumimoji="1" lang="en-US" altLang="zh-CN" dirty="0" smtClean="0"/>
              <a:t>Robustness from feature selection</a:t>
            </a:r>
          </a:p>
          <a:p>
            <a:pPr lvl="1"/>
            <a:r>
              <a:rPr kumimoji="1" lang="en-US" altLang="zh-CN" dirty="0" smtClean="0"/>
              <a:t>Word and n-gram based</a:t>
            </a:r>
          </a:p>
          <a:p>
            <a:pPr lvl="1"/>
            <a:endParaRPr kumimoji="1" lang="en-US" altLang="zh-CN" dirty="0"/>
          </a:p>
          <a:p>
            <a:pPr lvl="1"/>
            <a:r>
              <a:rPr kumimoji="1" lang="en-US" altLang="zh-CN" dirty="0" smtClean="0"/>
              <a:t>Dom tree structure based</a:t>
            </a:r>
          </a:p>
          <a:p>
            <a:pPr lvl="1"/>
            <a:endParaRPr kumimoji="1" lang="en-US" altLang="zh-CN" dirty="0"/>
          </a:p>
          <a:p>
            <a:pPr lvl="1"/>
            <a:r>
              <a:rPr kumimoji="1" lang="en-US" altLang="zh-CN" dirty="0" smtClean="0"/>
              <a:t>Enforces similarity in text or layout</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36</a:t>
            </a:fld>
            <a:endParaRPr kumimoji="1" lang="zh-CN" altLang="en-US"/>
          </a:p>
        </p:txBody>
      </p:sp>
    </p:spTree>
    <p:extLst>
      <p:ext uri="{BB962C8B-B14F-4D97-AF65-F5344CB8AC3E}">
        <p14:creationId xmlns:p14="http://schemas.microsoft.com/office/powerpoint/2010/main" val="9800582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Limitation</a:t>
            </a:r>
            <a:endParaRPr kumimoji="1" lang="zh-CN" altLang="en-US" dirty="0"/>
          </a:p>
        </p:txBody>
      </p:sp>
      <p:sp>
        <p:nvSpPr>
          <p:cNvPr id="3" name="内容占位符 2"/>
          <p:cNvSpPr>
            <a:spLocks noGrp="1"/>
          </p:cNvSpPr>
          <p:nvPr>
            <p:ph idx="1"/>
          </p:nvPr>
        </p:nvSpPr>
        <p:spPr/>
        <p:txBody>
          <a:bodyPr/>
          <a:lstStyle/>
          <a:p>
            <a:r>
              <a:rPr kumimoji="1" lang="en-US" altLang="zh-CN" dirty="0" smtClean="0"/>
              <a:t>Ad redirects coverage</a:t>
            </a:r>
          </a:p>
          <a:p>
            <a:pPr lvl="1"/>
            <a:r>
              <a:rPr kumimoji="1" lang="en-US" altLang="zh-CN" dirty="0" smtClean="0"/>
              <a:t>Currently we can crawl 80% landing pages using curl. Browser or other techniques may have higher coverage.</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37</a:t>
            </a:fld>
            <a:endParaRPr kumimoji="1" lang="zh-CN" altLang="en-US"/>
          </a:p>
        </p:txBody>
      </p:sp>
    </p:spTree>
    <p:extLst>
      <p:ext uri="{BB962C8B-B14F-4D97-AF65-F5344CB8AC3E}">
        <p14:creationId xmlns:p14="http://schemas.microsoft.com/office/powerpoint/2010/main" val="77619011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2466"/>
            <a:ext cx="9143999" cy="1143000"/>
          </a:xfrm>
        </p:spPr>
        <p:txBody>
          <a:bodyPr>
            <a:normAutofit fontScale="90000"/>
          </a:bodyPr>
          <a:lstStyle/>
          <a:p>
            <a:r>
              <a:rPr kumimoji="1" lang="en-US" altLang="zh-CN" sz="7300" dirty="0" smtClean="0"/>
              <a:t>Q&amp;A</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38</a:t>
            </a:fld>
            <a:endParaRPr kumimoji="1" lang="zh-CN" altLang="en-US"/>
          </a:p>
        </p:txBody>
      </p:sp>
    </p:spTree>
    <p:extLst>
      <p:ext uri="{BB962C8B-B14F-4D97-AF65-F5344CB8AC3E}">
        <p14:creationId xmlns:p14="http://schemas.microsoft.com/office/powerpoint/2010/main" val="38894732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Dynamic Cloaking</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smtClean="0"/>
              <a:t>Cloaking is responsible for 35% ads policy violation (Google stats </a:t>
            </a:r>
            <a:r>
              <a:rPr kumimoji="1" lang="en-US" altLang="zh-CN" dirty="0" smtClean="0"/>
              <a:t>2013)</a:t>
            </a:r>
            <a:r>
              <a:rPr kumimoji="1" lang="en-US" altLang="zh-CN" dirty="0" smtClean="0"/>
              <a:t>!</a:t>
            </a:r>
          </a:p>
          <a:p>
            <a:endParaRPr kumimoji="1" lang="en-US" altLang="zh-CN" dirty="0"/>
          </a:p>
          <a:p>
            <a:endParaRPr kumimoji="1" lang="en-US" altLang="zh-CN" dirty="0" smtClean="0"/>
          </a:p>
          <a:p>
            <a:r>
              <a:rPr kumimoji="1" lang="en-US" altLang="zh-CN" dirty="0" smtClean="0"/>
              <a:t>Dynamic Cloaking: The user and Ad Serving Company stay on the same domain, but are served entirely different content (usually non-compliant)</a:t>
            </a:r>
          </a:p>
          <a:p>
            <a:endParaRPr kumimoji="1" lang="en-US" altLang="zh-CN" dirty="0" smtClean="0"/>
          </a:p>
          <a:p>
            <a:endParaRPr kumimoji="1" lang="en-US" altLang="zh-CN" dirty="0"/>
          </a:p>
          <a:p>
            <a:r>
              <a:rPr kumimoji="1" lang="en-US" altLang="zh-CN" dirty="0" smtClean="0"/>
              <a:t>Redirect Cloaking: The user and Ad Serving Company are redirected to different websites through the same ad</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a:t>
            </a:fld>
            <a:endParaRPr kumimoji="1" lang="zh-CN" altLang="en-US"/>
          </a:p>
        </p:txBody>
      </p:sp>
    </p:spTree>
    <p:extLst>
      <p:ext uri="{BB962C8B-B14F-4D97-AF65-F5344CB8AC3E}">
        <p14:creationId xmlns:p14="http://schemas.microsoft.com/office/powerpoint/2010/main" val="325985958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Appendix A – Reveal Different Types of Dynamic Cloaking</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smtClean="0"/>
              <a:t>Repeat Cloaking</a:t>
            </a:r>
          </a:p>
          <a:p>
            <a:pPr lvl="1"/>
            <a:r>
              <a:rPr kumimoji="1" lang="en-US" altLang="zh-CN" strike="sngStrike" dirty="0" smtClean="0"/>
              <a:t>Visit only once</a:t>
            </a:r>
          </a:p>
          <a:p>
            <a:pPr lvl="1"/>
            <a:r>
              <a:rPr kumimoji="1" lang="en-US" altLang="zh-CN" dirty="0" err="1" smtClean="0"/>
              <a:t>Cloakers</a:t>
            </a:r>
            <a:r>
              <a:rPr kumimoji="1" lang="en-US" altLang="zh-CN" dirty="0" smtClean="0"/>
              <a:t> blacklist IPs of known IT or AV companies</a:t>
            </a:r>
          </a:p>
          <a:p>
            <a:r>
              <a:rPr kumimoji="1" lang="en-US" altLang="zh-CN" dirty="0" smtClean="0"/>
              <a:t>User Agent and Referrer Cloaking</a:t>
            </a:r>
          </a:p>
          <a:p>
            <a:pPr lvl="1"/>
            <a:r>
              <a:rPr kumimoji="1" lang="en-US" altLang="zh-CN" strike="sngStrike" dirty="0" smtClean="0"/>
              <a:t>Forge user agent and referrer</a:t>
            </a:r>
          </a:p>
          <a:p>
            <a:pPr lvl="1"/>
            <a:r>
              <a:rPr kumimoji="1" lang="en-US" altLang="zh-CN" dirty="0" smtClean="0"/>
              <a:t>Fingerprint a real browser through API or plugins</a:t>
            </a:r>
          </a:p>
          <a:p>
            <a:pPr lvl="2"/>
            <a:r>
              <a:rPr kumimoji="1" lang="en-US" altLang="zh-CN" dirty="0" smtClean="0"/>
              <a:t>E.g. </a:t>
            </a:r>
            <a:r>
              <a:rPr kumimoji="1" lang="en-US" altLang="zh-CN" dirty="0" err="1" smtClean="0"/>
              <a:t>Blackhole</a:t>
            </a:r>
            <a:r>
              <a:rPr kumimoji="1" lang="en-US" altLang="zh-CN" dirty="0" smtClean="0"/>
              <a:t> exploit kit: </a:t>
            </a:r>
            <a:r>
              <a:rPr kumimoji="1" lang="en-US" altLang="zh-CN" dirty="0" err="1" smtClean="0"/>
              <a:t>PluginDetect</a:t>
            </a:r>
            <a:endParaRPr kumimoji="1" lang="en-US" altLang="zh-CN" dirty="0" smtClean="0"/>
          </a:p>
          <a:p>
            <a:r>
              <a:rPr kumimoji="1" lang="en-US" altLang="zh-CN" dirty="0" smtClean="0"/>
              <a:t>IP Cloaking (this is the hardest kind of cloaking to detect)</a:t>
            </a:r>
          </a:p>
          <a:p>
            <a:pPr lvl="1"/>
            <a:r>
              <a:rPr kumimoji="1" lang="en-US" altLang="zh-CN" strike="sngStrike" dirty="0" smtClean="0"/>
              <a:t>Proxies</a:t>
            </a:r>
          </a:p>
          <a:p>
            <a:pPr lvl="1"/>
            <a:r>
              <a:rPr kumimoji="1" lang="en-US" altLang="zh-CN" dirty="0" smtClean="0"/>
              <a:t>Detect and block proxies</a:t>
            </a:r>
          </a:p>
          <a:p>
            <a:r>
              <a:rPr kumimoji="1" lang="en-US" altLang="zh-CN" dirty="0" smtClean="0"/>
              <a:t>What is missing from existing solutions?</a:t>
            </a:r>
          </a:p>
          <a:p>
            <a:pPr lvl="1"/>
            <a:r>
              <a:rPr kumimoji="1" lang="en-US" altLang="zh-CN" dirty="0" smtClean="0"/>
              <a:t>All solutions pretend to be a normal user to reveal cloaking!</a:t>
            </a:r>
          </a:p>
          <a:p>
            <a:pPr lvl="1"/>
            <a:r>
              <a:rPr kumimoji="1" lang="en-US" altLang="zh-CN" dirty="0" smtClean="0"/>
              <a:t>Why not collect information directly from user side?!</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39</a:t>
            </a:fld>
            <a:endParaRPr kumimoji="1" lang="zh-CN" altLang="en-US"/>
          </a:p>
        </p:txBody>
      </p:sp>
    </p:spTree>
    <p:extLst>
      <p:ext uri="{BB962C8B-B14F-4D97-AF65-F5344CB8AC3E}">
        <p14:creationId xmlns:p14="http://schemas.microsoft.com/office/powerpoint/2010/main" val="109871151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Appendix B – Page Similarity Comparison</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smtClean="0"/>
              <a:t>Term-based methods</a:t>
            </a:r>
          </a:p>
          <a:p>
            <a:pPr lvl="1"/>
            <a:r>
              <a:rPr kumimoji="1" lang="en-US" altLang="zh-CN" dirty="0" smtClean="0"/>
              <a:t>Term difference, term frequency difference</a:t>
            </a:r>
          </a:p>
          <a:p>
            <a:pPr lvl="1"/>
            <a:r>
              <a:rPr kumimoji="1" lang="en-US" altLang="zh-CN" dirty="0" smtClean="0"/>
              <a:t>Shingle (n-gram) difference</a:t>
            </a:r>
          </a:p>
          <a:p>
            <a:pPr lvl="1"/>
            <a:endParaRPr kumimoji="1" lang="en-US" altLang="zh-CN" dirty="0"/>
          </a:p>
          <a:p>
            <a:r>
              <a:rPr kumimoji="1" lang="en-US" altLang="zh-CN" dirty="0" smtClean="0"/>
              <a:t>Link-based methods</a:t>
            </a:r>
          </a:p>
          <a:p>
            <a:pPr lvl="1"/>
            <a:r>
              <a:rPr kumimoji="1" lang="en-US" altLang="zh-CN" dirty="0" smtClean="0"/>
              <a:t>Link difference</a:t>
            </a:r>
          </a:p>
          <a:p>
            <a:pPr lvl="1"/>
            <a:endParaRPr kumimoji="1" lang="en-US" altLang="zh-CN" dirty="0"/>
          </a:p>
          <a:p>
            <a:r>
              <a:rPr kumimoji="1" lang="en-US" altLang="zh-CN" dirty="0" smtClean="0"/>
              <a:t>Tag-based methods</a:t>
            </a:r>
          </a:p>
          <a:p>
            <a:pPr lvl="1"/>
            <a:r>
              <a:rPr kumimoji="1" lang="en-US" altLang="zh-CN" dirty="0" smtClean="0"/>
              <a:t>Consider one copy of URL as a </a:t>
            </a:r>
            <a:r>
              <a:rPr kumimoji="1" lang="en-US" altLang="zh-CN" dirty="0" err="1" smtClean="0"/>
              <a:t>multiset</a:t>
            </a:r>
            <a:r>
              <a:rPr kumimoji="1" lang="en-US" altLang="zh-CN" dirty="0" smtClean="0"/>
              <a:t> of a sequence of tags</a:t>
            </a:r>
          </a:p>
          <a:p>
            <a:pPr lvl="1"/>
            <a:endParaRPr kumimoji="1" lang="en-US" altLang="zh-CN" dirty="0"/>
          </a:p>
          <a:p>
            <a:r>
              <a:rPr kumimoji="1" lang="en-US" altLang="zh-CN" dirty="0" smtClean="0"/>
              <a:t>What is missing from existing solutions?</a:t>
            </a:r>
          </a:p>
          <a:p>
            <a:pPr lvl="1"/>
            <a:r>
              <a:rPr kumimoji="1" lang="en-US" altLang="zh-CN" dirty="0" smtClean="0"/>
              <a:t>Too much data to collect</a:t>
            </a:r>
          </a:p>
          <a:p>
            <a:pPr lvl="1"/>
            <a:r>
              <a:rPr kumimoji="1" lang="en-US" altLang="zh-CN" dirty="0" smtClean="0"/>
              <a:t>Cannot help protect user privacy</a:t>
            </a:r>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40</a:t>
            </a:fld>
            <a:endParaRPr kumimoji="1" lang="zh-CN" altLang="en-US"/>
          </a:p>
        </p:txBody>
      </p:sp>
    </p:spTree>
    <p:extLst>
      <p:ext uri="{BB962C8B-B14F-4D97-AF65-F5344CB8AC3E}">
        <p14:creationId xmlns:p14="http://schemas.microsoft.com/office/powerpoint/2010/main" val="194581519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Appendix C – Evaluate Cluster Results</a:t>
            </a:r>
            <a:endParaRPr kumimoji="1" lang="zh-CN" altLang="en-US" dirty="0"/>
          </a:p>
        </p:txBody>
      </p:sp>
      <p:sp>
        <p:nvSpPr>
          <p:cNvPr id="3" name="内容占位符 2"/>
          <p:cNvSpPr>
            <a:spLocks noGrp="1"/>
          </p:cNvSpPr>
          <p:nvPr>
            <p:ph idx="1"/>
          </p:nvPr>
        </p:nvSpPr>
        <p:spPr/>
        <p:txBody>
          <a:bodyPr>
            <a:normAutofit fontScale="77500" lnSpcReduction="20000"/>
          </a:bodyPr>
          <a:lstStyle/>
          <a:p>
            <a:pPr lvl="0"/>
            <a:r>
              <a:rPr lang="en" altLang="zh-CN" dirty="0" smtClean="0"/>
              <a:t>Density:   Σ</a:t>
            </a:r>
            <a:r>
              <a:rPr lang="en" altLang="zh-CN" baseline="-25000" dirty="0" smtClean="0"/>
              <a:t>i</a:t>
            </a:r>
            <a:r>
              <a:rPr lang="en" altLang="zh-CN" dirty="0" smtClean="0"/>
              <a:t> n</a:t>
            </a:r>
            <a:r>
              <a:rPr lang="en" altLang="zh-CN" baseline="-25000" dirty="0" smtClean="0"/>
              <a:t>i</a:t>
            </a:r>
            <a:r>
              <a:rPr lang="en" altLang="zh-CN" baseline="30000" dirty="0" smtClean="0"/>
              <a:t>2</a:t>
            </a:r>
            <a:r>
              <a:rPr lang="en" altLang="zh-CN" dirty="0" smtClean="0"/>
              <a:t>/N</a:t>
            </a:r>
            <a:r>
              <a:rPr lang="en" altLang="zh-CN" baseline="30000" dirty="0" smtClean="0"/>
              <a:t>2</a:t>
            </a:r>
            <a:endParaRPr kumimoji="1" lang="en-US" altLang="zh-CN" dirty="0" smtClean="0"/>
          </a:p>
          <a:p>
            <a:pPr lvl="1"/>
            <a:r>
              <a:rPr lang="en" altLang="zh-CN" dirty="0" smtClean="0"/>
              <a:t>For each url, n</a:t>
            </a:r>
            <a:r>
              <a:rPr lang="en" altLang="zh-CN" baseline="-25000" dirty="0" smtClean="0"/>
              <a:t>i</a:t>
            </a:r>
            <a:r>
              <a:rPr lang="en" altLang="zh-CN" dirty="0" smtClean="0"/>
              <a:t> is number of observations in i</a:t>
            </a:r>
            <a:r>
              <a:rPr lang="en" altLang="zh-CN" baseline="30000" dirty="0" smtClean="0"/>
              <a:t>th</a:t>
            </a:r>
            <a:r>
              <a:rPr lang="en" altLang="zh-CN" dirty="0" smtClean="0"/>
              <a:t> cluster, N is total</a:t>
            </a:r>
            <a:endParaRPr lang="en-US" altLang="zh-CN" dirty="0" smtClean="0"/>
          </a:p>
          <a:p>
            <a:pPr lvl="1"/>
            <a:r>
              <a:rPr lang="en" altLang="zh-CN" dirty="0" smtClean="0"/>
              <a:t>It favors less clusters per url.</a:t>
            </a:r>
            <a:endParaRPr lang="en-US" altLang="zh-CN" dirty="0" smtClean="0"/>
          </a:p>
          <a:p>
            <a:pPr lvl="1"/>
            <a:r>
              <a:rPr lang="en-US" altLang="zh-CN" dirty="0" smtClean="0"/>
              <a:t>C</a:t>
            </a:r>
            <a:r>
              <a:rPr lang="en" altLang="zh-CN" dirty="0" smtClean="0"/>
              <a:t>aptures how well the clusters capture the similarities within pages of the same url.</a:t>
            </a:r>
            <a:endParaRPr lang="en-US" altLang="zh-CN" dirty="0" smtClean="0"/>
          </a:p>
          <a:p>
            <a:pPr lvl="1"/>
            <a:endParaRPr lang="en-US" altLang="zh-CN" dirty="0"/>
          </a:p>
          <a:p>
            <a:pPr lvl="1"/>
            <a:endParaRPr lang="en" altLang="zh-CN" dirty="0" smtClean="0"/>
          </a:p>
          <a:p>
            <a:r>
              <a:rPr lang="en" altLang="zh-CN" dirty="0" smtClean="0"/>
              <a:t>Purity:   max{m</a:t>
            </a:r>
            <a:r>
              <a:rPr lang="en" altLang="zh-CN" baseline="-25000" dirty="0" smtClean="0"/>
              <a:t>i</a:t>
            </a:r>
            <a:r>
              <a:rPr lang="en" altLang="zh-CN" dirty="0" smtClean="0"/>
              <a:t>}/M</a:t>
            </a:r>
            <a:endParaRPr kumimoji="1" lang="en-US" altLang="zh-CN" dirty="0" smtClean="0"/>
          </a:p>
          <a:p>
            <a:pPr lvl="1"/>
            <a:r>
              <a:rPr lang="en" altLang="zh-CN" dirty="0" smtClean="0"/>
              <a:t>For each cluster, m</a:t>
            </a:r>
            <a:r>
              <a:rPr lang="en" altLang="zh-CN" baseline="-25000" dirty="0" smtClean="0"/>
              <a:t>i</a:t>
            </a:r>
            <a:r>
              <a:rPr lang="en" altLang="zh-CN" dirty="0" smtClean="0"/>
              <a:t> is the number of observations for i</a:t>
            </a:r>
            <a:r>
              <a:rPr lang="en" altLang="zh-CN" baseline="30000" dirty="0" smtClean="0"/>
              <a:t>th</a:t>
            </a:r>
            <a:r>
              <a:rPr lang="en" altLang="zh-CN" dirty="0" smtClean="0"/>
              <a:t> url, M is size of the cluster</a:t>
            </a:r>
          </a:p>
          <a:p>
            <a:pPr lvl="1"/>
            <a:r>
              <a:rPr lang="en" altLang="zh-CN" dirty="0" smtClean="0"/>
              <a:t>It favor less mis-clustering</a:t>
            </a:r>
            <a:endParaRPr lang="en-US" altLang="zh-CN" dirty="0" smtClean="0"/>
          </a:p>
          <a:p>
            <a:pPr lvl="1"/>
            <a:r>
              <a:rPr lang="en-US" altLang="zh-CN" dirty="0" smtClean="0"/>
              <a:t>M</a:t>
            </a:r>
            <a:r>
              <a:rPr lang="en" altLang="zh-CN" dirty="0" smtClean="0"/>
              <a:t>easures how well the clusters capture the differences with pages of different urls.</a:t>
            </a:r>
          </a:p>
          <a:p>
            <a:pPr lvl="1"/>
            <a:endParaRPr kumimoji="1" lang="en-US" altLang="zh-CN" dirty="0" smtClean="0"/>
          </a:p>
          <a:p>
            <a:pPr lvl="1"/>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41</a:t>
            </a:fld>
            <a:endParaRPr kumimoji="1" lang="zh-CN" altLang="en-US"/>
          </a:p>
        </p:txBody>
      </p:sp>
    </p:spTree>
    <p:extLst>
      <p:ext uri="{BB962C8B-B14F-4D97-AF65-F5344CB8AC3E}">
        <p14:creationId xmlns:p14="http://schemas.microsoft.com/office/powerpoint/2010/main" val="119909094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Appendix C – Evaluate Cluster Results (cont’d)</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42</a:t>
            </a:fld>
            <a:endParaRPr kumimoji="1" lang="zh-CN" altLang="en-US"/>
          </a:p>
        </p:txBody>
      </p:sp>
      <p:pic>
        <p:nvPicPr>
          <p:cNvPr id="5" name="image07.png" descr="T1H.png"/>
          <p:cNvPicPr/>
          <p:nvPr/>
        </p:nvPicPr>
        <p:blipFill>
          <a:blip r:embed="rId2"/>
          <a:srcRect l="4528" r="6521"/>
          <a:stretch>
            <a:fillRect/>
          </a:stretch>
        </p:blipFill>
        <p:spPr>
          <a:xfrm>
            <a:off x="0" y="1973662"/>
            <a:ext cx="4700861" cy="3651300"/>
          </a:xfrm>
          <a:prstGeom prst="rect">
            <a:avLst/>
          </a:prstGeom>
          <a:ln/>
        </p:spPr>
      </p:pic>
      <p:pic>
        <p:nvPicPr>
          <p:cNvPr id="6" name="image00.png" descr="T2H.png"/>
          <p:cNvPicPr/>
          <p:nvPr/>
        </p:nvPicPr>
        <p:blipFill>
          <a:blip r:embed="rId3"/>
          <a:srcRect l="4285" r="6428"/>
          <a:stretch>
            <a:fillRect/>
          </a:stretch>
        </p:blipFill>
        <p:spPr>
          <a:xfrm>
            <a:off x="4568907" y="1973662"/>
            <a:ext cx="4575093" cy="3651300"/>
          </a:xfrm>
          <a:prstGeom prst="rect">
            <a:avLst/>
          </a:prstGeom>
          <a:ln/>
        </p:spPr>
      </p:pic>
    </p:spTree>
    <p:extLst>
      <p:ext uri="{BB962C8B-B14F-4D97-AF65-F5344CB8AC3E}">
        <p14:creationId xmlns:p14="http://schemas.microsoft.com/office/powerpoint/2010/main" val="8449505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Appendix D – </a:t>
            </a:r>
            <a:r>
              <a:rPr kumimoji="1" lang="en-US" altLang="zh-CN" dirty="0" err="1" smtClean="0"/>
              <a:t>Simhash</a:t>
            </a:r>
            <a:r>
              <a:rPr kumimoji="1" lang="en-US" altLang="zh-CN" dirty="0" smtClean="0"/>
              <a:t> Computation</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43</a:t>
            </a:fld>
            <a:endParaRPr kumimoji="1" lang="zh-CN" altLang="en-US"/>
          </a:p>
        </p:txBody>
      </p:sp>
      <p:pic>
        <p:nvPicPr>
          <p:cNvPr id="5" name="内容占位符 2"/>
          <p:cNvPicPr>
            <a:picLocks noChangeAspect="1"/>
          </p:cNvPicPr>
          <p:nvPr/>
        </p:nvPicPr>
        <p:blipFill rotWithShape="1">
          <a:blip r:embed="rId2"/>
          <a:srcRect l="-95" r="-159"/>
          <a:stretch/>
        </p:blipFill>
        <p:spPr>
          <a:xfrm>
            <a:off x="457201" y="1417638"/>
            <a:ext cx="8229600" cy="4851944"/>
          </a:xfrm>
          <a:prstGeom prst="rect">
            <a:avLst/>
          </a:prstGeom>
        </p:spPr>
      </p:pic>
    </p:spTree>
    <p:extLst>
      <p:ext uri="{BB962C8B-B14F-4D97-AF65-F5344CB8AC3E}">
        <p14:creationId xmlns:p14="http://schemas.microsoft.com/office/powerpoint/2010/main" val="37203253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Dynamic Cloaking Example</a:t>
            </a:r>
            <a:endParaRPr kumimoji="1" lang="zh-CN" altLang="en-US" dirty="0"/>
          </a:p>
        </p:txBody>
      </p:sp>
      <p:sp>
        <p:nvSpPr>
          <p:cNvPr id="4" name="Shape 294"/>
          <p:cNvSpPr txBox="1"/>
          <p:nvPr/>
        </p:nvSpPr>
        <p:spPr>
          <a:xfrm>
            <a:off x="1399306" y="1595134"/>
            <a:ext cx="2741610" cy="866926"/>
          </a:xfrm>
          <a:prstGeom prst="rect">
            <a:avLst/>
          </a:prstGeom>
          <a:noFill/>
          <a:ln>
            <a:noFill/>
          </a:ln>
        </p:spPr>
        <p:txBody>
          <a:bodyPr lIns="91425" tIns="91425" rIns="91425" bIns="91425" anchor="t" anchorCtr="0">
            <a:normAutofit/>
          </a:bodyPr>
          <a:lstStyle/>
          <a:p>
            <a:pPr>
              <a:spcBef>
                <a:spcPts val="0"/>
              </a:spcBef>
              <a:buNone/>
            </a:pPr>
            <a:r>
              <a:rPr lang="en" sz="2400" dirty="0"/>
              <a:t>Google </a:t>
            </a:r>
            <a:r>
              <a:rPr lang="en" sz="2400" dirty="0" smtClean="0"/>
              <a:t>View</a:t>
            </a:r>
            <a:r>
              <a:rPr lang="en-US" sz="2400" dirty="0" smtClean="0"/>
              <a:t>: Juice</a:t>
            </a:r>
            <a:endParaRPr lang="en" sz="2400" dirty="0"/>
          </a:p>
        </p:txBody>
      </p:sp>
      <p:sp>
        <p:nvSpPr>
          <p:cNvPr id="5" name="Shape 295"/>
          <p:cNvSpPr txBox="1"/>
          <p:nvPr/>
        </p:nvSpPr>
        <p:spPr>
          <a:xfrm>
            <a:off x="4848440" y="1595134"/>
            <a:ext cx="3838360" cy="877229"/>
          </a:xfrm>
          <a:prstGeom prst="rect">
            <a:avLst/>
          </a:prstGeom>
          <a:noFill/>
          <a:ln>
            <a:noFill/>
          </a:ln>
        </p:spPr>
        <p:txBody>
          <a:bodyPr lIns="91425" tIns="91425" rIns="91425" bIns="91425" anchor="t" anchorCtr="0">
            <a:noAutofit/>
          </a:bodyPr>
          <a:lstStyle/>
          <a:p>
            <a:pPr>
              <a:spcBef>
                <a:spcPts val="0"/>
              </a:spcBef>
              <a:buNone/>
            </a:pPr>
            <a:r>
              <a:rPr lang="en" sz="2400" dirty="0"/>
              <a:t>User </a:t>
            </a:r>
            <a:r>
              <a:rPr lang="en" sz="2400" dirty="0" smtClean="0"/>
              <a:t>View</a:t>
            </a:r>
            <a:r>
              <a:rPr lang="en-US" sz="2400" dirty="0" smtClean="0"/>
              <a:t>: Tobacco</a:t>
            </a:r>
          </a:p>
          <a:p>
            <a:pPr>
              <a:spcBef>
                <a:spcPts val="0"/>
              </a:spcBef>
              <a:buNone/>
            </a:pPr>
            <a:r>
              <a:rPr lang="en" sz="2400" dirty="0" smtClean="0"/>
              <a:t>Policy </a:t>
            </a:r>
            <a:r>
              <a:rPr lang="en-US" sz="2400" dirty="0" smtClean="0"/>
              <a:t>Violation</a:t>
            </a:r>
            <a:r>
              <a:rPr lang="en" sz="2400" dirty="0" smtClean="0"/>
              <a:t>!</a:t>
            </a:r>
            <a:endParaRPr lang="en" sz="2400" dirty="0"/>
          </a:p>
        </p:txBody>
      </p:sp>
      <p:pic>
        <p:nvPicPr>
          <p:cNvPr id="6" name="图片 5" descr="download_20140830_104650.jpeg"/>
          <p:cNvPicPr>
            <a:picLocks noChangeAspect="1"/>
          </p:cNvPicPr>
          <p:nvPr/>
        </p:nvPicPr>
        <p:blipFill rotWithShape="1">
          <a:blip r:embed="rId2">
            <a:extLst>
              <a:ext uri="{28A0092B-C50C-407E-A947-70E740481C1C}">
                <a14:useLocalDpi xmlns:a14="http://schemas.microsoft.com/office/drawing/2010/main" val="0"/>
              </a:ext>
            </a:extLst>
          </a:blip>
          <a:srcRect l="13607" r="15634"/>
          <a:stretch/>
        </p:blipFill>
        <p:spPr>
          <a:xfrm>
            <a:off x="4848440" y="2472363"/>
            <a:ext cx="4278235" cy="3211545"/>
          </a:xfrm>
          <a:prstGeom prst="rect">
            <a:avLst/>
          </a:prstGeom>
        </p:spPr>
      </p:pic>
      <p:pic>
        <p:nvPicPr>
          <p:cNvPr id="7" name="图片 6" descr="download_20140830_104656.jpeg"/>
          <p:cNvPicPr>
            <a:picLocks noChangeAspect="1"/>
          </p:cNvPicPr>
          <p:nvPr/>
        </p:nvPicPr>
        <p:blipFill rotWithShape="1">
          <a:blip r:embed="rId3">
            <a:extLst>
              <a:ext uri="{28A0092B-C50C-407E-A947-70E740481C1C}">
                <a14:useLocalDpi xmlns:a14="http://schemas.microsoft.com/office/drawing/2010/main" val="0"/>
              </a:ext>
            </a:extLst>
          </a:blip>
          <a:srcRect l="9116" r="3334"/>
          <a:stretch/>
        </p:blipFill>
        <p:spPr>
          <a:xfrm>
            <a:off x="0" y="2462060"/>
            <a:ext cx="4683801" cy="3433015"/>
          </a:xfrm>
          <a:prstGeom prst="rect">
            <a:avLst/>
          </a:prstGeom>
        </p:spPr>
      </p:pic>
      <p:sp>
        <p:nvSpPr>
          <p:cNvPr id="8" name="幻灯片编号占位符 7"/>
          <p:cNvSpPr>
            <a:spLocks noGrp="1"/>
          </p:cNvSpPr>
          <p:nvPr>
            <p:ph type="sldNum" sz="quarter" idx="12"/>
          </p:nvPr>
        </p:nvSpPr>
        <p:spPr/>
        <p:txBody>
          <a:bodyPr/>
          <a:lstStyle/>
          <a:p>
            <a:fld id="{49C02098-3DA9-4A4D-9790-BE15A4A8F2A0}" type="slidenum">
              <a:rPr kumimoji="1" lang="zh-CN" altLang="en-US" smtClean="0"/>
              <a:t>4</a:t>
            </a:fld>
            <a:endParaRPr kumimoji="1" lang="zh-CN" altLang="en-US"/>
          </a:p>
        </p:txBody>
      </p:sp>
    </p:spTree>
    <p:extLst>
      <p:ext uri="{BB962C8B-B14F-4D97-AF65-F5344CB8AC3E}">
        <p14:creationId xmlns:p14="http://schemas.microsoft.com/office/powerpoint/2010/main" val="12768742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Two Major Challenges</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en-US" altLang="zh-CN" dirty="0" smtClean="0"/>
              <a:t>Reveal the uncloaked content</a:t>
            </a:r>
          </a:p>
          <a:p>
            <a:pPr marL="0" indent="0">
              <a:buNone/>
            </a:pPr>
            <a:endParaRPr kumimoji="1" lang="en-US" altLang="zh-CN" dirty="0"/>
          </a:p>
          <a:p>
            <a:r>
              <a:rPr kumimoji="1" lang="en-US" altLang="zh-CN" dirty="0" smtClean="0"/>
              <a:t>Detect similarities between pages</a:t>
            </a:r>
          </a:p>
          <a:p>
            <a:pPr marL="0" indent="0">
              <a:buNone/>
            </a:pPr>
            <a:endParaRPr kumimoji="1" lang="en-US" altLang="zh-CN" dirty="0"/>
          </a:p>
          <a:p>
            <a:r>
              <a:rPr kumimoji="1" lang="en-US" altLang="zh-CN" dirty="0" smtClean="0"/>
              <a:t>IP cloaking, the hardest kind of cloaking to detect</a:t>
            </a:r>
          </a:p>
          <a:p>
            <a:pPr lvl="1"/>
            <a:r>
              <a:rPr kumimoji="1" lang="en-US" altLang="zh-CN" dirty="0" smtClean="0"/>
              <a:t>Proxies are used now, but </a:t>
            </a:r>
            <a:r>
              <a:rPr kumimoji="1" lang="en-US" altLang="zh-CN" dirty="0" err="1" smtClean="0"/>
              <a:t>cloakers</a:t>
            </a:r>
            <a:r>
              <a:rPr kumimoji="1" lang="en-US" altLang="zh-CN" dirty="0" smtClean="0"/>
              <a:t> could detect and block proxy</a:t>
            </a:r>
          </a:p>
          <a:p>
            <a:pPr lvl="1"/>
            <a:endParaRPr kumimoji="1" lang="en-US" altLang="zh-CN" dirty="0" smtClean="0"/>
          </a:p>
          <a:p>
            <a:pPr lvl="1"/>
            <a:r>
              <a:rPr kumimoji="1" lang="en-US" altLang="zh-CN" dirty="0" smtClean="0"/>
              <a:t>Existing approaches pretend to be a normal user to reveal cloaking!</a:t>
            </a:r>
          </a:p>
          <a:p>
            <a:pPr lvl="2"/>
            <a:r>
              <a:rPr kumimoji="1" lang="en-US" altLang="zh-CN" dirty="0" smtClean="0"/>
              <a:t>Why not collect information from user side directly?</a:t>
            </a:r>
          </a:p>
          <a:p>
            <a:pPr lvl="2"/>
            <a:r>
              <a:rPr kumimoji="1" lang="en-US" altLang="zh-CN" dirty="0" smtClean="0"/>
              <a:t>Collect sufficient data for comparison as well as protecting privacy.</a:t>
            </a:r>
            <a:endParaRPr kumimoji="1" lang="zh-CN" altLang="en-US"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5</a:t>
            </a:fld>
            <a:endParaRPr kumimoji="1" lang="zh-CN" altLang="en-US"/>
          </a:p>
        </p:txBody>
      </p:sp>
    </p:spTree>
    <p:extLst>
      <p:ext uri="{BB962C8B-B14F-4D97-AF65-F5344CB8AC3E}">
        <p14:creationId xmlns:p14="http://schemas.microsoft.com/office/powerpoint/2010/main" val="11951272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err="1" smtClean="0"/>
              <a:t>Simhash</a:t>
            </a:r>
            <a:r>
              <a:rPr kumimoji="1" lang="en-US" altLang="zh-CN" dirty="0" smtClean="0"/>
              <a:t>-Based Dynamic Cloaking Detection</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a:t>Merits of </a:t>
            </a:r>
            <a:r>
              <a:rPr kumimoji="1" lang="en-US" altLang="zh-CN" dirty="0" err="1"/>
              <a:t>simhash</a:t>
            </a:r>
            <a:endParaRPr kumimoji="1" lang="en-US" altLang="zh-CN" dirty="0"/>
          </a:p>
          <a:p>
            <a:pPr lvl="1"/>
            <a:r>
              <a:rPr kumimoji="1" lang="en-US" altLang="zh-CN" dirty="0"/>
              <a:t>Short representation of a web page</a:t>
            </a:r>
          </a:p>
          <a:p>
            <a:pPr lvl="1"/>
            <a:r>
              <a:rPr kumimoji="1" lang="en-US" altLang="zh-CN" dirty="0"/>
              <a:t>Good way to identify similarities/differences</a:t>
            </a:r>
          </a:p>
          <a:p>
            <a:pPr lvl="1"/>
            <a:r>
              <a:rPr kumimoji="1" lang="en-US" altLang="zh-CN" dirty="0"/>
              <a:t>Protect user privacy</a:t>
            </a:r>
          </a:p>
          <a:p>
            <a:endParaRPr kumimoji="1" lang="en-US" altLang="zh-CN" dirty="0" smtClean="0"/>
          </a:p>
          <a:p>
            <a:r>
              <a:rPr kumimoji="1" lang="en-US" altLang="zh-CN" dirty="0" smtClean="0"/>
              <a:t>Proposal</a:t>
            </a:r>
            <a:endParaRPr kumimoji="1" lang="en-US" altLang="zh-CN" dirty="0"/>
          </a:p>
          <a:p>
            <a:pPr lvl="1"/>
            <a:r>
              <a:rPr kumimoji="1" lang="en-US" altLang="zh-CN" dirty="0" smtClean="0"/>
              <a:t>Collect </a:t>
            </a:r>
            <a:r>
              <a:rPr kumimoji="1" lang="en-US" altLang="zh-CN" dirty="0" err="1" smtClean="0"/>
              <a:t>simhash</a:t>
            </a:r>
            <a:r>
              <a:rPr kumimoji="1" lang="en-US" altLang="zh-CN" dirty="0" smtClean="0"/>
              <a:t> from user side (browser extension) and compare with what ad serving company sees!</a:t>
            </a:r>
          </a:p>
          <a:p>
            <a:pPr marL="0" indent="0">
              <a:buNone/>
            </a:pPr>
            <a:endParaRPr kumimoji="1" lang="en-US" altLang="zh-CN" dirty="0" smtClean="0"/>
          </a:p>
          <a:p>
            <a:r>
              <a:rPr kumimoji="1" lang="en-US" altLang="zh-CN" dirty="0" smtClean="0"/>
              <a:t>Difficulties</a:t>
            </a:r>
            <a:endParaRPr kumimoji="1" lang="en-US" altLang="zh-CN" dirty="0" smtClean="0"/>
          </a:p>
          <a:p>
            <a:pPr lvl="1"/>
            <a:r>
              <a:rPr kumimoji="1" lang="en-US" altLang="zh-CN" dirty="0" smtClean="0"/>
              <a:t>“hash” which set of features</a:t>
            </a:r>
          </a:p>
          <a:p>
            <a:pPr lvl="1"/>
            <a:r>
              <a:rPr kumimoji="1" lang="en-US" altLang="zh-CN" dirty="0" smtClean="0"/>
              <a:t>How do we define “similarity” between pages?</a:t>
            </a:r>
            <a:endParaRPr kumimoji="1" lang="en-US" altLang="zh-CN" dirty="0"/>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6</a:t>
            </a:fld>
            <a:endParaRPr kumimoji="1" lang="zh-CN" altLang="en-US"/>
          </a:p>
        </p:txBody>
      </p:sp>
    </p:spTree>
    <p:extLst>
      <p:ext uri="{BB962C8B-B14F-4D97-AF65-F5344CB8AC3E}">
        <p14:creationId xmlns:p14="http://schemas.microsoft.com/office/powerpoint/2010/main" val="34997149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2466"/>
            <a:ext cx="8229600" cy="1143000"/>
          </a:xfrm>
        </p:spPr>
        <p:txBody>
          <a:bodyPr>
            <a:normAutofit fontScale="90000"/>
          </a:bodyPr>
          <a:lstStyle/>
          <a:p>
            <a:r>
              <a:rPr kumimoji="1" lang="en-US" altLang="zh-CN" sz="7300" dirty="0" smtClean="0"/>
              <a:t>Background</a:t>
            </a:r>
            <a:endParaRPr kumimoji="1" lang="zh-CN" altLang="en-US" dirty="0"/>
          </a:p>
        </p:txBody>
      </p:sp>
      <p:sp>
        <p:nvSpPr>
          <p:cNvPr id="3" name="幻灯片编号占位符 2"/>
          <p:cNvSpPr>
            <a:spLocks noGrp="1"/>
          </p:cNvSpPr>
          <p:nvPr>
            <p:ph type="sldNum" sz="quarter" idx="12"/>
          </p:nvPr>
        </p:nvSpPr>
        <p:spPr/>
        <p:txBody>
          <a:bodyPr/>
          <a:lstStyle/>
          <a:p>
            <a:fld id="{49C02098-3DA9-4A4D-9790-BE15A4A8F2A0}" type="slidenum">
              <a:rPr kumimoji="1" lang="zh-CN" altLang="en-US" smtClean="0"/>
              <a:t>7</a:t>
            </a:fld>
            <a:endParaRPr kumimoji="1" lang="zh-CN" altLang="en-US"/>
          </a:p>
        </p:txBody>
      </p:sp>
    </p:spTree>
    <p:extLst>
      <p:ext uri="{BB962C8B-B14F-4D97-AF65-F5344CB8AC3E}">
        <p14:creationId xmlns:p14="http://schemas.microsoft.com/office/powerpoint/2010/main" val="11243423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Simhash</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en-US" altLang="zh-CN" dirty="0" smtClean="0"/>
              <a:t>Properties of </a:t>
            </a:r>
            <a:r>
              <a:rPr kumimoji="1" lang="en-US" altLang="zh-CN" dirty="0" err="1" smtClean="0"/>
              <a:t>Charikar’s</a:t>
            </a:r>
            <a:r>
              <a:rPr kumimoji="1" lang="en-US" altLang="zh-CN" dirty="0" smtClean="0"/>
              <a:t> </a:t>
            </a:r>
            <a:r>
              <a:rPr kumimoji="1" lang="en-US" altLang="zh-CN" dirty="0" err="1" smtClean="0"/>
              <a:t>simhash</a:t>
            </a:r>
            <a:r>
              <a:rPr kumimoji="1" lang="en-US" altLang="zh-CN" dirty="0" smtClean="0"/>
              <a:t> (similarity hash)</a:t>
            </a:r>
          </a:p>
          <a:p>
            <a:pPr lvl="1"/>
            <a:r>
              <a:rPr kumimoji="1" lang="en-US" altLang="zh-CN" dirty="0" smtClean="0"/>
              <a:t>“hash” of a set of features</a:t>
            </a:r>
          </a:p>
          <a:p>
            <a:pPr lvl="2"/>
            <a:r>
              <a:rPr kumimoji="1" lang="en-US" altLang="zh-CN" dirty="0" smtClean="0"/>
              <a:t>Words, n-grams, </a:t>
            </a:r>
            <a:r>
              <a:rPr kumimoji="1" lang="en-US" altLang="zh-CN" dirty="0" err="1" smtClean="0"/>
              <a:t>dom</a:t>
            </a:r>
            <a:r>
              <a:rPr kumimoji="1" lang="en-US" altLang="zh-CN" dirty="0" smtClean="0"/>
              <a:t> relations</a:t>
            </a:r>
          </a:p>
          <a:p>
            <a:pPr lvl="1"/>
            <a:r>
              <a:rPr kumimoji="1" lang="en-US" altLang="zh-CN" dirty="0" smtClean="0"/>
              <a:t>Similar sets of features have similar hash values</a:t>
            </a:r>
          </a:p>
          <a:p>
            <a:pPr lvl="2"/>
            <a:r>
              <a:rPr kumimoji="1" lang="en-US" altLang="zh-CN" dirty="0" smtClean="0"/>
              <a:t>Implication: if </a:t>
            </a:r>
            <a:r>
              <a:rPr kumimoji="1" lang="en-US" altLang="zh-CN" dirty="0" err="1" smtClean="0"/>
              <a:t>simhashes</a:t>
            </a:r>
            <a:r>
              <a:rPr kumimoji="1" lang="en-US" altLang="zh-CN" dirty="0" smtClean="0"/>
              <a:t> are close then pages are similar</a:t>
            </a:r>
          </a:p>
          <a:p>
            <a:pPr marL="0" indent="0">
              <a:buNone/>
            </a:pPr>
            <a:endParaRPr kumimoji="1" lang="en-US" altLang="zh-CN" dirty="0" smtClean="0"/>
          </a:p>
          <a:p>
            <a:r>
              <a:rPr kumimoji="1" lang="en-US" altLang="zh-CN" dirty="0" smtClean="0"/>
              <a:t>How does </a:t>
            </a:r>
            <a:r>
              <a:rPr kumimoji="1" lang="en-US" altLang="zh-CN" dirty="0" err="1" smtClean="0"/>
              <a:t>simhash</a:t>
            </a:r>
            <a:r>
              <a:rPr kumimoji="1" lang="en-US" altLang="zh-CN" dirty="0" smtClean="0"/>
              <a:t> work?</a:t>
            </a:r>
          </a:p>
          <a:p>
            <a:pPr lvl="1"/>
            <a:r>
              <a:rPr kumimoji="1" lang="en-US" altLang="zh-CN" dirty="0" smtClean="0"/>
              <a:t>Page 1 = &lt;“</a:t>
            </a:r>
            <a:r>
              <a:rPr kumimoji="1" lang="en-US" altLang="zh-CN" dirty="0" err="1" smtClean="0"/>
              <a:t>google</a:t>
            </a:r>
            <a:r>
              <a:rPr kumimoji="1" lang="en-US" altLang="zh-CN" dirty="0" smtClean="0"/>
              <a:t>”, “apple”&gt; -&gt; 0000,1111 = hash1</a:t>
            </a:r>
          </a:p>
          <a:p>
            <a:pPr lvl="1"/>
            <a:r>
              <a:rPr kumimoji="1" lang="en-US" altLang="zh-CN" dirty="0" smtClean="0"/>
              <a:t>Page 2 = &lt;“</a:t>
            </a:r>
            <a:r>
              <a:rPr kumimoji="1" lang="en-US" altLang="zh-CN" dirty="0" err="1" smtClean="0"/>
              <a:t>google</a:t>
            </a:r>
            <a:r>
              <a:rPr kumimoji="1" lang="en-US" altLang="zh-CN" dirty="0" smtClean="0"/>
              <a:t>”, “apple”, “twitter”&gt; -&gt; 0001,1111 = hash2</a:t>
            </a:r>
          </a:p>
          <a:p>
            <a:pPr lvl="1"/>
            <a:r>
              <a:rPr kumimoji="1" lang="en-US" altLang="zh-CN" dirty="0" smtClean="0"/>
              <a:t>Hamming distance (hash1, hash2) = 1, page 1 and page 2 are similar!</a:t>
            </a:r>
          </a:p>
        </p:txBody>
      </p:sp>
      <p:sp>
        <p:nvSpPr>
          <p:cNvPr id="4" name="幻灯片编号占位符 3"/>
          <p:cNvSpPr>
            <a:spLocks noGrp="1"/>
          </p:cNvSpPr>
          <p:nvPr>
            <p:ph type="sldNum" sz="quarter" idx="12"/>
          </p:nvPr>
        </p:nvSpPr>
        <p:spPr/>
        <p:txBody>
          <a:bodyPr/>
          <a:lstStyle/>
          <a:p>
            <a:fld id="{49C02098-3DA9-4A4D-9790-BE15A4A8F2A0}" type="slidenum">
              <a:rPr kumimoji="1" lang="zh-CN" altLang="en-US" smtClean="0"/>
              <a:t>8</a:t>
            </a:fld>
            <a:endParaRPr kumimoji="1" lang="zh-CN" altLang="en-US"/>
          </a:p>
        </p:txBody>
      </p:sp>
    </p:spTree>
    <p:extLst>
      <p:ext uri="{BB962C8B-B14F-4D97-AF65-F5344CB8AC3E}">
        <p14:creationId xmlns:p14="http://schemas.microsoft.com/office/powerpoint/2010/main" val="41156059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1060</TotalTime>
  <Words>1803</Words>
  <Application>Microsoft Macintosh PowerPoint</Application>
  <PresentationFormat>全屏显示(4:3)</PresentationFormat>
  <Paragraphs>304</Paragraphs>
  <Slides>44</Slides>
  <Notes>7</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44</vt:i4>
      </vt:variant>
    </vt:vector>
  </HeadingPairs>
  <TitlesOfParts>
    <vt:vector size="46" baseType="lpstr">
      <vt:lpstr>Office 主题</vt:lpstr>
      <vt:lpstr>公式</vt:lpstr>
      <vt:lpstr>Simhash-Based Dynamic Cloaking Detection</vt:lpstr>
      <vt:lpstr>Introduction</vt:lpstr>
      <vt:lpstr>PowerPoint 演示文稿</vt:lpstr>
      <vt:lpstr>Dynamic Cloaking</vt:lpstr>
      <vt:lpstr>Dynamic Cloaking Example</vt:lpstr>
      <vt:lpstr>Two Major Challenges</vt:lpstr>
      <vt:lpstr>Simhash-Based Dynamic Cloaking Detection</vt:lpstr>
      <vt:lpstr>Background</vt:lpstr>
      <vt:lpstr>Simhash</vt:lpstr>
      <vt:lpstr>PowerPoint 演示文稿</vt:lpstr>
      <vt:lpstr>Feature Selection</vt:lpstr>
      <vt:lpstr>Feature Requirements</vt:lpstr>
      <vt:lpstr>Feature Selection</vt:lpstr>
      <vt:lpstr>Feature Selection</vt:lpstr>
      <vt:lpstr>Similarity Definition</vt:lpstr>
      <vt:lpstr>Intuitions</vt:lpstr>
      <vt:lpstr>Multiple Observations of the Same URL</vt:lpstr>
      <vt:lpstr>Observations of yahoo.com</vt:lpstr>
      <vt:lpstr>Distance Distribution Across Websites</vt:lpstr>
      <vt:lpstr>Distance Distribution Across Websites</vt:lpstr>
      <vt:lpstr>Cloaking Detection Methodology</vt:lpstr>
      <vt:lpstr>Cluster Learning Phase</vt:lpstr>
      <vt:lpstr>PowerPoint 演示文稿</vt:lpstr>
      <vt:lpstr>Cluster Learning Algorithm</vt:lpstr>
      <vt:lpstr>Cloaking Detection Phase</vt:lpstr>
      <vt:lpstr>PowerPoint 演示文稿</vt:lpstr>
      <vt:lpstr>Cloaking Detection Algorithm</vt:lpstr>
      <vt:lpstr>Evaluation</vt:lpstr>
      <vt:lpstr>Evaluation Metrics</vt:lpstr>
      <vt:lpstr>Data Collection</vt:lpstr>
      <vt:lpstr>Data Collection</vt:lpstr>
      <vt:lpstr>Synthetic data set</vt:lpstr>
      <vt:lpstr>Synthetic data set</vt:lpstr>
      <vt:lpstr>Synthetic data set</vt:lpstr>
      <vt:lpstr>Discussion</vt:lpstr>
      <vt:lpstr>Handled Attacks</vt:lpstr>
      <vt:lpstr>Robustness</vt:lpstr>
      <vt:lpstr>Limitation</vt:lpstr>
      <vt:lpstr>Q&amp;A</vt:lpstr>
      <vt:lpstr>Appendix A – Reveal Different Types of Dynamic Cloaking</vt:lpstr>
      <vt:lpstr>Appendix B – Page Similarity Comparison</vt:lpstr>
      <vt:lpstr>Appendix C – Evaluate Cluster Results</vt:lpstr>
      <vt:lpstr>Appendix C – Evaluate Cluster Results (cont’d)</vt:lpstr>
      <vt:lpstr>Appendix D – Simhash Computation</vt:lpstr>
    </vt:vector>
  </TitlesOfParts>
  <Company>AAA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Simhash-Based Dynamic Cloaking Detection</dc:title>
  <dc:creator>Fennan Ling</dc:creator>
  <cp:lastModifiedBy>Fennan Ling</cp:lastModifiedBy>
  <cp:revision>254</cp:revision>
  <dcterms:created xsi:type="dcterms:W3CDTF">2014-09-02T18:43:20Z</dcterms:created>
  <dcterms:modified xsi:type="dcterms:W3CDTF">2014-09-03T13:58:08Z</dcterms:modified>
</cp:coreProperties>
</file>