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8" r:id="rId5"/>
    <p:sldId id="258" r:id="rId6"/>
    <p:sldId id="269" r:id="rId7"/>
    <p:sldId id="260" r:id="rId8"/>
    <p:sldId id="266" r:id="rId9"/>
    <p:sldId id="261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Gaya Terang 3 - Akse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3C4C4-1905-4E96-B44B-DF28F291D46E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9FE1202-047A-450D-9758-B6762CBCDECB}">
      <dgm:prSet/>
      <dgm:spPr/>
      <dgm:t>
        <a:bodyPr/>
        <a:lstStyle/>
        <a:p>
          <a:r>
            <a:rPr lang="en-US"/>
            <a:t>Pendahuluan</a:t>
          </a:r>
        </a:p>
      </dgm:t>
    </dgm:pt>
    <dgm:pt modelId="{3370D06E-9D9D-4F09-BBE0-75A48B712077}" type="parTrans" cxnId="{7C072FB3-448A-4075-BC31-3817F9C45F78}">
      <dgm:prSet/>
      <dgm:spPr/>
      <dgm:t>
        <a:bodyPr/>
        <a:lstStyle/>
        <a:p>
          <a:endParaRPr lang="en-US"/>
        </a:p>
      </dgm:t>
    </dgm:pt>
    <dgm:pt modelId="{EDEF4E44-8832-4775-8EAF-44D3B6C3A63E}" type="sibTrans" cxnId="{7C072FB3-448A-4075-BC31-3817F9C45F78}">
      <dgm:prSet/>
      <dgm:spPr/>
      <dgm:t>
        <a:bodyPr/>
        <a:lstStyle/>
        <a:p>
          <a:endParaRPr lang="en-US"/>
        </a:p>
      </dgm:t>
    </dgm:pt>
    <dgm:pt modelId="{EB57796C-E21A-455C-AEF9-A74430B42772}">
      <dgm:prSet/>
      <dgm:spPr/>
      <dgm:t>
        <a:bodyPr/>
        <a:lstStyle/>
        <a:p>
          <a:r>
            <a:rPr lang="en-US"/>
            <a:t>Deskripsi Data</a:t>
          </a:r>
        </a:p>
      </dgm:t>
    </dgm:pt>
    <dgm:pt modelId="{ED2CEDF4-B04E-42F3-A24C-290A3232B3B6}" type="parTrans" cxnId="{2CC24AC1-AA75-4EFE-B71B-440830546175}">
      <dgm:prSet/>
      <dgm:spPr/>
      <dgm:t>
        <a:bodyPr/>
        <a:lstStyle/>
        <a:p>
          <a:endParaRPr lang="en-US"/>
        </a:p>
      </dgm:t>
    </dgm:pt>
    <dgm:pt modelId="{F38F22BE-85B4-4347-BA4A-CCCB3C5A6B2A}" type="sibTrans" cxnId="{2CC24AC1-AA75-4EFE-B71B-440830546175}">
      <dgm:prSet/>
      <dgm:spPr/>
      <dgm:t>
        <a:bodyPr/>
        <a:lstStyle/>
        <a:p>
          <a:endParaRPr lang="en-US"/>
        </a:p>
      </dgm:t>
    </dgm:pt>
    <dgm:pt modelId="{A169A65F-0093-47E6-9C8D-A82546A18907}">
      <dgm:prSet/>
      <dgm:spPr/>
      <dgm:t>
        <a:bodyPr/>
        <a:lstStyle/>
        <a:p>
          <a:r>
            <a:rPr lang="en-US"/>
            <a:t>Analisa Demografi dan Perilaku Pelanggan</a:t>
          </a:r>
        </a:p>
      </dgm:t>
    </dgm:pt>
    <dgm:pt modelId="{B080C4A9-DD1A-468F-862B-F4099C952490}" type="parTrans" cxnId="{145A11E2-4F85-4A15-ADF0-263200B4C49D}">
      <dgm:prSet/>
      <dgm:spPr/>
      <dgm:t>
        <a:bodyPr/>
        <a:lstStyle/>
        <a:p>
          <a:endParaRPr lang="en-US"/>
        </a:p>
      </dgm:t>
    </dgm:pt>
    <dgm:pt modelId="{1D9E1877-C7C3-4F74-BA32-D01AB3E170BE}" type="sibTrans" cxnId="{145A11E2-4F85-4A15-ADF0-263200B4C49D}">
      <dgm:prSet/>
      <dgm:spPr/>
      <dgm:t>
        <a:bodyPr/>
        <a:lstStyle/>
        <a:p>
          <a:endParaRPr lang="en-US"/>
        </a:p>
      </dgm:t>
    </dgm:pt>
    <dgm:pt modelId="{79E5E9BA-D118-4A99-A48C-48338E0E07B2}">
      <dgm:prSet/>
      <dgm:spPr/>
      <dgm:t>
        <a:bodyPr/>
        <a:lstStyle/>
        <a:p>
          <a:r>
            <a:rPr lang="en-US"/>
            <a:t>Analisa Tren Penjualan berdasarkan Musim</a:t>
          </a:r>
        </a:p>
      </dgm:t>
    </dgm:pt>
    <dgm:pt modelId="{F6938852-707B-4DF4-8F0A-996A60742EFF}" type="parTrans" cxnId="{87BE86DE-6DEC-4639-8680-D975FB5C4355}">
      <dgm:prSet/>
      <dgm:spPr/>
      <dgm:t>
        <a:bodyPr/>
        <a:lstStyle/>
        <a:p>
          <a:endParaRPr lang="en-US"/>
        </a:p>
      </dgm:t>
    </dgm:pt>
    <dgm:pt modelId="{3672425E-1368-4E2E-873E-ED4288D79684}" type="sibTrans" cxnId="{87BE86DE-6DEC-4639-8680-D975FB5C4355}">
      <dgm:prSet/>
      <dgm:spPr/>
      <dgm:t>
        <a:bodyPr/>
        <a:lstStyle/>
        <a:p>
          <a:endParaRPr lang="en-US"/>
        </a:p>
      </dgm:t>
    </dgm:pt>
    <dgm:pt modelId="{2A50139E-D7F7-4BF2-ADA9-591811070435}">
      <dgm:prSet/>
      <dgm:spPr/>
      <dgm:t>
        <a:bodyPr/>
        <a:lstStyle/>
        <a:p>
          <a:r>
            <a:rPr lang="en-US"/>
            <a:t>RFM Analysis</a:t>
          </a:r>
        </a:p>
      </dgm:t>
    </dgm:pt>
    <dgm:pt modelId="{7A708087-6E47-42DF-8164-8788F087633C}" type="parTrans" cxnId="{3706AF8A-21C1-4324-970D-53A5612C42CF}">
      <dgm:prSet/>
      <dgm:spPr/>
      <dgm:t>
        <a:bodyPr/>
        <a:lstStyle/>
        <a:p>
          <a:endParaRPr lang="en-US"/>
        </a:p>
      </dgm:t>
    </dgm:pt>
    <dgm:pt modelId="{8F5CA56F-9376-4B35-9946-F5C6805A1BF7}" type="sibTrans" cxnId="{3706AF8A-21C1-4324-970D-53A5612C42CF}">
      <dgm:prSet/>
      <dgm:spPr/>
      <dgm:t>
        <a:bodyPr/>
        <a:lstStyle/>
        <a:p>
          <a:endParaRPr lang="en-US"/>
        </a:p>
      </dgm:t>
    </dgm:pt>
    <dgm:pt modelId="{2AACE221-A504-433E-A142-7FA0749F85CF}">
      <dgm:prSet/>
      <dgm:spPr/>
      <dgm:t>
        <a:bodyPr/>
        <a:lstStyle/>
        <a:p>
          <a:r>
            <a:rPr lang="en-US"/>
            <a:t>K-Means Clustering</a:t>
          </a:r>
        </a:p>
      </dgm:t>
    </dgm:pt>
    <dgm:pt modelId="{655E25CA-2172-40DD-B5F3-2D5902608311}" type="parTrans" cxnId="{31372E7C-DAFF-4AEF-A2DF-5088C307D6C6}">
      <dgm:prSet/>
      <dgm:spPr/>
      <dgm:t>
        <a:bodyPr/>
        <a:lstStyle/>
        <a:p>
          <a:endParaRPr lang="en-US"/>
        </a:p>
      </dgm:t>
    </dgm:pt>
    <dgm:pt modelId="{DB4F86C0-3085-4423-81C4-D0F1B7A4E4F2}" type="sibTrans" cxnId="{31372E7C-DAFF-4AEF-A2DF-5088C307D6C6}">
      <dgm:prSet/>
      <dgm:spPr/>
      <dgm:t>
        <a:bodyPr/>
        <a:lstStyle/>
        <a:p>
          <a:endParaRPr lang="en-US"/>
        </a:p>
      </dgm:t>
    </dgm:pt>
    <dgm:pt modelId="{B56A734D-81DB-4369-848B-6F95EA661E20}">
      <dgm:prSet/>
      <dgm:spPr/>
      <dgm:t>
        <a:bodyPr/>
        <a:lstStyle/>
        <a:p>
          <a:r>
            <a:rPr lang="en-US"/>
            <a:t>Rekomendasi Produk</a:t>
          </a:r>
        </a:p>
      </dgm:t>
    </dgm:pt>
    <dgm:pt modelId="{EA857C3C-C777-417C-BA2F-75C4EA87DF70}" type="parTrans" cxnId="{48AEB0D4-77FF-402D-A7E9-6709720EC67C}">
      <dgm:prSet/>
      <dgm:spPr/>
      <dgm:t>
        <a:bodyPr/>
        <a:lstStyle/>
        <a:p>
          <a:endParaRPr lang="en-US"/>
        </a:p>
      </dgm:t>
    </dgm:pt>
    <dgm:pt modelId="{C52A8DA8-357C-4589-8F84-3EF17DEC1888}" type="sibTrans" cxnId="{48AEB0D4-77FF-402D-A7E9-6709720EC67C}">
      <dgm:prSet/>
      <dgm:spPr/>
      <dgm:t>
        <a:bodyPr/>
        <a:lstStyle/>
        <a:p>
          <a:endParaRPr lang="en-US"/>
        </a:p>
      </dgm:t>
    </dgm:pt>
    <dgm:pt modelId="{1ECE8B0A-0B84-46C5-B355-3F655AA850C7}">
      <dgm:prSet/>
      <dgm:spPr/>
      <dgm:t>
        <a:bodyPr/>
        <a:lstStyle/>
        <a:p>
          <a:r>
            <a:rPr lang="en-US"/>
            <a:t>Kesimpulan</a:t>
          </a:r>
        </a:p>
      </dgm:t>
    </dgm:pt>
    <dgm:pt modelId="{A7666700-3DC4-4F51-8D4A-9789074A3664}" type="parTrans" cxnId="{9B4929C8-5AEC-4F8D-A422-044A68B4409D}">
      <dgm:prSet/>
      <dgm:spPr/>
      <dgm:t>
        <a:bodyPr/>
        <a:lstStyle/>
        <a:p>
          <a:endParaRPr lang="en-US"/>
        </a:p>
      </dgm:t>
    </dgm:pt>
    <dgm:pt modelId="{37093259-B2C7-491B-A9A0-1B5545E172F5}" type="sibTrans" cxnId="{9B4929C8-5AEC-4F8D-A422-044A68B4409D}">
      <dgm:prSet/>
      <dgm:spPr/>
      <dgm:t>
        <a:bodyPr/>
        <a:lstStyle/>
        <a:p>
          <a:endParaRPr lang="en-US"/>
        </a:p>
      </dgm:t>
    </dgm:pt>
    <dgm:pt modelId="{4238F3AE-E7D2-4AA4-BA52-4769ADE88934}" type="pres">
      <dgm:prSet presAssocID="{0E63C4C4-1905-4E96-B44B-DF28F291D46E}" presName="diagram" presStyleCnt="0">
        <dgm:presLayoutVars>
          <dgm:dir/>
          <dgm:resizeHandles val="exact"/>
        </dgm:presLayoutVars>
      </dgm:prSet>
      <dgm:spPr/>
    </dgm:pt>
    <dgm:pt modelId="{74EEC9F3-D017-4B9F-8B83-BCBD84F24D43}" type="pres">
      <dgm:prSet presAssocID="{19FE1202-047A-450D-9758-B6762CBCDECB}" presName="node" presStyleLbl="node1" presStyleIdx="0" presStyleCnt="8">
        <dgm:presLayoutVars>
          <dgm:bulletEnabled val="1"/>
        </dgm:presLayoutVars>
      </dgm:prSet>
      <dgm:spPr/>
    </dgm:pt>
    <dgm:pt modelId="{84D05B65-6B5C-4962-8F3F-60E360A04936}" type="pres">
      <dgm:prSet presAssocID="{EDEF4E44-8832-4775-8EAF-44D3B6C3A63E}" presName="sibTrans" presStyleCnt="0"/>
      <dgm:spPr/>
    </dgm:pt>
    <dgm:pt modelId="{93177955-EA5A-4CE3-8485-A5CC13515F1A}" type="pres">
      <dgm:prSet presAssocID="{EB57796C-E21A-455C-AEF9-A74430B42772}" presName="node" presStyleLbl="node1" presStyleIdx="1" presStyleCnt="8">
        <dgm:presLayoutVars>
          <dgm:bulletEnabled val="1"/>
        </dgm:presLayoutVars>
      </dgm:prSet>
      <dgm:spPr/>
    </dgm:pt>
    <dgm:pt modelId="{83807C61-8C4E-447B-9B2B-70202F1E3539}" type="pres">
      <dgm:prSet presAssocID="{F38F22BE-85B4-4347-BA4A-CCCB3C5A6B2A}" presName="sibTrans" presStyleCnt="0"/>
      <dgm:spPr/>
    </dgm:pt>
    <dgm:pt modelId="{7864C1E1-04EF-422F-BD0F-519012CFA974}" type="pres">
      <dgm:prSet presAssocID="{A169A65F-0093-47E6-9C8D-A82546A18907}" presName="node" presStyleLbl="node1" presStyleIdx="2" presStyleCnt="8">
        <dgm:presLayoutVars>
          <dgm:bulletEnabled val="1"/>
        </dgm:presLayoutVars>
      </dgm:prSet>
      <dgm:spPr/>
    </dgm:pt>
    <dgm:pt modelId="{60AC4392-1983-41AF-BCFA-E19E9B21820B}" type="pres">
      <dgm:prSet presAssocID="{1D9E1877-C7C3-4F74-BA32-D01AB3E170BE}" presName="sibTrans" presStyleCnt="0"/>
      <dgm:spPr/>
    </dgm:pt>
    <dgm:pt modelId="{1C3CC855-2E69-4A10-8FDF-943C229E8473}" type="pres">
      <dgm:prSet presAssocID="{79E5E9BA-D118-4A99-A48C-48338E0E07B2}" presName="node" presStyleLbl="node1" presStyleIdx="3" presStyleCnt="8">
        <dgm:presLayoutVars>
          <dgm:bulletEnabled val="1"/>
        </dgm:presLayoutVars>
      </dgm:prSet>
      <dgm:spPr/>
    </dgm:pt>
    <dgm:pt modelId="{31337808-6B6F-410C-9F1A-BE4537B58658}" type="pres">
      <dgm:prSet presAssocID="{3672425E-1368-4E2E-873E-ED4288D79684}" presName="sibTrans" presStyleCnt="0"/>
      <dgm:spPr/>
    </dgm:pt>
    <dgm:pt modelId="{6C7FC1A4-8C8B-4C17-88AB-119AF4A9F384}" type="pres">
      <dgm:prSet presAssocID="{2A50139E-D7F7-4BF2-ADA9-591811070435}" presName="node" presStyleLbl="node1" presStyleIdx="4" presStyleCnt="8">
        <dgm:presLayoutVars>
          <dgm:bulletEnabled val="1"/>
        </dgm:presLayoutVars>
      </dgm:prSet>
      <dgm:spPr/>
    </dgm:pt>
    <dgm:pt modelId="{EA0D7B58-0AAC-45FF-A747-A0ECCB95EB58}" type="pres">
      <dgm:prSet presAssocID="{8F5CA56F-9376-4B35-9946-F5C6805A1BF7}" presName="sibTrans" presStyleCnt="0"/>
      <dgm:spPr/>
    </dgm:pt>
    <dgm:pt modelId="{F0A63DE3-BD95-4260-ACAA-D93A35683DCD}" type="pres">
      <dgm:prSet presAssocID="{2AACE221-A504-433E-A142-7FA0749F85CF}" presName="node" presStyleLbl="node1" presStyleIdx="5" presStyleCnt="8">
        <dgm:presLayoutVars>
          <dgm:bulletEnabled val="1"/>
        </dgm:presLayoutVars>
      </dgm:prSet>
      <dgm:spPr/>
    </dgm:pt>
    <dgm:pt modelId="{7F0EA0C5-398D-476C-AF96-FF8BA505527D}" type="pres">
      <dgm:prSet presAssocID="{DB4F86C0-3085-4423-81C4-D0F1B7A4E4F2}" presName="sibTrans" presStyleCnt="0"/>
      <dgm:spPr/>
    </dgm:pt>
    <dgm:pt modelId="{73674277-C98F-49BB-83A6-44A7FCFD3D13}" type="pres">
      <dgm:prSet presAssocID="{B56A734D-81DB-4369-848B-6F95EA661E20}" presName="node" presStyleLbl="node1" presStyleIdx="6" presStyleCnt="8">
        <dgm:presLayoutVars>
          <dgm:bulletEnabled val="1"/>
        </dgm:presLayoutVars>
      </dgm:prSet>
      <dgm:spPr/>
    </dgm:pt>
    <dgm:pt modelId="{A4BEFE8D-A26F-4846-8171-09FD8129E055}" type="pres">
      <dgm:prSet presAssocID="{C52A8DA8-357C-4589-8F84-3EF17DEC1888}" presName="sibTrans" presStyleCnt="0"/>
      <dgm:spPr/>
    </dgm:pt>
    <dgm:pt modelId="{C21D48DB-5DD5-4244-946E-DA46C1449753}" type="pres">
      <dgm:prSet presAssocID="{1ECE8B0A-0B84-46C5-B355-3F655AA850C7}" presName="node" presStyleLbl="node1" presStyleIdx="7" presStyleCnt="8">
        <dgm:presLayoutVars>
          <dgm:bulletEnabled val="1"/>
        </dgm:presLayoutVars>
      </dgm:prSet>
      <dgm:spPr/>
    </dgm:pt>
  </dgm:ptLst>
  <dgm:cxnLst>
    <dgm:cxn modelId="{FEBECC04-DFFF-4A90-A829-67181AC5F6F4}" type="presOf" srcId="{A169A65F-0093-47E6-9C8D-A82546A18907}" destId="{7864C1E1-04EF-422F-BD0F-519012CFA974}" srcOrd="0" destOrd="0" presId="urn:microsoft.com/office/officeart/2005/8/layout/default"/>
    <dgm:cxn modelId="{1E4F860E-E4F7-494D-A058-F9A62FE66928}" type="presOf" srcId="{19FE1202-047A-450D-9758-B6762CBCDECB}" destId="{74EEC9F3-D017-4B9F-8B83-BCBD84F24D43}" srcOrd="0" destOrd="0" presId="urn:microsoft.com/office/officeart/2005/8/layout/default"/>
    <dgm:cxn modelId="{558E8732-0085-4984-B9D5-DD9466BEA366}" type="presOf" srcId="{EB57796C-E21A-455C-AEF9-A74430B42772}" destId="{93177955-EA5A-4CE3-8485-A5CC13515F1A}" srcOrd="0" destOrd="0" presId="urn:microsoft.com/office/officeart/2005/8/layout/default"/>
    <dgm:cxn modelId="{CD2C2941-8CE3-49C5-A65E-8E4792A2CB49}" type="presOf" srcId="{1ECE8B0A-0B84-46C5-B355-3F655AA850C7}" destId="{C21D48DB-5DD5-4244-946E-DA46C1449753}" srcOrd="0" destOrd="0" presId="urn:microsoft.com/office/officeart/2005/8/layout/default"/>
    <dgm:cxn modelId="{31372E7C-DAFF-4AEF-A2DF-5088C307D6C6}" srcId="{0E63C4C4-1905-4E96-B44B-DF28F291D46E}" destId="{2AACE221-A504-433E-A142-7FA0749F85CF}" srcOrd="5" destOrd="0" parTransId="{655E25CA-2172-40DD-B5F3-2D5902608311}" sibTransId="{DB4F86C0-3085-4423-81C4-D0F1B7A4E4F2}"/>
    <dgm:cxn modelId="{DFA97B8A-D4A9-440B-80E7-A58F0AEE585B}" type="presOf" srcId="{0E63C4C4-1905-4E96-B44B-DF28F291D46E}" destId="{4238F3AE-E7D2-4AA4-BA52-4769ADE88934}" srcOrd="0" destOrd="0" presId="urn:microsoft.com/office/officeart/2005/8/layout/default"/>
    <dgm:cxn modelId="{3706AF8A-21C1-4324-970D-53A5612C42CF}" srcId="{0E63C4C4-1905-4E96-B44B-DF28F291D46E}" destId="{2A50139E-D7F7-4BF2-ADA9-591811070435}" srcOrd="4" destOrd="0" parTransId="{7A708087-6E47-42DF-8164-8788F087633C}" sibTransId="{8F5CA56F-9376-4B35-9946-F5C6805A1BF7}"/>
    <dgm:cxn modelId="{7C072FB3-448A-4075-BC31-3817F9C45F78}" srcId="{0E63C4C4-1905-4E96-B44B-DF28F291D46E}" destId="{19FE1202-047A-450D-9758-B6762CBCDECB}" srcOrd="0" destOrd="0" parTransId="{3370D06E-9D9D-4F09-BBE0-75A48B712077}" sibTransId="{EDEF4E44-8832-4775-8EAF-44D3B6C3A63E}"/>
    <dgm:cxn modelId="{2CC24AC1-AA75-4EFE-B71B-440830546175}" srcId="{0E63C4C4-1905-4E96-B44B-DF28F291D46E}" destId="{EB57796C-E21A-455C-AEF9-A74430B42772}" srcOrd="1" destOrd="0" parTransId="{ED2CEDF4-B04E-42F3-A24C-290A3232B3B6}" sibTransId="{F38F22BE-85B4-4347-BA4A-CCCB3C5A6B2A}"/>
    <dgm:cxn modelId="{9B4929C8-5AEC-4F8D-A422-044A68B4409D}" srcId="{0E63C4C4-1905-4E96-B44B-DF28F291D46E}" destId="{1ECE8B0A-0B84-46C5-B355-3F655AA850C7}" srcOrd="7" destOrd="0" parTransId="{A7666700-3DC4-4F51-8D4A-9789074A3664}" sibTransId="{37093259-B2C7-491B-A9A0-1B5545E172F5}"/>
    <dgm:cxn modelId="{7602ABCD-FDEA-4F65-8409-DEBA2D4644D1}" type="presOf" srcId="{2A50139E-D7F7-4BF2-ADA9-591811070435}" destId="{6C7FC1A4-8C8B-4C17-88AB-119AF4A9F384}" srcOrd="0" destOrd="0" presId="urn:microsoft.com/office/officeart/2005/8/layout/default"/>
    <dgm:cxn modelId="{FF76FCCD-2FE0-4069-98AE-67C5D387CED3}" type="presOf" srcId="{79E5E9BA-D118-4A99-A48C-48338E0E07B2}" destId="{1C3CC855-2E69-4A10-8FDF-943C229E8473}" srcOrd="0" destOrd="0" presId="urn:microsoft.com/office/officeart/2005/8/layout/default"/>
    <dgm:cxn modelId="{48AEB0D4-77FF-402D-A7E9-6709720EC67C}" srcId="{0E63C4C4-1905-4E96-B44B-DF28F291D46E}" destId="{B56A734D-81DB-4369-848B-6F95EA661E20}" srcOrd="6" destOrd="0" parTransId="{EA857C3C-C777-417C-BA2F-75C4EA87DF70}" sibTransId="{C52A8DA8-357C-4589-8F84-3EF17DEC1888}"/>
    <dgm:cxn modelId="{87BE86DE-6DEC-4639-8680-D975FB5C4355}" srcId="{0E63C4C4-1905-4E96-B44B-DF28F291D46E}" destId="{79E5E9BA-D118-4A99-A48C-48338E0E07B2}" srcOrd="3" destOrd="0" parTransId="{F6938852-707B-4DF4-8F0A-996A60742EFF}" sibTransId="{3672425E-1368-4E2E-873E-ED4288D79684}"/>
    <dgm:cxn modelId="{2EE43FE0-7C5C-4CDD-8321-27272BCADA20}" type="presOf" srcId="{B56A734D-81DB-4369-848B-6F95EA661E20}" destId="{73674277-C98F-49BB-83A6-44A7FCFD3D13}" srcOrd="0" destOrd="0" presId="urn:microsoft.com/office/officeart/2005/8/layout/default"/>
    <dgm:cxn modelId="{145A11E2-4F85-4A15-ADF0-263200B4C49D}" srcId="{0E63C4C4-1905-4E96-B44B-DF28F291D46E}" destId="{A169A65F-0093-47E6-9C8D-A82546A18907}" srcOrd="2" destOrd="0" parTransId="{B080C4A9-DD1A-468F-862B-F4099C952490}" sibTransId="{1D9E1877-C7C3-4F74-BA32-D01AB3E170BE}"/>
    <dgm:cxn modelId="{797320F0-9EA8-4EE0-A188-CF2BAEB40057}" type="presOf" srcId="{2AACE221-A504-433E-A142-7FA0749F85CF}" destId="{F0A63DE3-BD95-4260-ACAA-D93A35683DCD}" srcOrd="0" destOrd="0" presId="urn:microsoft.com/office/officeart/2005/8/layout/default"/>
    <dgm:cxn modelId="{F7529A19-3A2F-43FB-B873-4520E0DC7631}" type="presParOf" srcId="{4238F3AE-E7D2-4AA4-BA52-4769ADE88934}" destId="{74EEC9F3-D017-4B9F-8B83-BCBD84F24D43}" srcOrd="0" destOrd="0" presId="urn:microsoft.com/office/officeart/2005/8/layout/default"/>
    <dgm:cxn modelId="{AA53CCEA-0C0A-41D6-8059-4F01FABAAB80}" type="presParOf" srcId="{4238F3AE-E7D2-4AA4-BA52-4769ADE88934}" destId="{84D05B65-6B5C-4962-8F3F-60E360A04936}" srcOrd="1" destOrd="0" presId="urn:microsoft.com/office/officeart/2005/8/layout/default"/>
    <dgm:cxn modelId="{87A3D610-E0EB-4B63-B615-CB7E7931D1ED}" type="presParOf" srcId="{4238F3AE-E7D2-4AA4-BA52-4769ADE88934}" destId="{93177955-EA5A-4CE3-8485-A5CC13515F1A}" srcOrd="2" destOrd="0" presId="urn:microsoft.com/office/officeart/2005/8/layout/default"/>
    <dgm:cxn modelId="{8C41CFE7-39CA-4562-850D-6B759117AB75}" type="presParOf" srcId="{4238F3AE-E7D2-4AA4-BA52-4769ADE88934}" destId="{83807C61-8C4E-447B-9B2B-70202F1E3539}" srcOrd="3" destOrd="0" presId="urn:microsoft.com/office/officeart/2005/8/layout/default"/>
    <dgm:cxn modelId="{88810EB6-57ED-41CA-B223-20ADBA48C4C5}" type="presParOf" srcId="{4238F3AE-E7D2-4AA4-BA52-4769ADE88934}" destId="{7864C1E1-04EF-422F-BD0F-519012CFA974}" srcOrd="4" destOrd="0" presId="urn:microsoft.com/office/officeart/2005/8/layout/default"/>
    <dgm:cxn modelId="{46530499-C8E9-4F80-91EE-B0701238D62C}" type="presParOf" srcId="{4238F3AE-E7D2-4AA4-BA52-4769ADE88934}" destId="{60AC4392-1983-41AF-BCFA-E19E9B21820B}" srcOrd="5" destOrd="0" presId="urn:microsoft.com/office/officeart/2005/8/layout/default"/>
    <dgm:cxn modelId="{2E1A527E-B450-4C80-8443-B9732FAABE02}" type="presParOf" srcId="{4238F3AE-E7D2-4AA4-BA52-4769ADE88934}" destId="{1C3CC855-2E69-4A10-8FDF-943C229E8473}" srcOrd="6" destOrd="0" presId="urn:microsoft.com/office/officeart/2005/8/layout/default"/>
    <dgm:cxn modelId="{D4261D08-099F-483B-96B4-217A2A84DD3F}" type="presParOf" srcId="{4238F3AE-E7D2-4AA4-BA52-4769ADE88934}" destId="{31337808-6B6F-410C-9F1A-BE4537B58658}" srcOrd="7" destOrd="0" presId="urn:microsoft.com/office/officeart/2005/8/layout/default"/>
    <dgm:cxn modelId="{93A18BAC-8F4B-42ED-840F-89506BE8CC44}" type="presParOf" srcId="{4238F3AE-E7D2-4AA4-BA52-4769ADE88934}" destId="{6C7FC1A4-8C8B-4C17-88AB-119AF4A9F384}" srcOrd="8" destOrd="0" presId="urn:microsoft.com/office/officeart/2005/8/layout/default"/>
    <dgm:cxn modelId="{BB2844F7-B203-4963-AE75-08782410B6CF}" type="presParOf" srcId="{4238F3AE-E7D2-4AA4-BA52-4769ADE88934}" destId="{EA0D7B58-0AAC-45FF-A747-A0ECCB95EB58}" srcOrd="9" destOrd="0" presId="urn:microsoft.com/office/officeart/2005/8/layout/default"/>
    <dgm:cxn modelId="{CFED5527-CF52-4A10-98E9-B68097345298}" type="presParOf" srcId="{4238F3AE-E7D2-4AA4-BA52-4769ADE88934}" destId="{F0A63DE3-BD95-4260-ACAA-D93A35683DCD}" srcOrd="10" destOrd="0" presId="urn:microsoft.com/office/officeart/2005/8/layout/default"/>
    <dgm:cxn modelId="{51307600-F99C-4170-A600-CF3044A70A9C}" type="presParOf" srcId="{4238F3AE-E7D2-4AA4-BA52-4769ADE88934}" destId="{7F0EA0C5-398D-476C-AF96-FF8BA505527D}" srcOrd="11" destOrd="0" presId="urn:microsoft.com/office/officeart/2005/8/layout/default"/>
    <dgm:cxn modelId="{BC67A1E6-02F6-4E0E-9B77-0955D505DE49}" type="presParOf" srcId="{4238F3AE-E7D2-4AA4-BA52-4769ADE88934}" destId="{73674277-C98F-49BB-83A6-44A7FCFD3D13}" srcOrd="12" destOrd="0" presId="urn:microsoft.com/office/officeart/2005/8/layout/default"/>
    <dgm:cxn modelId="{7BB588D6-D785-48F5-806E-F06965BEB644}" type="presParOf" srcId="{4238F3AE-E7D2-4AA4-BA52-4769ADE88934}" destId="{A4BEFE8D-A26F-4846-8171-09FD8129E055}" srcOrd="13" destOrd="0" presId="urn:microsoft.com/office/officeart/2005/8/layout/default"/>
    <dgm:cxn modelId="{03B12823-ED8B-4212-9A4C-7DAF9DE5DD00}" type="presParOf" srcId="{4238F3AE-E7D2-4AA4-BA52-4769ADE88934}" destId="{C21D48DB-5DD5-4244-946E-DA46C144975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EC9F3-D017-4B9F-8B83-BCBD84F24D43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Pendahuluan</a:t>
          </a:r>
        </a:p>
      </dsp:txBody>
      <dsp:txXfrm>
        <a:off x="3080" y="587032"/>
        <a:ext cx="2444055" cy="1466433"/>
      </dsp:txXfrm>
    </dsp:sp>
    <dsp:sp modelId="{93177955-EA5A-4CE3-8485-A5CC13515F1A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Deskripsi Data</a:t>
          </a:r>
        </a:p>
      </dsp:txBody>
      <dsp:txXfrm>
        <a:off x="2691541" y="587032"/>
        <a:ext cx="2444055" cy="1466433"/>
      </dsp:txXfrm>
    </dsp:sp>
    <dsp:sp modelId="{7864C1E1-04EF-422F-BD0F-519012CFA974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Analisa Demografi dan Perilaku Pelanggan</a:t>
          </a:r>
        </a:p>
      </dsp:txBody>
      <dsp:txXfrm>
        <a:off x="5380002" y="587032"/>
        <a:ext cx="2444055" cy="1466433"/>
      </dsp:txXfrm>
    </dsp:sp>
    <dsp:sp modelId="{1C3CC855-2E69-4A10-8FDF-943C229E8473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Analisa Tren Penjualan berdasarkan Musim</a:t>
          </a:r>
        </a:p>
      </dsp:txBody>
      <dsp:txXfrm>
        <a:off x="8068463" y="587032"/>
        <a:ext cx="2444055" cy="1466433"/>
      </dsp:txXfrm>
    </dsp:sp>
    <dsp:sp modelId="{6C7FC1A4-8C8B-4C17-88AB-119AF4A9F384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RFM Analysis</a:t>
          </a:r>
        </a:p>
      </dsp:txBody>
      <dsp:txXfrm>
        <a:off x="3080" y="2297871"/>
        <a:ext cx="2444055" cy="1466433"/>
      </dsp:txXfrm>
    </dsp:sp>
    <dsp:sp modelId="{F0A63DE3-BD95-4260-ACAA-D93A35683DCD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K-Means Clustering</a:t>
          </a:r>
        </a:p>
      </dsp:txBody>
      <dsp:txXfrm>
        <a:off x="2691541" y="2297871"/>
        <a:ext cx="2444055" cy="1466433"/>
      </dsp:txXfrm>
    </dsp:sp>
    <dsp:sp modelId="{73674277-C98F-49BB-83A6-44A7FCFD3D13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Rekomendasi Produk</a:t>
          </a:r>
        </a:p>
      </dsp:txBody>
      <dsp:txXfrm>
        <a:off x="5380002" y="2297871"/>
        <a:ext cx="2444055" cy="1466433"/>
      </dsp:txXfrm>
    </dsp:sp>
    <dsp:sp modelId="{C21D48DB-5DD5-4244-946E-DA46C1449753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Kesimpulan</a:t>
          </a:r>
        </a:p>
      </dsp:txBody>
      <dsp:txXfrm>
        <a:off x="806846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jpe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id" sz="5000">
                <a:solidFill>
                  <a:schemeClr val="bg1"/>
                </a:solidFill>
                <a:latin typeface="Arial"/>
                <a:ea typeface="+mj-lt"/>
                <a:cs typeface="Arial"/>
              </a:rPr>
              <a:t>Retail:</a:t>
            </a:r>
            <a:endParaRPr lang="en-US" sz="5000">
              <a:solidFill>
                <a:schemeClr val="bg1"/>
              </a:solidFill>
              <a:latin typeface="Arial"/>
              <a:ea typeface="+mj-lt"/>
              <a:cs typeface="Arial"/>
            </a:endParaRPr>
          </a:p>
          <a:p>
            <a:pPr algn="l"/>
            <a:r>
              <a:rPr lang="en-US" sz="5000" b="1">
                <a:solidFill>
                  <a:schemeClr val="bg1"/>
                </a:solidFill>
                <a:ea typeface="+mj-lt"/>
                <a:cs typeface="+mj-lt"/>
              </a:rPr>
              <a:t>Personalisasi Pengalaman Berbelanja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id">
                <a:solidFill>
                  <a:schemeClr val="bg1"/>
                </a:solidFill>
                <a:latin typeface="Arial"/>
                <a:cs typeface="Arial"/>
              </a:rPr>
              <a:t>Oleh:Desnawan Linggarjati Setioroso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1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BE0D975-7725-493F-8862-ED40C46BE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83F0D96-8CD4-4CDE-B0CC-657797260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24C51D7-954A-4143-B39C-4752FA3B6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B491EF17-1635-4AEB-AC11-07BA2A119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32F202BA-4686-4BC5-8CA5-60010A0FC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753C14B0-1161-49D1-9AAC-B4BAD7436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C8E96422-DF7F-4DB7-9786-EABEBF8BC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2A2FE8-9F94-E109-CA11-379C70214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3" y="325810"/>
            <a:ext cx="5230206" cy="4178297"/>
          </a:xfrm>
          <a:prstGeom prst="rect">
            <a:avLst/>
          </a:prstGeom>
        </p:spPr>
      </p:pic>
      <p:sp>
        <p:nvSpPr>
          <p:cNvPr id="228" name="Rectangle 22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5D7EE237-261F-F602-7820-D5DF7EE7D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11" y="325810"/>
            <a:ext cx="5540222" cy="4178297"/>
          </a:xfrm>
          <a:prstGeom prst="rect">
            <a:avLst/>
          </a:prstGeom>
        </p:spPr>
      </p:pic>
      <p:sp>
        <p:nvSpPr>
          <p:cNvPr id="236" name="Rectangle 23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77335E-32B3-4EE1-B902-F7E087B3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336" y="4894437"/>
            <a:ext cx="4651076" cy="1608886"/>
          </a:xfrm>
          <a:noFill/>
        </p:spPr>
        <p:txBody>
          <a:bodyPr anchor="t">
            <a:normAutofit/>
          </a:bodyPr>
          <a:lstStyle/>
          <a:p>
            <a:r>
              <a:rPr lang="id" sz="4800" b="1">
                <a:solidFill>
                  <a:schemeClr val="bg1"/>
                </a:solidFill>
                <a:ea typeface="+mj-lt"/>
                <a:cs typeface="+mj-lt"/>
              </a:rPr>
              <a:t>K-Means Clustering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8B5C80-0DE0-8191-F1D4-2CAD9301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280" y="4894443"/>
            <a:ext cx="6832866" cy="16088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Algoritma untuk mengelompokkan data berdasarkan similaritas.</a:t>
            </a:r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Elbow curve menunjukkan nilai k optimal untuk clustering.</a:t>
            </a:r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Hasil Clustering:</a:t>
            </a:r>
            <a:endParaRPr lang="en-US" sz="1800">
              <a:solidFill>
                <a:schemeClr val="bg1"/>
              </a:solidFill>
            </a:endParaRPr>
          </a:p>
          <a:p>
            <a:pPr lvl="1"/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4 klaster dengan karakteristik RFM yang berbeda.</a:t>
            </a:r>
            <a:endParaRPr lang="en-US" sz="18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6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1AB22-1DB2-F74E-2292-B7AB2B4E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id" sz="4100" b="1">
                <a:ea typeface="+mj-lt"/>
                <a:cs typeface="+mj-lt"/>
              </a:rPr>
              <a:t>Rekomendasi Produk</a:t>
            </a:r>
            <a:endParaRPr lang="en-US" sz="4100" b="1">
              <a:ea typeface="+mj-lt"/>
              <a:cs typeface="+mj-lt"/>
            </a:endParaRP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0D1B69-ADFA-0CA6-CB3B-6714E67C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Top 3 </a:t>
            </a:r>
            <a:r>
              <a:rPr lang="en-US" sz="1400" err="1">
                <a:ea typeface="+mn-lt"/>
                <a:cs typeface="+mn-lt"/>
              </a:rPr>
              <a:t>Kategori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Produk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Terlaris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 lvl="1"/>
            <a:r>
              <a:rPr lang="id-ID" sz="1400" dirty="0" err="1">
                <a:ea typeface="+mn-lt"/>
                <a:cs typeface="+mn-lt"/>
              </a:rPr>
              <a:t>Clothing</a:t>
            </a:r>
            <a:endParaRPr lang="en-US" sz="1400" dirty="0"/>
          </a:p>
          <a:p>
            <a:pPr lvl="1"/>
            <a:r>
              <a:rPr lang="id-ID" sz="1400" dirty="0">
                <a:ea typeface="+mn-lt"/>
                <a:cs typeface="+mn-lt"/>
              </a:rPr>
              <a:t>Food &amp; </a:t>
            </a:r>
            <a:r>
              <a:rPr lang="id-ID" sz="1400" dirty="0" err="1">
                <a:ea typeface="+mn-lt"/>
                <a:cs typeface="+mn-lt"/>
              </a:rPr>
              <a:t>Beverage</a:t>
            </a:r>
            <a:r>
              <a:rPr lang="id-ID" sz="1400" dirty="0">
                <a:ea typeface="+mn-lt"/>
                <a:cs typeface="+mn-lt"/>
              </a:rPr>
              <a:t> </a:t>
            </a:r>
            <a:endParaRPr lang="en-US" sz="1400" dirty="0"/>
          </a:p>
          <a:p>
            <a:pPr lvl="1"/>
            <a:r>
              <a:rPr lang="id-ID" sz="1400" dirty="0" err="1">
                <a:ea typeface="+mn-lt"/>
                <a:cs typeface="+mn-lt"/>
              </a:rPr>
              <a:t>Cosmetic</a:t>
            </a:r>
            <a:endParaRPr lang="en-US" sz="1400" dirty="0" err="1"/>
          </a:p>
          <a:p>
            <a:endParaRPr lang="en-US" sz="1400" dirty="0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A8CC6F81-35D1-5F0A-65DC-04C3EBCE4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648798"/>
              </p:ext>
            </p:extLst>
          </p:nvPr>
        </p:nvGraphicFramePr>
        <p:xfrm>
          <a:off x="1760031" y="2185242"/>
          <a:ext cx="8258650" cy="383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161">
                  <a:extLst>
                    <a:ext uri="{9D8B030D-6E8A-4147-A177-3AD203B41FA5}">
                      <a16:colId xmlns:a16="http://schemas.microsoft.com/office/drawing/2014/main" val="4193616401"/>
                    </a:ext>
                  </a:extLst>
                </a:gridCol>
                <a:gridCol w="1969089">
                  <a:extLst>
                    <a:ext uri="{9D8B030D-6E8A-4147-A177-3AD203B41FA5}">
                      <a16:colId xmlns:a16="http://schemas.microsoft.com/office/drawing/2014/main" val="3004761363"/>
                    </a:ext>
                  </a:extLst>
                </a:gridCol>
                <a:gridCol w="2048700">
                  <a:extLst>
                    <a:ext uri="{9D8B030D-6E8A-4147-A177-3AD203B41FA5}">
                      <a16:colId xmlns:a16="http://schemas.microsoft.com/office/drawing/2014/main" val="2900066600"/>
                    </a:ext>
                  </a:extLst>
                </a:gridCol>
                <a:gridCol w="2048700">
                  <a:extLst>
                    <a:ext uri="{9D8B030D-6E8A-4147-A177-3AD203B41FA5}">
                      <a16:colId xmlns:a16="http://schemas.microsoft.com/office/drawing/2014/main" val="2650142827"/>
                    </a:ext>
                  </a:extLst>
                </a:gridCol>
              </a:tblGrid>
              <a:tr h="327575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Nama Retail</a:t>
                      </a:r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Produk 1</a:t>
                      </a:r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Produk 2</a:t>
                      </a:r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Produk 3</a:t>
                      </a:r>
                    </a:p>
                  </a:txBody>
                  <a:tcPr marL="71463" marR="71463" marT="35731" marB="35731" anchor="ctr"/>
                </a:tc>
                <a:extLst>
                  <a:ext uri="{0D108BD9-81ED-4DB2-BD59-A6C34878D82A}">
                    <a16:rowId xmlns:a16="http://schemas.microsoft.com/office/drawing/2014/main" val="3964845704"/>
                  </a:ext>
                </a:extLst>
              </a:tr>
              <a:tr h="327575">
                <a:tc>
                  <a:txBody>
                    <a:bodyPr/>
                    <a:lstStyle/>
                    <a:p>
                      <a:r>
                        <a:rPr lang="id-ID" sz="1800" dirty="0" err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Cevahir</a:t>
                      </a:r>
                      <a:r>
                        <a:rPr lang="id-ID" sz="18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AVM</a:t>
                      </a:r>
                      <a:endParaRPr lang="id-ID" sz="1400" dirty="0"/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err="1"/>
                        <a:t>Clothing</a:t>
                      </a:r>
                      <a:r>
                        <a:rPr lang="id-ID" sz="1400" dirty="0"/>
                        <a:t> </a:t>
                      </a:r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Food &amp; </a:t>
                      </a:r>
                      <a:r>
                        <a:rPr lang="id-ID" sz="1800" dirty="0" err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Beverage</a:t>
                      </a:r>
                      <a:endParaRPr lang="id-ID" sz="1400" dirty="0"/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err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Cosmetics</a:t>
                      </a:r>
                      <a:endParaRPr lang="id-ID" sz="1400" dirty="0"/>
                    </a:p>
                  </a:txBody>
                  <a:tcPr marL="71463" marR="71463" marT="35731" marB="35731" anchor="ctr"/>
                </a:tc>
                <a:extLst>
                  <a:ext uri="{0D108BD9-81ED-4DB2-BD59-A6C34878D82A}">
                    <a16:rowId xmlns:a16="http://schemas.microsoft.com/office/drawing/2014/main" val="593863005"/>
                  </a:ext>
                </a:extLst>
              </a:tr>
              <a:tr h="327575">
                <a:tc>
                  <a:txBody>
                    <a:bodyPr/>
                    <a:lstStyle/>
                    <a:p>
                      <a:r>
                        <a:rPr lang="id-ID" sz="1800" dirty="0" err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Emaar</a:t>
                      </a:r>
                      <a:r>
                        <a:rPr lang="id-ID" sz="18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1800" dirty="0" err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Square</a:t>
                      </a:r>
                      <a:r>
                        <a:rPr lang="id-ID" sz="18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1800" dirty="0" err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Mall</a:t>
                      </a:r>
                      <a:endParaRPr lang="id-ID" sz="1400" dirty="0"/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err="1"/>
                        <a:t>Clothing</a:t>
                      </a:r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err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Cosmetics</a:t>
                      </a:r>
                      <a:endParaRPr lang="id-ID" sz="1800" dirty="0"/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Food &amp; </a:t>
                      </a:r>
                      <a:r>
                        <a:rPr lang="id-ID" sz="1800" dirty="0" err="1"/>
                        <a:t>Beverage</a:t>
                      </a:r>
                      <a:r>
                        <a:rPr lang="id-ID" sz="1800" dirty="0"/>
                        <a:t> </a:t>
                      </a:r>
                    </a:p>
                  </a:txBody>
                  <a:tcPr marL="71463" marR="71463" marT="35731" marB="35731" anchor="ctr"/>
                </a:tc>
                <a:extLst>
                  <a:ext uri="{0D108BD9-81ED-4DB2-BD59-A6C34878D82A}">
                    <a16:rowId xmlns:a16="http://schemas.microsoft.com/office/drawing/2014/main" val="1050107281"/>
                  </a:ext>
                </a:extLst>
              </a:tr>
              <a:tr h="327575">
                <a:tc>
                  <a:txBody>
                    <a:bodyPr/>
                    <a:lstStyle/>
                    <a:p>
                      <a:r>
                        <a:rPr lang="id-ID" sz="18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Forum </a:t>
                      </a:r>
                      <a:r>
                        <a:rPr lang="id-ID" sz="1800" dirty="0" err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Istanbul</a:t>
                      </a:r>
                      <a:endParaRPr lang="id-ID" sz="1400" dirty="0"/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err="1"/>
                        <a:t>Clothing</a:t>
                      </a:r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err="1"/>
                        <a:t>Cosmetic</a:t>
                      </a:r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Food &amp; </a:t>
                      </a:r>
                      <a:r>
                        <a:rPr lang="id-ID" sz="1800" dirty="0" err="1"/>
                        <a:t>Beverage</a:t>
                      </a:r>
                      <a:r>
                        <a:rPr lang="id-ID" sz="1800" dirty="0"/>
                        <a:t> </a:t>
                      </a:r>
                    </a:p>
                  </a:txBody>
                  <a:tcPr marL="71463" marR="71463" marT="35731" marB="35731" anchor="ctr"/>
                </a:tc>
                <a:extLst>
                  <a:ext uri="{0D108BD9-81ED-4DB2-BD59-A6C34878D82A}">
                    <a16:rowId xmlns:a16="http://schemas.microsoft.com/office/drawing/2014/main" val="3241720324"/>
                  </a:ext>
                </a:extLst>
              </a:tr>
              <a:tr h="327575">
                <a:tc>
                  <a:txBody>
                    <a:bodyPr/>
                    <a:lstStyle/>
                    <a:p>
                      <a:r>
                        <a:rPr lang="id-ID" sz="1800" dirty="0" err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Istinye</a:t>
                      </a:r>
                      <a:r>
                        <a:rPr lang="id-ID" sz="18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Park</a:t>
                      </a:r>
                      <a:endParaRPr lang="id-ID" sz="1400" dirty="0"/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err="1"/>
                        <a:t>Clothing</a:t>
                      </a:r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Food &amp; </a:t>
                      </a:r>
                      <a:r>
                        <a:rPr lang="id-ID" sz="1800" dirty="0" err="1"/>
                        <a:t>Beverage</a:t>
                      </a:r>
                      <a:r>
                        <a:rPr lang="id-ID" sz="1800" dirty="0"/>
                        <a:t> </a:t>
                      </a:r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err="1"/>
                        <a:t>Cosmetic</a:t>
                      </a:r>
                    </a:p>
                  </a:txBody>
                  <a:tcPr marL="71463" marR="71463" marT="35731" marB="35731" anchor="ctr"/>
                </a:tc>
                <a:extLst>
                  <a:ext uri="{0D108BD9-81ED-4DB2-BD59-A6C34878D82A}">
                    <a16:rowId xmlns:a16="http://schemas.microsoft.com/office/drawing/2014/main" val="4035055163"/>
                  </a:ext>
                </a:extLst>
              </a:tr>
              <a:tr h="327575">
                <a:tc>
                  <a:txBody>
                    <a:bodyPr/>
                    <a:lstStyle/>
                    <a:p>
                      <a:r>
                        <a:rPr lang="id-ID" sz="18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Kanyon</a:t>
                      </a:r>
                      <a:endParaRPr lang="id-ID" sz="1400" dirty="0"/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err="1"/>
                        <a:t>Clothing</a:t>
                      </a:r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err="1"/>
                        <a:t>Cosmetic</a:t>
                      </a:r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Food &amp; </a:t>
                      </a:r>
                      <a:r>
                        <a:rPr lang="id-ID" sz="1800" dirty="0" err="1"/>
                        <a:t>Beverage</a:t>
                      </a:r>
                      <a:r>
                        <a:rPr lang="id-ID" sz="1800" dirty="0"/>
                        <a:t> </a:t>
                      </a:r>
                    </a:p>
                  </a:txBody>
                  <a:tcPr marL="71463" marR="71463" marT="35731" marB="35731" anchor="ctr"/>
                </a:tc>
                <a:extLst>
                  <a:ext uri="{0D108BD9-81ED-4DB2-BD59-A6C34878D82A}">
                    <a16:rowId xmlns:a16="http://schemas.microsoft.com/office/drawing/2014/main" val="1021011963"/>
                  </a:ext>
                </a:extLst>
              </a:tr>
              <a:tr h="327575">
                <a:tc>
                  <a:txBody>
                    <a:bodyPr/>
                    <a:lstStyle/>
                    <a:p>
                      <a:r>
                        <a:rPr lang="id-ID" sz="1800" dirty="0" err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Mall</a:t>
                      </a:r>
                      <a:r>
                        <a:rPr lang="id-ID" sz="18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1800" dirty="0" err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id-ID" sz="18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1800" dirty="0" err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Istanbul</a:t>
                      </a:r>
                      <a:endParaRPr lang="id-ID" sz="1400" dirty="0"/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err="1"/>
                        <a:t>Clothing</a:t>
                      </a:r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err="1"/>
                        <a:t>Cosmetic</a:t>
                      </a:r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Food &amp; </a:t>
                      </a:r>
                      <a:r>
                        <a:rPr lang="id-ID" sz="1800" dirty="0" err="1"/>
                        <a:t>Beverage</a:t>
                      </a:r>
                      <a:r>
                        <a:rPr lang="id-ID" sz="1800" dirty="0"/>
                        <a:t> </a:t>
                      </a:r>
                    </a:p>
                  </a:txBody>
                  <a:tcPr marL="71463" marR="71463" marT="35731" marB="35731" anchor="ctr"/>
                </a:tc>
                <a:extLst>
                  <a:ext uri="{0D108BD9-81ED-4DB2-BD59-A6C34878D82A}">
                    <a16:rowId xmlns:a16="http://schemas.microsoft.com/office/drawing/2014/main" val="1414608828"/>
                  </a:ext>
                </a:extLst>
              </a:tr>
              <a:tr h="327575">
                <a:tc>
                  <a:txBody>
                    <a:bodyPr/>
                    <a:lstStyle/>
                    <a:p>
                      <a:r>
                        <a:rPr lang="id-ID" sz="1800" dirty="0" err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Metrocity</a:t>
                      </a:r>
                      <a:endParaRPr lang="id-ID" sz="1400" dirty="0"/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err="1"/>
                        <a:t>Clothing</a:t>
                      </a:r>
                      <a:endParaRPr lang="id-ID" sz="1800" dirty="0"/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Food &amp; </a:t>
                      </a:r>
                      <a:r>
                        <a:rPr lang="id-ID" sz="1800" dirty="0" err="1"/>
                        <a:t>Beverage</a:t>
                      </a:r>
                      <a:r>
                        <a:rPr lang="id-ID" sz="1800" dirty="0"/>
                        <a:t> </a:t>
                      </a:r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err="1"/>
                        <a:t>Cosmetic</a:t>
                      </a:r>
                      <a:endParaRPr lang="id-ID" sz="1800" dirty="0"/>
                    </a:p>
                  </a:txBody>
                  <a:tcPr marL="71463" marR="71463" marT="35731" marB="35731" anchor="ctr"/>
                </a:tc>
                <a:extLst>
                  <a:ext uri="{0D108BD9-81ED-4DB2-BD59-A6C34878D82A}">
                    <a16:rowId xmlns:a16="http://schemas.microsoft.com/office/drawing/2014/main" val="1486049930"/>
                  </a:ext>
                </a:extLst>
              </a:tr>
              <a:tr h="327575">
                <a:tc>
                  <a:txBody>
                    <a:bodyPr/>
                    <a:lstStyle/>
                    <a:p>
                      <a:r>
                        <a:rPr lang="id-ID" sz="1800" dirty="0" err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Metropol</a:t>
                      </a:r>
                      <a:r>
                        <a:rPr lang="id-ID" sz="18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AVM</a:t>
                      </a:r>
                      <a:endParaRPr lang="id-ID" sz="1400" dirty="0"/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err="1"/>
                        <a:t>Clothing</a:t>
                      </a:r>
                      <a:endParaRPr lang="id-ID" sz="1800" dirty="0"/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Food &amp; </a:t>
                      </a:r>
                      <a:r>
                        <a:rPr lang="id-ID" sz="1800" dirty="0" err="1"/>
                        <a:t>Beverage</a:t>
                      </a:r>
                      <a:r>
                        <a:rPr lang="id-ID" sz="1800" dirty="0"/>
                        <a:t> </a:t>
                      </a:r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err="1"/>
                        <a:t>Cosmetic</a:t>
                      </a:r>
                      <a:endParaRPr lang="id-ID" sz="1800" dirty="0"/>
                    </a:p>
                  </a:txBody>
                  <a:tcPr marL="71463" marR="71463" marT="35731" marB="35731" anchor="ctr"/>
                </a:tc>
                <a:extLst>
                  <a:ext uri="{0D108BD9-81ED-4DB2-BD59-A6C34878D82A}">
                    <a16:rowId xmlns:a16="http://schemas.microsoft.com/office/drawing/2014/main" val="4162994217"/>
                  </a:ext>
                </a:extLst>
              </a:tr>
              <a:tr h="327575">
                <a:tc>
                  <a:txBody>
                    <a:bodyPr/>
                    <a:lstStyle/>
                    <a:p>
                      <a:r>
                        <a:rPr lang="id-ID" sz="1800" dirty="0" err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Viaport</a:t>
                      </a:r>
                      <a:r>
                        <a:rPr lang="id-ID" sz="18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1800" dirty="0" err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Outlet</a:t>
                      </a:r>
                      <a:endParaRPr lang="id-ID" sz="1400" dirty="0"/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err="1"/>
                        <a:t>Clothing</a:t>
                      </a:r>
                      <a:endParaRPr lang="id-ID" sz="1800" dirty="0"/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err="1"/>
                        <a:t>Cosmetic</a:t>
                      </a:r>
                      <a:endParaRPr lang="id-ID" sz="1800" dirty="0"/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Food &amp; </a:t>
                      </a:r>
                      <a:r>
                        <a:rPr lang="id-ID" sz="1800" dirty="0" err="1"/>
                        <a:t>Beverage</a:t>
                      </a:r>
                      <a:r>
                        <a:rPr lang="id-ID" sz="1800" dirty="0"/>
                        <a:t> </a:t>
                      </a:r>
                    </a:p>
                  </a:txBody>
                  <a:tcPr marL="71463" marR="71463" marT="35731" marB="35731" anchor="ctr"/>
                </a:tc>
                <a:extLst>
                  <a:ext uri="{0D108BD9-81ED-4DB2-BD59-A6C34878D82A}">
                    <a16:rowId xmlns:a16="http://schemas.microsoft.com/office/drawing/2014/main" val="2526268358"/>
                  </a:ext>
                </a:extLst>
              </a:tr>
              <a:tr h="327575">
                <a:tc>
                  <a:txBody>
                    <a:bodyPr/>
                    <a:lstStyle/>
                    <a:p>
                      <a:r>
                        <a:rPr lang="id-ID" sz="1800" dirty="0" err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Zorlu</a:t>
                      </a:r>
                      <a:r>
                        <a:rPr lang="id-ID" sz="18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Center</a:t>
                      </a:r>
                      <a:endParaRPr lang="id-ID" sz="1400" dirty="0"/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err="1"/>
                        <a:t>Clothing</a:t>
                      </a:r>
                      <a:endParaRPr lang="id-ID" sz="1800" dirty="0"/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err="1"/>
                        <a:t>Cosmetic</a:t>
                      </a:r>
                      <a:endParaRPr lang="id-ID" sz="1800" dirty="0"/>
                    </a:p>
                  </a:txBody>
                  <a:tcPr marL="71463" marR="71463" marT="35731" marB="3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Food &amp; </a:t>
                      </a:r>
                      <a:r>
                        <a:rPr lang="id-ID" sz="1800" dirty="0" err="1"/>
                        <a:t>Beverage</a:t>
                      </a:r>
                      <a:r>
                        <a:rPr lang="id-ID" sz="1800" dirty="0"/>
                        <a:t> </a:t>
                      </a:r>
                    </a:p>
                  </a:txBody>
                  <a:tcPr marL="71463" marR="71463" marT="35731" marB="35731" anchor="ctr"/>
                </a:tc>
                <a:extLst>
                  <a:ext uri="{0D108BD9-81ED-4DB2-BD59-A6C34878D82A}">
                    <a16:rowId xmlns:a16="http://schemas.microsoft.com/office/drawing/2014/main" val="268774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90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3C28-10AE-4F80-89C6-B5847F3A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sz="4000" dirty="0">
                <a:solidFill>
                  <a:srgbClr val="0D0D0D"/>
                </a:solidFill>
                <a:highlight>
                  <a:srgbClr val="FFFFFF"/>
                </a:highlight>
                <a:ea typeface="+mj-lt"/>
                <a:cs typeface="+mj-lt"/>
              </a:rPr>
              <a:t>Kesimpulan</a:t>
            </a:r>
            <a:endParaRPr lang="en-US" sz="40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AE93-7915-AD22-5C27-DD31595F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Pelanggan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berusia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25-65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tahun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terutama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mereka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yang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berusia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35-45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tahun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adalah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pembelanja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yang paling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aktif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. Wanita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merupakan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mayoritas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pengunjung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mal.</a:t>
            </a:r>
          </a:p>
          <a:p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Kategori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pakaian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kosmetik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, dan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makanan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/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minuman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adalah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yang paling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populer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Pembayaran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tunai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adalah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yang paling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umum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diikuti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oleh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kartu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kredit</a:t>
            </a:r>
            <a:r>
              <a:rPr lang="id-ID" sz="1800" dirty="0">
                <a:solidFill>
                  <a:srgbClr val="0D0D0D"/>
                </a:solidFill>
                <a:ea typeface="+mn-lt"/>
                <a:cs typeface="+mn-lt"/>
              </a:rPr>
              <a:t> kemudian k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artu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debi</a:t>
            </a:r>
            <a:r>
              <a:rPr lang="id-ID" sz="1800" dirty="0">
                <a:solidFill>
                  <a:srgbClr val="0D0D0D"/>
                </a:solidFill>
                <a:ea typeface="+mn-lt"/>
                <a:cs typeface="+mn-lt"/>
              </a:rPr>
              <a:t>t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800" dirty="0"/>
          </a:p>
          <a:p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Mal-mal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terbaik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di Istanbul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adalah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Mall of Istanbul, Kanyon, dan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Metrocity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800" dirty="0"/>
          </a:p>
          <a:p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Penjualan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lebih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tinggi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selama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musim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id-ID" sz="1800" dirty="0">
                <a:solidFill>
                  <a:srgbClr val="0D0D0D"/>
                </a:solidFill>
                <a:ea typeface="+mn-lt"/>
                <a:cs typeface="+mn-lt"/>
              </a:rPr>
              <a:t>semi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dan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lebih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rendah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selama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musim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0D0D0D"/>
                </a:solidFill>
                <a:ea typeface="+mn-lt"/>
                <a:cs typeface="+mn-lt"/>
              </a:rPr>
              <a:t>panas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641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C345FC5-56A9-0739-01D6-2BBBCB39E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0578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Judul 3">
            <a:extLst>
              <a:ext uri="{FF2B5EF4-FFF2-40B4-BE49-F238E27FC236}">
                <a16:creationId xmlns:a16="http://schemas.microsoft.com/office/drawing/2014/main" id="{A26DD28C-9162-1EE6-3999-275E6149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2523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DD357-E4DF-2C13-D705-FC3B5405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id" sz="4000" dirty="0">
                <a:latin typeface="Arial"/>
                <a:cs typeface="Arial"/>
              </a:rPr>
              <a:t>Pendahuluan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7C73-C1BE-F4E1-1572-815F6BF1B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03160"/>
            <a:ext cx="8740775" cy="2454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" sz="22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Data yang digunakan adalah informasi belanja dari 10 pusat perbelanjaan berbeda antara tahun 2021 dan 2023 di Istanbul.</a:t>
            </a:r>
          </a:p>
          <a:p>
            <a:r>
              <a:rPr lang="id" sz="2200" dirty="0">
                <a:solidFill>
                  <a:schemeClr val="tx1">
                    <a:alpha val="80000"/>
                  </a:schemeClr>
                </a:solidFill>
              </a:rPr>
              <a:t>Tujuan dari </a:t>
            </a:r>
            <a:r>
              <a:rPr lang="id" sz="22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Menggunakan teknik rekomendasi dan segmentasi pelanggan untuk menawarkan produk yang lebih sesuai antara lain: Meningkatkan Penjualan, Meningkatkan Retensi Pelanggan, Optimasi Sumber Daya, Peningkatan Pengalaman Pelanggan dan Peningkatan Kepuasan Pelanggan</a:t>
            </a:r>
            <a:endParaRPr lang="id" sz="22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1408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D72F4-D315-8FF3-5FA5-C0FFE3E1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52945"/>
            <a:ext cx="3283063" cy="695564"/>
          </a:xfrm>
        </p:spPr>
        <p:txBody>
          <a:bodyPr anchor="b">
            <a:normAutofit/>
          </a:bodyPr>
          <a:lstStyle/>
          <a:p>
            <a:r>
              <a:rPr lang="en-US" sz="3800" b="1">
                <a:solidFill>
                  <a:schemeClr val="bg1"/>
                </a:solidFill>
                <a:ea typeface="+mj-lt"/>
                <a:cs typeface="+mj-lt"/>
              </a:rPr>
              <a:t>Deskripsi Data</a:t>
            </a:r>
            <a:endParaRPr lang="en-US" sz="3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40B1-EF7A-3E06-96C2-A0BA54D08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162883"/>
            <a:ext cx="3647498" cy="32621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Data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istanbul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retail mall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Periode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: 2021-2023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Jumlah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Transaksi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: 99457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Kolom Data: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Customer ID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Invoice Date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Gender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Age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Product Category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Quantity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Price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Shopping Mall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Payment Method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0E83DBB-49A8-2038-1FBE-BCB2B96A1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1" r="3" b="3"/>
          <a:stretch/>
        </p:blipFill>
        <p:spPr>
          <a:xfrm>
            <a:off x="6735467" y="1154595"/>
            <a:ext cx="4849695" cy="44615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7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36F9873-642F-4EB5-9636-7DE2F9F9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F8B8011-BF73-4693-BD76-BCF02A842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7329488-C25D-4C7C-814F-CEBFD5E7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68D62A5-CA80-455B-8BF4-09BA31DC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320F636-F7FE-493A-AF45-D9E22016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CFAE76A-3CE9-4AC3-9975-186C6B3E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D2D7409-1AC7-4A0F-B79D-1664128FB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2C673-E617-3455-81B0-08296324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5330275" cy="195107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Analisa Demografi dan Perilaku Pelanggan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BBD9A7C-8783-E7BF-6B81-FFDF02F4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718" y="630936"/>
            <a:ext cx="4992469" cy="195108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Distribusi Gender</a:t>
            </a:r>
            <a:endParaRPr lang="en-US" sz="1700">
              <a:solidFill>
                <a:schemeClr val="bg1"/>
              </a:solidFill>
              <a:ea typeface="+mn-lt"/>
              <a:cs typeface="Arial"/>
            </a:endParaRPr>
          </a:p>
          <a:p>
            <a:pPr lvl="1"/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40.2% Pria</a:t>
            </a:r>
            <a:endParaRPr lang="en-US" sz="1700">
              <a:solidFill>
                <a:schemeClr val="bg1"/>
              </a:solidFill>
            </a:endParaRPr>
          </a:p>
          <a:p>
            <a:pPr lvl="1"/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59.8% Wanita</a:t>
            </a:r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Distribusi Usia</a:t>
            </a:r>
            <a:endParaRPr lang="en-US" sz="1700">
              <a:solidFill>
                <a:schemeClr val="bg1"/>
              </a:solidFill>
            </a:endParaRPr>
          </a:p>
          <a:p>
            <a:pPr lvl="1"/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Mayoritas: Dewasa Tengah (19016 orang)</a:t>
            </a:r>
            <a:endParaRPr lang="en-US" sz="1700">
              <a:solidFill>
                <a:schemeClr val="bg1"/>
              </a:solidFill>
            </a:endParaRPr>
          </a:p>
          <a:p>
            <a:pPr lvl="1"/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Rata-rata: 43 tahun</a:t>
            </a:r>
            <a:endParaRPr lang="en-US" sz="1700">
              <a:solidFill>
                <a:schemeClr val="bg1"/>
              </a:solidFill>
            </a:endParaRPr>
          </a:p>
          <a:p>
            <a:endParaRPr lang="en-US" sz="1700">
              <a:solidFill>
                <a:schemeClr val="bg1"/>
              </a:solidFill>
              <a:latin typeface="Aptos"/>
              <a:cs typeface="Arial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pie chart with text on it&#10;&#10;Description automatically generated">
            <a:extLst>
              <a:ext uri="{FF2B5EF4-FFF2-40B4-BE49-F238E27FC236}">
                <a16:creationId xmlns:a16="http://schemas.microsoft.com/office/drawing/2014/main" id="{AF0F1657-0E4E-377C-C6F0-490EF4F5B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0" y="2756877"/>
            <a:ext cx="4072882" cy="3492497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3" y="2900856"/>
            <a:ext cx="304800" cy="429768"/>
            <a:chOff x="215328" y="-46937"/>
            <a:chExt cx="304800" cy="2773841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BFAF541D-8B27-A20E-D460-E299ED6F7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111" y="2756877"/>
            <a:ext cx="5330898" cy="335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0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6604AF4-AEF7-4020-93AD-C74808D17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B65AB2-AC18-4139-B8BE-52452A25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9A5304-EF26-47F3-9CB7-ED121FC7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8" y="685799"/>
            <a:ext cx="10820400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64882-7EA8-58CC-AF40-28DDB9A9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94" y="1136478"/>
            <a:ext cx="9016409" cy="1051885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Analisa Demografi dan Perilaku Pelanggan</a:t>
            </a:r>
            <a:endParaRPr lang="en-US" sz="3200">
              <a:solidFill>
                <a:schemeClr val="tx1">
                  <a:lumMod val="65000"/>
                  <a:lumOff val="35000"/>
                </a:schemeClr>
              </a:solidFill>
              <a:ea typeface="+mj-lt"/>
              <a:cs typeface="+mj-lt"/>
            </a:endParaRPr>
          </a:p>
        </p:txBody>
      </p:sp>
      <p:pic>
        <p:nvPicPr>
          <p:cNvPr id="4" name="Picture 3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67888B13-6C28-0BCE-C585-552E7497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914" y="1956879"/>
            <a:ext cx="3696122" cy="2810718"/>
          </a:xfrm>
          <a:prstGeom prst="rect">
            <a:avLst/>
          </a:prstGeom>
        </p:spPr>
      </p:pic>
      <p:pic>
        <p:nvPicPr>
          <p:cNvPr id="6" name="Picture 5" descr="A pie chart with numbers and a number of text&#10;&#10;Description automatically generated">
            <a:extLst>
              <a:ext uri="{FF2B5EF4-FFF2-40B4-BE49-F238E27FC236}">
                <a16:creationId xmlns:a16="http://schemas.microsoft.com/office/drawing/2014/main" id="{54643D92-0EA6-2050-5AE1-28B6E2F12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99" y="2413919"/>
            <a:ext cx="1835297" cy="19117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B843-4BDD-E05C-ABDF-35B981474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8262" y="4948623"/>
            <a:ext cx="3242778" cy="6048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16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Perbandingan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Gender di </a:t>
            </a:r>
            <a:r>
              <a:rPr lang="en-US" sz="16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Setiap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Kelompok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Usia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8A211D-8C0A-BD26-8B92-45821A094ACD}"/>
              </a:ext>
            </a:extLst>
          </p:cNvPr>
          <p:cNvSpPr txBox="1">
            <a:spLocks/>
          </p:cNvSpPr>
          <p:nvPr/>
        </p:nvSpPr>
        <p:spPr>
          <a:xfrm>
            <a:off x="1523792" y="4813893"/>
            <a:ext cx="2348258" cy="1145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Kategori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Produk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Terlaris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Clothing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Cosmetics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Food &amp;Beverage</a:t>
            </a:r>
          </a:p>
          <a:p>
            <a:pPr marL="0" indent="0" algn="ctr"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F6DD70-43B7-DE4A-5E2D-6FDE183DC0FA}"/>
              </a:ext>
            </a:extLst>
          </p:cNvPr>
          <p:cNvSpPr txBox="1">
            <a:spLocks/>
          </p:cNvSpPr>
          <p:nvPr/>
        </p:nvSpPr>
        <p:spPr>
          <a:xfrm>
            <a:off x="4825792" y="4372155"/>
            <a:ext cx="2535996" cy="1145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Distribusi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Pembayaran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44.7% Cash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35.1% Credit Card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20.2% Debit Card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1ED8E1-0EFF-AC62-FADF-44C3BBC40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994" y="2035382"/>
            <a:ext cx="3051314" cy="27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2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69841-E1B8-DD1E-6ED4-DA0A8789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>
                <a:solidFill>
                  <a:schemeClr val="bg1"/>
                </a:solidFill>
                <a:ea typeface="+mj-lt"/>
                <a:cs typeface="+mj-lt"/>
              </a:rPr>
              <a:t>Analisa Tren Penjualan Musiman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DADD60-0EF4-B5CD-61D4-DBA84DF7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Variasi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Penjualan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Tahunan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Penjualan</a:t>
            </a:r>
            <a:r>
              <a:rPr lang="id-ID" sz="2000" dirty="0">
                <a:solidFill>
                  <a:schemeClr val="bg1"/>
                </a:solidFill>
                <a:ea typeface="+mn-lt"/>
                <a:cs typeface="+mn-lt"/>
              </a:rPr>
              <a:t> meningkat dari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tahun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id-ID" sz="2000" dirty="0">
                <a:solidFill>
                  <a:schemeClr val="bg1"/>
                </a:solidFill>
                <a:ea typeface="+mn-lt"/>
                <a:cs typeface="+mn-lt"/>
              </a:rPr>
              <a:t>2021 ke tahun 2022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>
            <a:extLst>
              <a:ext uri="{FF2B5EF4-FFF2-40B4-BE49-F238E27FC236}">
                <a16:creationId xmlns:a16="http://schemas.microsoft.com/office/drawing/2014/main" id="{5965E76E-3C9A-5AE0-C261-07696CFD6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4800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5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55370-9AC3-AD3F-4C18-2F070843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981" y="547815"/>
            <a:ext cx="6017532" cy="98478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595959"/>
                </a:solidFill>
                <a:ea typeface="+mj-lt"/>
                <a:cs typeface="+mj-lt"/>
              </a:rPr>
              <a:t>Analisa Tren </a:t>
            </a:r>
            <a:r>
              <a:rPr lang="en-US" sz="3200" b="1" dirty="0" err="1">
                <a:solidFill>
                  <a:srgbClr val="595959"/>
                </a:solidFill>
                <a:ea typeface="+mj-lt"/>
                <a:cs typeface="+mj-lt"/>
              </a:rPr>
              <a:t>Penjualan</a:t>
            </a:r>
            <a:r>
              <a:rPr lang="en-US" sz="3200" b="1" dirty="0">
                <a:solidFill>
                  <a:srgbClr val="595959"/>
                </a:solidFill>
                <a:ea typeface="+mj-lt"/>
                <a:cs typeface="+mj-lt"/>
              </a:rPr>
              <a:t> </a:t>
            </a:r>
            <a:r>
              <a:rPr lang="en-US" sz="3200" b="1" dirty="0" err="1">
                <a:solidFill>
                  <a:srgbClr val="595959"/>
                </a:solidFill>
                <a:ea typeface="+mj-lt"/>
                <a:cs typeface="+mj-lt"/>
              </a:rPr>
              <a:t>Musiman</a:t>
            </a:r>
            <a:endParaRPr lang="en-US" sz="3200" dirty="0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B0500-CB5B-2C5F-A93B-432DD9383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489" y="5550510"/>
            <a:ext cx="3511395" cy="110625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>
                <a:ea typeface="+mn-lt"/>
                <a:cs typeface="+mn-lt"/>
              </a:rPr>
              <a:t>Variasi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Penjualan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Bulan</a:t>
            </a:r>
            <a:endParaRPr lang="en-US" sz="1400" dirty="0"/>
          </a:p>
          <a:p>
            <a:pPr lvl="1"/>
            <a:r>
              <a:rPr lang="en-US" sz="1400" dirty="0" err="1">
                <a:ea typeface="+mn-lt"/>
                <a:cs typeface="+mn-lt"/>
              </a:rPr>
              <a:t>Kenaikan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pada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id-ID" sz="1400" dirty="0">
                <a:ea typeface="+mn-lt"/>
                <a:cs typeface="+mn-lt"/>
              </a:rPr>
              <a:t>Mei, Juli, Oktober dan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id-ID" sz="1400" dirty="0">
                <a:ea typeface="+mn-lt"/>
                <a:cs typeface="+mn-lt"/>
              </a:rPr>
              <a:t>Desember </a:t>
            </a:r>
            <a:endParaRPr lang="en-US" sz="1400" dirty="0"/>
          </a:p>
          <a:p>
            <a:pPr lvl="1"/>
            <a:r>
              <a:rPr lang="en-US" sz="1400" dirty="0" err="1">
                <a:ea typeface="+mn-lt"/>
                <a:cs typeface="+mn-lt"/>
              </a:rPr>
              <a:t>Penurunan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pada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id-ID" sz="1400" dirty="0">
                <a:ea typeface="+mn-lt"/>
                <a:cs typeface="+mn-lt"/>
              </a:rPr>
              <a:t>Agustus, September dan November </a:t>
            </a:r>
            <a:endParaRPr lang="en-US" sz="1400" dirty="0"/>
          </a:p>
        </p:txBody>
      </p:sp>
      <p:pic>
        <p:nvPicPr>
          <p:cNvPr id="5" name="Picture 4" descr="A graph of different seasons&#10;&#10;Description automatically generated">
            <a:extLst>
              <a:ext uri="{FF2B5EF4-FFF2-40B4-BE49-F238E27FC236}">
                <a16:creationId xmlns:a16="http://schemas.microsoft.com/office/drawing/2014/main" id="{6FE95FA8-A15B-011B-A393-9B715CE7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31" y="1836620"/>
            <a:ext cx="4610119" cy="3711146"/>
          </a:xfrm>
          <a:prstGeom prst="rect">
            <a:avLst/>
          </a:prstGeom>
        </p:spPr>
      </p:pic>
      <p:pic>
        <p:nvPicPr>
          <p:cNvPr id="6" name="Picture 5" descr="A line graph with orange dots&#10;&#10;Description automatically generated">
            <a:extLst>
              <a:ext uri="{FF2B5EF4-FFF2-40B4-BE49-F238E27FC236}">
                <a16:creationId xmlns:a16="http://schemas.microsoft.com/office/drawing/2014/main" id="{24C260BF-C016-5370-9709-5E7C19B6F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1729069"/>
            <a:ext cx="5167185" cy="361702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57FEA4-E841-9DA0-DC6F-C2BDF1A5D3B7}"/>
              </a:ext>
            </a:extLst>
          </p:cNvPr>
          <p:cNvSpPr txBox="1">
            <a:spLocks/>
          </p:cNvSpPr>
          <p:nvPr/>
        </p:nvSpPr>
        <p:spPr>
          <a:xfrm>
            <a:off x="1336324" y="5548302"/>
            <a:ext cx="4483221" cy="1106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ea typeface="+mn-lt"/>
                <a:cs typeface="+mn-lt"/>
              </a:rPr>
              <a:t>Variasi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Penjualan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Musiman</a:t>
            </a:r>
            <a:endParaRPr lang="en-US" sz="1400" dirty="0"/>
          </a:p>
          <a:p>
            <a:pPr lvl="1"/>
            <a:r>
              <a:rPr lang="id-ID" sz="1400" dirty="0">
                <a:ea typeface="+mn-lt"/>
                <a:cs typeface="+mn-lt"/>
              </a:rPr>
              <a:t>Spring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memiliki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penjualan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tertinggi</a:t>
            </a:r>
            <a:endParaRPr lang="en-US" sz="1400" dirty="0"/>
          </a:p>
          <a:p>
            <a:pPr lvl="1"/>
            <a:r>
              <a:rPr lang="id-ID" sz="1400" dirty="0">
                <a:ea typeface="+mn-lt"/>
                <a:cs typeface="+mn-lt"/>
              </a:rPr>
              <a:t>Summer m</a:t>
            </a:r>
            <a:r>
              <a:rPr lang="en-US" sz="1400" dirty="0" err="1">
                <a:ea typeface="+mn-lt"/>
                <a:cs typeface="+mn-lt"/>
              </a:rPr>
              <a:t>emiliki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penjualan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terendah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13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B8EC3-021E-06E5-8C48-93285687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anchor="b">
            <a:normAutofit/>
          </a:bodyPr>
          <a:lstStyle/>
          <a:p>
            <a:r>
              <a:rPr lang="id" sz="3800" b="1">
                <a:solidFill>
                  <a:schemeClr val="bg1"/>
                </a:solidFill>
              </a:rPr>
              <a:t>RFM Analysis</a:t>
            </a:r>
            <a:endParaRPr lang="id" sz="3800">
              <a:solidFill>
                <a:schemeClr val="bg1"/>
              </a:solidFill>
              <a:ea typeface="+mj-lt"/>
              <a:cs typeface="+mj-lt"/>
            </a:endParaRPr>
          </a:p>
        </p:txBody>
      </p:sp>
      <p:pic>
        <p:nvPicPr>
          <p:cNvPr id="3" name="Picture 2" descr="A pie chart with numbers and a diagram&#10;&#10;Description automatically generated">
            <a:extLst>
              <a:ext uri="{FF2B5EF4-FFF2-40B4-BE49-F238E27FC236}">
                <a16:creationId xmlns:a16="http://schemas.microsoft.com/office/drawing/2014/main" id="{D88AECDA-39CF-CF3D-3759-3274F3F3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5" y="992385"/>
            <a:ext cx="5666547" cy="487323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18BCB0-F1CE-D6EC-7780-7DF155DD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909192"/>
            <a:ext cx="4713997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b="1">
                <a:solidFill>
                  <a:schemeClr val="bg1"/>
                </a:solidFill>
                <a:ea typeface="+mn-lt"/>
                <a:cs typeface="+mn-lt"/>
              </a:rPr>
              <a:t>Recency: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 Seberapa sering pelanggan melakukan pembelian terakhir.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 b="1">
                <a:solidFill>
                  <a:schemeClr val="bg1"/>
                </a:solidFill>
                <a:ea typeface="+mn-lt"/>
                <a:cs typeface="+mn-lt"/>
              </a:rPr>
              <a:t>Frequency: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 Seberapa sering pelanggan melakukan pembelian dalam periode tertentu.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 b="1">
                <a:solidFill>
                  <a:schemeClr val="bg1"/>
                </a:solidFill>
                <a:ea typeface="+mn-lt"/>
                <a:cs typeface="+mn-lt"/>
              </a:rPr>
              <a:t>Monetary: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 Berapa total nilai pembelian yang dilakukan pelanggan.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Skor RFM: 1-5 (5 menunjukkan nilai tertinggi)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Klasterisasi:</a:t>
            </a:r>
            <a:endParaRPr lang="en-US" sz="1600">
              <a:solidFill>
                <a:schemeClr val="bg1"/>
              </a:solidFill>
            </a:endParaRPr>
          </a:p>
          <a:p>
            <a:pPr lvl="1"/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Champions</a:t>
            </a:r>
            <a:endParaRPr lang="en-US" sz="1600">
              <a:solidFill>
                <a:schemeClr val="bg1"/>
              </a:solidFill>
            </a:endParaRPr>
          </a:p>
          <a:p>
            <a:pPr lvl="1"/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Pelanggan Setia</a:t>
            </a:r>
            <a:endParaRPr lang="en-US" sz="1600">
              <a:solidFill>
                <a:schemeClr val="bg1"/>
              </a:solidFill>
            </a:endParaRPr>
          </a:p>
          <a:p>
            <a:pPr lvl="1"/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Pelanggan Berisiko</a:t>
            </a:r>
            <a:endParaRPr lang="en-US" sz="1600">
              <a:solidFill>
                <a:schemeClr val="bg1"/>
              </a:solidFill>
            </a:endParaRPr>
          </a:p>
          <a:p>
            <a:pPr lvl="1"/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Pelanggan Baru</a:t>
            </a:r>
            <a:endParaRPr lang="en-US" sz="1600">
              <a:solidFill>
                <a:schemeClr val="bg1"/>
              </a:solidFill>
            </a:endParaRPr>
          </a:p>
          <a:p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1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Layar Lebar</PresentationFormat>
  <Paragraphs>0</Paragraphs>
  <Slides>12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12</vt:i4>
      </vt:variant>
    </vt:vector>
  </HeadingPairs>
  <TitlesOfParts>
    <vt:vector size="13" baseType="lpstr">
      <vt:lpstr>office theme</vt:lpstr>
      <vt:lpstr>Retail: Personalisasi Pengalaman Berbelanja</vt:lpstr>
      <vt:lpstr>Presentasi PowerPoint</vt:lpstr>
      <vt:lpstr>Pendahuluan</vt:lpstr>
      <vt:lpstr>Deskripsi Data</vt:lpstr>
      <vt:lpstr>Analisa Demografi dan Perilaku Pelanggan</vt:lpstr>
      <vt:lpstr>Analisa Demografi dan Perilaku Pelanggan</vt:lpstr>
      <vt:lpstr>Analisa Tren Penjualan Musiman</vt:lpstr>
      <vt:lpstr>Analisa Tren Penjualan Musiman</vt:lpstr>
      <vt:lpstr>RFM Analysis</vt:lpstr>
      <vt:lpstr>K-Means Clustering</vt:lpstr>
      <vt:lpstr>Rekomendasi Produk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desnawan setioroso</cp:lastModifiedBy>
  <cp:revision>655</cp:revision>
  <dcterms:created xsi:type="dcterms:W3CDTF">2024-03-07T15:50:02Z</dcterms:created>
  <dcterms:modified xsi:type="dcterms:W3CDTF">2024-05-02T06:50:43Z</dcterms:modified>
</cp:coreProperties>
</file>