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84" r:id="rId1"/>
  </p:sldMasterIdLst>
  <p:notesMasterIdLst>
    <p:notesMasterId r:id="rId31"/>
  </p:notesMasterIdLst>
  <p:sldIdLst>
    <p:sldId id="257" r:id="rId2"/>
    <p:sldId id="259" r:id="rId3"/>
    <p:sldId id="280" r:id="rId4"/>
    <p:sldId id="309" r:id="rId5"/>
    <p:sldId id="327" r:id="rId6"/>
    <p:sldId id="361" r:id="rId7"/>
    <p:sldId id="362" r:id="rId8"/>
    <p:sldId id="364" r:id="rId9"/>
    <p:sldId id="366" r:id="rId10"/>
    <p:sldId id="363" r:id="rId11"/>
    <p:sldId id="367" r:id="rId12"/>
    <p:sldId id="368" r:id="rId13"/>
    <p:sldId id="369" r:id="rId14"/>
    <p:sldId id="370" r:id="rId15"/>
    <p:sldId id="371" r:id="rId16"/>
    <p:sldId id="378" r:id="rId17"/>
    <p:sldId id="379" r:id="rId18"/>
    <p:sldId id="380" r:id="rId19"/>
    <p:sldId id="381" r:id="rId20"/>
    <p:sldId id="382" r:id="rId21"/>
    <p:sldId id="385" r:id="rId22"/>
    <p:sldId id="383" r:id="rId23"/>
    <p:sldId id="372" r:id="rId24"/>
    <p:sldId id="373" r:id="rId25"/>
    <p:sldId id="375" r:id="rId26"/>
    <p:sldId id="376" r:id="rId27"/>
    <p:sldId id="377" r:id="rId28"/>
    <p:sldId id="384" r:id="rId29"/>
    <p:sldId id="307" r:id="rId30"/>
  </p:sldIdLst>
  <p:sldSz cx="12192000" cy="6858000"/>
  <p:notesSz cx="6858000" cy="9144000"/>
  <p:custDataLst>
    <p:tags r:id="rId32"/>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张 曦灏" initials="张" lastIdx="1" clrIdx="0"/>
  <p:cmAuthor id="2" name="李 锦洋" initials="李" lastIdx="1" clrIdx="1"/>
  <p:cmAuthor id="3" name="86186" initials="8" lastIdx="1"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4924"/>
    <a:srgbClr val="1C3C25"/>
    <a:srgbClr val="47783C"/>
    <a:srgbClr val="7A34AF"/>
    <a:srgbClr val="F4D7FC"/>
    <a:srgbClr val="F1DBF8"/>
    <a:srgbClr val="2E4D2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1610" autoAdjust="0"/>
  </p:normalViewPr>
  <p:slideViewPr>
    <p:cSldViewPr snapToGrid="0">
      <p:cViewPr varScale="1">
        <p:scale>
          <a:sx n="57" d="100"/>
          <a:sy n="57" d="100"/>
        </p:scale>
        <p:origin x="1603" y="58"/>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4C59C-F65C-4D2C-B5D6-D2B8687C3B86}" type="datetimeFigureOut">
              <a:rPr lang="zh-CN" altLang="en-US" smtClean="0"/>
              <a:t>2023/10/3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8F9D32-2EAF-4BCE-A2B6-D60C7B5B0A06}"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10</a:t>
            </a:fld>
            <a:endParaRPr lang="zh-CN" altLang="en-US"/>
          </a:p>
        </p:txBody>
      </p:sp>
    </p:spTree>
    <p:extLst>
      <p:ext uri="{BB962C8B-B14F-4D97-AF65-F5344CB8AC3E}">
        <p14:creationId xmlns:p14="http://schemas.microsoft.com/office/powerpoint/2010/main" val="26682577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11</a:t>
            </a:fld>
            <a:endParaRPr lang="zh-CN" altLang="en-US"/>
          </a:p>
        </p:txBody>
      </p:sp>
    </p:spTree>
    <p:extLst>
      <p:ext uri="{BB962C8B-B14F-4D97-AF65-F5344CB8AC3E}">
        <p14:creationId xmlns:p14="http://schemas.microsoft.com/office/powerpoint/2010/main" val="1912013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12</a:t>
            </a:fld>
            <a:endParaRPr lang="zh-CN" altLang="en-US"/>
          </a:p>
        </p:txBody>
      </p:sp>
    </p:spTree>
    <p:extLst>
      <p:ext uri="{BB962C8B-B14F-4D97-AF65-F5344CB8AC3E}">
        <p14:creationId xmlns:p14="http://schemas.microsoft.com/office/powerpoint/2010/main" val="4148485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13</a:t>
            </a:fld>
            <a:endParaRPr lang="zh-CN" altLang="en-US"/>
          </a:p>
        </p:txBody>
      </p:sp>
    </p:spTree>
    <p:extLst>
      <p:ext uri="{BB962C8B-B14F-4D97-AF65-F5344CB8AC3E}">
        <p14:creationId xmlns:p14="http://schemas.microsoft.com/office/powerpoint/2010/main" val="20438586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14</a:t>
            </a:fld>
            <a:endParaRPr lang="zh-CN" altLang="en-US"/>
          </a:p>
        </p:txBody>
      </p:sp>
    </p:spTree>
    <p:extLst>
      <p:ext uri="{BB962C8B-B14F-4D97-AF65-F5344CB8AC3E}">
        <p14:creationId xmlns:p14="http://schemas.microsoft.com/office/powerpoint/2010/main" val="85189552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15</a:t>
            </a:fld>
            <a:endParaRPr lang="zh-CN" altLang="en-US"/>
          </a:p>
        </p:txBody>
      </p:sp>
    </p:spTree>
    <p:extLst>
      <p:ext uri="{BB962C8B-B14F-4D97-AF65-F5344CB8AC3E}">
        <p14:creationId xmlns:p14="http://schemas.microsoft.com/office/powerpoint/2010/main" val="3574264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16</a:t>
            </a:fld>
            <a:endParaRPr lang="zh-CN" altLang="en-US"/>
          </a:p>
        </p:txBody>
      </p:sp>
    </p:spTree>
    <p:extLst>
      <p:ext uri="{BB962C8B-B14F-4D97-AF65-F5344CB8AC3E}">
        <p14:creationId xmlns:p14="http://schemas.microsoft.com/office/powerpoint/2010/main" val="40756798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17</a:t>
            </a:fld>
            <a:endParaRPr lang="zh-CN" altLang="en-US"/>
          </a:p>
        </p:txBody>
      </p:sp>
    </p:spTree>
    <p:extLst>
      <p:ext uri="{BB962C8B-B14F-4D97-AF65-F5344CB8AC3E}">
        <p14:creationId xmlns:p14="http://schemas.microsoft.com/office/powerpoint/2010/main" val="25116283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18</a:t>
            </a:fld>
            <a:endParaRPr lang="zh-CN" altLang="en-US"/>
          </a:p>
        </p:txBody>
      </p:sp>
    </p:spTree>
    <p:extLst>
      <p:ext uri="{BB962C8B-B14F-4D97-AF65-F5344CB8AC3E}">
        <p14:creationId xmlns:p14="http://schemas.microsoft.com/office/powerpoint/2010/main" val="9617827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19</a:t>
            </a:fld>
            <a:endParaRPr lang="zh-CN" altLang="en-US"/>
          </a:p>
        </p:txBody>
      </p:sp>
    </p:spTree>
    <p:extLst>
      <p:ext uri="{BB962C8B-B14F-4D97-AF65-F5344CB8AC3E}">
        <p14:creationId xmlns:p14="http://schemas.microsoft.com/office/powerpoint/2010/main" val="3849384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在问题二的求解过程中，我们采用不同的初始点，最后定日镜的尺寸和安装高度均收敛至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5.75</a:t>
                </a:r>
                <a14:m>
                  <m:oMath xmlns:m="http://schemas.openxmlformats.org/officeDocument/2006/math">
                    <m:r>
                      <a:rPr lang="en-US" altLang="zh-CN" sz="18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5.75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2.875m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附近，一定程度上反映了模型的稳定性，如果取更小的步长，能够得到更加精确的结果，但计算效率会显著下降。</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根据优化结果，模型提升了年平均的余弦效率和定日镜的总面积，以此来提升年平均输出热功率。在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光学效率和单位面积镜面平均输出热功率和问题一基本保持的情况下，到达了额定功率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60MW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dirty="0"/>
              </a:p>
              <a:p>
                <a:endParaRPr lang="zh-CN" altLang="en-US" dirty="0"/>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在问题二的求解过程中，我们采用不同的初始点，最后定日镜的尺寸和安装高度均收敛至</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5.75</a:t>
                </a:r>
                <a:r>
                  <a:rPr lang="en-US" altLang="zh-CN" sz="1800" i="0" kern="100">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5.75</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和</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2.875m</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附近，一定程度上反映了模型的稳定性，如果取更小的步长，能够得到更加精确的结果，但计算效率会显著下降。</a:t>
                </a: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根据优化结果，模型提升了年平均的余弦效率和定日镜的总面积，以此来提升年平均输出热功率。在</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光学效率和单位面积镜面平均输出热功率和问题一基本保持的情况下，到达了额定功率</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60MW</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a:t>
                </a:r>
              </a:p>
              <a:p>
                <a:endParaRPr lang="en-US" altLang="zh-CN" dirty="0"/>
              </a:p>
              <a:p>
                <a:endParaRPr lang="zh-CN" altLang="en-US" dirty="0"/>
              </a:p>
            </p:txBody>
          </p:sp>
        </mc:Fallback>
      </mc:AlternateContent>
      <p:sp>
        <p:nvSpPr>
          <p:cNvPr id="4" name="灯片编号占位符 3"/>
          <p:cNvSpPr>
            <a:spLocks noGrp="1"/>
          </p:cNvSpPr>
          <p:nvPr>
            <p:ph type="sldNum" sz="quarter" idx="5"/>
          </p:nvPr>
        </p:nvSpPr>
        <p:spPr/>
        <p:txBody>
          <a:bodyPr/>
          <a:lstStyle/>
          <a:p>
            <a:fld id="{DE8F9D32-2EAF-4BCE-A2B6-D60C7B5B0A06}" type="slidenum">
              <a:rPr lang="zh-CN" altLang="en-US" smtClean="0"/>
              <a:t>20</a:t>
            </a:fld>
            <a:endParaRPr lang="zh-CN" altLang="en-US"/>
          </a:p>
        </p:txBody>
      </p:sp>
    </p:spTree>
    <p:extLst>
      <p:ext uri="{BB962C8B-B14F-4D97-AF65-F5344CB8AC3E}">
        <p14:creationId xmlns:p14="http://schemas.microsoft.com/office/powerpoint/2010/main" val="22610205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问题三在问题二的基础上添加了新的条件，不同的定日镜尺寸和安装高度可以各不相同。</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假设在同一个同心圆上的所有定日镜的尺寸</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宽</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高</a:t>
            </a:r>
            <a:r>
              <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dirty="0">
                <a:effectLst/>
                <a:latin typeface="Times New Roman" panose="02020603050405020304" pitchFamily="18" charset="0"/>
                <a:ea typeface="宋体" panose="02010600030101010101" pitchFamily="2" charset="-122"/>
                <a:cs typeface="Times New Roman" panose="02020603050405020304" pitchFamily="18" charset="0"/>
              </a:rPr>
              <a:t>和安装高度是相同的，记为</a:t>
            </a:r>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endParaRPr lang="en-US" altLang="zh-CN" sz="2800" kern="100" dirty="0">
              <a:effectLst/>
              <a:latin typeface="Times New Roman" panose="02020603050405020304" pitchFamily="18" charset="0"/>
              <a:ea typeface="宋体" panose="02010600030101010101" pitchFamily="2" charset="-122"/>
              <a:cs typeface="Times New Roman" panose="02020603050405020304" pitchFamily="18" charset="0"/>
            </a:endParaRPr>
          </a:p>
          <a:p>
            <a:r>
              <a:rPr lang="zh-CN" altLang="en-US" sz="1800" dirty="0"/>
              <a:t>通过调整不同定日镜的安装高度和尺寸可以提高光学效率和热输出功率。若离吸收塔较远的定日镜安装高度高，离吸收塔较近的定日镜尺寸较小，吸收塔获得的能量是最高的。在真实的定日镜场的布局中，近塔区的定日镜密集，远塔区的定日镜稀疏</a:t>
            </a:r>
            <a:r>
              <a:rPr lang="en-US" altLang="zh-CN" sz="1800" dirty="0"/>
              <a:t>[8]</a:t>
            </a:r>
            <a:r>
              <a:rPr lang="zh-CN" altLang="en-US" sz="1800" dirty="0"/>
              <a:t>，根据问题二得到的结果和以上分析，建立三个参数与同心圆半径的函数关系。其中，</a:t>
            </a:r>
            <a:r>
              <a:rPr lang="en-US" altLang="zh-CN" sz="1800" dirty="0" err="1"/>
              <a:t>rn</a:t>
            </a:r>
            <a:r>
              <a:rPr lang="zh-CN" altLang="en-US" sz="1800" dirty="0"/>
              <a:t>为第</a:t>
            </a:r>
            <a:r>
              <a:rPr lang="en-US" altLang="zh-CN" sz="1800" dirty="0"/>
              <a:t>n</a:t>
            </a:r>
            <a:r>
              <a:rPr lang="zh-CN" altLang="en-US" sz="1800" dirty="0"/>
              <a:t>个同心圆的半径，</a:t>
            </a:r>
            <a:r>
              <a:rPr lang="en-US" altLang="zh-CN" sz="1800" dirty="0"/>
              <a:t>ABC</a:t>
            </a:r>
            <a:r>
              <a:rPr lang="zh-CN" altLang="en-US" sz="1800" dirty="0"/>
              <a:t>为斜率，是需要优化的参数，常数为截距，表示第二问中得到的结果。通过建立函数关系来减少参数，进而减少模型的计算量。</a:t>
            </a:r>
            <a:endParaRPr lang="en-US" altLang="zh-CN" sz="1800" dirty="0"/>
          </a:p>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21</a:t>
            </a:fld>
            <a:endParaRPr lang="zh-CN" altLang="en-US"/>
          </a:p>
        </p:txBody>
      </p:sp>
    </p:spTree>
    <p:extLst>
      <p:ext uri="{BB962C8B-B14F-4D97-AF65-F5344CB8AC3E}">
        <p14:creationId xmlns:p14="http://schemas.microsoft.com/office/powerpoint/2010/main" val="9718933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22</a:t>
            </a:fld>
            <a:endParaRPr lang="zh-CN" altLang="en-US"/>
          </a:p>
        </p:txBody>
      </p:sp>
    </p:spTree>
    <p:extLst>
      <p:ext uri="{BB962C8B-B14F-4D97-AF65-F5344CB8AC3E}">
        <p14:creationId xmlns:p14="http://schemas.microsoft.com/office/powerpoint/2010/main" val="415114175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23</a:t>
            </a:fld>
            <a:endParaRPr lang="zh-CN" altLang="en-US"/>
          </a:p>
        </p:txBody>
      </p:sp>
    </p:spTree>
    <p:extLst>
      <p:ext uri="{BB962C8B-B14F-4D97-AF65-F5344CB8AC3E}">
        <p14:creationId xmlns:p14="http://schemas.microsoft.com/office/powerpoint/2010/main" val="258424206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lvl="0" indent="0" algn="just" fontAlgn="ctr">
              <a:lnSpc>
                <a:spcPct val="150000"/>
              </a:lnSpc>
              <a:buFont typeface="+mj-lt"/>
              <a:buNone/>
            </a:pPr>
            <a:r>
              <a:rPr lang="zh-CN" altLang="en-US" sz="1800" kern="100" dirty="0">
                <a:effectLst/>
                <a:latin typeface="Times New Roman" panose="02020603050405020304" pitchFamily="18" charset="0"/>
                <a:ea typeface="宋体" panose="02010600030101010101" pitchFamily="2" charset="-122"/>
                <a:cs typeface="Times New Roman" panose="02020603050405020304" pitchFamily="18" charset="0"/>
              </a:rPr>
              <a:t>优点</a:t>
            </a:r>
            <a:endPar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marL="342900" lvl="0" indent="-342900" algn="just" fontAlgn="ctr">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采用蒙特卡洛光线追迹法，基于物理原理准确地模拟光线的传播过程，适用于复杂的定日镜效率计算。</a:t>
            </a:r>
          </a:p>
          <a:p>
            <a:pPr marL="342900" lvl="0" indent="-342900" algn="just" fontAlgn="ctr">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通过二维正态分布体现出太阳光的非平行性，更加贴合实际情况。</a:t>
            </a:r>
          </a:p>
          <a:p>
            <a:pPr marL="342900" lvl="0" indent="-342900" algn="just" fontAlgn="ctr">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通过双层规划模型来提升年均输出热功率，将复杂的多参数问题进行拆分，降低了计算的复杂度。</a:t>
            </a:r>
          </a:p>
          <a:p>
            <a:pPr marL="342900" lvl="0" indent="-342900" algn="just" fontAlgn="ctr">
              <a:lnSpc>
                <a:spcPct val="150000"/>
              </a:lnSpc>
              <a:buFont typeface="+mj-lt"/>
              <a:buAutoNum type="arabicPeriod"/>
            </a:pP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参考</a:t>
            </a:r>
            <a:r>
              <a:rPr lang="en-US"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Campo</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定日镜场的布置方法，提出了同心圆密排布局方式，建立同心圆半径和定日镜位置、数量的关系，能够极大程度地简化计算的复杂性。</a:t>
            </a:r>
          </a:p>
          <a:p>
            <a:endParaRPr lang="en-US" altLang="zh-CN" dirty="0"/>
          </a:p>
          <a:p>
            <a:r>
              <a:rPr lang="zh-CN" altLang="en-US" dirty="0"/>
              <a:t>缺点</a:t>
            </a:r>
            <a:endParaRPr lang="en-US" altLang="zh-CN" dirty="0"/>
          </a:p>
          <a:p>
            <a:r>
              <a:rPr lang="en-US" altLang="zh-CN" dirty="0"/>
              <a:t>1. </a:t>
            </a:r>
            <a:r>
              <a:rPr lang="zh-CN" altLang="en-US" dirty="0"/>
              <a:t>蒙特卡洛光线追踪方法和遍历算法对计算资源的要求高，计算成本大。若在蒙特卡洛方法中取得光线数目较少，会导致光学效率有较大的误差。</a:t>
            </a:r>
          </a:p>
          <a:p>
            <a:r>
              <a:rPr lang="en-US" altLang="zh-CN" dirty="0"/>
              <a:t>2.</a:t>
            </a:r>
            <a:r>
              <a:rPr lang="zh-CN" altLang="en-US" dirty="0"/>
              <a:t>本文假设同一个同心圆上定日镜的分布是均匀的，定日镜的所有参数是相同的，得到的解为局部最优解，实际情况中不同的定日镜会存在一定的偏差。</a:t>
            </a:r>
          </a:p>
          <a:p>
            <a:r>
              <a:rPr lang="en-US" altLang="zh-CN" dirty="0"/>
              <a:t>3.</a:t>
            </a:r>
            <a:r>
              <a:rPr lang="zh-CN" altLang="en-US" dirty="0"/>
              <a:t>本文在问题三中用线性关系去描述定日镜尺寸和安装高度与同心圆半径的关系，只能得到局部最优解，需要更加精确的函数。</a:t>
            </a:r>
          </a:p>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24</a:t>
            </a:fld>
            <a:endParaRPr lang="zh-CN" altLang="en-US"/>
          </a:p>
        </p:txBody>
      </p:sp>
    </p:spTree>
    <p:extLst>
      <p:ext uri="{BB962C8B-B14F-4D97-AF65-F5344CB8AC3E}">
        <p14:creationId xmlns:p14="http://schemas.microsoft.com/office/powerpoint/2010/main" val="42153668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25</a:t>
            </a:fld>
            <a:endParaRPr lang="zh-CN" altLang="en-US"/>
          </a:p>
        </p:txBody>
      </p:sp>
    </p:spTree>
    <p:extLst>
      <p:ext uri="{BB962C8B-B14F-4D97-AF65-F5344CB8AC3E}">
        <p14:creationId xmlns:p14="http://schemas.microsoft.com/office/powerpoint/2010/main" val="14967389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6</a:t>
            </a:fld>
            <a:endParaRPr lang="zh-CN" altLang="en-US"/>
          </a:p>
        </p:txBody>
      </p:sp>
    </p:spTree>
    <p:extLst>
      <p:ext uri="{BB962C8B-B14F-4D97-AF65-F5344CB8AC3E}">
        <p14:creationId xmlns:p14="http://schemas.microsoft.com/office/powerpoint/2010/main" val="1523808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B18EAD77-486C-432B-9EE9-E6FD5C91EB8A}" type="slidenum">
              <a:rPr lang="zh-CN" altLang="en-US" smtClean="0"/>
              <a:t>7</a:t>
            </a:fld>
            <a:endParaRPr lang="zh-CN" altLang="en-US"/>
          </a:p>
        </p:txBody>
      </p:sp>
    </p:spTree>
    <p:extLst>
      <p:ext uri="{BB962C8B-B14F-4D97-AF65-F5344CB8AC3E}">
        <p14:creationId xmlns:p14="http://schemas.microsoft.com/office/powerpoint/2010/main" val="7418511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8</a:t>
            </a:fld>
            <a:endParaRPr lang="zh-CN" altLang="en-US"/>
          </a:p>
        </p:txBody>
      </p:sp>
    </p:spTree>
    <p:extLst>
      <p:ext uri="{BB962C8B-B14F-4D97-AF65-F5344CB8AC3E}">
        <p14:creationId xmlns:p14="http://schemas.microsoft.com/office/powerpoint/2010/main" val="7428240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DE8F9D32-2EAF-4BCE-A2B6-D60C7B5B0A06}" type="slidenum">
              <a:rPr lang="zh-CN" altLang="en-US" smtClean="0"/>
              <a:t>9</a:t>
            </a:fld>
            <a:endParaRPr lang="zh-CN" altLang="en-US"/>
          </a:p>
        </p:txBody>
      </p:sp>
    </p:spTree>
    <p:extLst>
      <p:ext uri="{BB962C8B-B14F-4D97-AF65-F5344CB8AC3E}">
        <p14:creationId xmlns:p14="http://schemas.microsoft.com/office/powerpoint/2010/main" val="76099512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3DBA6B45-1391-4AD3-A1AF-A9ADB445C2D1}" type="datetime1">
              <a:rPr lang="zh-CN" altLang="en-US" smtClean="0"/>
              <a:t>2023/10/3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D5625F-B72A-45EC-8DC9-EB451D8EA7F9}" type="slidenum">
              <a:rPr lang="zh-CN" altLang="en-US" smtClean="0"/>
              <a:t>‹#›</a:t>
            </a:fld>
            <a:endParaRPr lang="zh-CN" altLang="en-US" dirty="0"/>
          </a:p>
        </p:txBody>
      </p:sp>
      <p:pic>
        <p:nvPicPr>
          <p:cNvPr id="7" name="图片 6">
            <a:extLst>
              <a:ext uri="{FF2B5EF4-FFF2-40B4-BE49-F238E27FC236}">
                <a16:creationId xmlns:a16="http://schemas.microsoft.com/office/drawing/2014/main" id="{36515309-522C-1C00-8342-2E471E3653D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3000" y="133958"/>
            <a:ext cx="912902" cy="905933"/>
          </a:xfrm>
          <a:prstGeom prst="rect">
            <a:avLst/>
          </a:prstGeom>
        </p:spPr>
      </p:pic>
      <p:pic>
        <p:nvPicPr>
          <p:cNvPr id="8" name="图片 7">
            <a:extLst>
              <a:ext uri="{FF2B5EF4-FFF2-40B4-BE49-F238E27FC236}">
                <a16:creationId xmlns:a16="http://schemas.microsoft.com/office/drawing/2014/main" id="{90740A11-B773-8400-7F7E-333FF43C35F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1109149" y="119591"/>
            <a:ext cx="955851" cy="954168"/>
          </a:xfrm>
          <a:prstGeom prst="rect">
            <a:avLst/>
          </a:prstGeom>
        </p:spPr>
      </p:pic>
      <p:pic>
        <p:nvPicPr>
          <p:cNvPr id="9" name="图片 8" descr="图形6">
            <a:extLst>
              <a:ext uri="{FF2B5EF4-FFF2-40B4-BE49-F238E27FC236}">
                <a16:creationId xmlns:a16="http://schemas.microsoft.com/office/drawing/2014/main" id="{E09422D5-031D-3580-8F9E-9CF57AB93F3D}"/>
              </a:ext>
            </a:extLst>
          </p:cNvPr>
          <p:cNvPicPr>
            <a:picLocks noChangeAspect="1"/>
          </p:cNvPicPr>
          <p:nvPr userDrawn="1">
            <p:custDataLst>
              <p:tags r:id="rId1"/>
            </p:custDataLst>
          </p:nvPr>
        </p:nvPicPr>
        <p:blipFill>
          <a:blip r:embed="rId5" cstate="print"/>
          <a:stretch>
            <a:fillRect/>
          </a:stretch>
        </p:blipFill>
        <p:spPr>
          <a:xfrm>
            <a:off x="7907020" y="4003040"/>
            <a:ext cx="4284980" cy="2854960"/>
          </a:xfrm>
          <a:prstGeom prst="rect">
            <a:avLst/>
          </a:prstGeom>
        </p:spPr>
      </p:pic>
    </p:spTree>
    <p:extLst>
      <p:ext uri="{BB962C8B-B14F-4D97-AF65-F5344CB8AC3E}">
        <p14:creationId xmlns:p14="http://schemas.microsoft.com/office/powerpoint/2010/main" val="17320105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C1FFA76-6C29-484E-896A-ECC9D3B8738B}" type="datetime1">
              <a:rPr lang="zh-CN" altLang="en-US" smtClean="0"/>
              <a:t>2023/10/3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339766607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F1363027-0310-4CD9-9A9B-418439EFAADD}" type="datetime1">
              <a:rPr lang="zh-CN" altLang="en-US" smtClean="0"/>
              <a:t>2023/10/3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333859035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0A5F074A-7CE8-4E3B-87B7-6AF90E8A839B}" type="datetime1">
              <a:rPr lang="zh-CN" altLang="en-US" smtClean="0"/>
              <a:t>2023/10/3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2592733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E89AA7B0-9CB6-4F05-A128-5CAAD80FEECF}" type="datetime1">
              <a:rPr lang="zh-CN" altLang="en-US" smtClean="0"/>
              <a:t>2023/10/3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216219873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10884908-D787-4173-B53F-33FB9F8012C3}" type="datetime1">
              <a:rPr lang="zh-CN" altLang="en-US" smtClean="0"/>
              <a:t>2023/10/3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17822200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7AEB0C-5954-4E8E-AFE8-A8A37BC34804}" type="datetime1">
              <a:rPr lang="zh-CN" altLang="en-US" smtClean="0"/>
              <a:t>2023/10/3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40140351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F3A1968-D168-49F7-868A-ABE3D678C15C}" type="datetime1">
              <a:rPr lang="zh-CN" altLang="en-US" smtClean="0"/>
              <a:t>2023/10/3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BFD5625F-B72A-45EC-8DC9-EB451D8EA7F9}" type="slidenum">
              <a:rPr lang="zh-CN" altLang="en-US" smtClean="0"/>
              <a:t>‹#›</a:t>
            </a:fld>
            <a:endParaRPr lang="zh-CN" altLang="en-US"/>
          </a:p>
        </p:txBody>
      </p:sp>
      <p:pic>
        <p:nvPicPr>
          <p:cNvPr id="6" name="图片 5" descr="图形6">
            <a:extLst>
              <a:ext uri="{FF2B5EF4-FFF2-40B4-BE49-F238E27FC236}">
                <a16:creationId xmlns:a16="http://schemas.microsoft.com/office/drawing/2014/main" id="{8854A089-7A52-B76D-106D-6E3F5649778E}"/>
              </a:ext>
            </a:extLst>
          </p:cNvPr>
          <p:cNvPicPr>
            <a:picLocks noChangeAspect="1"/>
          </p:cNvPicPr>
          <p:nvPr userDrawn="1">
            <p:custDataLst>
              <p:tags r:id="rId1"/>
            </p:custDataLst>
          </p:nvPr>
        </p:nvPicPr>
        <p:blipFill>
          <a:blip r:embed="rId3" cstate="print"/>
          <a:stretch>
            <a:fillRect/>
          </a:stretch>
        </p:blipFill>
        <p:spPr>
          <a:xfrm>
            <a:off x="7907020" y="4003040"/>
            <a:ext cx="4284980" cy="2854960"/>
          </a:xfrm>
          <a:prstGeom prst="rect">
            <a:avLst/>
          </a:prstGeom>
        </p:spPr>
      </p:pic>
    </p:spTree>
    <p:extLst>
      <p:ext uri="{BB962C8B-B14F-4D97-AF65-F5344CB8AC3E}">
        <p14:creationId xmlns:p14="http://schemas.microsoft.com/office/powerpoint/2010/main" val="28523095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3372ED-907E-4555-A086-FFEDD6654E34}" type="datetime1">
              <a:rPr lang="zh-CN" altLang="en-US" smtClean="0"/>
              <a:t>2023/10/3</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BFD5625F-B72A-45EC-8DC9-EB451D8EA7F9}" type="slidenum">
              <a:rPr lang="zh-CN" altLang="en-US" smtClean="0"/>
              <a:t>‹#›</a:t>
            </a:fld>
            <a:endParaRPr lang="zh-CN" altLang="en-US" dirty="0"/>
          </a:p>
        </p:txBody>
      </p:sp>
      <p:pic>
        <p:nvPicPr>
          <p:cNvPr id="5" name="图片 4" descr="图形6">
            <a:extLst>
              <a:ext uri="{FF2B5EF4-FFF2-40B4-BE49-F238E27FC236}">
                <a16:creationId xmlns:a16="http://schemas.microsoft.com/office/drawing/2014/main" id="{A055A9EA-39EB-E572-3C0A-E2966472B315}"/>
              </a:ext>
            </a:extLst>
          </p:cNvPr>
          <p:cNvPicPr>
            <a:picLocks noChangeAspect="1"/>
          </p:cNvPicPr>
          <p:nvPr userDrawn="1">
            <p:custDataLst>
              <p:tags r:id="rId1"/>
            </p:custDataLst>
          </p:nvPr>
        </p:nvPicPr>
        <p:blipFill>
          <a:blip r:embed="rId3" cstate="print"/>
          <a:stretch>
            <a:fillRect/>
          </a:stretch>
        </p:blipFill>
        <p:spPr>
          <a:xfrm>
            <a:off x="7907020" y="4003040"/>
            <a:ext cx="4284980" cy="2854960"/>
          </a:xfrm>
          <a:prstGeom prst="rect">
            <a:avLst/>
          </a:prstGeom>
        </p:spPr>
      </p:pic>
      <p:pic>
        <p:nvPicPr>
          <p:cNvPr id="6" name="图片 5">
            <a:extLst>
              <a:ext uri="{FF2B5EF4-FFF2-40B4-BE49-F238E27FC236}">
                <a16:creationId xmlns:a16="http://schemas.microsoft.com/office/drawing/2014/main" id="{E8840DC9-E69D-5B73-8AD7-C3F1D5690F06}"/>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193206" y="136525"/>
            <a:ext cx="912902" cy="905933"/>
          </a:xfrm>
          <a:prstGeom prst="rect">
            <a:avLst/>
          </a:prstGeom>
        </p:spPr>
      </p:pic>
    </p:spTree>
    <p:extLst>
      <p:ext uri="{BB962C8B-B14F-4D97-AF65-F5344CB8AC3E}">
        <p14:creationId xmlns:p14="http://schemas.microsoft.com/office/powerpoint/2010/main" val="194019451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C1B6D5-2678-4D00-84FC-0A1371CFC9E0}" type="datetime1">
              <a:rPr lang="zh-CN" altLang="en-US" smtClean="0"/>
              <a:t>2023/10/3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79354732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0124AAB-9B09-4C3F-9E64-24F888147EF4}" type="datetime1">
              <a:rPr lang="zh-CN" altLang="en-US" smtClean="0"/>
              <a:t>2023/10/3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BFD5625F-B72A-45EC-8DC9-EB451D8EA7F9}" type="slidenum">
              <a:rPr lang="zh-CN" altLang="en-US" smtClean="0"/>
              <a:t>‹#›</a:t>
            </a:fld>
            <a:endParaRPr lang="zh-CN" altLang="en-US"/>
          </a:p>
        </p:txBody>
      </p:sp>
    </p:spTree>
    <p:extLst>
      <p:ext uri="{BB962C8B-B14F-4D97-AF65-F5344CB8AC3E}">
        <p14:creationId xmlns:p14="http://schemas.microsoft.com/office/powerpoint/2010/main" val="30615398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A3C296-D32D-424D-B935-B316A44ED23D}" type="datetime1">
              <a:rPr lang="zh-CN" altLang="en-US" smtClean="0"/>
              <a:t>2023/10/3</a:t>
            </a:fld>
            <a:endParaRPr lang="zh-CN"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D5625F-B72A-45EC-8DC9-EB451D8EA7F9}" type="slidenum">
              <a:rPr lang="zh-CN" altLang="en-US" smtClean="0"/>
              <a:t>‹#›</a:t>
            </a:fld>
            <a:endParaRPr lang="zh-CN" altLang="en-US" dirty="0"/>
          </a:p>
        </p:txBody>
      </p:sp>
    </p:spTree>
    <p:extLst>
      <p:ext uri="{BB962C8B-B14F-4D97-AF65-F5344CB8AC3E}">
        <p14:creationId xmlns:p14="http://schemas.microsoft.com/office/powerpoint/2010/main" val="19814304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image" Target="../media/image28.emf"/><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em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5" y="2208262"/>
            <a:ext cx="12187815" cy="2877923"/>
          </a:xfrm>
          <a:prstGeom prst="rect">
            <a:avLst/>
          </a:prstGeom>
        </p:spPr>
      </p:pic>
      <p:sp>
        <p:nvSpPr>
          <p:cNvPr id="8" name="矩形 7"/>
          <p:cNvSpPr/>
          <p:nvPr/>
        </p:nvSpPr>
        <p:spPr>
          <a:xfrm>
            <a:off x="-8370" y="2208262"/>
            <a:ext cx="12196185" cy="2877922"/>
          </a:xfrm>
          <a:prstGeom prst="rect">
            <a:avLst/>
          </a:prstGeom>
          <a:gradFill>
            <a:gsLst>
              <a:gs pos="0">
                <a:srgbClr val="014723"/>
              </a:gs>
              <a:gs pos="59000">
                <a:srgbClr val="014723">
                  <a:alpha val="60000"/>
                </a:srgbClr>
              </a:gs>
              <a:gs pos="100000">
                <a:srgbClr val="014723">
                  <a:alpha val="10000"/>
                </a:srgbClr>
              </a:gs>
            </a:gsLst>
            <a:lin ang="108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658997" y="2556390"/>
            <a:ext cx="10878185" cy="3101170"/>
          </a:xfrm>
          <a:prstGeom prst="rect">
            <a:avLst/>
          </a:prstGeom>
          <a:noFill/>
        </p:spPr>
        <p:txBody>
          <a:bodyPr wrap="square" rtlCol="0">
            <a:spAutoFit/>
          </a:bodyPr>
          <a:lstStyle/>
          <a:p>
            <a:pPr algn="ctr">
              <a:lnSpc>
                <a:spcPct val="150000"/>
              </a:lnSpc>
            </a:pPr>
            <a:r>
              <a:rPr lang="zh-CN" altLang="en-US" sz="4800" b="1" dirty="0">
                <a:solidFill>
                  <a:schemeClr val="bg1">
                    <a:lumMod val="95000"/>
                  </a:schemeClr>
                </a:solidFill>
                <a:latin typeface="微软雅黑" panose="020B0503020204020204" pitchFamily="34" charset="-122"/>
                <a:ea typeface="微软雅黑" panose="020B0503020204020204" pitchFamily="34" charset="-122"/>
                <a:sym typeface="+mn-ea"/>
              </a:rPr>
              <a:t>定日镜场的优化设计模型</a:t>
            </a:r>
            <a:endParaRPr lang="en-US" altLang="zh-CN" sz="4800" b="1" dirty="0">
              <a:solidFill>
                <a:schemeClr val="bg1">
                  <a:lumMod val="95000"/>
                </a:schemeClr>
              </a:solidFill>
              <a:latin typeface="微软雅黑" panose="020B0503020204020204" pitchFamily="34" charset="-122"/>
              <a:ea typeface="微软雅黑" panose="020B0503020204020204" pitchFamily="34" charset="-122"/>
              <a:sym typeface="+mn-ea"/>
            </a:endParaRPr>
          </a:p>
          <a:p>
            <a:pPr algn="ctr">
              <a:lnSpc>
                <a:spcPct val="150000"/>
              </a:lnSpc>
            </a:pPr>
            <a:r>
              <a:rPr lang="en-US" altLang="zh-CN" sz="3600" b="1" dirty="0">
                <a:solidFill>
                  <a:schemeClr val="bg1">
                    <a:lumMod val="95000"/>
                  </a:schemeClr>
                </a:solidFill>
                <a:latin typeface="微软雅黑" panose="020B0503020204020204" pitchFamily="34" charset="-122"/>
                <a:ea typeface="微软雅黑" panose="020B0503020204020204" pitchFamily="34" charset="-122"/>
                <a:sym typeface="+mn-ea"/>
              </a:rPr>
              <a:t>——</a:t>
            </a:r>
            <a:r>
              <a:rPr lang="zh-CN" altLang="en-US" sz="3600" b="1" dirty="0">
                <a:solidFill>
                  <a:schemeClr val="bg1">
                    <a:lumMod val="95000"/>
                  </a:schemeClr>
                </a:solidFill>
                <a:latin typeface="微软雅黑" panose="020B0503020204020204" pitchFamily="34" charset="-122"/>
                <a:ea typeface="微软雅黑" panose="020B0503020204020204" pitchFamily="34" charset="-122"/>
                <a:sym typeface="+mn-ea"/>
              </a:rPr>
              <a:t>数学建模论文答辩展示</a:t>
            </a:r>
            <a:endParaRPr lang="en-US" altLang="zh-CN" sz="3600" b="1" dirty="0">
              <a:solidFill>
                <a:schemeClr val="bg1">
                  <a:lumMod val="95000"/>
                </a:schemeClr>
              </a:solidFill>
              <a:latin typeface="微软雅黑" panose="020B0503020204020204" pitchFamily="34" charset="-122"/>
              <a:ea typeface="微软雅黑" panose="020B0503020204020204" pitchFamily="34" charset="-122"/>
              <a:sym typeface="+mn-ea"/>
            </a:endParaRPr>
          </a:p>
          <a:p>
            <a:pPr algn="ctr">
              <a:lnSpc>
                <a:spcPct val="150000"/>
              </a:lnSpc>
            </a:pPr>
            <a:endParaRPr lang="en-US" altLang="zh-CN" sz="4800" b="1" dirty="0">
              <a:solidFill>
                <a:schemeClr val="bg1">
                  <a:lumMod val="95000"/>
                </a:schemeClr>
              </a:solidFill>
              <a:latin typeface="微软雅黑" panose="020B0503020204020204" pitchFamily="34" charset="-122"/>
              <a:ea typeface="微软雅黑" panose="020B0503020204020204" pitchFamily="34" charset="-122"/>
              <a:sym typeface="+mn-ea"/>
            </a:endParaRPr>
          </a:p>
        </p:txBody>
      </p:sp>
      <p:sp>
        <p:nvSpPr>
          <p:cNvPr id="14" name="TextBox 7"/>
          <p:cNvSpPr txBox="1"/>
          <p:nvPr/>
        </p:nvSpPr>
        <p:spPr>
          <a:xfrm>
            <a:off x="3851346" y="5463761"/>
            <a:ext cx="4493489" cy="830972"/>
          </a:xfrm>
          <a:prstGeom prst="rect">
            <a:avLst/>
          </a:prstGeom>
          <a:noFill/>
        </p:spPr>
        <p:txBody>
          <a:bodyPr wrap="none" lIns="91416" tIns="45708" rIns="91416" bIns="45708" rtlCol="0">
            <a:spAutoFit/>
          </a:bodyPr>
          <a:lstStyle/>
          <a:p>
            <a:pPr algn="ctr"/>
            <a:r>
              <a:rPr lang="zh-CN" altLang="en-US" sz="2400" b="1" dirty="0">
                <a:solidFill>
                  <a:schemeClr val="tx1"/>
                </a:solidFill>
                <a:latin typeface="微软雅黑" panose="020B0503020204020204" pitchFamily="34" charset="-122"/>
                <a:ea typeface="微软雅黑" panose="020B0503020204020204" pitchFamily="34" charset="-122"/>
              </a:rPr>
              <a:t>队员：曾子林、凌国明、郑博文</a:t>
            </a:r>
            <a:endParaRPr lang="en-US" altLang="zh-CN" sz="2400" b="1" dirty="0">
              <a:solidFill>
                <a:schemeClr val="tx1"/>
              </a:solidFill>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指导老师：李艳会</a:t>
            </a:r>
            <a:endParaRPr lang="zh-CN" altLang="en-US" sz="2400" b="1" dirty="0">
              <a:solidFill>
                <a:schemeClr val="tx1"/>
              </a:solidFill>
              <a:latin typeface="微软雅黑" panose="020B0503020204020204" pitchFamily="34" charset="-122"/>
              <a:ea typeface="微软雅黑" panose="020B0503020204020204" pitchFamily="34" charset="-122"/>
            </a:endParaRPr>
          </a:p>
        </p:txBody>
      </p:sp>
      <p:pic>
        <p:nvPicPr>
          <p:cNvPr id="19" name="图片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5979" y="978753"/>
            <a:ext cx="2907485" cy="842749"/>
          </a:xfrm>
          <a:prstGeom prst="rect">
            <a:avLst/>
          </a:prstGeom>
        </p:spPr>
      </p:pic>
      <p:sp>
        <p:nvSpPr>
          <p:cNvPr id="2" name="TextBox 7"/>
          <p:cNvSpPr txBox="1"/>
          <p:nvPr/>
        </p:nvSpPr>
        <p:spPr>
          <a:xfrm>
            <a:off x="5057251" y="6272224"/>
            <a:ext cx="2064940" cy="400085"/>
          </a:xfrm>
          <a:prstGeom prst="rect">
            <a:avLst/>
          </a:prstGeom>
          <a:noFill/>
        </p:spPr>
        <p:txBody>
          <a:bodyPr wrap="none" lIns="91416" tIns="45708" rIns="91416" bIns="45708" rtlCol="0">
            <a:sp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202</a:t>
            </a:r>
            <a:r>
              <a:rPr lang="en-US" altLang="zh-CN" sz="2000" b="1" dirty="0">
                <a:solidFill>
                  <a:schemeClr val="tx1"/>
                </a:solidFill>
                <a:latin typeface="微软雅黑" panose="020B0503020204020204" pitchFamily="34" charset="-122"/>
                <a:ea typeface="微软雅黑" panose="020B0503020204020204" pitchFamily="34" charset="-122"/>
              </a:rPr>
              <a:t>3</a:t>
            </a:r>
            <a:r>
              <a:rPr lang="zh-CN" altLang="en-US" sz="2000" b="1" dirty="0">
                <a:solidFill>
                  <a:schemeClr val="tx1"/>
                </a:solidFill>
                <a:latin typeface="微软雅黑" panose="020B0503020204020204" pitchFamily="34" charset="-122"/>
                <a:ea typeface="微软雅黑" panose="020B0503020204020204" pitchFamily="34" charset="-122"/>
              </a:rPr>
              <a:t>年</a:t>
            </a:r>
            <a:r>
              <a:rPr lang="en-US" altLang="zh-CN" sz="2000" b="1" dirty="0">
                <a:solidFill>
                  <a:schemeClr val="tx1"/>
                </a:solidFill>
                <a:latin typeface="微软雅黑" panose="020B0503020204020204" pitchFamily="34" charset="-122"/>
                <a:ea typeface="微软雅黑" panose="020B0503020204020204" pitchFamily="34" charset="-122"/>
              </a:rPr>
              <a:t>10</a:t>
            </a:r>
            <a:r>
              <a:rPr lang="zh-CN" altLang="en-US" sz="2000" b="1" dirty="0">
                <a:solidFill>
                  <a:schemeClr val="tx1"/>
                </a:solidFill>
                <a:latin typeface="微软雅黑" panose="020B0503020204020204" pitchFamily="34" charset="-122"/>
                <a:ea typeface="微软雅黑" panose="020B0503020204020204" pitchFamily="34" charset="-122"/>
              </a:rPr>
              <a:t>月</a:t>
            </a:r>
            <a:r>
              <a:rPr lang="en-US" altLang="zh-CN" sz="2000" b="1" dirty="0">
                <a:latin typeface="微软雅黑" panose="020B0503020204020204" pitchFamily="34" charset="-122"/>
                <a:ea typeface="微软雅黑" panose="020B0503020204020204" pitchFamily="34" charset="-122"/>
              </a:rPr>
              <a:t>4</a:t>
            </a:r>
            <a:r>
              <a:rPr lang="zh-CN" altLang="en-US" sz="2000" b="1" dirty="0">
                <a:solidFill>
                  <a:schemeClr val="tx1"/>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11">
                <a:extLst>
                  <a:ext uri="{FF2B5EF4-FFF2-40B4-BE49-F238E27FC236}">
                    <a16:creationId xmlns:a16="http://schemas.microsoft.com/office/drawing/2014/main" id="{B736B2C7-7948-DA90-484E-F30A19967BE1}"/>
                  </a:ext>
                </a:extLst>
              </p:cNvPr>
              <p:cNvSpPr txBox="1"/>
              <p:nvPr/>
            </p:nvSpPr>
            <p:spPr>
              <a:xfrm>
                <a:off x="275640" y="1611051"/>
                <a:ext cx="11621729" cy="5246949"/>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余弦损失是指由于太阳光入射方向与镜面采光口法线方向不平行引起的接收能量损失。</a:t>
                </a:r>
                <a:r>
                  <a:rPr lang="zh-CN" altLang="en-US" sz="2400" b="1" dirty="0">
                    <a:latin typeface="微软雅黑" panose="020B0503020204020204" pitchFamily="34" charset="-122"/>
                    <a:ea typeface="微软雅黑" panose="020B0503020204020204" pitchFamily="34" charset="-122"/>
                  </a:rPr>
                  <a:t>余弦效率</a:t>
                </a:r>
                <a:r>
                  <a:rPr lang="zh-CN" altLang="en-US" sz="2400" dirty="0">
                    <a:latin typeface="微软雅黑" panose="020B0503020204020204" pitchFamily="34" charset="-122"/>
                    <a:ea typeface="微软雅黑" panose="020B0503020204020204" pitchFamily="34" charset="-122"/>
                  </a:rPr>
                  <a:t>表达式如下：</a:t>
                </a:r>
                <a:endParaRPr lang="en-US" altLang="zh-CN" sz="2400" dirty="0">
                  <a:latin typeface="微软雅黑" panose="020B0503020204020204" pitchFamily="34" charset="-122"/>
                  <a:ea typeface="微软雅黑" panose="020B0503020204020204" pitchFamily="34" charset="-122"/>
                </a:endParaRPr>
              </a:p>
              <a:p>
                <a:pPr>
                  <a:lnSpc>
                    <a:spcPct val="125000"/>
                  </a:lnSpc>
                </a:pPr>
                <a14:m>
                  <m:oMathPara xmlns:m="http://schemas.openxmlformats.org/officeDocument/2006/math">
                    <m:oMathParaPr>
                      <m:jc m:val="centerGroup"/>
                    </m:oMathParaPr>
                    <m:oMath xmlns:m="http://schemas.openxmlformats.org/officeDocument/2006/math">
                      <m:eqArr>
                        <m:eqArrPr>
                          <m:ctrlPr>
                            <a:rPr lang="en-US" altLang="zh-CN" sz="2400" b="0" i="1" smtClean="0">
                              <a:latin typeface="Cambria Math" panose="02040503050406030204" pitchFamily="18" charset="0"/>
                            </a:rPr>
                          </m:ctrlPr>
                        </m:eqArr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𝜂</m:t>
                              </m:r>
                            </m:e>
                            <m:sub>
                              <m:r>
                                <m:rPr>
                                  <m:nor/>
                                </m:rPr>
                                <a:rPr lang="en-US" altLang="zh-CN" sz="2400">
                                  <a:latin typeface="Times New Roman" panose="02020603050405020304" pitchFamily="18" charset="0"/>
                                  <a:cs typeface="Times New Roman" panose="02020603050405020304" pitchFamily="18" charset="0"/>
                                </a:rPr>
                                <m:t>cos</m:t>
                              </m:r>
                            </m:sub>
                          </m:sSub>
                          <m:r>
                            <a:rPr lang="en-US" altLang="zh-CN" sz="2400" i="1">
                              <a:latin typeface="Cambria Math" panose="02040503050406030204" pitchFamily="18" charset="0"/>
                            </a:rPr>
                            <m:t>=</m:t>
                          </m:r>
                          <m:r>
                            <m:rPr>
                              <m:nor/>
                            </m:rPr>
                            <a:rPr lang="en-US" altLang="zh-CN" sz="2400">
                              <a:latin typeface="Times New Roman" panose="02020603050405020304" pitchFamily="18" charset="0"/>
                              <a:cs typeface="Times New Roman" panose="02020603050405020304" pitchFamily="18" charset="0"/>
                            </a:rPr>
                            <m:t>cos</m:t>
                          </m:r>
                          <m:d>
                            <m:dPr>
                              <m:begChr m:val="["/>
                              <m:endChr m:val="]"/>
                              <m:ctrlPr>
                                <a:rPr lang="en-US" altLang="zh-CN" sz="2400" i="1">
                                  <a:latin typeface="Cambria Math" panose="02040503050406030204" pitchFamily="18" charset="0"/>
                                </a:rPr>
                              </m:ctrlPr>
                            </m:dPr>
                            <m:e>
                              <m:f>
                                <m:fPr>
                                  <m:ctrlPr>
                                    <a:rPr lang="zh-CN" altLang="zh-CN" sz="2400" i="1">
                                      <a:latin typeface="Cambria Math" panose="02040503050406030204" pitchFamily="18" charset="0"/>
                                    </a:rPr>
                                  </m:ctrlPr>
                                </m:fPr>
                                <m:num>
                                  <m:r>
                                    <a:rPr lang="en-US" altLang="zh-CN" sz="2400" i="1">
                                      <a:latin typeface="Cambria Math" panose="02040503050406030204" pitchFamily="18" charset="0"/>
                                    </a:rPr>
                                    <m:t>1</m:t>
                                  </m:r>
                                </m:num>
                                <m:den>
                                  <m:r>
                                    <a:rPr lang="en-US" altLang="zh-CN" sz="2400" i="1">
                                      <a:latin typeface="Cambria Math" panose="02040503050406030204" pitchFamily="18" charset="0"/>
                                    </a:rPr>
                                    <m:t>2</m:t>
                                  </m:r>
                                </m:den>
                              </m:f>
                              <m:r>
                                <a:rPr lang="en-US" altLang="zh-CN" sz="2400" i="1">
                                  <a:latin typeface="Cambria Math" panose="02040503050406030204" pitchFamily="18" charset="0"/>
                                </a:rPr>
                                <m:t>⋅</m:t>
                              </m:r>
                              <m:r>
                                <m:rPr>
                                  <m:nor/>
                                </m:rPr>
                                <a:rPr lang="en-US" altLang="zh-CN" sz="2400">
                                  <a:latin typeface="Times New Roman" panose="02020603050405020304" pitchFamily="18" charset="0"/>
                                  <a:cs typeface="Times New Roman" panose="02020603050405020304" pitchFamily="18" charset="0"/>
                                </a:rPr>
                                <m:t>arccos</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𝑠𝑢𝑛</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a:rPr lang="en-US" altLang="zh-CN" sz="2400" i="1">
                                          <a:latin typeface="Cambria Math" panose="02040503050406030204" pitchFamily="18" charset="0"/>
                                        </a:rPr>
                                        <m:t>𝑠𝑢𝑛</m:t>
                                      </m:r>
                                    </m:sub>
                                  </m:sSub>
                                </m:e>
                              </m:d>
                            </m:e>
                          </m:d>
                          <m:r>
                            <a:rPr lang="en-US" altLang="zh-CN" sz="2400" i="1">
                              <a:latin typeface="Cambria Math" panose="02040503050406030204" pitchFamily="18" charset="0"/>
                            </a:rPr>
                            <m:t>#</m:t>
                          </m:r>
                          <m:r>
                            <a:rPr lang="en-US" altLang="zh-CN" sz="2400" b="0" i="1" smtClean="0">
                              <a:latin typeface="Cambria Math" panose="02040503050406030204" pitchFamily="18" charset="0"/>
                            </a:rPr>
                            <m:t>###</m:t>
                          </m:r>
                        </m:e>
                      </m:eqArr>
                    </m:oMath>
                  </m:oMathPara>
                </a14:m>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𝐼</m:t>
                        </m:r>
                      </m:e>
                      <m:sub>
                        <m:r>
                          <a:rPr lang="en-US" altLang="zh-CN" sz="2400" b="0" i="1" smtClean="0">
                            <a:latin typeface="Cambria Math" panose="02040503050406030204" pitchFamily="18" charset="0"/>
                            <a:ea typeface="微软雅黑" panose="020B0503020204020204" pitchFamily="34" charset="-122"/>
                          </a:rPr>
                          <m:t>𝑠𝑢𝑛</m:t>
                        </m:r>
                      </m:sub>
                    </m:sSub>
                    <m:r>
                      <a:rPr lang="zh-CN" altLang="en-US" sz="2400" i="1">
                        <a:latin typeface="Cambria Math" panose="02040503050406030204" pitchFamily="18" charset="0"/>
                        <a:ea typeface="微软雅黑" panose="020B0503020204020204" pitchFamily="34" charset="-122"/>
                      </a:rPr>
                      <m:t>和</m:t>
                    </m:r>
                    <m:sSub>
                      <m:sSubPr>
                        <m:ctrlPr>
                          <a:rPr lang="en-US" altLang="zh-CN" sz="2400" b="0" i="1" smtClean="0">
                            <a:latin typeface="Cambria Math" panose="02040503050406030204" pitchFamily="18" charset="0"/>
                            <a:ea typeface="微软雅黑" panose="020B0503020204020204" pitchFamily="34" charset="-122"/>
                          </a:rPr>
                        </m:ctrlPr>
                      </m:sSubPr>
                      <m:e>
                        <m:r>
                          <a:rPr lang="en-US" altLang="zh-CN" sz="2400" b="0" i="1" smtClean="0">
                            <a:latin typeface="Cambria Math" panose="02040503050406030204" pitchFamily="18" charset="0"/>
                            <a:ea typeface="微软雅黑" panose="020B0503020204020204" pitchFamily="34" charset="-122"/>
                          </a:rPr>
                          <m:t>𝑅</m:t>
                        </m:r>
                      </m:e>
                      <m:sub>
                        <m:r>
                          <a:rPr lang="en-US" altLang="zh-CN" sz="2400" b="0" i="1" smtClean="0">
                            <a:latin typeface="Cambria Math" panose="02040503050406030204" pitchFamily="18" charset="0"/>
                            <a:ea typeface="微软雅黑" panose="020B0503020204020204" pitchFamily="34" charset="-122"/>
                          </a:rPr>
                          <m:t>𝑠𝑢𝑛</m:t>
                        </m:r>
                      </m:sub>
                    </m:sSub>
                  </m:oMath>
                </a14:m>
                <a:r>
                  <a:rPr lang="zh-CN" altLang="en-US" sz="2400" dirty="0">
                    <a:latin typeface="微软雅黑" panose="020B0503020204020204" pitchFamily="34" charset="-122"/>
                    <a:ea typeface="微软雅黑" panose="020B0503020204020204" pitchFamily="34" charset="-122"/>
                  </a:rPr>
                  <a:t>表示入射光线和反射光线。</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b="1" dirty="0">
                    <a:latin typeface="微软雅黑" panose="020B0503020204020204" pitchFamily="34" charset="-122"/>
                    <a:ea typeface="微软雅黑" panose="020B0503020204020204" pitchFamily="34" charset="-122"/>
                  </a:rPr>
                  <a:t>大气透射率</a:t>
                </a:r>
                <a:r>
                  <a:rPr lang="zh-CN" altLang="en-US" sz="2400" dirty="0">
                    <a:latin typeface="微软雅黑" panose="020B0503020204020204" pitchFamily="34" charset="-122"/>
                    <a:ea typeface="微软雅黑" panose="020B0503020204020204" pitchFamily="34" charset="-122"/>
                  </a:rPr>
                  <a:t>是太阳光在空气传播的过程中，由于空气中的杂质会对光线造成一定程度的削弱，导致一部分能量损失。其表达式如下</a:t>
                </a:r>
                <a:r>
                  <a:rPr lang="en-US" altLang="zh-CN" sz="2400" baseline="30000" dirty="0">
                    <a:solidFill>
                      <a:schemeClr val="tx1"/>
                    </a:solidFill>
                    <a:latin typeface="微软雅黑" panose="020B0503020204020204" pitchFamily="34" charset="-122"/>
                    <a:ea typeface="微软雅黑" panose="020B0503020204020204" pitchFamily="34" charset="-122"/>
                  </a:rPr>
                  <a:t>[2] </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25000"/>
                  </a:lnSpc>
                </a:pPr>
                <a14:m>
                  <m:oMathPara xmlns:m="http://schemas.openxmlformats.org/officeDocument/2006/math">
                    <m:oMathParaPr>
                      <m:jc m:val="center"/>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𝜂</m:t>
                          </m:r>
                        </m:e>
                        <m:sub>
                          <m:r>
                            <m:rPr>
                              <m:nor/>
                            </m:rPr>
                            <a:rPr lang="en-US" altLang="zh-CN" sz="2400">
                              <a:latin typeface="Times New Roman" panose="02020603050405020304" pitchFamily="18" charset="0"/>
                              <a:cs typeface="Times New Roman" panose="02020603050405020304" pitchFamily="18" charset="0"/>
                            </a:rPr>
                            <m:t>at</m:t>
                          </m:r>
                          <m:r>
                            <m:rPr>
                              <m:nor/>
                            </m:rPr>
                            <a:rPr lang="en-US" altLang="zh-CN" sz="2400">
                              <a:latin typeface="Times New Roman" panose="02020603050405020304" pitchFamily="18" charset="0"/>
                              <a:cs typeface="Times New Roman" panose="02020603050405020304" pitchFamily="18" charset="0"/>
                            </a:rPr>
                            <m:t> </m:t>
                          </m:r>
                        </m:sub>
                      </m:sSub>
                      <m:r>
                        <a:rPr lang="en-US" altLang="zh-CN" sz="2400" i="1">
                          <a:latin typeface="Cambria Math" panose="02040503050406030204" pitchFamily="18" charset="0"/>
                        </a:rPr>
                        <m:t>=0.99321−0.0001176</m:t>
                      </m:r>
                      <m:sSub>
                        <m:sSubPr>
                          <m:ctrlPr>
                            <a:rPr lang="en-US" altLang="zh-CN" sz="2400" i="1" dirty="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i="1" dirty="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i="1" dirty="0">
                              <a:latin typeface="Cambria Math" panose="02040503050406030204" pitchFamily="18" charset="0"/>
                              <a:ea typeface="微软雅黑" panose="020B0503020204020204" pitchFamily="34" charset="-122"/>
                              <a:cs typeface="Times New Roman" panose="02020603050405020304" pitchFamily="18" charset="0"/>
                            </a:rPr>
                            <m:t>𝐻𝑅</m:t>
                          </m:r>
                        </m:sub>
                      </m:sSub>
                      <m:r>
                        <a:rPr lang="en-US" altLang="zh-CN" sz="2400" i="1">
                          <a:latin typeface="Cambria Math" panose="02040503050406030204" pitchFamily="18" charset="0"/>
                        </a:rPr>
                        <m:t>+1.97×</m:t>
                      </m:r>
                      <m:sSup>
                        <m:sSupPr>
                          <m:ctrlPr>
                            <a:rPr lang="zh-CN" altLang="zh-CN" sz="2400" i="1">
                              <a:latin typeface="Cambria Math" panose="02040503050406030204" pitchFamily="18" charset="0"/>
                            </a:rPr>
                          </m:ctrlPr>
                        </m:sSupPr>
                        <m:e>
                          <m:r>
                            <a:rPr lang="en-US" altLang="zh-CN" sz="2400" i="1">
                              <a:latin typeface="Cambria Math" panose="02040503050406030204" pitchFamily="18" charset="0"/>
                            </a:rPr>
                            <m:t>10</m:t>
                          </m:r>
                        </m:e>
                        <m:sup>
                          <m:r>
                            <a:rPr lang="en-US" altLang="zh-CN" sz="2400" i="1">
                              <a:latin typeface="Cambria Math" panose="02040503050406030204" pitchFamily="18" charset="0"/>
                            </a:rPr>
                            <m:t>−8</m:t>
                          </m:r>
                        </m:sup>
                      </m:sSup>
                      <m:r>
                        <a:rPr lang="en-US" altLang="zh-CN" sz="2400" i="1">
                          <a:latin typeface="Cambria Math" panose="02040503050406030204" pitchFamily="18" charset="0"/>
                        </a:rPr>
                        <m:t>×</m:t>
                      </m:r>
                      <m:sSubSup>
                        <m:sSubSupPr>
                          <m:ctrlPr>
                            <a:rPr lang="en-US" altLang="zh-CN" sz="2400" i="1" smtClean="0">
                              <a:latin typeface="Cambria Math" panose="02040503050406030204" pitchFamily="18" charset="0"/>
                            </a:rPr>
                          </m:ctrlPr>
                        </m:sSubSupPr>
                        <m:e>
                          <m:r>
                            <a:rPr lang="en-US" altLang="zh-CN" sz="2400" b="0" i="1" smtClean="0">
                              <a:latin typeface="Cambria Math" panose="02040503050406030204" pitchFamily="18" charset="0"/>
                            </a:rPr>
                            <m:t>𝑑</m:t>
                          </m:r>
                        </m:e>
                        <m:sub>
                          <m:r>
                            <a:rPr lang="en-US" altLang="zh-CN" sz="2400" b="0" i="1" smtClean="0">
                              <a:latin typeface="Cambria Math" panose="02040503050406030204" pitchFamily="18" charset="0"/>
                            </a:rPr>
                            <m:t>𝐻𝑅</m:t>
                          </m:r>
                        </m:sub>
                        <m:sup>
                          <m:r>
                            <a:rPr lang="en-US" altLang="zh-CN" sz="2400" b="0" i="1" smtClean="0">
                              <a:latin typeface="Cambria Math" panose="02040503050406030204" pitchFamily="18" charset="0"/>
                            </a:rPr>
                            <m:t>2</m:t>
                          </m:r>
                        </m:sup>
                      </m:sSubSup>
                    </m:oMath>
                  </m:oMathPara>
                </a14:m>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其中，</a:t>
                </a:r>
                <a:r>
                  <a:rPr lang="zh-CN" altLang="zh-CN" sz="2400" dirty="0"/>
                  <a:t> </a:t>
                </a:r>
                <a14:m>
                  <m:oMath xmlns:m="http://schemas.openxmlformats.org/officeDocument/2006/math">
                    <m:sSub>
                      <m:sSubPr>
                        <m:ctrlPr>
                          <a:rPr lang="en-US" altLang="zh-CN" sz="2400" b="0" i="1" dirty="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dirty="0" smtClean="0">
                            <a:latin typeface="Cambria Math" panose="02040503050406030204" pitchFamily="18" charset="0"/>
                            <a:ea typeface="微软雅黑" panose="020B0503020204020204" pitchFamily="34" charset="-122"/>
                            <a:cs typeface="Times New Roman" panose="02020603050405020304" pitchFamily="18" charset="0"/>
                          </a:rPr>
                          <m:t>𝑑</m:t>
                        </m:r>
                      </m:e>
                      <m:sub>
                        <m:r>
                          <a:rPr lang="en-US" altLang="zh-CN" sz="2400" b="0" i="1" dirty="0" smtClean="0">
                            <a:latin typeface="Cambria Math" panose="02040503050406030204" pitchFamily="18" charset="0"/>
                            <a:ea typeface="微软雅黑" panose="020B0503020204020204" pitchFamily="34" charset="-122"/>
                            <a:cs typeface="Times New Roman" panose="02020603050405020304" pitchFamily="18" charset="0"/>
                          </a:rPr>
                          <m:t>𝐻𝑅</m:t>
                        </m:r>
                      </m:sub>
                    </m:sSub>
                  </m:oMath>
                </a14:m>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表示镜面中心到集热器中心的距离。</a:t>
                </a:r>
                <a:endParaRPr lang="en-US" altLang="zh-CN" sz="2400" b="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p:txBody>
          </p:sp>
        </mc:Choice>
        <mc:Fallback xmlns="">
          <p:sp>
            <p:nvSpPr>
              <p:cNvPr id="9" name="TextBox 11">
                <a:extLst>
                  <a:ext uri="{FF2B5EF4-FFF2-40B4-BE49-F238E27FC236}">
                    <a16:creationId xmlns:a16="http://schemas.microsoft.com/office/drawing/2014/main" id="{B736B2C7-7948-DA90-484E-F30A19967BE1}"/>
                  </a:ext>
                </a:extLst>
              </p:cNvPr>
              <p:cNvSpPr txBox="1">
                <a:spLocks noRot="1" noChangeAspect="1" noMove="1" noResize="1" noEditPoints="1" noAdjustHandles="1" noChangeArrowheads="1" noChangeShapeType="1" noTextEdit="1"/>
              </p:cNvSpPr>
              <p:nvPr/>
            </p:nvSpPr>
            <p:spPr>
              <a:xfrm>
                <a:off x="275640" y="1611051"/>
                <a:ext cx="11621729" cy="5246949"/>
              </a:xfrm>
              <a:prstGeom prst="rect">
                <a:avLst/>
              </a:prstGeom>
              <a:blipFill>
                <a:blip r:embed="rId3"/>
                <a:stretch>
                  <a:fillRect l="-787" r="-734"/>
                </a:stretch>
              </a:blipFill>
            </p:spPr>
            <p:txBody>
              <a:bodyPr/>
              <a:lstStyle/>
              <a:p>
                <a:r>
                  <a:rPr lang="zh-CN" altLang="en-US">
                    <a:noFill/>
                  </a:rPr>
                  <a:t> </a:t>
                </a:r>
              </a:p>
            </p:txBody>
          </p:sp>
        </mc:Fallback>
      </mc:AlternateContent>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24" name="页脚占位符 2">
            <a:extLst>
              <a:ext uri="{FF2B5EF4-FFF2-40B4-BE49-F238E27FC236}">
                <a16:creationId xmlns:a16="http://schemas.microsoft.com/office/drawing/2014/main" id="{B36E703E-FB29-C41B-3F2A-8A0B00BCA151}"/>
              </a:ext>
            </a:extLst>
          </p:cNvPr>
          <p:cNvSpPr>
            <a:spLocks noGrp="1"/>
          </p:cNvSpPr>
          <p:nvPr>
            <p:ph type="ftr" sz="quarter" idx="11"/>
          </p:nvPr>
        </p:nvSpPr>
        <p:spPr>
          <a:xfrm>
            <a:off x="275640" y="6390381"/>
            <a:ext cx="7590840" cy="365125"/>
          </a:xfrm>
        </p:spPr>
        <p:txBody>
          <a:bodyPr/>
          <a:lstStyle/>
          <a:p>
            <a:pPr algn="l"/>
            <a:r>
              <a:rPr lang="en-US" altLang="zh-CN" dirty="0">
                <a:latin typeface="Times New Roman" panose="02020603050405020304" pitchFamily="18" charset="0"/>
                <a:cs typeface="Times New Roman" panose="02020603050405020304" pitchFamily="18" charset="0"/>
              </a:rPr>
              <a:t>[2] O. </a:t>
            </a:r>
            <a:r>
              <a:rPr lang="en-US" altLang="zh-CN" dirty="0" err="1">
                <a:latin typeface="Times New Roman" panose="02020603050405020304" pitchFamily="18" charset="0"/>
                <a:cs typeface="Times New Roman" panose="02020603050405020304" pitchFamily="18" charset="0"/>
              </a:rPr>
              <a:t>Farges</a:t>
            </a:r>
            <a:r>
              <a:rPr lang="en-US" altLang="zh-CN" dirty="0">
                <a:latin typeface="Times New Roman" panose="02020603050405020304" pitchFamily="18" charset="0"/>
                <a:cs typeface="Times New Roman" panose="02020603050405020304" pitchFamily="18" charset="0"/>
              </a:rPr>
              <a:t>, J.J. </a:t>
            </a:r>
            <a:r>
              <a:rPr lang="en-US" altLang="zh-CN" dirty="0" err="1">
                <a:latin typeface="Times New Roman" panose="02020603050405020304" pitchFamily="18" charset="0"/>
                <a:cs typeface="Times New Roman" panose="02020603050405020304" pitchFamily="18" charset="0"/>
              </a:rPr>
              <a:t>Bezian</a:t>
            </a:r>
            <a:r>
              <a:rPr lang="en-US" altLang="zh-CN" dirty="0">
                <a:latin typeface="Times New Roman" panose="02020603050405020304" pitchFamily="18" charset="0"/>
                <a:cs typeface="Times New Roman" panose="02020603050405020304" pitchFamily="18" charset="0"/>
              </a:rPr>
              <a:t>, M. El </a:t>
            </a:r>
            <a:r>
              <a:rPr lang="en-US" altLang="zh-CN" dirty="0" err="1">
                <a:latin typeface="Times New Roman" panose="02020603050405020304" pitchFamily="18" charset="0"/>
                <a:cs typeface="Times New Roman" panose="02020603050405020304" pitchFamily="18" charset="0"/>
              </a:rPr>
              <a:t>Hafi</a:t>
            </a:r>
            <a:r>
              <a:rPr lang="en-US" altLang="zh-CN" dirty="0">
                <a:latin typeface="Times New Roman" panose="02020603050405020304" pitchFamily="18" charset="0"/>
                <a:cs typeface="Times New Roman" panose="02020603050405020304" pitchFamily="18" charset="0"/>
              </a:rPr>
              <a:t>, Global optimization of solar power tower systems using a Monte Carlo algorithm: Application to a redesign of the PS10 solar thermal power plant [J], Renewable Energy, 2018, 119:345-353.</a:t>
            </a:r>
            <a:endParaRPr lang="zh-CN" altLang="en-US" dirty="0">
              <a:latin typeface="Times New Roman" panose="02020603050405020304" pitchFamily="18" charset="0"/>
              <a:cs typeface="Times New Roman" panose="02020603050405020304" pitchFamily="18" charset="0"/>
            </a:endParaRPr>
          </a:p>
        </p:txBody>
      </p:sp>
      <p:grpSp>
        <p:nvGrpSpPr>
          <p:cNvPr id="28" name="组合 27">
            <a:extLst>
              <a:ext uri="{FF2B5EF4-FFF2-40B4-BE49-F238E27FC236}">
                <a16:creationId xmlns:a16="http://schemas.microsoft.com/office/drawing/2014/main" id="{6DD27CCF-24FF-420A-4DB7-03CC226D4C49}"/>
              </a:ext>
            </a:extLst>
          </p:cNvPr>
          <p:cNvGrpSpPr/>
          <p:nvPr/>
        </p:nvGrpSpPr>
        <p:grpSpPr>
          <a:xfrm>
            <a:off x="494070" y="987050"/>
            <a:ext cx="2527425" cy="594134"/>
            <a:chOff x="825910" y="2762865"/>
            <a:chExt cx="1610464" cy="594134"/>
          </a:xfrm>
        </p:grpSpPr>
        <p:sp>
          <p:nvSpPr>
            <p:cNvPr id="29" name="矩形: 圆角 28">
              <a:extLst>
                <a:ext uri="{FF2B5EF4-FFF2-40B4-BE49-F238E27FC236}">
                  <a16:creationId xmlns:a16="http://schemas.microsoft.com/office/drawing/2014/main" id="{FBDABEB1-99F8-2968-2FBE-6E5C808B856E}"/>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0" name="文本框 29">
              <a:extLst>
                <a:ext uri="{FF2B5EF4-FFF2-40B4-BE49-F238E27FC236}">
                  <a16:creationId xmlns:a16="http://schemas.microsoft.com/office/drawing/2014/main" id="{0FDC59ED-B003-B1C9-F263-B503D2E63D2D}"/>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问题一模型建立</a:t>
              </a:r>
            </a:p>
          </p:txBody>
        </p:sp>
      </p:grpSp>
    </p:spTree>
    <p:extLst>
      <p:ext uri="{BB962C8B-B14F-4D97-AF65-F5344CB8AC3E}">
        <p14:creationId xmlns:p14="http://schemas.microsoft.com/office/powerpoint/2010/main" val="326682467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extLst>
              <a:ext uri="{FF2B5EF4-FFF2-40B4-BE49-F238E27FC236}">
                <a16:creationId xmlns:a16="http://schemas.microsoft.com/office/drawing/2014/main" id="{F8E87358-45B9-22DE-DBD7-C58A644BB1D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071" y="1709079"/>
            <a:ext cx="3955389" cy="3593174"/>
          </a:xfrm>
          <a:prstGeom prst="rect">
            <a:avLst/>
          </a:prstGeom>
          <a:noFill/>
          <a:ln>
            <a:noFill/>
          </a:ln>
        </p:spPr>
      </p:pic>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4C8949-EB11-87DD-DE22-FA1AEB1615E7}"/>
                  </a:ext>
                </a:extLst>
              </p:cNvPr>
              <p:cNvSpPr txBox="1"/>
              <p:nvPr/>
            </p:nvSpPr>
            <p:spPr>
              <a:xfrm>
                <a:off x="5289755" y="1709079"/>
                <a:ext cx="6096000" cy="4381071"/>
              </a:xfrm>
              <a:prstGeom prst="rect">
                <a:avLst/>
              </a:prstGeom>
              <a:noFill/>
            </p:spPr>
            <p:txBody>
              <a:bodyPr wrap="square">
                <a:spAutoFit/>
              </a:bodyPr>
              <a:lstStyle/>
              <a:p>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由于光线的发散性，太阳光的入射光线是一束</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锥形光束</a:t>
                </a:r>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baseline="30000" dirty="0">
                    <a:effectLst/>
                    <a:latin typeface="Times New Roman" panose="02020603050405020304" pitchFamily="18" charset="0"/>
                    <a:ea typeface="微软雅黑" panose="020B0503020204020204" pitchFamily="34" charset="-122"/>
                    <a:cs typeface="Times New Roman" panose="02020603050405020304" pitchFamily="18" charset="0"/>
                  </a:rPr>
                  <a:t>[3]</a:t>
                </a:r>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，并以</a:t>
                </a:r>
                <a:r>
                  <a:rPr lang="zh-CN" altLang="zh-CN"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主光线的单位向量</a:t>
                </a:r>
                <a:r>
                  <a:rPr lang="zh-CN"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为垂直参考。</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采用</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二维正态分布</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去描述光锥圆盘面的能流密度，形成</a:t>
                </a:r>
                <a:r>
                  <a:rPr lang="zh-CN" altLang="en-US" sz="2400" b="1" kern="100" dirty="0">
                    <a:latin typeface="Times New Roman" panose="02020603050405020304" pitchFamily="18" charset="0"/>
                    <a:ea typeface="微软雅黑" panose="020B0503020204020204" pitchFamily="34" charset="-122"/>
                    <a:cs typeface="Times New Roman" panose="02020603050405020304" pitchFamily="18" charset="0"/>
                  </a:rPr>
                  <a:t>偏移向量</a:t>
                </a:r>
                <a14:m>
                  <m:oMath xmlns:m="http://schemas.openxmlformats.org/officeDocument/2006/math">
                    <m:acc>
                      <m:accPr>
                        <m:chr m:val="⃗"/>
                        <m:ctrlPr>
                          <a:rPr lang="zh-CN" altLang="en-US" sz="2400" b="1" i="1" kern="100" smtClean="0">
                            <a:latin typeface="Cambria Math" panose="02040503050406030204" pitchFamily="18" charset="0"/>
                            <a:ea typeface="微软雅黑" panose="020B0503020204020204" pitchFamily="34" charset="-122"/>
                            <a:cs typeface="Times New Roman" panose="02020603050405020304" pitchFamily="18" charset="0"/>
                          </a:rPr>
                        </m:ctrlPr>
                      </m:accPr>
                      <m:e>
                        <m:r>
                          <a:rPr lang="en-US" altLang="zh-CN" sz="2400" b="1" i="1" kern="100" smtClean="0">
                            <a:latin typeface="Cambria Math" panose="02040503050406030204" pitchFamily="18" charset="0"/>
                            <a:ea typeface="微软雅黑" panose="020B0503020204020204" pitchFamily="34" charset="-122"/>
                            <a:cs typeface="Times New Roman" panose="02020603050405020304" pitchFamily="18" charset="0"/>
                          </a:rPr>
                          <m:t>𝒕</m:t>
                        </m:r>
                      </m:e>
                    </m:acc>
                  </m:oMath>
                </a14:m>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用于描述非平行光线和主光线之间的偏移。</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矢量叠加后，得到在光锥中非平行光线的单位向量</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𝐼</m:t>
                          </m:r>
                        </m:e>
                        <m:sub>
                          <m:r>
                            <a:rPr lang="en-US" altLang="zh-CN" sz="2400" i="1">
                              <a:latin typeface="Cambria Math" panose="02040503050406030204" pitchFamily="18" charset="0"/>
                            </a:rPr>
                            <m:t>𝑜𝑓𝑓𝑠𝑒𝑡</m:t>
                          </m:r>
                        </m:sub>
                      </m:sSub>
                      <m:r>
                        <a:rPr lang="en-US" altLang="zh-CN" sz="2400" i="1">
                          <a:latin typeface="Cambria Math" panose="02040503050406030204" pitchFamily="18" charset="0"/>
                        </a:rPr>
                        <m:t>=</m:t>
                      </m:r>
                      <m:f>
                        <m:fPr>
                          <m:ctrlPr>
                            <a:rPr lang="zh-CN" altLang="zh-CN" sz="2400" i="1">
                              <a:latin typeface="Cambria Math" panose="02040503050406030204" pitchFamily="18" charset="0"/>
                            </a:rPr>
                          </m:ctrlPr>
                        </m:fPr>
                        <m:num>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𝑡</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𝐼</m:t>
                                  </m:r>
                                </m:e>
                              </m:acc>
                            </m:e>
                            <m:sub>
                              <m:r>
                                <a:rPr lang="en-US" altLang="zh-CN" sz="2400" i="1">
                                  <a:latin typeface="Cambria Math" panose="02040503050406030204" pitchFamily="18" charset="0"/>
                                </a:rPr>
                                <m:t>𝑠𝑢𝑛</m:t>
                              </m:r>
                            </m:sub>
                          </m:sSub>
                        </m:num>
                        <m:den>
                          <m:d>
                            <m:dPr>
                              <m:begChr m:val="|"/>
                              <m:endChr m:val="|"/>
                              <m:ctrlPr>
                                <a:rPr lang="zh-CN" altLang="zh-CN" sz="2400" i="1">
                                  <a:latin typeface="Cambria Math" panose="02040503050406030204" pitchFamily="18" charset="0"/>
                                </a:rPr>
                              </m:ctrlPr>
                            </m:d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𝑡</m:t>
                                  </m:r>
                                </m:e>
                              </m:acc>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acc>
                                    <m:accPr>
                                      <m:chr m:val="⃗"/>
                                      <m:ctrlPr>
                                        <a:rPr lang="zh-CN" altLang="zh-CN" sz="2400" i="1">
                                          <a:latin typeface="Cambria Math" panose="02040503050406030204" pitchFamily="18" charset="0"/>
                                        </a:rPr>
                                      </m:ctrlPr>
                                    </m:accPr>
                                    <m:e>
                                      <m:r>
                                        <a:rPr lang="en-US" altLang="zh-CN" sz="2400" i="1">
                                          <a:latin typeface="Cambria Math" panose="02040503050406030204" pitchFamily="18" charset="0"/>
                                        </a:rPr>
                                        <m:t>𝐼</m:t>
                                      </m:r>
                                    </m:e>
                                  </m:acc>
                                </m:e>
                                <m:sub>
                                  <m:r>
                                    <a:rPr lang="en-US" altLang="zh-CN" sz="2400" i="1">
                                      <a:latin typeface="Cambria Math" panose="02040503050406030204" pitchFamily="18" charset="0"/>
                                    </a:rPr>
                                    <m:t>𝑠𝑢𝑛</m:t>
                                  </m:r>
                                </m:sub>
                              </m:sSub>
                            </m:e>
                          </m:d>
                        </m:den>
                      </m:f>
                    </m:oMath>
                  </m:oMathPara>
                </a14:m>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7C4C8949-EB11-87DD-DE22-FA1AEB1615E7}"/>
                  </a:ext>
                </a:extLst>
              </p:cNvPr>
              <p:cNvSpPr txBox="1">
                <a:spLocks noRot="1" noChangeAspect="1" noMove="1" noResize="1" noEditPoints="1" noAdjustHandles="1" noChangeArrowheads="1" noChangeShapeType="1" noTextEdit="1"/>
              </p:cNvSpPr>
              <p:nvPr/>
            </p:nvSpPr>
            <p:spPr>
              <a:xfrm>
                <a:off x="5289755" y="1709079"/>
                <a:ext cx="6096000" cy="4381071"/>
              </a:xfrm>
              <a:prstGeom prst="rect">
                <a:avLst/>
              </a:prstGeom>
              <a:blipFill>
                <a:blip r:embed="rId4"/>
                <a:stretch>
                  <a:fillRect l="-1600" t="-1113" r="-900"/>
                </a:stretch>
              </a:blipFill>
            </p:spPr>
            <p:txBody>
              <a:bodyPr/>
              <a:lstStyle/>
              <a:p>
                <a:r>
                  <a:rPr lang="zh-CN" altLang="en-US">
                    <a:noFill/>
                  </a:rPr>
                  <a:t> </a:t>
                </a:r>
              </a:p>
            </p:txBody>
          </p:sp>
        </mc:Fallback>
      </mc:AlternateContent>
      <p:sp>
        <p:nvSpPr>
          <p:cNvPr id="5" name="页脚占位符 2">
            <a:extLst>
              <a:ext uri="{FF2B5EF4-FFF2-40B4-BE49-F238E27FC236}">
                <a16:creationId xmlns:a16="http://schemas.microsoft.com/office/drawing/2014/main" id="{6364E43D-40BE-F73A-C277-C536939B95DD}"/>
              </a:ext>
            </a:extLst>
          </p:cNvPr>
          <p:cNvSpPr>
            <a:spLocks noGrp="1"/>
          </p:cNvSpPr>
          <p:nvPr>
            <p:ph type="ftr" sz="quarter" idx="11"/>
          </p:nvPr>
        </p:nvSpPr>
        <p:spPr>
          <a:xfrm>
            <a:off x="226478" y="6210084"/>
            <a:ext cx="7560671" cy="523578"/>
          </a:xfrm>
        </p:spPr>
        <p:txBody>
          <a:bodyPr/>
          <a:lstStyle/>
          <a:p>
            <a:pPr algn="l"/>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张平等，太阳能塔式光热镜场光学效率计算方法</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，技术与市场，</a:t>
            </a:r>
            <a:r>
              <a:rPr lang="en-US" altLang="zh-CN" dirty="0">
                <a:latin typeface="Times New Roman" panose="02020603050405020304" pitchFamily="18" charset="0"/>
                <a:cs typeface="Times New Roman" panose="02020603050405020304" pitchFamily="18" charset="0"/>
              </a:rPr>
              <a:t>2021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28(6):5-8.</a:t>
            </a:r>
            <a:r>
              <a:rPr lang="zh-CN" alt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algn="l"/>
            <a:r>
              <a:rPr lang="en-US" altLang="zh-CN" dirty="0">
                <a:latin typeface="Times New Roman" panose="02020603050405020304" pitchFamily="18" charset="0"/>
                <a:cs typeface="Times New Roman" panose="02020603050405020304" pitchFamily="18" charset="0"/>
              </a:rPr>
              <a:t>[4] </a:t>
            </a:r>
            <a:r>
              <a:rPr lang="zh-CN" altLang="en-US" dirty="0">
                <a:latin typeface="Times New Roman" panose="02020603050405020304" pitchFamily="18" charset="0"/>
                <a:cs typeface="Times New Roman" panose="02020603050405020304" pitchFamily="18" charset="0"/>
              </a:rPr>
              <a:t>张宏丽</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王志峰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塔式电站定日镜场布置范围的理论分析</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太阳能学报</a:t>
            </a:r>
            <a:r>
              <a:rPr lang="en-US" altLang="zh-CN" dirty="0">
                <a:latin typeface="Times New Roman" panose="02020603050405020304" pitchFamily="18" charset="0"/>
                <a:cs typeface="Times New Roman" panose="02020603050405020304" pitchFamily="18" charset="0"/>
              </a:rPr>
              <a:t>,2011,32(01):89-94.</a:t>
            </a:r>
          </a:p>
          <a:p>
            <a:pPr algn="l"/>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周艺艺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田军</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陈将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赵豫红</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GPU</a:t>
            </a:r>
            <a:r>
              <a:rPr lang="zh-CN" altLang="en-US" dirty="0">
                <a:latin typeface="Times New Roman" panose="02020603050405020304" pitchFamily="18" charset="0"/>
                <a:cs typeface="Times New Roman" panose="02020603050405020304" pitchFamily="18" charset="0"/>
              </a:rPr>
              <a:t>的塔式太阳能热电系统吸热功率计算</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控制工程</a:t>
            </a:r>
            <a:r>
              <a:rPr lang="en-US" altLang="zh-CN" dirty="0">
                <a:latin typeface="Times New Roman" panose="02020603050405020304" pitchFamily="18" charset="0"/>
                <a:cs typeface="Times New Roman" panose="02020603050405020304" pitchFamily="18" charset="0"/>
              </a:rPr>
              <a:t>,2015,22(02):282-286.</a:t>
            </a:r>
            <a:endParaRPr lang="zh-CN" altLang="en-US" dirty="0">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9131A190-17A1-D54C-2554-E97D4827123F}"/>
              </a:ext>
            </a:extLst>
          </p:cNvPr>
          <p:cNvSpPr txBox="1"/>
          <p:nvPr/>
        </p:nvSpPr>
        <p:spPr>
          <a:xfrm>
            <a:off x="-157648" y="4964255"/>
            <a:ext cx="6096000"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3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非平行光线示意图</a:t>
            </a:r>
          </a:p>
        </p:txBody>
      </p:sp>
      <p:grpSp>
        <p:nvGrpSpPr>
          <p:cNvPr id="18" name="组合 17">
            <a:extLst>
              <a:ext uri="{FF2B5EF4-FFF2-40B4-BE49-F238E27FC236}">
                <a16:creationId xmlns:a16="http://schemas.microsoft.com/office/drawing/2014/main" id="{A2673F96-0BE9-DC7C-2D72-828F0BBEB97D}"/>
              </a:ext>
            </a:extLst>
          </p:cNvPr>
          <p:cNvGrpSpPr/>
          <p:nvPr/>
        </p:nvGrpSpPr>
        <p:grpSpPr>
          <a:xfrm>
            <a:off x="494070" y="987050"/>
            <a:ext cx="2527425" cy="594134"/>
            <a:chOff x="825910" y="2762865"/>
            <a:chExt cx="1610464" cy="594134"/>
          </a:xfrm>
        </p:grpSpPr>
        <p:sp>
          <p:nvSpPr>
            <p:cNvPr id="19" name="矩形: 圆角 18">
              <a:extLst>
                <a:ext uri="{FF2B5EF4-FFF2-40B4-BE49-F238E27FC236}">
                  <a16:creationId xmlns:a16="http://schemas.microsoft.com/office/drawing/2014/main" id="{2E05F081-4142-59D7-A97F-EE1B8E31C5CE}"/>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0" name="文本框 19">
              <a:extLst>
                <a:ext uri="{FF2B5EF4-FFF2-40B4-BE49-F238E27FC236}">
                  <a16:creationId xmlns:a16="http://schemas.microsoft.com/office/drawing/2014/main" id="{ECDCCF72-7FE6-A2D0-A390-988DB339439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问题一模型建立</a:t>
              </a:r>
            </a:p>
          </p:txBody>
        </p:sp>
      </p:grpSp>
    </p:spTree>
    <p:extLst>
      <p:ext uri="{BB962C8B-B14F-4D97-AF65-F5344CB8AC3E}">
        <p14:creationId xmlns:p14="http://schemas.microsoft.com/office/powerpoint/2010/main" val="8800558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4C8949-EB11-87DD-DE22-FA1AEB1615E7}"/>
                  </a:ext>
                </a:extLst>
              </p:cNvPr>
              <p:cNvSpPr txBox="1"/>
              <p:nvPr/>
            </p:nvSpPr>
            <p:spPr>
              <a:xfrm>
                <a:off x="5545394" y="1718911"/>
                <a:ext cx="6096000" cy="4586577"/>
              </a:xfrm>
              <a:prstGeom prst="rect">
                <a:avLst/>
              </a:prstGeom>
              <a:noFill/>
            </p:spPr>
            <p:txBody>
              <a:bodyPr wrap="square">
                <a:spAutoFit/>
              </a:bodyPr>
              <a:lstStyle/>
              <a:p>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阴影遮挡主要来源于吸收塔的阴影、后排定日镜的入射、反射光线被前方定日镜遮挡。</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本模型采用</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蒙特卡洛光线追迹法</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去刻画</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阴影遮挡</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带来的能量损失。</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通过追迹每一个太阳光入射光线的运动轨迹，计算经镜面反射后最终到达集热器中心的光线数目来得到阴影遮挡效率</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𝜂</m:t>
                          </m:r>
                        </m:e>
                        <m:sub>
                          <m:r>
                            <m:rPr>
                              <m:nor/>
                            </m:rPr>
                            <a:rPr lang="en-US" altLang="zh-CN" sz="2400">
                              <a:latin typeface="Times New Roman" panose="02020603050405020304" pitchFamily="18" charset="0"/>
                              <a:cs typeface="Times New Roman" panose="02020603050405020304" pitchFamily="18" charset="0"/>
                            </a:rPr>
                            <m:t>sb</m:t>
                          </m:r>
                        </m:sub>
                      </m:sSub>
                      <m:r>
                        <a:rPr lang="en-US" altLang="zh-CN" sz="2400" i="1">
                          <a:latin typeface="Cambria Math" panose="02040503050406030204" pitchFamily="18" charset="0"/>
                        </a:rPr>
                        <m:t>=1−</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𝐼</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𝑅</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𝑔</m:t>
                              </m:r>
                            </m:sub>
                          </m:sSub>
                        </m:den>
                      </m:f>
                    </m:oMath>
                  </m:oMathPara>
                </a14:m>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7C4C8949-EB11-87DD-DE22-FA1AEB1615E7}"/>
                  </a:ext>
                </a:extLst>
              </p:cNvPr>
              <p:cNvSpPr txBox="1">
                <a:spLocks noRot="1" noChangeAspect="1" noMove="1" noResize="1" noEditPoints="1" noAdjustHandles="1" noChangeArrowheads="1" noChangeShapeType="1" noTextEdit="1"/>
              </p:cNvSpPr>
              <p:nvPr/>
            </p:nvSpPr>
            <p:spPr>
              <a:xfrm>
                <a:off x="5545394" y="1718911"/>
                <a:ext cx="6096000" cy="4586577"/>
              </a:xfrm>
              <a:prstGeom prst="rect">
                <a:avLst/>
              </a:prstGeom>
              <a:blipFill>
                <a:blip r:embed="rId3"/>
                <a:stretch>
                  <a:fillRect l="-1600" t="-1064"/>
                </a:stretch>
              </a:blipFill>
            </p:spPr>
            <p:txBody>
              <a:bodyPr/>
              <a:lstStyle/>
              <a:p>
                <a:r>
                  <a:rPr lang="zh-CN" altLang="en-US">
                    <a:noFill/>
                  </a:rPr>
                  <a:t> </a:t>
                </a:r>
              </a:p>
            </p:txBody>
          </p:sp>
        </mc:Fallback>
      </mc:AlternateContent>
      <p:sp>
        <p:nvSpPr>
          <p:cNvPr id="5" name="页脚占位符 2">
            <a:extLst>
              <a:ext uri="{FF2B5EF4-FFF2-40B4-BE49-F238E27FC236}">
                <a16:creationId xmlns:a16="http://schemas.microsoft.com/office/drawing/2014/main" id="{6364E43D-40BE-F73A-C277-C536939B95DD}"/>
              </a:ext>
            </a:extLst>
          </p:cNvPr>
          <p:cNvSpPr>
            <a:spLocks noGrp="1"/>
          </p:cNvSpPr>
          <p:nvPr>
            <p:ph type="ftr" sz="quarter" idx="11"/>
          </p:nvPr>
        </p:nvSpPr>
        <p:spPr>
          <a:xfrm>
            <a:off x="226478" y="6364330"/>
            <a:ext cx="7560671" cy="369332"/>
          </a:xfrm>
        </p:spPr>
        <p:txBody>
          <a:bodyPr/>
          <a:lstStyle/>
          <a:p>
            <a:pPr algn="l"/>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周艺艺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田军</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陈将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赵豫红</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GPU</a:t>
            </a:r>
            <a:r>
              <a:rPr lang="zh-CN" altLang="en-US" dirty="0">
                <a:latin typeface="Times New Roman" panose="02020603050405020304" pitchFamily="18" charset="0"/>
                <a:cs typeface="Times New Roman" panose="02020603050405020304" pitchFamily="18" charset="0"/>
              </a:rPr>
              <a:t>的塔式太阳能热电系统吸热功率计算</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控制工程</a:t>
            </a:r>
            <a:r>
              <a:rPr lang="en-US" altLang="zh-CN" dirty="0">
                <a:latin typeface="Times New Roman" panose="02020603050405020304" pitchFamily="18" charset="0"/>
                <a:cs typeface="Times New Roman" panose="02020603050405020304" pitchFamily="18" charset="0"/>
              </a:rPr>
              <a:t>,2015,22(02):282-286.</a:t>
            </a:r>
            <a:endParaRPr lang="zh-CN" altLang="en-US"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0F1EC78-673C-D405-D733-501FC03A9BF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34620" y="1963092"/>
            <a:ext cx="5072848" cy="2946728"/>
          </a:xfrm>
          <a:prstGeom prst="rect">
            <a:avLst/>
          </a:prstGeom>
          <a:noFill/>
          <a:ln>
            <a:noFill/>
          </a:ln>
        </p:spPr>
      </p:pic>
      <p:sp>
        <p:nvSpPr>
          <p:cNvPr id="8" name="文本框 7">
            <a:extLst>
              <a:ext uri="{FF2B5EF4-FFF2-40B4-BE49-F238E27FC236}">
                <a16:creationId xmlns:a16="http://schemas.microsoft.com/office/drawing/2014/main" id="{8B15D30C-441A-3B1D-9B2E-91820DCA513E}"/>
              </a:ext>
            </a:extLst>
          </p:cNvPr>
          <p:cNvSpPr txBox="1"/>
          <p:nvPr/>
        </p:nvSpPr>
        <p:spPr>
          <a:xfrm>
            <a:off x="-289883" y="4894908"/>
            <a:ext cx="6096000"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4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阴影遮挡示意图</a:t>
            </a:r>
          </a:p>
        </p:txBody>
      </p:sp>
      <p:grpSp>
        <p:nvGrpSpPr>
          <p:cNvPr id="25" name="组合 24">
            <a:extLst>
              <a:ext uri="{FF2B5EF4-FFF2-40B4-BE49-F238E27FC236}">
                <a16:creationId xmlns:a16="http://schemas.microsoft.com/office/drawing/2014/main" id="{E6646738-3E65-4867-632D-F417B7BA52BE}"/>
              </a:ext>
            </a:extLst>
          </p:cNvPr>
          <p:cNvGrpSpPr/>
          <p:nvPr/>
        </p:nvGrpSpPr>
        <p:grpSpPr>
          <a:xfrm>
            <a:off x="494070" y="987050"/>
            <a:ext cx="2527425" cy="594134"/>
            <a:chOff x="825910" y="2762865"/>
            <a:chExt cx="1610464" cy="594134"/>
          </a:xfrm>
        </p:grpSpPr>
        <p:sp>
          <p:nvSpPr>
            <p:cNvPr id="26" name="矩形: 圆角 25">
              <a:extLst>
                <a:ext uri="{FF2B5EF4-FFF2-40B4-BE49-F238E27FC236}">
                  <a16:creationId xmlns:a16="http://schemas.microsoft.com/office/drawing/2014/main" id="{0F2156D1-2A17-ECEA-EE8E-AD65B9E5845E}"/>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7" name="文本框 26">
              <a:extLst>
                <a:ext uri="{FF2B5EF4-FFF2-40B4-BE49-F238E27FC236}">
                  <a16:creationId xmlns:a16="http://schemas.microsoft.com/office/drawing/2014/main" id="{4EA3DE98-8CB5-A3C6-EE37-34DE0F86F5C6}"/>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问题一模型建立</a:t>
              </a:r>
            </a:p>
          </p:txBody>
        </p:sp>
      </p:grpSp>
    </p:spTree>
    <p:extLst>
      <p:ext uri="{BB962C8B-B14F-4D97-AF65-F5344CB8AC3E}">
        <p14:creationId xmlns:p14="http://schemas.microsoft.com/office/powerpoint/2010/main" val="223065638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7C4C8949-EB11-87DD-DE22-FA1AEB1615E7}"/>
                  </a:ext>
                </a:extLst>
              </p:cNvPr>
              <p:cNvSpPr txBox="1"/>
              <p:nvPr/>
            </p:nvSpPr>
            <p:spPr>
              <a:xfrm>
                <a:off x="5545394" y="1718911"/>
                <a:ext cx="6096000" cy="4586577"/>
              </a:xfrm>
              <a:prstGeom prst="rect">
                <a:avLst/>
              </a:prstGeom>
              <a:noFill/>
            </p:spPr>
            <p:txBody>
              <a:bodyPr wrap="square">
                <a:spAutoFit/>
              </a:bodyPr>
              <a:lstStyle/>
              <a:p>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截断损失主要由于集热器的尺寸有限，导致部分反射光线照射在集热器之外，造成了能量的损失。</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继续沿用</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蒙特卡洛光线追迹法</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去刻画</a:t>
                </a:r>
                <a:r>
                  <a:rPr lang="zh-CN" altLang="en-US" sz="2400" b="1" kern="100" dirty="0">
                    <a:effectLst/>
                    <a:latin typeface="Times New Roman" panose="02020603050405020304" pitchFamily="18" charset="0"/>
                    <a:ea typeface="微软雅黑" panose="020B0503020204020204" pitchFamily="34" charset="-122"/>
                    <a:cs typeface="Times New Roman" panose="02020603050405020304" pitchFamily="18" charset="0"/>
                  </a:rPr>
                  <a:t>截断效率</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带来的能量损失。</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计算经镜面反射后最终到达集热器中心的光线数目来得到截断效率</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[5]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𝜂</m:t>
                          </m:r>
                        </m:e>
                        <m:sub>
                          <m:r>
                            <a:rPr lang="en-US" altLang="zh-CN" sz="2400" i="1">
                              <a:latin typeface="Cambria Math" panose="02040503050406030204" pitchFamily="18" charset="0"/>
                            </a:rPr>
                            <m:t>𝑡𝑟𝑢𝑛𝑐</m:t>
                          </m:r>
                        </m:sub>
                      </m:sSub>
                      <m:r>
                        <a:rPr lang="en-US" altLang="zh-CN" sz="2400" i="1">
                          <a:latin typeface="Cambria Math" panose="02040503050406030204" pitchFamily="18" charset="0"/>
                        </a:rPr>
                        <m:t>=1−</m:t>
                      </m:r>
                      <m:f>
                        <m:fPr>
                          <m:ctrlPr>
                            <a:rPr lang="zh-CN" altLang="zh-CN" sz="2400" i="1">
                              <a:latin typeface="Cambria Math" panose="02040503050406030204" pitchFamily="18" charset="0"/>
                            </a:rPr>
                          </m:ctrlPr>
                        </m:fPr>
                        <m:num>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m:rPr>
                                  <m:sty m:val="p"/>
                                </m:rPr>
                                <a:rPr lang="en-US" altLang="zh-CN" sz="2400">
                                  <a:latin typeface="Cambria Math" panose="02040503050406030204" pitchFamily="18" charset="0"/>
                                </a:rPr>
                                <m:t>int</m:t>
                              </m:r>
                            </m:sub>
                          </m:sSub>
                        </m:num>
                        <m:den>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𝑔</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𝐼</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𝑁</m:t>
                              </m:r>
                            </m:e>
                            <m:sub>
                              <m:r>
                                <a:rPr lang="en-US" altLang="zh-CN" sz="2400" i="1">
                                  <a:latin typeface="Cambria Math" panose="02040503050406030204" pitchFamily="18" charset="0"/>
                                </a:rPr>
                                <m:t>𝑅</m:t>
                              </m:r>
                            </m:sub>
                          </m:sSub>
                        </m:den>
                      </m:f>
                    </m:oMath>
                  </m:oMathPara>
                </a14:m>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其中</a:t>
                </a:r>
                <a14:m>
                  <m:oMath xmlns:m="http://schemas.openxmlformats.org/officeDocument/2006/math">
                    <m:r>
                      <a:rPr lang="zh-CN" altLang="en-US" sz="2400" b="0" i="1" kern="100" dirty="0">
                        <a:latin typeface="Cambria Math" panose="02040503050406030204" pitchFamily="18" charset="0"/>
                        <a:ea typeface="微软雅黑" panose="020B0503020204020204" pitchFamily="34" charset="-122"/>
                        <a:cs typeface="Times New Roman" panose="02020603050405020304" pitchFamily="18" charset="0"/>
                      </a:rPr>
                      <m:t>，</m:t>
                    </m:r>
                    <m:sSub>
                      <m:sSubPr>
                        <m:ctrlPr>
                          <a:rPr lang="en-US" altLang="zh-CN" sz="2400" b="0" i="1" kern="100" smtClean="0">
                            <a:latin typeface="Cambria Math" panose="02040503050406030204" pitchFamily="18" charset="0"/>
                            <a:ea typeface="微软雅黑" panose="020B0503020204020204" pitchFamily="34" charset="-122"/>
                            <a:cs typeface="Times New Roman" panose="02020603050405020304" pitchFamily="18" charset="0"/>
                          </a:rPr>
                        </m:ctrlPr>
                      </m:sSubPr>
                      <m:e>
                        <m:r>
                          <a:rPr lang="en-US" altLang="zh-CN" sz="2400" b="0" i="1" kern="100" smtClean="0">
                            <a:latin typeface="Cambria Math" panose="02040503050406030204" pitchFamily="18" charset="0"/>
                            <a:ea typeface="微软雅黑" panose="020B0503020204020204" pitchFamily="34" charset="-122"/>
                            <a:cs typeface="Times New Roman" panose="02020603050405020304" pitchFamily="18" charset="0"/>
                          </a:rPr>
                          <m:t>𝑁</m:t>
                        </m:r>
                      </m:e>
                      <m:sub>
                        <m:r>
                          <m:rPr>
                            <m:sty m:val="p"/>
                          </m:rPr>
                          <a:rPr lang="en-US" altLang="zh-CN" sz="2400" i="1" kern="100">
                            <a:latin typeface="Cambria Math" panose="02040503050406030204" pitchFamily="18" charset="0"/>
                            <a:ea typeface="微软雅黑" panose="020B0503020204020204" pitchFamily="34" charset="-122"/>
                            <a:cs typeface="Times New Roman" panose="02020603050405020304" pitchFamily="18" charset="0"/>
                          </a:rPr>
                          <m:t>int</m:t>
                        </m:r>
                      </m:sub>
                    </m:sSub>
                  </m:oMath>
                </a14:m>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为未照射在集热器上的光线总数。</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mc:Choice>
        <mc:Fallback xmlns="">
          <p:sp>
            <p:nvSpPr>
              <p:cNvPr id="4" name="文本框 3">
                <a:extLst>
                  <a:ext uri="{FF2B5EF4-FFF2-40B4-BE49-F238E27FC236}">
                    <a16:creationId xmlns:a16="http://schemas.microsoft.com/office/drawing/2014/main" id="{7C4C8949-EB11-87DD-DE22-FA1AEB1615E7}"/>
                  </a:ext>
                </a:extLst>
              </p:cNvPr>
              <p:cNvSpPr txBox="1">
                <a:spLocks noRot="1" noChangeAspect="1" noMove="1" noResize="1" noEditPoints="1" noAdjustHandles="1" noChangeArrowheads="1" noChangeShapeType="1" noTextEdit="1"/>
              </p:cNvSpPr>
              <p:nvPr/>
            </p:nvSpPr>
            <p:spPr>
              <a:xfrm>
                <a:off x="5545394" y="1718911"/>
                <a:ext cx="6096000" cy="4586577"/>
              </a:xfrm>
              <a:prstGeom prst="rect">
                <a:avLst/>
              </a:prstGeom>
              <a:blipFill>
                <a:blip r:embed="rId3"/>
                <a:stretch>
                  <a:fillRect l="-1600" t="-1064" r="-6500"/>
                </a:stretch>
              </a:blipFill>
            </p:spPr>
            <p:txBody>
              <a:bodyPr/>
              <a:lstStyle/>
              <a:p>
                <a:r>
                  <a:rPr lang="zh-CN" altLang="en-US">
                    <a:noFill/>
                  </a:rPr>
                  <a:t> </a:t>
                </a:r>
              </a:p>
            </p:txBody>
          </p:sp>
        </mc:Fallback>
      </mc:AlternateContent>
      <p:sp>
        <p:nvSpPr>
          <p:cNvPr id="5" name="页脚占位符 2">
            <a:extLst>
              <a:ext uri="{FF2B5EF4-FFF2-40B4-BE49-F238E27FC236}">
                <a16:creationId xmlns:a16="http://schemas.microsoft.com/office/drawing/2014/main" id="{6364E43D-40BE-F73A-C277-C536939B95DD}"/>
              </a:ext>
            </a:extLst>
          </p:cNvPr>
          <p:cNvSpPr>
            <a:spLocks noGrp="1"/>
          </p:cNvSpPr>
          <p:nvPr>
            <p:ph type="ftr" sz="quarter" idx="11"/>
          </p:nvPr>
        </p:nvSpPr>
        <p:spPr>
          <a:xfrm>
            <a:off x="226478" y="6364330"/>
            <a:ext cx="7560671" cy="369332"/>
          </a:xfrm>
        </p:spPr>
        <p:txBody>
          <a:bodyPr/>
          <a:lstStyle/>
          <a:p>
            <a:pPr algn="l"/>
            <a:r>
              <a:rPr lang="en-US" altLang="zh-CN" dirty="0">
                <a:latin typeface="Times New Roman" panose="02020603050405020304" pitchFamily="18" charset="0"/>
                <a:cs typeface="Times New Roman" panose="02020603050405020304" pitchFamily="18" charset="0"/>
              </a:rPr>
              <a:t>[5] </a:t>
            </a:r>
            <a:r>
              <a:rPr lang="zh-CN" altLang="en-US" dirty="0">
                <a:latin typeface="Times New Roman" panose="02020603050405020304" pitchFamily="18" charset="0"/>
                <a:cs typeface="Times New Roman" panose="02020603050405020304" pitchFamily="18" charset="0"/>
              </a:rPr>
              <a:t>周艺艺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田军</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陈将</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赵豫红</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a:t>
            </a:r>
            <a:r>
              <a:rPr lang="en-US" altLang="zh-CN" dirty="0">
                <a:latin typeface="Times New Roman" panose="02020603050405020304" pitchFamily="18" charset="0"/>
                <a:cs typeface="Times New Roman" panose="02020603050405020304" pitchFamily="18" charset="0"/>
              </a:rPr>
              <a:t>GPU</a:t>
            </a:r>
            <a:r>
              <a:rPr lang="zh-CN" altLang="en-US" dirty="0">
                <a:latin typeface="Times New Roman" panose="02020603050405020304" pitchFamily="18" charset="0"/>
                <a:cs typeface="Times New Roman" panose="02020603050405020304" pitchFamily="18" charset="0"/>
              </a:rPr>
              <a:t>的塔式太阳能热电系统吸热功率计算</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控制工程</a:t>
            </a:r>
            <a:r>
              <a:rPr lang="en-US" altLang="zh-CN" dirty="0">
                <a:latin typeface="Times New Roman" panose="02020603050405020304" pitchFamily="18" charset="0"/>
                <a:cs typeface="Times New Roman" panose="02020603050405020304" pitchFamily="18" charset="0"/>
              </a:rPr>
              <a:t>,2015,22(02):282-286.</a:t>
            </a:r>
            <a:endParaRPr lang="zh-CN" altLang="en-US" dirty="0">
              <a:latin typeface="Times New Roman" panose="02020603050405020304" pitchFamily="18" charset="0"/>
              <a:cs typeface="Times New Roman" panose="02020603050405020304" pitchFamily="18" charset="0"/>
            </a:endParaRPr>
          </a:p>
        </p:txBody>
      </p:sp>
      <p:pic>
        <p:nvPicPr>
          <p:cNvPr id="2" name="图片 1">
            <a:extLst>
              <a:ext uri="{FF2B5EF4-FFF2-40B4-BE49-F238E27FC236}">
                <a16:creationId xmlns:a16="http://schemas.microsoft.com/office/drawing/2014/main" id="{E1020F9A-C0BC-5BE7-F481-B8727FD8649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4071" y="1757756"/>
            <a:ext cx="4530313" cy="3884545"/>
          </a:xfrm>
          <a:prstGeom prst="rect">
            <a:avLst/>
          </a:prstGeom>
          <a:noFill/>
          <a:ln>
            <a:noFill/>
          </a:ln>
        </p:spPr>
      </p:pic>
      <p:sp>
        <p:nvSpPr>
          <p:cNvPr id="9" name="文本框 8">
            <a:extLst>
              <a:ext uri="{FF2B5EF4-FFF2-40B4-BE49-F238E27FC236}">
                <a16:creationId xmlns:a16="http://schemas.microsoft.com/office/drawing/2014/main" id="{638A432D-70BD-2BFC-B888-045692F41223}"/>
              </a:ext>
            </a:extLst>
          </p:cNvPr>
          <p:cNvSpPr txBox="1"/>
          <p:nvPr/>
        </p:nvSpPr>
        <p:spPr>
          <a:xfrm>
            <a:off x="-289601" y="5435382"/>
            <a:ext cx="6097656"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5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截断效率示意图</a:t>
            </a:r>
          </a:p>
        </p:txBody>
      </p:sp>
      <p:grpSp>
        <p:nvGrpSpPr>
          <p:cNvPr id="20" name="组合 19">
            <a:extLst>
              <a:ext uri="{FF2B5EF4-FFF2-40B4-BE49-F238E27FC236}">
                <a16:creationId xmlns:a16="http://schemas.microsoft.com/office/drawing/2014/main" id="{B0A8D251-5E2E-83E6-DC9C-3465862E969D}"/>
              </a:ext>
            </a:extLst>
          </p:cNvPr>
          <p:cNvGrpSpPr/>
          <p:nvPr/>
        </p:nvGrpSpPr>
        <p:grpSpPr>
          <a:xfrm>
            <a:off x="494070" y="987050"/>
            <a:ext cx="2527425" cy="594134"/>
            <a:chOff x="825910" y="2762865"/>
            <a:chExt cx="1610464" cy="594134"/>
          </a:xfrm>
        </p:grpSpPr>
        <p:sp>
          <p:nvSpPr>
            <p:cNvPr id="21" name="矩形: 圆角 20">
              <a:extLst>
                <a:ext uri="{FF2B5EF4-FFF2-40B4-BE49-F238E27FC236}">
                  <a16:creationId xmlns:a16="http://schemas.microsoft.com/office/drawing/2014/main" id="{07DFF950-D3D4-1F57-C955-B2C61288D0AB}"/>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2" name="文本框 21">
              <a:extLst>
                <a:ext uri="{FF2B5EF4-FFF2-40B4-BE49-F238E27FC236}">
                  <a16:creationId xmlns:a16="http://schemas.microsoft.com/office/drawing/2014/main" id="{BD4A516B-20A4-6247-8B27-9922AC18DB88}"/>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问题一模型建立</a:t>
              </a:r>
            </a:p>
          </p:txBody>
        </p:sp>
      </p:grpSp>
    </p:spTree>
    <p:extLst>
      <p:ext uri="{BB962C8B-B14F-4D97-AF65-F5344CB8AC3E}">
        <p14:creationId xmlns:p14="http://schemas.microsoft.com/office/powerpoint/2010/main" val="40230567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F0CAFED6-6718-D88B-BA1B-027B691F8F8A}"/>
              </a:ext>
            </a:extLst>
          </p:cNvPr>
          <p:cNvGrpSpPr/>
          <p:nvPr/>
        </p:nvGrpSpPr>
        <p:grpSpPr>
          <a:xfrm>
            <a:off x="494070" y="987050"/>
            <a:ext cx="2527425" cy="594134"/>
            <a:chOff x="825910" y="2762865"/>
            <a:chExt cx="1610464" cy="594134"/>
          </a:xfrm>
        </p:grpSpPr>
        <p:sp>
          <p:nvSpPr>
            <p:cNvPr id="13" name="矩形: 圆角 12">
              <a:extLst>
                <a:ext uri="{FF2B5EF4-FFF2-40B4-BE49-F238E27FC236}">
                  <a16:creationId xmlns:a16="http://schemas.microsoft.com/office/drawing/2014/main" id="{7BBE0F54-A684-E076-CDCE-F16047F887AD}"/>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9A56DED9-BE6D-3633-6A22-A998AB2700EB}"/>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问题一模型求解</a:t>
              </a:r>
            </a:p>
          </p:txBody>
        </p:sp>
      </p:grpSp>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18" name="表格 17">
            <a:extLst>
              <a:ext uri="{FF2B5EF4-FFF2-40B4-BE49-F238E27FC236}">
                <a16:creationId xmlns:a16="http://schemas.microsoft.com/office/drawing/2014/main" id="{AA33DDC4-BF87-6638-6A7E-CFFACECFDC86}"/>
              </a:ext>
            </a:extLst>
          </p:cNvPr>
          <p:cNvGraphicFramePr>
            <a:graphicFrameLocks noGrp="1"/>
          </p:cNvGraphicFramePr>
          <p:nvPr>
            <p:extLst>
              <p:ext uri="{D42A27DB-BD31-4B8C-83A1-F6EECF244321}">
                <p14:modId xmlns:p14="http://schemas.microsoft.com/office/powerpoint/2010/main" val="1937716256"/>
              </p:ext>
            </p:extLst>
          </p:nvPr>
        </p:nvGraphicFramePr>
        <p:xfrm>
          <a:off x="838200" y="1763239"/>
          <a:ext cx="10515600" cy="1716152"/>
        </p:xfrm>
        <a:graphic>
          <a:graphicData uri="http://schemas.openxmlformats.org/drawingml/2006/table">
            <a:tbl>
              <a:tblPr firstRow="1" firstCol="1" bandRow="1"/>
              <a:tblGrid>
                <a:gridCol w="1752600">
                  <a:extLst>
                    <a:ext uri="{9D8B030D-6E8A-4147-A177-3AD203B41FA5}">
                      <a16:colId xmlns:a16="http://schemas.microsoft.com/office/drawing/2014/main" val="3292876527"/>
                    </a:ext>
                  </a:extLst>
                </a:gridCol>
                <a:gridCol w="1752600">
                  <a:extLst>
                    <a:ext uri="{9D8B030D-6E8A-4147-A177-3AD203B41FA5}">
                      <a16:colId xmlns:a16="http://schemas.microsoft.com/office/drawing/2014/main" val="2886727064"/>
                    </a:ext>
                  </a:extLst>
                </a:gridCol>
                <a:gridCol w="1752600">
                  <a:extLst>
                    <a:ext uri="{9D8B030D-6E8A-4147-A177-3AD203B41FA5}">
                      <a16:colId xmlns:a16="http://schemas.microsoft.com/office/drawing/2014/main" val="181307703"/>
                    </a:ext>
                  </a:extLst>
                </a:gridCol>
                <a:gridCol w="1752600">
                  <a:extLst>
                    <a:ext uri="{9D8B030D-6E8A-4147-A177-3AD203B41FA5}">
                      <a16:colId xmlns:a16="http://schemas.microsoft.com/office/drawing/2014/main" val="2710499779"/>
                    </a:ext>
                  </a:extLst>
                </a:gridCol>
                <a:gridCol w="1752600">
                  <a:extLst>
                    <a:ext uri="{9D8B030D-6E8A-4147-A177-3AD203B41FA5}">
                      <a16:colId xmlns:a16="http://schemas.microsoft.com/office/drawing/2014/main" val="3748561667"/>
                    </a:ext>
                  </a:extLst>
                </a:gridCol>
                <a:gridCol w="1752600">
                  <a:extLst>
                    <a:ext uri="{9D8B030D-6E8A-4147-A177-3AD203B41FA5}">
                      <a16:colId xmlns:a16="http://schemas.microsoft.com/office/drawing/2014/main" val="130647388"/>
                    </a:ext>
                  </a:extLst>
                </a:gridCol>
              </a:tblGrid>
              <a:tr h="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光学效率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余弦效率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阴影遮挡效率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截断效率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(MW)</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单位面积镜面平均输出热功率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(kW/m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92578"/>
                  </a:ext>
                </a:extLst>
              </a:tr>
              <a:tr h="0">
                <a:tc>
                  <a:txBody>
                    <a:bodyPr/>
                    <a:lstStyle/>
                    <a:p>
                      <a:pPr algn="ctr">
                        <a:lnSpc>
                          <a:spcPct val="150000"/>
                        </a:lnSpc>
                      </a:pPr>
                      <a:r>
                        <a:rPr lang="en-US" sz="20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61.58%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75.56%</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92.72%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99.80%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37.629</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0.599</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96461"/>
                  </a:ext>
                </a:extLst>
              </a:tr>
            </a:tbl>
          </a:graphicData>
        </a:graphic>
      </p:graphicFrame>
      <p:sp>
        <p:nvSpPr>
          <p:cNvPr id="2" name="文本框 1">
            <a:extLst>
              <a:ext uri="{FF2B5EF4-FFF2-40B4-BE49-F238E27FC236}">
                <a16:creationId xmlns:a16="http://schemas.microsoft.com/office/drawing/2014/main" id="{85ACEF11-99F8-9286-357A-B3357BA50B90}"/>
              </a:ext>
            </a:extLst>
          </p:cNvPr>
          <p:cNvSpPr txBox="1"/>
          <p:nvPr/>
        </p:nvSpPr>
        <p:spPr>
          <a:xfrm>
            <a:off x="494070" y="3727683"/>
            <a:ext cx="9568071" cy="3231654"/>
          </a:xfrm>
          <a:prstGeom prst="rect">
            <a:avLst/>
          </a:prstGeom>
          <a:noFill/>
        </p:spPr>
        <p:txBody>
          <a:bodyPr wrap="square">
            <a:spAutoFit/>
          </a:bodyPr>
          <a:lstStyle/>
          <a:p>
            <a:pPr>
              <a:lnSpc>
                <a:spcPct val="150000"/>
              </a:lnSpc>
            </a:pPr>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截断效率分析：</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半角展宽为</a:t>
            </a: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4.65mrad</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，非平行光线偏移角度小。</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采用二维正态分布，大部分光线集中在光锥中间。</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计算时为了简化模型和计算量，只计算了横向溢出。</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50000"/>
              </a:lnSpc>
            </a:pPr>
            <a:r>
              <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kern="100" dirty="0">
                <a:latin typeface="Times New Roman" panose="02020603050405020304" pitchFamily="18" charset="0"/>
                <a:ea typeface="微软雅黑" panose="020B0503020204020204" pitchFamily="34" charset="-122"/>
                <a:cs typeface="Times New Roman" panose="02020603050405020304" pitchFamily="18" charset="0"/>
              </a:rPr>
              <a:t>计算的精度取决于光线条数，增大光线条数能够得到更精确的结果。</a:t>
            </a:r>
            <a:endParaRPr lang="en-US" altLang="zh-CN" sz="2400" kern="100" dirty="0">
              <a:latin typeface="Times New Roman" panose="02020603050405020304" pitchFamily="18" charset="0"/>
              <a:ea typeface="微软雅黑" panose="020B0503020204020204" pitchFamily="34" charset="-122"/>
              <a:cs typeface="Times New Roman" panose="02020603050405020304" pitchFamily="18" charset="0"/>
            </a:endParaRPr>
          </a:p>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3757413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12">
            <a:extLst>
              <a:ext uri="{FF2B5EF4-FFF2-40B4-BE49-F238E27FC236}">
                <a16:creationId xmlns:a16="http://schemas.microsoft.com/office/drawing/2014/main" id="{C4000C79-087C-91B0-4F71-3EC880892E72}"/>
              </a:ext>
            </a:extLst>
          </p:cNvPr>
          <p:cNvGrpSpPr/>
          <p:nvPr/>
        </p:nvGrpSpPr>
        <p:grpSpPr bwMode="auto">
          <a:xfrm>
            <a:off x="8122550" y="3151875"/>
            <a:ext cx="2041172" cy="1967442"/>
            <a:chOff x="0" y="0"/>
            <a:chExt cx="1671177" cy="1609411"/>
          </a:xfrm>
          <a:solidFill>
            <a:srgbClr val="004723"/>
          </a:solidFill>
          <a:effectLst/>
        </p:grpSpPr>
        <p:sp>
          <p:nvSpPr>
            <p:cNvPr id="6" name="右箭头 55">
              <a:extLst>
                <a:ext uri="{FF2B5EF4-FFF2-40B4-BE49-F238E27FC236}">
                  <a16:creationId xmlns:a16="http://schemas.microsoft.com/office/drawing/2014/main" id="{1185296F-86DD-674E-CD7B-FC2675496343}"/>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7" name="TextBox 14">
              <a:extLst>
                <a:ext uri="{FF2B5EF4-FFF2-40B4-BE49-F238E27FC236}">
                  <a16:creationId xmlns:a16="http://schemas.microsoft.com/office/drawing/2014/main" id="{627C80DD-128D-2C80-E548-303F977C343F}"/>
                </a:ext>
              </a:extLst>
            </p:cNvPr>
            <p:cNvSpPr txBox="1">
              <a:spLocks noChangeArrowheads="1"/>
            </p:cNvSpPr>
            <p:nvPr/>
          </p:nvSpPr>
          <p:spPr bwMode="auto">
            <a:xfrm>
              <a:off x="680641" y="543095"/>
              <a:ext cx="53704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05</a:t>
              </a:r>
              <a:endParaRPr kumimoji="0" lang="zh-CN" altLang="en-US"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0" name="组合 15">
            <a:extLst>
              <a:ext uri="{FF2B5EF4-FFF2-40B4-BE49-F238E27FC236}">
                <a16:creationId xmlns:a16="http://schemas.microsoft.com/office/drawing/2014/main" id="{891885CF-FB73-0A51-BB31-520D9BB9813E}"/>
              </a:ext>
            </a:extLst>
          </p:cNvPr>
          <p:cNvGrpSpPr/>
          <p:nvPr/>
        </p:nvGrpSpPr>
        <p:grpSpPr bwMode="auto">
          <a:xfrm>
            <a:off x="6467941" y="3151875"/>
            <a:ext cx="2041924" cy="1967442"/>
            <a:chOff x="0" y="0"/>
            <a:chExt cx="1671177" cy="1609411"/>
          </a:xfrm>
          <a:solidFill>
            <a:srgbClr val="8AB833"/>
          </a:solidFill>
        </p:grpSpPr>
        <p:sp>
          <p:nvSpPr>
            <p:cNvPr id="11" name="右箭头 55">
              <a:extLst>
                <a:ext uri="{FF2B5EF4-FFF2-40B4-BE49-F238E27FC236}">
                  <a16:creationId xmlns:a16="http://schemas.microsoft.com/office/drawing/2014/main" id="{ED000F1C-AD38-C637-9F14-97CBFD2E6EAE}"/>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15" name="TextBox 17">
              <a:extLst>
                <a:ext uri="{FF2B5EF4-FFF2-40B4-BE49-F238E27FC236}">
                  <a16:creationId xmlns:a16="http://schemas.microsoft.com/office/drawing/2014/main" id="{D072E777-E712-FEC5-47FC-E4B468116931}"/>
                </a:ext>
              </a:extLst>
            </p:cNvPr>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04</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6" name="组合 20">
            <a:extLst>
              <a:ext uri="{FF2B5EF4-FFF2-40B4-BE49-F238E27FC236}">
                <a16:creationId xmlns:a16="http://schemas.microsoft.com/office/drawing/2014/main" id="{C15A3F40-8D4C-BF12-4AE4-B1F612A0AA52}"/>
              </a:ext>
            </a:extLst>
          </p:cNvPr>
          <p:cNvGrpSpPr/>
          <p:nvPr/>
        </p:nvGrpSpPr>
        <p:grpSpPr bwMode="auto">
          <a:xfrm>
            <a:off x="4813335" y="3151875"/>
            <a:ext cx="2041922" cy="1967442"/>
            <a:chOff x="0" y="0"/>
            <a:chExt cx="1671177" cy="1609411"/>
          </a:xfrm>
          <a:solidFill>
            <a:srgbClr val="004723"/>
          </a:solidFill>
          <a:effectLst/>
        </p:grpSpPr>
        <p:sp>
          <p:nvSpPr>
            <p:cNvPr id="17" name="右箭头 55">
              <a:extLst>
                <a:ext uri="{FF2B5EF4-FFF2-40B4-BE49-F238E27FC236}">
                  <a16:creationId xmlns:a16="http://schemas.microsoft.com/office/drawing/2014/main" id="{9BC7CC58-20B0-F32D-8C0A-69CCD86AF887}"/>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18" name="TextBox 22">
              <a:extLst>
                <a:ext uri="{FF2B5EF4-FFF2-40B4-BE49-F238E27FC236}">
                  <a16:creationId xmlns:a16="http://schemas.microsoft.com/office/drawing/2014/main" id="{837DFFEE-0766-4DF4-5B23-2A07633925C1}"/>
                </a:ext>
              </a:extLst>
            </p:cNvPr>
            <p:cNvSpPr txBox="1">
              <a:spLocks noChangeArrowheads="1"/>
            </p:cNvSpPr>
            <p:nvPr/>
          </p:nvSpPr>
          <p:spPr bwMode="auto">
            <a:xfrm>
              <a:off x="681551" y="543095"/>
              <a:ext cx="53422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03</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9" name="组合 25">
            <a:extLst>
              <a:ext uri="{FF2B5EF4-FFF2-40B4-BE49-F238E27FC236}">
                <a16:creationId xmlns:a16="http://schemas.microsoft.com/office/drawing/2014/main" id="{DDD7151B-D0E6-1506-987E-7798D4A893A6}"/>
              </a:ext>
            </a:extLst>
          </p:cNvPr>
          <p:cNvGrpSpPr/>
          <p:nvPr/>
        </p:nvGrpSpPr>
        <p:grpSpPr bwMode="auto">
          <a:xfrm>
            <a:off x="3158726" y="3151875"/>
            <a:ext cx="2041924" cy="1967442"/>
            <a:chOff x="0" y="0"/>
            <a:chExt cx="1671177" cy="1609411"/>
          </a:xfrm>
          <a:solidFill>
            <a:srgbClr val="8AB833"/>
          </a:solidFill>
        </p:grpSpPr>
        <p:sp>
          <p:nvSpPr>
            <p:cNvPr id="20" name="右箭头 55">
              <a:extLst>
                <a:ext uri="{FF2B5EF4-FFF2-40B4-BE49-F238E27FC236}">
                  <a16:creationId xmlns:a16="http://schemas.microsoft.com/office/drawing/2014/main" id="{2FCBA055-2FD3-2B2D-FE10-B19CFEBBC64A}"/>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21" name="TextBox 27">
              <a:extLst>
                <a:ext uri="{FF2B5EF4-FFF2-40B4-BE49-F238E27FC236}">
                  <a16:creationId xmlns:a16="http://schemas.microsoft.com/office/drawing/2014/main" id="{410C6773-98D7-5A81-D807-116204A6F500}"/>
                </a:ext>
              </a:extLst>
            </p:cNvPr>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02</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22" name="组合 31">
            <a:extLst>
              <a:ext uri="{FF2B5EF4-FFF2-40B4-BE49-F238E27FC236}">
                <a16:creationId xmlns:a16="http://schemas.microsoft.com/office/drawing/2014/main" id="{0263DC2C-6F8E-6346-5CE7-AC5F99A97029}"/>
              </a:ext>
            </a:extLst>
          </p:cNvPr>
          <p:cNvGrpSpPr/>
          <p:nvPr/>
        </p:nvGrpSpPr>
        <p:grpSpPr bwMode="auto">
          <a:xfrm>
            <a:off x="1502290" y="3151875"/>
            <a:ext cx="2043752" cy="1967442"/>
            <a:chOff x="0" y="0"/>
            <a:chExt cx="1671177" cy="1609411"/>
          </a:xfrm>
          <a:solidFill>
            <a:srgbClr val="004723"/>
          </a:solidFill>
          <a:effectLst/>
        </p:grpSpPr>
        <p:sp>
          <p:nvSpPr>
            <p:cNvPr id="23" name="右箭头 55">
              <a:extLst>
                <a:ext uri="{FF2B5EF4-FFF2-40B4-BE49-F238E27FC236}">
                  <a16:creationId xmlns:a16="http://schemas.microsoft.com/office/drawing/2014/main" id="{E77BC343-BCA5-CD13-2048-B4BFB22024D2}"/>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24" name="TextBox 33">
              <a:extLst>
                <a:ext uri="{FF2B5EF4-FFF2-40B4-BE49-F238E27FC236}">
                  <a16:creationId xmlns:a16="http://schemas.microsoft.com/office/drawing/2014/main" id="{5140D3C8-E226-B664-5EC1-84C57EAB2CDF}"/>
                </a:ext>
              </a:extLst>
            </p:cNvPr>
            <p:cNvSpPr txBox="1">
              <a:spLocks noChangeArrowheads="1"/>
            </p:cNvSpPr>
            <p:nvPr/>
          </p:nvSpPr>
          <p:spPr bwMode="auto">
            <a:xfrm>
              <a:off x="681551" y="543095"/>
              <a:ext cx="48000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01</a:t>
              </a:r>
              <a:endParaRPr kumimoji="0" lang="zh-CN" altLang="en-US"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grpSp>
      <p:cxnSp>
        <p:nvCxnSpPr>
          <p:cNvPr id="25" name="直接连接符 36">
            <a:extLst>
              <a:ext uri="{FF2B5EF4-FFF2-40B4-BE49-F238E27FC236}">
                <a16:creationId xmlns:a16="http://schemas.microsoft.com/office/drawing/2014/main" id="{6F8186C2-437C-0EF4-E48C-AE66F5AC2AB3}"/>
              </a:ext>
            </a:extLst>
          </p:cNvPr>
          <p:cNvCxnSpPr>
            <a:cxnSpLocks noChangeShapeType="1"/>
          </p:cNvCxnSpPr>
          <p:nvPr/>
        </p:nvCxnSpPr>
        <p:spPr bwMode="auto">
          <a:xfrm flipV="1">
            <a:off x="1873854"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26" name="矩形 1">
            <a:extLst>
              <a:ext uri="{FF2B5EF4-FFF2-40B4-BE49-F238E27FC236}">
                <a16:creationId xmlns:a16="http://schemas.microsoft.com/office/drawing/2014/main" id="{2D492784-DA10-0C9E-B411-77A2DE2D84C7}"/>
              </a:ext>
            </a:extLst>
          </p:cNvPr>
          <p:cNvSpPr>
            <a:spLocks noChangeArrowheads="1"/>
          </p:cNvSpPr>
          <p:nvPr/>
        </p:nvSpPr>
        <p:spPr bwMode="auto">
          <a:xfrm>
            <a:off x="1873854" y="2111188"/>
            <a:ext cx="2494043" cy="366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根据题目要求确定约束条件。</a:t>
            </a:r>
          </a:p>
        </p:txBody>
      </p:sp>
      <p:cxnSp>
        <p:nvCxnSpPr>
          <p:cNvPr id="27" name="直接连接符 38">
            <a:extLst>
              <a:ext uri="{FF2B5EF4-FFF2-40B4-BE49-F238E27FC236}">
                <a16:creationId xmlns:a16="http://schemas.microsoft.com/office/drawing/2014/main" id="{2A6F616C-666D-BEE7-78FC-C31AF51C47CD}"/>
              </a:ext>
            </a:extLst>
          </p:cNvPr>
          <p:cNvCxnSpPr>
            <a:cxnSpLocks noChangeShapeType="1"/>
          </p:cNvCxnSpPr>
          <p:nvPr/>
        </p:nvCxnSpPr>
        <p:spPr bwMode="auto">
          <a:xfrm flipV="1">
            <a:off x="3458031" y="5045586"/>
            <a:ext cx="0" cy="1069092"/>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28" name="矩形 1">
            <a:extLst>
              <a:ext uri="{FF2B5EF4-FFF2-40B4-BE49-F238E27FC236}">
                <a16:creationId xmlns:a16="http://schemas.microsoft.com/office/drawing/2014/main" id="{4E870C36-4FA7-5E39-1299-B1B03584D2E9}"/>
              </a:ext>
            </a:extLst>
          </p:cNvPr>
          <p:cNvSpPr>
            <a:spLocks noChangeArrowheads="1"/>
          </p:cNvSpPr>
          <p:nvPr/>
        </p:nvSpPr>
        <p:spPr bwMode="auto">
          <a:xfrm>
            <a:off x="3519543" y="5240292"/>
            <a:ext cx="2314752"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提出同心圆密排布局方式，减少参数数量。</a:t>
            </a:r>
          </a:p>
        </p:txBody>
      </p:sp>
      <p:cxnSp>
        <p:nvCxnSpPr>
          <p:cNvPr id="29" name="直接连接符 40">
            <a:extLst>
              <a:ext uri="{FF2B5EF4-FFF2-40B4-BE49-F238E27FC236}">
                <a16:creationId xmlns:a16="http://schemas.microsoft.com/office/drawing/2014/main" id="{345D30C2-E0F1-D24B-9B40-9367E29D64F2}"/>
              </a:ext>
            </a:extLst>
          </p:cNvPr>
          <p:cNvCxnSpPr>
            <a:cxnSpLocks noChangeShapeType="1"/>
          </p:cNvCxnSpPr>
          <p:nvPr/>
        </p:nvCxnSpPr>
        <p:spPr bwMode="auto">
          <a:xfrm flipV="1">
            <a:off x="5130217"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0" name="矩形 1">
            <a:extLst>
              <a:ext uri="{FF2B5EF4-FFF2-40B4-BE49-F238E27FC236}">
                <a16:creationId xmlns:a16="http://schemas.microsoft.com/office/drawing/2014/main" id="{453BCA9E-F4B3-8F11-147C-A7E082619B48}"/>
              </a:ext>
            </a:extLst>
          </p:cNvPr>
          <p:cNvSpPr>
            <a:spLocks noChangeArrowheads="1"/>
          </p:cNvSpPr>
          <p:nvPr/>
        </p:nvSpPr>
        <p:spPr bwMode="auto">
          <a:xfrm>
            <a:off x="5130218" y="2111188"/>
            <a:ext cx="2314751"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建立单位镜面面积年平均输出热功率优化模型。</a:t>
            </a:r>
          </a:p>
        </p:txBody>
      </p:sp>
      <p:cxnSp>
        <p:nvCxnSpPr>
          <p:cNvPr id="31" name="直接连接符 43">
            <a:extLst>
              <a:ext uri="{FF2B5EF4-FFF2-40B4-BE49-F238E27FC236}">
                <a16:creationId xmlns:a16="http://schemas.microsoft.com/office/drawing/2014/main" id="{A4FB26BA-DBEF-532A-6C95-33D63322A3B8}"/>
              </a:ext>
            </a:extLst>
          </p:cNvPr>
          <p:cNvCxnSpPr>
            <a:cxnSpLocks noChangeShapeType="1"/>
          </p:cNvCxnSpPr>
          <p:nvPr/>
        </p:nvCxnSpPr>
        <p:spPr bwMode="auto">
          <a:xfrm flipV="1">
            <a:off x="6714392" y="5045586"/>
            <a:ext cx="0" cy="1069092"/>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2" name="矩形 1">
            <a:extLst>
              <a:ext uri="{FF2B5EF4-FFF2-40B4-BE49-F238E27FC236}">
                <a16:creationId xmlns:a16="http://schemas.microsoft.com/office/drawing/2014/main" id="{B91A4C9B-1678-CBF4-92B1-6B5F23A99367}"/>
              </a:ext>
            </a:extLst>
          </p:cNvPr>
          <p:cNvSpPr>
            <a:spLocks noChangeArrowheads="1"/>
          </p:cNvSpPr>
          <p:nvPr/>
        </p:nvSpPr>
        <p:spPr bwMode="auto">
          <a:xfrm>
            <a:off x="6775905" y="5240292"/>
            <a:ext cx="2314752" cy="98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提出双层规划模型，先规划吸收塔位置，再规划定日镜参数。</a:t>
            </a:r>
          </a:p>
        </p:txBody>
      </p:sp>
      <p:cxnSp>
        <p:nvCxnSpPr>
          <p:cNvPr id="33" name="直接连接符 32">
            <a:extLst>
              <a:ext uri="{FF2B5EF4-FFF2-40B4-BE49-F238E27FC236}">
                <a16:creationId xmlns:a16="http://schemas.microsoft.com/office/drawing/2014/main" id="{E08DC382-96A5-B461-F793-37E2FD64A6AF}"/>
              </a:ext>
            </a:extLst>
          </p:cNvPr>
          <p:cNvCxnSpPr>
            <a:cxnSpLocks noChangeShapeType="1"/>
          </p:cNvCxnSpPr>
          <p:nvPr/>
        </p:nvCxnSpPr>
        <p:spPr bwMode="auto">
          <a:xfrm flipV="1">
            <a:off x="8386578"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4" name="矩形 1">
            <a:extLst>
              <a:ext uri="{FF2B5EF4-FFF2-40B4-BE49-F238E27FC236}">
                <a16:creationId xmlns:a16="http://schemas.microsoft.com/office/drawing/2014/main" id="{D76D5892-E399-5FF5-4496-9EDB7CAA8DE8}"/>
              </a:ext>
            </a:extLst>
          </p:cNvPr>
          <p:cNvSpPr>
            <a:spLocks noChangeArrowheads="1"/>
          </p:cNvSpPr>
          <p:nvPr/>
        </p:nvSpPr>
        <p:spPr bwMode="auto">
          <a:xfrm>
            <a:off x="8386578" y="2111188"/>
            <a:ext cx="2314752"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计算最大单位面积年平均输出热功率。</a:t>
            </a: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问题二解题流程</a:t>
              </a:r>
            </a:p>
          </p:txBody>
        </p:sp>
      </p:grpSp>
    </p:spTree>
    <p:extLst>
      <p:ext uri="{BB962C8B-B14F-4D97-AF65-F5344CB8AC3E}">
        <p14:creationId xmlns:p14="http://schemas.microsoft.com/office/powerpoint/2010/main" val="27983693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nodeType="withEffect">
                                  <p:stCondLst>
                                    <p:cond delay="4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12" presetClass="entr" presetSubtype="8" fill="hold"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right)">
                                      <p:cBhvr>
                                        <p:cTn id="20" dur="500"/>
                                        <p:tgtEl>
                                          <p:spTgt spid="10"/>
                                        </p:tgtEl>
                                      </p:cBhvr>
                                    </p:animEffect>
                                  </p:childTnLst>
                                </p:cTn>
                              </p:par>
                              <p:par>
                                <p:cTn id="21" presetID="12" presetClass="entr" presetSubtype="8"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childTnLst>
                          </p:cTn>
                        </p:par>
                        <p:par>
                          <p:cTn id="25" fill="hold">
                            <p:stCondLst>
                              <p:cond delay="13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par>
                          <p:cTn id="29" fill="hold">
                            <p:stCondLst>
                              <p:cond delay="18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300" fill="hold"/>
                                        <p:tgtEl>
                                          <p:spTgt spid="26"/>
                                        </p:tgtEl>
                                        <p:attrNameLst>
                                          <p:attrName>ppt_x</p:attrName>
                                        </p:attrNameLst>
                                      </p:cBhvr>
                                      <p:tavLst>
                                        <p:tav tm="0">
                                          <p:val>
                                            <p:strVal val="0-#ppt_w/2"/>
                                          </p:val>
                                        </p:tav>
                                        <p:tav tm="100000">
                                          <p:val>
                                            <p:strVal val="#ppt_x"/>
                                          </p:val>
                                        </p:tav>
                                      </p:tavLst>
                                    </p:anim>
                                    <p:anim calcmode="lin" valueType="num">
                                      <p:cBhvr additive="base">
                                        <p:cTn id="33" dur="3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2600"/>
                            </p:stCondLst>
                            <p:childTnLst>
                              <p:par>
                                <p:cTn id="39" presetID="2" presetClass="entr" presetSubtype="8"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300" fill="hold"/>
                                        <p:tgtEl>
                                          <p:spTgt spid="28"/>
                                        </p:tgtEl>
                                        <p:attrNameLst>
                                          <p:attrName>ppt_x</p:attrName>
                                        </p:attrNameLst>
                                      </p:cBhvr>
                                      <p:tavLst>
                                        <p:tav tm="0">
                                          <p:val>
                                            <p:strVal val="0-#ppt_w/2"/>
                                          </p:val>
                                        </p:tav>
                                        <p:tav tm="100000">
                                          <p:val>
                                            <p:strVal val="#ppt_x"/>
                                          </p:val>
                                        </p:tav>
                                      </p:tavLst>
                                    </p:anim>
                                    <p:anim calcmode="lin" valueType="num">
                                      <p:cBhvr additive="base">
                                        <p:cTn id="42" dur="300" fill="hold"/>
                                        <p:tgtEl>
                                          <p:spTgt spid="28"/>
                                        </p:tgtEl>
                                        <p:attrNameLst>
                                          <p:attrName>ppt_y</p:attrName>
                                        </p:attrNameLst>
                                      </p:cBhvr>
                                      <p:tavLst>
                                        <p:tav tm="0">
                                          <p:val>
                                            <p:strVal val="#ppt_y"/>
                                          </p:val>
                                        </p:tav>
                                        <p:tav tm="100000">
                                          <p:val>
                                            <p:strVal val="#ppt_y"/>
                                          </p:val>
                                        </p:tav>
                                      </p:tavLst>
                                    </p:anim>
                                  </p:childTnLst>
                                </p:cTn>
                              </p:par>
                            </p:childTnLst>
                          </p:cTn>
                        </p:par>
                        <p:par>
                          <p:cTn id="43" fill="hold">
                            <p:stCondLst>
                              <p:cond delay="2900"/>
                            </p:stCondLst>
                            <p:childTnLst>
                              <p:par>
                                <p:cTn id="44" presetID="22" presetClass="entr" presetSubtype="4"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par>
                          <p:cTn id="47" fill="hold">
                            <p:stCondLst>
                              <p:cond delay="3400"/>
                            </p:stCondLst>
                            <p:childTnLst>
                              <p:par>
                                <p:cTn id="48" presetID="2" presetClass="entr" presetSubtype="8"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300" fill="hold"/>
                                        <p:tgtEl>
                                          <p:spTgt spid="30"/>
                                        </p:tgtEl>
                                        <p:attrNameLst>
                                          <p:attrName>ppt_x</p:attrName>
                                        </p:attrNameLst>
                                      </p:cBhvr>
                                      <p:tavLst>
                                        <p:tav tm="0">
                                          <p:val>
                                            <p:strVal val="0-#ppt_w/2"/>
                                          </p:val>
                                        </p:tav>
                                        <p:tav tm="100000">
                                          <p:val>
                                            <p:strVal val="#ppt_x"/>
                                          </p:val>
                                        </p:tav>
                                      </p:tavLst>
                                    </p:anim>
                                    <p:anim calcmode="lin" valueType="num">
                                      <p:cBhvr additive="base">
                                        <p:cTn id="51" dur="300" fill="hold"/>
                                        <p:tgtEl>
                                          <p:spTgt spid="30"/>
                                        </p:tgtEl>
                                        <p:attrNameLst>
                                          <p:attrName>ppt_y</p:attrName>
                                        </p:attrNameLst>
                                      </p:cBhvr>
                                      <p:tavLst>
                                        <p:tav tm="0">
                                          <p:val>
                                            <p:strVal val="#ppt_y"/>
                                          </p:val>
                                        </p:tav>
                                        <p:tav tm="100000">
                                          <p:val>
                                            <p:strVal val="#ppt_y"/>
                                          </p:val>
                                        </p:tav>
                                      </p:tavLst>
                                    </p:anim>
                                  </p:childTnLst>
                                </p:cTn>
                              </p:par>
                            </p:childTnLst>
                          </p:cTn>
                        </p:par>
                        <p:par>
                          <p:cTn id="52" fill="hold">
                            <p:stCondLst>
                              <p:cond delay="3700"/>
                            </p:stCondLst>
                            <p:childTnLst>
                              <p:par>
                                <p:cTn id="53" presetID="2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down)">
                                      <p:cBhvr>
                                        <p:cTn id="55" dur="500"/>
                                        <p:tgtEl>
                                          <p:spTgt spid="31"/>
                                        </p:tgtEl>
                                      </p:cBhvr>
                                    </p:animEffect>
                                  </p:childTnLst>
                                </p:cTn>
                              </p:par>
                            </p:childTnLst>
                          </p:cTn>
                        </p:par>
                        <p:par>
                          <p:cTn id="56" fill="hold">
                            <p:stCondLst>
                              <p:cond delay="4200"/>
                            </p:stCondLst>
                            <p:childTnLst>
                              <p:par>
                                <p:cTn id="57" presetID="2" presetClass="entr" presetSubtype="8"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300" fill="hold"/>
                                        <p:tgtEl>
                                          <p:spTgt spid="32"/>
                                        </p:tgtEl>
                                        <p:attrNameLst>
                                          <p:attrName>ppt_x</p:attrName>
                                        </p:attrNameLst>
                                      </p:cBhvr>
                                      <p:tavLst>
                                        <p:tav tm="0">
                                          <p:val>
                                            <p:strVal val="0-#ppt_w/2"/>
                                          </p:val>
                                        </p:tav>
                                        <p:tav tm="100000">
                                          <p:val>
                                            <p:strVal val="#ppt_x"/>
                                          </p:val>
                                        </p:tav>
                                      </p:tavLst>
                                    </p:anim>
                                    <p:anim calcmode="lin" valueType="num">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4500"/>
                            </p:stCondLst>
                            <p:childTnLst>
                              <p:par>
                                <p:cTn id="62" presetID="22" presetClass="entr" presetSubtype="4"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down)">
                                      <p:cBhvr>
                                        <p:cTn id="64" dur="500"/>
                                        <p:tgtEl>
                                          <p:spTgt spid="33"/>
                                        </p:tgtEl>
                                      </p:cBhvr>
                                    </p:animEffect>
                                  </p:childTnLst>
                                </p:cTn>
                              </p:par>
                            </p:childTnLst>
                          </p:cTn>
                        </p:par>
                        <p:par>
                          <p:cTn id="65" fill="hold">
                            <p:stCondLst>
                              <p:cond delay="5000"/>
                            </p:stCondLst>
                            <p:childTnLst>
                              <p:par>
                                <p:cTn id="66" presetID="2" presetClass="entr" presetSubtype="8"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300" fill="hold"/>
                                        <p:tgtEl>
                                          <p:spTgt spid="34"/>
                                        </p:tgtEl>
                                        <p:attrNameLst>
                                          <p:attrName>ppt_x</p:attrName>
                                        </p:attrNameLst>
                                      </p:cBhvr>
                                      <p:tavLst>
                                        <p:tav tm="0">
                                          <p:val>
                                            <p:strVal val="0-#ppt_w/2"/>
                                          </p:val>
                                        </p:tav>
                                        <p:tav tm="100000">
                                          <p:val>
                                            <p:strVal val="#ppt_x"/>
                                          </p:val>
                                        </p:tav>
                                      </p:tavLst>
                                    </p:anim>
                                    <p:anim calcmode="lin" valueType="num">
                                      <p:cBhvr additive="base">
                                        <p:cTn id="69" dur="3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8" grpId="0" autoUpdateAnimBg="0"/>
      <p:bldP spid="30" grpId="0" autoUpdateAnimBg="0"/>
      <p:bldP spid="32" grpId="0" autoUpdateAnimBg="0"/>
      <p:bldP spid="34"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问题二模型建立</a:t>
              </a:r>
            </a:p>
          </p:txBody>
        </p:sp>
      </p:grpSp>
      <p:pic>
        <p:nvPicPr>
          <p:cNvPr id="2" name="图片 1">
            <a:extLst>
              <a:ext uri="{FF2B5EF4-FFF2-40B4-BE49-F238E27FC236}">
                <a16:creationId xmlns:a16="http://schemas.microsoft.com/office/drawing/2014/main" id="{3C260C61-6F94-8265-716E-DDB18B904C5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4070" y="2231707"/>
            <a:ext cx="4655185" cy="2394585"/>
          </a:xfrm>
          <a:prstGeom prst="rect">
            <a:avLst/>
          </a:prstGeom>
          <a:noFill/>
          <a:ln>
            <a:noFill/>
          </a:ln>
        </p:spPr>
      </p:pic>
      <mc:AlternateContent xmlns:mc="http://schemas.openxmlformats.org/markup-compatibility/2006">
        <mc:Choice xmlns:a14="http://schemas.microsoft.com/office/drawing/2010/main" Requires="a14">
          <p:sp>
            <p:nvSpPr>
              <p:cNvPr id="4" name="文本框 3">
                <a:extLst>
                  <a:ext uri="{FF2B5EF4-FFF2-40B4-BE49-F238E27FC236}">
                    <a16:creationId xmlns:a16="http://schemas.microsoft.com/office/drawing/2014/main" id="{7ECC6298-A9B3-B273-263B-04E08AD9FF06}"/>
                  </a:ext>
                </a:extLst>
              </p:cNvPr>
              <p:cNvSpPr txBox="1"/>
              <p:nvPr/>
            </p:nvSpPr>
            <p:spPr>
              <a:xfrm>
                <a:off x="5545394" y="1718911"/>
                <a:ext cx="6096000" cy="4021807"/>
              </a:xfrm>
              <a:prstGeom prst="rect">
                <a:avLst/>
              </a:prstGeom>
              <a:noFill/>
            </p:spPr>
            <p:txBody>
              <a:bodyPr wrap="square">
                <a:spAutoFit/>
              </a:bodyPr>
              <a:lstStyle/>
              <a:p>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参考</a:t>
                </a:r>
                <a:r>
                  <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rPr>
                  <a:t>Campo</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布置方法</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[6] </a:t>
                </a:r>
                <a:r>
                  <a:rPr lang="zh-CN" altLang="en-US" sz="2400" kern="100" dirty="0">
                    <a:effectLst/>
                    <a:latin typeface="Times New Roman" panose="02020603050405020304" pitchFamily="18" charset="0"/>
                    <a:ea typeface="微软雅黑" panose="020B0503020204020204" pitchFamily="34" charset="-122"/>
                    <a:cs typeface="Times New Roman" panose="02020603050405020304" pitchFamily="18" charset="0"/>
                  </a:rPr>
                  <a:t>，提出一种同心圆密排布局方式，以减少模型的参数。</a:t>
                </a:r>
                <a:endParaRPr lang="en-US" altLang="zh-CN" sz="2400" kern="100" dirty="0">
                  <a:effectLst/>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定义相邻两个定日镜的最小安全距离为：</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𝛥</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𝑅</m:t>
                          </m:r>
                        </m:e>
                        <m:sub>
                          <m:r>
                            <m:rPr>
                              <m:sty m:val="p"/>
                            </m:rPr>
                            <a:rPr lang="en-US" altLang="zh-CN" sz="2400">
                              <a:latin typeface="Cambria Math" panose="02040503050406030204" pitchFamily="18" charset="0"/>
                            </a:rPr>
                            <m:t>min</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max</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𝑤</m:t>
                          </m:r>
                        </m:e>
                        <m:sub>
                          <m:r>
                            <a:rPr lang="en-US" altLang="zh-CN" sz="2400" i="1">
                              <a:latin typeface="Cambria Math" panose="02040503050406030204" pitchFamily="18" charset="0"/>
                            </a:rPr>
                            <m:t>𝑗</m:t>
                          </m:r>
                        </m:sub>
                      </m:sSub>
                      <m:r>
                        <a:rPr lang="en-US" altLang="zh-CN" sz="2400" i="1">
                          <a:latin typeface="Cambria Math" panose="02040503050406030204" pitchFamily="18" charset="0"/>
                        </a:rPr>
                        <m:t>)+5</m:t>
                      </m:r>
                    </m:oMath>
                  </m:oMathPara>
                </a14:m>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建立定日镜尺寸和第</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个同心圆上定日镜数量的关系如下：</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gn="ctr"/>
                <a:r>
                  <a:rPr lang="en-US" altLang="zh-CN" sz="3200" dirty="0">
                    <a:latin typeface="Times New Roman" panose="02020603050405020304" pitchFamily="18" charset="0"/>
                    <a:ea typeface="微软雅黑" panose="020B0503020204020204" pitchFamily="34" charset="-122"/>
                    <a:cs typeface="Times New Roman" panose="02020603050405020304" pitchFamily="18" charset="0"/>
                  </a:rPr>
                  <a:t>	</a:t>
                </a:r>
                <a14:m>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2400" i="1">
                            <a:effectLst/>
                            <a:latin typeface="Cambria Math" panose="02040503050406030204" pitchFamily="18" charset="0"/>
                            <a:ea typeface="Cambria Math" panose="02040503050406030204" pitchFamily="18" charset="0"/>
                          </a:rPr>
                        </m:ctrlPr>
                      </m:fPr>
                      <m:num>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𝜋</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𝑟</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num>
                      <m:den>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𝛥</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𝑅</m:t>
                            </m:r>
                          </m:e>
                          <m:sub>
                            <m:r>
                              <m:rPr>
                                <m:sty m:val="p"/>
                              </m:rPr>
                              <a:rPr lang="en-US" altLang="zh-CN" sz="2400" kern="100">
                                <a:effectLst/>
                                <a:latin typeface="Cambria Math" panose="02040503050406030204" pitchFamily="18" charset="0"/>
                                <a:ea typeface="宋体" panose="02010600030101010101" pitchFamily="2" charset="-122"/>
                                <a:cs typeface="Times New Roman" panose="02020603050405020304" pitchFamily="18" charset="0"/>
                              </a:rPr>
                              <m:t>min</m:t>
                            </m:r>
                          </m:sub>
                        </m:sSub>
                      </m:den>
                    </m:f>
                  </m:oMath>
                </a14:m>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通过该布局，建立定日镜尺寸和定日镜位置、数目的关系，改变尺寸即可改变定日镜的位置和数目，减少参数的数量。</a:t>
                </a:r>
              </a:p>
            </p:txBody>
          </p:sp>
        </mc:Choice>
        <mc:Fallback>
          <p:sp>
            <p:nvSpPr>
              <p:cNvPr id="4" name="文本框 3">
                <a:extLst>
                  <a:ext uri="{FF2B5EF4-FFF2-40B4-BE49-F238E27FC236}">
                    <a16:creationId xmlns:a16="http://schemas.microsoft.com/office/drawing/2014/main" id="{7ECC6298-A9B3-B273-263B-04E08AD9FF06}"/>
                  </a:ext>
                </a:extLst>
              </p:cNvPr>
              <p:cNvSpPr txBox="1">
                <a:spLocks noRot="1" noChangeAspect="1" noMove="1" noResize="1" noEditPoints="1" noAdjustHandles="1" noChangeArrowheads="1" noChangeShapeType="1" noTextEdit="1"/>
              </p:cNvSpPr>
              <p:nvPr/>
            </p:nvSpPr>
            <p:spPr>
              <a:xfrm>
                <a:off x="5545394" y="1718911"/>
                <a:ext cx="6096000" cy="4021807"/>
              </a:xfrm>
              <a:prstGeom prst="rect">
                <a:avLst/>
              </a:prstGeom>
              <a:blipFill>
                <a:blip r:embed="rId4"/>
                <a:stretch>
                  <a:fillRect l="-1600" t="-1212" r="-1500" b="-2424"/>
                </a:stretch>
              </a:blipFill>
            </p:spPr>
            <p:txBody>
              <a:bodyPr/>
              <a:lstStyle/>
              <a:p>
                <a:r>
                  <a:rPr lang="zh-CN" altLang="en-US">
                    <a:noFill/>
                  </a:rPr>
                  <a:t> </a:t>
                </a:r>
              </a:p>
            </p:txBody>
          </p:sp>
        </mc:Fallback>
      </mc:AlternateContent>
      <p:sp>
        <p:nvSpPr>
          <p:cNvPr id="9" name="页脚占位符 2">
            <a:extLst>
              <a:ext uri="{FF2B5EF4-FFF2-40B4-BE49-F238E27FC236}">
                <a16:creationId xmlns:a16="http://schemas.microsoft.com/office/drawing/2014/main" id="{95AC022E-FD69-0C22-550C-4CF2FB6A64F6}"/>
              </a:ext>
            </a:extLst>
          </p:cNvPr>
          <p:cNvSpPr>
            <a:spLocks noGrp="1"/>
          </p:cNvSpPr>
          <p:nvPr>
            <p:ph type="ftr" sz="quarter" idx="11"/>
          </p:nvPr>
        </p:nvSpPr>
        <p:spPr>
          <a:xfrm>
            <a:off x="226478" y="6364330"/>
            <a:ext cx="7560671" cy="369332"/>
          </a:xfrm>
        </p:spPr>
        <p:txBody>
          <a:bodyPr/>
          <a:lstStyle/>
          <a:p>
            <a:pPr algn="l"/>
            <a:r>
              <a:rPr lang="en-US" altLang="zh-CN" dirty="0">
                <a:latin typeface="Times New Roman" panose="02020603050405020304" pitchFamily="18" charset="0"/>
                <a:cs typeface="Times New Roman" panose="02020603050405020304" pitchFamily="18" charset="0"/>
              </a:rPr>
              <a:t>[6] </a:t>
            </a:r>
            <a:r>
              <a:rPr lang="zh-CN" altLang="en-US" dirty="0">
                <a:latin typeface="Times New Roman" panose="02020603050405020304" pitchFamily="18" charset="0"/>
                <a:cs typeface="Times New Roman" panose="02020603050405020304" pitchFamily="18" charset="0"/>
              </a:rPr>
              <a:t>高博</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刘建兴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孙浩</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刘二林</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基于自适应引力搜索算法的定日镜场优化布置</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太阳能学报</a:t>
            </a:r>
            <a:r>
              <a:rPr lang="en-US" altLang="zh-CN" dirty="0">
                <a:latin typeface="Times New Roman" panose="02020603050405020304" pitchFamily="18" charset="0"/>
                <a:cs typeface="Times New Roman" panose="02020603050405020304" pitchFamily="18" charset="0"/>
              </a:rPr>
              <a:t>,2022,43(10):119-125.</a:t>
            </a:r>
            <a:endParaRPr lang="zh-CN" altLang="en-US" dirty="0">
              <a:latin typeface="Times New Roman" panose="02020603050405020304" pitchFamily="18" charset="0"/>
              <a:cs typeface="Times New Roman" panose="02020603050405020304" pitchFamily="18" charset="0"/>
            </a:endParaRPr>
          </a:p>
        </p:txBody>
      </p:sp>
      <p:sp>
        <p:nvSpPr>
          <p:cNvPr id="41" name="文本框 40">
            <a:extLst>
              <a:ext uri="{FF2B5EF4-FFF2-40B4-BE49-F238E27FC236}">
                <a16:creationId xmlns:a16="http://schemas.microsoft.com/office/drawing/2014/main" id="{1AAA174A-61E6-0F0F-9140-EF6CD864C470}"/>
              </a:ext>
            </a:extLst>
          </p:cNvPr>
          <p:cNvSpPr txBox="1"/>
          <p:nvPr/>
        </p:nvSpPr>
        <p:spPr>
          <a:xfrm>
            <a:off x="-310598" y="4739353"/>
            <a:ext cx="6097656"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6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最小安全距离示意图</a:t>
            </a:r>
          </a:p>
        </p:txBody>
      </p:sp>
    </p:spTree>
    <p:extLst>
      <p:ext uri="{BB962C8B-B14F-4D97-AF65-F5344CB8AC3E}">
        <p14:creationId xmlns:p14="http://schemas.microsoft.com/office/powerpoint/2010/main" val="286320236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问题二模型建立</a:t>
              </a:r>
            </a:p>
          </p:txBody>
        </p:sp>
      </p:grpSp>
      <p:sp>
        <p:nvSpPr>
          <p:cNvPr id="5" name="TextBox 11">
            <a:extLst>
              <a:ext uri="{FF2B5EF4-FFF2-40B4-BE49-F238E27FC236}">
                <a16:creationId xmlns:a16="http://schemas.microsoft.com/office/drawing/2014/main" id="{8C34FECB-8EE7-D6B3-EC5C-20E6CD904932}"/>
              </a:ext>
            </a:extLst>
          </p:cNvPr>
          <p:cNvSpPr txBox="1"/>
          <p:nvPr/>
        </p:nvSpPr>
        <p:spPr>
          <a:xfrm>
            <a:off x="285135" y="1709079"/>
            <a:ext cx="11621729" cy="1435136"/>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根据约束条件，建立单位面积年平均输出热功率优化模型。</a:t>
            </a:r>
            <a:endParaRPr lang="en-US" altLang="zh-CN" sz="2400" dirty="0">
              <a:latin typeface="微软雅黑" panose="020B0503020204020204" pitchFamily="34" charset="-122"/>
              <a:ea typeface="微软雅黑" panose="020B0503020204020204" pitchFamily="34" charset="-122"/>
            </a:endParaRPr>
          </a:p>
          <a:p>
            <a:pPr>
              <a:lnSpc>
                <a:spcPct val="125000"/>
              </a:lnSpc>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lnSpc>
                <a:spcPct val="125000"/>
              </a:lnSpc>
            </a:pPr>
            <a:endParaRPr lang="en-US" altLang="zh-CN" sz="2400" dirty="0">
              <a:latin typeface="微软雅黑" panose="020B0503020204020204" pitchFamily="34" charset="-122"/>
              <a:ea typeface="微软雅黑" panose="020B0503020204020204" pitchFamily="34" charset="-122"/>
            </a:endParaRPr>
          </a:p>
        </p:txBody>
      </p:sp>
      <p:pic>
        <p:nvPicPr>
          <p:cNvPr id="12" name="图片 11">
            <a:extLst>
              <a:ext uri="{FF2B5EF4-FFF2-40B4-BE49-F238E27FC236}">
                <a16:creationId xmlns:a16="http://schemas.microsoft.com/office/drawing/2014/main" id="{1599AF51-E175-FF7B-D527-9B6DE4992DCC}"/>
              </a:ext>
            </a:extLst>
          </p:cNvPr>
          <p:cNvPicPr>
            <a:picLocks noChangeAspect="1"/>
          </p:cNvPicPr>
          <p:nvPr/>
        </p:nvPicPr>
        <p:blipFill>
          <a:blip r:embed="rId3"/>
          <a:stretch>
            <a:fillRect/>
          </a:stretch>
        </p:blipFill>
        <p:spPr>
          <a:xfrm>
            <a:off x="5071416" y="2311664"/>
            <a:ext cx="1547749" cy="511049"/>
          </a:xfrm>
          <a:prstGeom prst="rect">
            <a:avLst/>
          </a:prstGeom>
        </p:spPr>
      </p:pic>
      <p:pic>
        <p:nvPicPr>
          <p:cNvPr id="13" name="图片 12">
            <a:extLst>
              <a:ext uri="{FF2B5EF4-FFF2-40B4-BE49-F238E27FC236}">
                <a16:creationId xmlns:a16="http://schemas.microsoft.com/office/drawing/2014/main" id="{49012EC7-8F1C-E700-0D54-4B4C2085A2AE}"/>
              </a:ext>
            </a:extLst>
          </p:cNvPr>
          <p:cNvPicPr>
            <a:picLocks noChangeAspect="1"/>
          </p:cNvPicPr>
          <p:nvPr/>
        </p:nvPicPr>
        <p:blipFill>
          <a:blip r:embed="rId4"/>
          <a:stretch>
            <a:fillRect/>
          </a:stretch>
        </p:blipFill>
        <p:spPr>
          <a:xfrm>
            <a:off x="3808113" y="2822713"/>
            <a:ext cx="4575774" cy="3635070"/>
          </a:xfrm>
          <a:prstGeom prst="rect">
            <a:avLst/>
          </a:prstGeom>
        </p:spPr>
      </p:pic>
    </p:spTree>
    <p:extLst>
      <p:ext uri="{BB962C8B-B14F-4D97-AF65-F5344CB8AC3E}">
        <p14:creationId xmlns:p14="http://schemas.microsoft.com/office/powerpoint/2010/main" val="39275809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问题二模型建立</a:t>
              </a:r>
            </a:p>
          </p:txBody>
        </p:sp>
      </p:grpSp>
      <p:sp>
        <p:nvSpPr>
          <p:cNvPr id="5" name="TextBox 11">
            <a:extLst>
              <a:ext uri="{FF2B5EF4-FFF2-40B4-BE49-F238E27FC236}">
                <a16:creationId xmlns:a16="http://schemas.microsoft.com/office/drawing/2014/main" id="{8C34FECB-8EE7-D6B3-EC5C-20E6CD904932}"/>
              </a:ext>
            </a:extLst>
          </p:cNvPr>
          <p:cNvSpPr txBox="1"/>
          <p:nvPr/>
        </p:nvSpPr>
        <p:spPr>
          <a:xfrm>
            <a:off x="285135" y="1709079"/>
            <a:ext cx="11621729" cy="1435136"/>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上层规划确定了吸收塔的具体位置，并传递给下层；下层在上层的规划基础上，对定日镜的参数进行优化，并将优化结果反馈给上层，上层规划再根据反馈调整吸收塔的位置。多次循环迭代可以得到最大的单位面积年平均输出热功率。</a:t>
            </a:r>
            <a:endParaRPr lang="en-US" altLang="zh-CN" sz="2400"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3195E57F-8975-9D8C-C54F-70EF0B31F753}"/>
              </a:ext>
            </a:extLst>
          </p:cNvPr>
          <p:cNvPicPr>
            <a:picLocks noChangeAspect="1"/>
          </p:cNvPicPr>
          <p:nvPr/>
        </p:nvPicPr>
        <p:blipFill>
          <a:blip r:embed="rId3"/>
          <a:stretch>
            <a:fillRect/>
          </a:stretch>
        </p:blipFill>
        <p:spPr>
          <a:xfrm>
            <a:off x="2181934" y="3258235"/>
            <a:ext cx="6928302" cy="3162705"/>
          </a:xfrm>
          <a:prstGeom prst="rect">
            <a:avLst/>
          </a:prstGeom>
        </p:spPr>
      </p:pic>
    </p:spTree>
    <p:extLst>
      <p:ext uri="{BB962C8B-B14F-4D97-AF65-F5344CB8AC3E}">
        <p14:creationId xmlns:p14="http://schemas.microsoft.com/office/powerpoint/2010/main" val="382053568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问题二模型求解</a:t>
              </a:r>
            </a:p>
          </p:txBody>
        </p:sp>
      </p:grpSp>
      <mc:AlternateContent xmlns:mc="http://schemas.openxmlformats.org/markup-compatibility/2006">
        <mc:Choice xmlns:a14="http://schemas.microsoft.com/office/drawing/2010/main" Requires="a14">
          <p:sp>
            <p:nvSpPr>
              <p:cNvPr id="5" name="TextBox 11">
                <a:extLst>
                  <a:ext uri="{FF2B5EF4-FFF2-40B4-BE49-F238E27FC236}">
                    <a16:creationId xmlns:a16="http://schemas.microsoft.com/office/drawing/2014/main" id="{8C34FECB-8EE7-D6B3-EC5C-20E6CD904932}"/>
                  </a:ext>
                </a:extLst>
              </p:cNvPr>
              <p:cNvSpPr txBox="1"/>
              <p:nvPr/>
            </p:nvSpPr>
            <p:spPr>
              <a:xfrm>
                <a:off x="285135" y="1947619"/>
                <a:ext cx="11621729" cy="374346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由于本题的参数多、计算量大，启发式算法无法得到结果，本文采用控制变量遍历算法求解模型。</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安装高度、镜面高度和镜面宽度</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个参数相互影响，有较强的耦合关系。因此在下层规划遍历</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者时采用一种“回环”顺序：</a:t>
                </a:r>
                <a:endParaRPr lang="en-US" altLang="zh-CN" sz="2400" dirty="0">
                  <a:latin typeface="微软雅黑" panose="020B0503020204020204" pitchFamily="34" charset="-122"/>
                  <a:ea typeface="微软雅黑" panose="020B0503020204020204" pitchFamily="34" charset="-122"/>
                </a:endParaRPr>
              </a:p>
              <a:p>
                <a:pPr>
                  <a:lnSpc>
                    <a:spcPct val="125000"/>
                  </a:lnSpc>
                </a:pPr>
                <a14:m>
                  <m:oMathPara xmlns:m="http://schemas.openxmlformats.org/officeDocument/2006/math">
                    <m:oMathParaPr>
                      <m:jc m:val="centerGroup"/>
                    </m:oMathParaPr>
                    <m:oMath xmlns:m="http://schemas.openxmlformats.org/officeDocument/2006/math">
                      <m:sSub>
                        <m:sSubPr>
                          <m:ctrlPr>
                            <a:rPr lang="zh-CN" altLang="zh-CN" sz="2400" i="1" smtClean="0">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𝑤</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𝑙</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400" i="1">
                              <a:effectLst/>
                              <a:latin typeface="Cambria Math" panose="02040503050406030204" pitchFamily="18" charset="0"/>
                              <a:ea typeface="Cambria Math" panose="02040503050406030204" pitchFamily="18" charset="0"/>
                            </a:rPr>
                          </m:ctrlPr>
                        </m:sSubPr>
                        <m:e>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𝑧</m:t>
                          </m:r>
                        </m:e>
                        <m:sub>
                          <m:r>
                            <a:rPr lang="en-US" altLang="zh-CN" sz="2400" i="1" kern="100">
                              <a:effectLst/>
                              <a:latin typeface="Cambria Math" panose="02040503050406030204" pitchFamily="18" charset="0"/>
                              <a:ea typeface="宋体" panose="02010600030101010101" pitchFamily="2" charset="-122"/>
                              <a:cs typeface="Times New Roman" panose="02020603050405020304" pitchFamily="18" charset="0"/>
                            </a:rPr>
                            <m:t>𝑖</m:t>
                          </m:r>
                        </m:sub>
                      </m:sSub>
                    </m:oMath>
                  </m:oMathPara>
                </a14:m>
                <a:endParaRPr lang="en-US" altLang="zh-CN" sz="2400" dirty="0">
                  <a:latin typeface="微软雅黑" panose="020B0503020204020204" pitchFamily="34" charset="-122"/>
                  <a:ea typeface="微软雅黑" panose="020B0503020204020204" pitchFamily="34" charset="-122"/>
                </a:endParaRPr>
              </a:p>
              <a:p>
                <a:pPr>
                  <a:lnSpc>
                    <a:spcPct val="125000"/>
                  </a:lnSpc>
                </a:pPr>
                <a:r>
                  <a:rPr lang="zh-CN" altLang="en-US" sz="2400" dirty="0">
                    <a:latin typeface="微软雅黑" panose="020B0503020204020204" pitchFamily="34" charset="-122"/>
                    <a:ea typeface="微软雅黑" panose="020B0503020204020204" pitchFamily="34" charset="-122"/>
                  </a:rPr>
                  <a:t>按以上顺序使用遍历算法，能够实现更好的优化效果。</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p>
              <a:p>
                <a:pPr>
                  <a:lnSpc>
                    <a:spcPct val="125000"/>
                  </a:lnSpc>
                </a:pPr>
                <a:endParaRPr lang="en-US" altLang="zh-CN" sz="2400" dirty="0">
                  <a:latin typeface="微软雅黑" panose="020B0503020204020204" pitchFamily="34" charset="-122"/>
                  <a:ea typeface="微软雅黑" panose="020B0503020204020204" pitchFamily="34" charset="-122"/>
                </a:endParaRPr>
              </a:p>
            </p:txBody>
          </p:sp>
        </mc:Choice>
        <mc:Fallback>
          <p:sp>
            <p:nvSpPr>
              <p:cNvPr id="5" name="TextBox 11">
                <a:extLst>
                  <a:ext uri="{FF2B5EF4-FFF2-40B4-BE49-F238E27FC236}">
                    <a16:creationId xmlns:a16="http://schemas.microsoft.com/office/drawing/2014/main" id="{8C34FECB-8EE7-D6B3-EC5C-20E6CD904932}"/>
                  </a:ext>
                </a:extLst>
              </p:cNvPr>
              <p:cNvSpPr txBox="1">
                <a:spLocks noRot="1" noChangeAspect="1" noMove="1" noResize="1" noEditPoints="1" noAdjustHandles="1" noChangeArrowheads="1" noChangeShapeType="1" noTextEdit="1"/>
              </p:cNvSpPr>
              <p:nvPr/>
            </p:nvSpPr>
            <p:spPr>
              <a:xfrm>
                <a:off x="285135" y="1947619"/>
                <a:ext cx="11621729" cy="3743461"/>
              </a:xfrm>
              <a:prstGeom prst="rect">
                <a:avLst/>
              </a:prstGeom>
              <a:blipFill>
                <a:blip r:embed="rId3"/>
                <a:stretch>
                  <a:fillRect l="-839" r="-73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6914958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p:cNvSpPr/>
          <p:nvPr/>
        </p:nvSpPr>
        <p:spPr>
          <a:xfrm>
            <a:off x="-8812" y="0"/>
            <a:ext cx="4215051" cy="6858000"/>
          </a:xfrm>
          <a:prstGeom prst="rect">
            <a:avLst/>
          </a:prstGeom>
          <a:solidFill>
            <a:srgbClr val="014924"/>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dirty="0">
              <a:ea typeface="微软雅黑" panose="020B0503020204020204" pitchFamily="34" charset="-122"/>
            </a:endParaRPr>
          </a:p>
        </p:txBody>
      </p:sp>
      <p:grpSp>
        <p:nvGrpSpPr>
          <p:cNvPr id="2" name="组合 1"/>
          <p:cNvGrpSpPr/>
          <p:nvPr/>
        </p:nvGrpSpPr>
        <p:grpSpPr>
          <a:xfrm>
            <a:off x="584530" y="2122716"/>
            <a:ext cx="2866671" cy="1483090"/>
            <a:chOff x="1819275" y="1143000"/>
            <a:chExt cx="2867025" cy="1483273"/>
          </a:xfrm>
        </p:grpSpPr>
        <p:sp>
          <p:nvSpPr>
            <p:cNvPr id="3" name="矩形 2"/>
            <p:cNvSpPr/>
            <p:nvPr/>
          </p:nvSpPr>
          <p:spPr>
            <a:xfrm>
              <a:off x="1819275" y="1143000"/>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705"/>
            </a:p>
          </p:txBody>
        </p:sp>
        <p:sp>
          <p:nvSpPr>
            <p:cNvPr id="17" name="矩形 16"/>
            <p:cNvSpPr/>
            <p:nvPr/>
          </p:nvSpPr>
          <p:spPr>
            <a:xfrm>
              <a:off x="2095500" y="1359448"/>
              <a:ext cx="2590800" cy="1266825"/>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6000" b="1" dirty="0">
                <a:solidFill>
                  <a:srgbClr val="4EB796"/>
                </a:solidFill>
                <a:latin typeface="微软雅黑" panose="020B0503020204020204" pitchFamily="34" charset="-122"/>
                <a:ea typeface="微软雅黑" panose="020B0503020204020204" pitchFamily="34" charset="-122"/>
              </a:endParaRPr>
            </a:p>
          </p:txBody>
        </p:sp>
      </p:grpSp>
      <p:sp>
        <p:nvSpPr>
          <p:cNvPr id="19" name="文本框 18"/>
          <p:cNvSpPr txBox="1"/>
          <p:nvPr/>
        </p:nvSpPr>
        <p:spPr>
          <a:xfrm>
            <a:off x="632391" y="3782686"/>
            <a:ext cx="2818810" cy="675891"/>
          </a:xfrm>
          <a:prstGeom prst="rect">
            <a:avLst/>
          </a:prstGeom>
          <a:noFill/>
        </p:spPr>
        <p:txBody>
          <a:bodyPr wrap="square" rtlCol="0">
            <a:spAutoFit/>
          </a:bodyPr>
          <a:lstStyle/>
          <a:p>
            <a:pPr algn="ctr"/>
            <a:r>
              <a:rPr lang="en-US" altLang="zh-CN" sz="3790" dirty="0">
                <a:solidFill>
                  <a:schemeClr val="bg1"/>
                </a:solidFill>
                <a:latin typeface="Kozuka Gothic Pro M" panose="020B0700000000000000" pitchFamily="34" charset="-128"/>
                <a:ea typeface="Kozuka Gothic Pro M" panose="020B0700000000000000" pitchFamily="34" charset="-128"/>
              </a:rPr>
              <a:t>CONTENTS</a:t>
            </a:r>
            <a:endParaRPr lang="zh-CN" altLang="en-US" sz="3790" dirty="0">
              <a:solidFill>
                <a:schemeClr val="bg1"/>
              </a:solidFill>
              <a:latin typeface="Kozuka Gothic Pro M" panose="020B0700000000000000" pitchFamily="34" charset="-128"/>
              <a:ea typeface="Kozuka Gothic Pro M" panose="020B0700000000000000" pitchFamily="34" charset="-128"/>
            </a:endParaRPr>
          </a:p>
        </p:txBody>
      </p:sp>
      <p:sp>
        <p:nvSpPr>
          <p:cNvPr id="24" name="文本框 23"/>
          <p:cNvSpPr txBox="1"/>
          <p:nvPr/>
        </p:nvSpPr>
        <p:spPr>
          <a:xfrm>
            <a:off x="1084009" y="2340326"/>
            <a:ext cx="1867713" cy="1015663"/>
          </a:xfrm>
          <a:prstGeom prst="rect">
            <a:avLst/>
          </a:prstGeom>
          <a:noFill/>
        </p:spPr>
        <p:txBody>
          <a:bodyPr wrap="square" rtlCol="0">
            <a:spAutoFit/>
          </a:bodyPr>
          <a:lstStyle/>
          <a:p>
            <a:pPr algn="ctr"/>
            <a:r>
              <a:rPr lang="zh-CN" altLang="en-US" sz="6000" b="1" dirty="0">
                <a:solidFill>
                  <a:schemeClr val="bg1"/>
                </a:solidFill>
                <a:latin typeface="微软雅黑" panose="020B0503020204020204" pitchFamily="34" charset="-122"/>
                <a:ea typeface="微软雅黑" panose="020B0503020204020204" pitchFamily="34" charset="-122"/>
              </a:rPr>
              <a:t>目录</a:t>
            </a:r>
          </a:p>
        </p:txBody>
      </p:sp>
      <p:grpSp>
        <p:nvGrpSpPr>
          <p:cNvPr id="26" name="组合 25"/>
          <p:cNvGrpSpPr/>
          <p:nvPr/>
        </p:nvGrpSpPr>
        <p:grpSpPr>
          <a:xfrm>
            <a:off x="5469099" y="1796092"/>
            <a:ext cx="5862180" cy="539983"/>
            <a:chOff x="3303678" y="1772209"/>
            <a:chExt cx="4397208" cy="539983"/>
          </a:xfrm>
        </p:grpSpPr>
        <p:sp>
          <p:nvSpPr>
            <p:cNvPr id="27" name="TextBox 11"/>
            <p:cNvSpPr txBox="1"/>
            <p:nvPr/>
          </p:nvSpPr>
          <p:spPr>
            <a:xfrm>
              <a:off x="3303678" y="1772209"/>
              <a:ext cx="4397208" cy="521970"/>
            </a:xfrm>
            <a:prstGeom prst="rect">
              <a:avLst/>
            </a:prstGeom>
            <a:noFill/>
          </p:spPr>
          <p:txBody>
            <a:bodyPr wrap="square" rtlCol="0">
              <a:spAutoFit/>
            </a:bodyPr>
            <a:lstStyle/>
            <a:p>
              <a:r>
                <a:rPr lang="zh-CN" altLang="en-US" sz="28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一、问题概述</a:t>
              </a:r>
              <a:endParaRPr lang="zh-CN" altLang="zh-CN" sz="28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8" name="直接连接符 27"/>
            <p:cNvCxnSpPr/>
            <p:nvPr/>
          </p:nvCxnSpPr>
          <p:spPr>
            <a:xfrm flipV="1">
              <a:off x="3419872" y="2294179"/>
              <a:ext cx="4113526" cy="1801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5469099" y="3132520"/>
            <a:ext cx="5638892" cy="539400"/>
            <a:chOff x="3303678" y="2574743"/>
            <a:chExt cx="4229720" cy="539400"/>
          </a:xfrm>
        </p:grpSpPr>
        <p:sp>
          <p:nvSpPr>
            <p:cNvPr id="30" name="TextBox 47"/>
            <p:cNvSpPr txBox="1"/>
            <p:nvPr/>
          </p:nvSpPr>
          <p:spPr>
            <a:xfrm>
              <a:off x="3303678" y="2574743"/>
              <a:ext cx="4229720" cy="521970"/>
            </a:xfrm>
            <a:prstGeom prst="rect">
              <a:avLst/>
            </a:prstGeom>
            <a:noFill/>
          </p:spPr>
          <p:txBody>
            <a:bodyPr wrap="square" rtlCol="0">
              <a:spAutoFit/>
            </a:bodyPr>
            <a:lstStyle/>
            <a:p>
              <a:r>
                <a:rPr lang="zh-CN" altLang="en-US" sz="2800" b="1" dirty="0">
                  <a:solidFill>
                    <a:srgbClr val="014924"/>
                  </a:solidFill>
                  <a:latin typeface="微软雅黑" panose="020B0503020204020204" pitchFamily="34" charset="-122"/>
                  <a:ea typeface="微软雅黑" panose="020B0503020204020204" pitchFamily="34" charset="-122"/>
                </a:rPr>
                <a:t>二、模型建立与求解</a:t>
              </a:r>
            </a:p>
          </p:txBody>
        </p:sp>
        <p:cxnSp>
          <p:nvCxnSpPr>
            <p:cNvPr id="31" name="直接连接符 30"/>
            <p:cNvCxnSpPr/>
            <p:nvPr/>
          </p:nvCxnSpPr>
          <p:spPr>
            <a:xfrm flipV="1">
              <a:off x="3419872" y="3096713"/>
              <a:ext cx="4113526" cy="17430"/>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grpSp>
        <p:nvGrpSpPr>
          <p:cNvPr id="32" name="组合 31"/>
          <p:cNvGrpSpPr/>
          <p:nvPr/>
        </p:nvGrpSpPr>
        <p:grpSpPr>
          <a:xfrm>
            <a:off x="5469099" y="4452184"/>
            <a:ext cx="6450965" cy="550163"/>
            <a:chOff x="3279862" y="3377277"/>
            <a:chExt cx="4663404" cy="550163"/>
          </a:xfrm>
        </p:grpSpPr>
        <p:sp>
          <p:nvSpPr>
            <p:cNvPr id="33" name="TextBox 51"/>
            <p:cNvSpPr txBox="1"/>
            <p:nvPr/>
          </p:nvSpPr>
          <p:spPr>
            <a:xfrm>
              <a:off x="3279862" y="3377277"/>
              <a:ext cx="4663404" cy="523220"/>
            </a:xfrm>
            <a:prstGeom prst="rect">
              <a:avLst/>
            </a:prstGeom>
            <a:noFill/>
          </p:spPr>
          <p:txBody>
            <a:bodyPr wrap="square" rtlCol="0">
              <a:spAutoFit/>
            </a:bodyPr>
            <a:lstStyle/>
            <a:p>
              <a:r>
                <a:rPr lang="zh-CN" altLang="en-US" sz="2800" b="1" dirty="0">
                  <a:solidFill>
                    <a:srgbClr val="014924"/>
                  </a:solidFill>
                  <a:latin typeface="微软雅黑" panose="020B0503020204020204" pitchFamily="34" charset="-122"/>
                  <a:ea typeface="微软雅黑" panose="020B0503020204020204" pitchFamily="34" charset="-122"/>
                </a:rPr>
                <a:t>三、模型总结</a:t>
              </a:r>
            </a:p>
          </p:txBody>
        </p:sp>
        <p:cxnSp>
          <p:nvCxnSpPr>
            <p:cNvPr id="34" name="直接连接符 33"/>
            <p:cNvCxnSpPr/>
            <p:nvPr/>
          </p:nvCxnSpPr>
          <p:spPr>
            <a:xfrm flipV="1">
              <a:off x="3419872" y="3899247"/>
              <a:ext cx="3936346" cy="28193"/>
            </a:xfrm>
            <a:prstGeom prst="line">
              <a:avLst/>
            </a:prstGeom>
            <a:ln>
              <a:solidFill>
                <a:schemeClr val="tx1">
                  <a:lumMod val="65000"/>
                  <a:lumOff val="35000"/>
                </a:schemeClr>
              </a:solidFill>
              <a:prstDash val="dash"/>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问题二模型求解</a:t>
              </a:r>
            </a:p>
          </p:txBody>
        </p:sp>
      </p:grpSp>
      <p:graphicFrame>
        <p:nvGraphicFramePr>
          <p:cNvPr id="2" name="表格 1">
            <a:extLst>
              <a:ext uri="{FF2B5EF4-FFF2-40B4-BE49-F238E27FC236}">
                <a16:creationId xmlns:a16="http://schemas.microsoft.com/office/drawing/2014/main" id="{6C8944A1-AC18-52AD-04BD-CE8F43069CE2}"/>
              </a:ext>
            </a:extLst>
          </p:cNvPr>
          <p:cNvGraphicFramePr>
            <a:graphicFrameLocks noGrp="1"/>
          </p:cNvGraphicFramePr>
          <p:nvPr>
            <p:extLst>
              <p:ext uri="{D42A27DB-BD31-4B8C-83A1-F6EECF244321}">
                <p14:modId xmlns:p14="http://schemas.microsoft.com/office/powerpoint/2010/main" val="3702379917"/>
              </p:ext>
            </p:extLst>
          </p:nvPr>
        </p:nvGraphicFramePr>
        <p:xfrm>
          <a:off x="838200" y="1763239"/>
          <a:ext cx="10515600" cy="1716152"/>
        </p:xfrm>
        <a:graphic>
          <a:graphicData uri="http://schemas.openxmlformats.org/drawingml/2006/table">
            <a:tbl>
              <a:tblPr firstRow="1" firstCol="1" bandRow="1"/>
              <a:tblGrid>
                <a:gridCol w="1752600">
                  <a:extLst>
                    <a:ext uri="{9D8B030D-6E8A-4147-A177-3AD203B41FA5}">
                      <a16:colId xmlns:a16="http://schemas.microsoft.com/office/drawing/2014/main" val="3292876527"/>
                    </a:ext>
                  </a:extLst>
                </a:gridCol>
                <a:gridCol w="1752600">
                  <a:extLst>
                    <a:ext uri="{9D8B030D-6E8A-4147-A177-3AD203B41FA5}">
                      <a16:colId xmlns:a16="http://schemas.microsoft.com/office/drawing/2014/main" val="2886727064"/>
                    </a:ext>
                  </a:extLst>
                </a:gridCol>
                <a:gridCol w="1752600">
                  <a:extLst>
                    <a:ext uri="{9D8B030D-6E8A-4147-A177-3AD203B41FA5}">
                      <a16:colId xmlns:a16="http://schemas.microsoft.com/office/drawing/2014/main" val="181307703"/>
                    </a:ext>
                  </a:extLst>
                </a:gridCol>
                <a:gridCol w="1752600">
                  <a:extLst>
                    <a:ext uri="{9D8B030D-6E8A-4147-A177-3AD203B41FA5}">
                      <a16:colId xmlns:a16="http://schemas.microsoft.com/office/drawing/2014/main" val="2710499779"/>
                    </a:ext>
                  </a:extLst>
                </a:gridCol>
                <a:gridCol w="1752600">
                  <a:extLst>
                    <a:ext uri="{9D8B030D-6E8A-4147-A177-3AD203B41FA5}">
                      <a16:colId xmlns:a16="http://schemas.microsoft.com/office/drawing/2014/main" val="3748561667"/>
                    </a:ext>
                  </a:extLst>
                </a:gridCol>
                <a:gridCol w="1752600">
                  <a:extLst>
                    <a:ext uri="{9D8B030D-6E8A-4147-A177-3AD203B41FA5}">
                      <a16:colId xmlns:a16="http://schemas.microsoft.com/office/drawing/2014/main" val="130647388"/>
                    </a:ext>
                  </a:extLst>
                </a:gridCol>
              </a:tblGrid>
              <a:tr h="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光学效率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余弦效率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阴影遮挡效率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截断效率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(MW)</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单位面积镜面平均输出热功率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(kW/m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7892578"/>
                  </a:ext>
                </a:extLst>
              </a:tr>
              <a:tr h="0">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60.87%</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83.88%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83.03%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99.97 %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60.023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0.591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67196461"/>
                  </a:ext>
                </a:extLst>
              </a:tr>
            </a:tbl>
          </a:graphicData>
        </a:graphic>
      </p:graphicFrame>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4EE8C09F-EDE7-7543-CE2E-A7D0289794F5}"/>
                  </a:ext>
                </a:extLst>
              </p:cNvPr>
              <p:cNvGraphicFramePr>
                <a:graphicFrameLocks noGrp="1"/>
              </p:cNvGraphicFramePr>
              <p:nvPr>
                <p:extLst>
                  <p:ext uri="{D42A27DB-BD31-4B8C-83A1-F6EECF244321}">
                    <p14:modId xmlns:p14="http://schemas.microsoft.com/office/powerpoint/2010/main" val="2301283510"/>
                  </p:ext>
                </p:extLst>
              </p:nvPr>
            </p:nvGraphicFramePr>
            <p:xfrm>
              <a:off x="838200" y="3872105"/>
              <a:ext cx="10515600" cy="1262000"/>
            </p:xfrm>
            <a:graphic>
              <a:graphicData uri="http://schemas.openxmlformats.org/drawingml/2006/table">
                <a:tbl>
                  <a:tblPr firstRow="1" firstCol="1" bandRow="1"/>
                  <a:tblGrid>
                    <a:gridCol w="2103120">
                      <a:extLst>
                        <a:ext uri="{9D8B030D-6E8A-4147-A177-3AD203B41FA5}">
                          <a16:colId xmlns:a16="http://schemas.microsoft.com/office/drawing/2014/main" val="2596137193"/>
                        </a:ext>
                      </a:extLst>
                    </a:gridCol>
                    <a:gridCol w="2103120">
                      <a:extLst>
                        <a:ext uri="{9D8B030D-6E8A-4147-A177-3AD203B41FA5}">
                          <a16:colId xmlns:a16="http://schemas.microsoft.com/office/drawing/2014/main" val="388075495"/>
                        </a:ext>
                      </a:extLst>
                    </a:gridCol>
                    <a:gridCol w="2103120">
                      <a:extLst>
                        <a:ext uri="{9D8B030D-6E8A-4147-A177-3AD203B41FA5}">
                          <a16:colId xmlns:a16="http://schemas.microsoft.com/office/drawing/2014/main" val="4172076701"/>
                        </a:ext>
                      </a:extLst>
                    </a:gridCol>
                    <a:gridCol w="2103120">
                      <a:extLst>
                        <a:ext uri="{9D8B030D-6E8A-4147-A177-3AD203B41FA5}">
                          <a16:colId xmlns:a16="http://schemas.microsoft.com/office/drawing/2014/main" val="3028654019"/>
                        </a:ext>
                      </a:extLst>
                    </a:gridCol>
                    <a:gridCol w="2103120">
                      <a:extLst>
                        <a:ext uri="{9D8B030D-6E8A-4147-A177-3AD203B41FA5}">
                          <a16:colId xmlns:a16="http://schemas.microsoft.com/office/drawing/2014/main" val="1546826790"/>
                        </a:ext>
                      </a:extLst>
                    </a:gridCol>
                  </a:tblGrid>
                  <a:tr h="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吸收塔位置坐标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定日镜尺寸 </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（宽</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定日镜安装</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高度</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总面数</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定日镜总面积</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3658041"/>
                      </a:ext>
                    </a:extLst>
                  </a:tr>
                  <a:tr h="0">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(48.2,-126)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5.75</a:t>
                          </a:r>
                          <a14:m>
                            <m:oMath xmlns:m="http://schemas.openxmlformats.org/officeDocument/2006/math">
                              <m:r>
                                <a:rPr lang="en-US"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5.75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3070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101501.8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800049"/>
                      </a:ext>
                    </a:extLst>
                  </a:tr>
                </a:tbl>
              </a:graphicData>
            </a:graphic>
          </p:graphicFrame>
        </mc:Choice>
        <mc:Fallback>
          <p:graphicFrame>
            <p:nvGraphicFramePr>
              <p:cNvPr id="4" name="表格 3">
                <a:extLst>
                  <a:ext uri="{FF2B5EF4-FFF2-40B4-BE49-F238E27FC236}">
                    <a16:creationId xmlns:a16="http://schemas.microsoft.com/office/drawing/2014/main" id="{4EE8C09F-EDE7-7543-CE2E-A7D0289794F5}"/>
                  </a:ext>
                </a:extLst>
              </p:cNvPr>
              <p:cNvGraphicFramePr>
                <a:graphicFrameLocks noGrp="1"/>
              </p:cNvGraphicFramePr>
              <p:nvPr>
                <p:extLst>
                  <p:ext uri="{D42A27DB-BD31-4B8C-83A1-F6EECF244321}">
                    <p14:modId xmlns:p14="http://schemas.microsoft.com/office/powerpoint/2010/main" val="2301283510"/>
                  </p:ext>
                </p:extLst>
              </p:nvPr>
            </p:nvGraphicFramePr>
            <p:xfrm>
              <a:off x="838200" y="3872105"/>
              <a:ext cx="10515600" cy="1262000"/>
            </p:xfrm>
            <a:graphic>
              <a:graphicData uri="http://schemas.openxmlformats.org/drawingml/2006/table">
                <a:tbl>
                  <a:tblPr firstRow="1" firstCol="1" bandRow="1"/>
                  <a:tblGrid>
                    <a:gridCol w="2103120">
                      <a:extLst>
                        <a:ext uri="{9D8B030D-6E8A-4147-A177-3AD203B41FA5}">
                          <a16:colId xmlns:a16="http://schemas.microsoft.com/office/drawing/2014/main" val="2596137193"/>
                        </a:ext>
                      </a:extLst>
                    </a:gridCol>
                    <a:gridCol w="2103120">
                      <a:extLst>
                        <a:ext uri="{9D8B030D-6E8A-4147-A177-3AD203B41FA5}">
                          <a16:colId xmlns:a16="http://schemas.microsoft.com/office/drawing/2014/main" val="388075495"/>
                        </a:ext>
                      </a:extLst>
                    </a:gridCol>
                    <a:gridCol w="2103120">
                      <a:extLst>
                        <a:ext uri="{9D8B030D-6E8A-4147-A177-3AD203B41FA5}">
                          <a16:colId xmlns:a16="http://schemas.microsoft.com/office/drawing/2014/main" val="4172076701"/>
                        </a:ext>
                      </a:extLst>
                    </a:gridCol>
                    <a:gridCol w="2103120">
                      <a:extLst>
                        <a:ext uri="{9D8B030D-6E8A-4147-A177-3AD203B41FA5}">
                          <a16:colId xmlns:a16="http://schemas.microsoft.com/office/drawing/2014/main" val="3028654019"/>
                        </a:ext>
                      </a:extLst>
                    </a:gridCol>
                    <a:gridCol w="2103120">
                      <a:extLst>
                        <a:ext uri="{9D8B030D-6E8A-4147-A177-3AD203B41FA5}">
                          <a16:colId xmlns:a16="http://schemas.microsoft.com/office/drawing/2014/main" val="1546826790"/>
                        </a:ext>
                      </a:extLst>
                    </a:gridCol>
                  </a:tblGrid>
                  <a:tr h="85960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吸收塔位置坐标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定日镜尺寸 </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（宽</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定日镜安装</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高度</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总面数</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定日镜总面积</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93658041"/>
                      </a:ext>
                    </a:extLst>
                  </a:tr>
                  <a:tr h="402400">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(48.2,-126)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endParaRPr lang="zh-CN"/>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blipFill>
                          <a:blip r:embed="rId3"/>
                          <a:stretch>
                            <a:fillRect l="-100000" t="-218182" r="-300870" b="-37879"/>
                          </a:stretch>
                        </a:blipFill>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2.875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3070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101501.8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88800049"/>
                      </a:ext>
                    </a:extLst>
                  </a:tr>
                </a:tbl>
              </a:graphicData>
            </a:graphic>
          </p:graphicFrame>
        </mc:Fallback>
      </mc:AlternateContent>
      <mc:AlternateContent xmlns:mc="http://schemas.openxmlformats.org/markup-compatibility/2006">
        <mc:Choice xmlns:a14="http://schemas.microsoft.com/office/drawing/2010/main" Requires="a14">
          <p:sp>
            <p:nvSpPr>
              <p:cNvPr id="6" name="TextBox 11">
                <a:extLst>
                  <a:ext uri="{FF2B5EF4-FFF2-40B4-BE49-F238E27FC236}">
                    <a16:creationId xmlns:a16="http://schemas.microsoft.com/office/drawing/2014/main" id="{9CFE2ABF-FA94-FB33-FC84-6992E6F89DC9}"/>
                  </a:ext>
                </a:extLst>
              </p:cNvPr>
              <p:cNvSpPr txBox="1"/>
              <p:nvPr/>
            </p:nvSpPr>
            <p:spPr>
              <a:xfrm>
                <a:off x="285135" y="5317978"/>
                <a:ext cx="11621729" cy="973472"/>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采用不同的初始点，最后定日镜的尺寸和安装高度均收敛至</a:t>
                </a:r>
                <a:r>
                  <a:rPr lang="en-US" altLang="zh-CN" sz="2400" dirty="0">
                    <a:latin typeface="微软雅黑" panose="020B0503020204020204" pitchFamily="34" charset="-122"/>
                    <a:ea typeface="微软雅黑" panose="020B0503020204020204" pitchFamily="34" charset="-122"/>
                  </a:rPr>
                  <a:t>5.75</a:t>
                </a:r>
                <a14:m>
                  <m:oMath xmlns:m="http://schemas.openxmlformats.org/officeDocument/2006/math">
                    <m:r>
                      <a:rPr lang="en-US" altLang="zh-CN" sz="2400" i="1" smtClean="0">
                        <a:latin typeface="Cambria Math" panose="02040503050406030204" pitchFamily="18" charset="0"/>
                        <a:ea typeface="Cambria Math" panose="02040503050406030204" pitchFamily="18" charset="0"/>
                      </a:rPr>
                      <m:t>×</m:t>
                    </m:r>
                  </m:oMath>
                </a14:m>
                <a:r>
                  <a:rPr lang="en-US" altLang="zh-CN" sz="2400" dirty="0">
                    <a:latin typeface="微软雅黑" panose="020B0503020204020204" pitchFamily="34" charset="-122"/>
                    <a:ea typeface="微软雅黑" panose="020B0503020204020204" pitchFamily="34" charset="-122"/>
                  </a:rPr>
                  <a:t>5.75</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2.875m</a:t>
                </a:r>
                <a:r>
                  <a:rPr lang="zh-CN" altLang="en-US" sz="2400" dirty="0">
                    <a:latin typeface="微软雅黑" panose="020B0503020204020204" pitchFamily="34" charset="-122"/>
                    <a:ea typeface="微软雅黑" panose="020B0503020204020204" pitchFamily="34" charset="-122"/>
                  </a:rPr>
                  <a:t>附近，一定程度上反映了模型的稳定性。</a:t>
                </a:r>
                <a:endParaRPr lang="en-US" altLang="zh-CN" sz="2400" dirty="0">
                  <a:latin typeface="微软雅黑" panose="020B0503020204020204" pitchFamily="34" charset="-122"/>
                  <a:ea typeface="微软雅黑" panose="020B0503020204020204" pitchFamily="34" charset="-122"/>
                </a:endParaRPr>
              </a:p>
            </p:txBody>
          </p:sp>
        </mc:Choice>
        <mc:Fallback>
          <p:sp>
            <p:nvSpPr>
              <p:cNvPr id="6" name="TextBox 11">
                <a:extLst>
                  <a:ext uri="{FF2B5EF4-FFF2-40B4-BE49-F238E27FC236}">
                    <a16:creationId xmlns:a16="http://schemas.microsoft.com/office/drawing/2014/main" id="{9CFE2ABF-FA94-FB33-FC84-6992E6F89DC9}"/>
                  </a:ext>
                </a:extLst>
              </p:cNvPr>
              <p:cNvSpPr txBox="1">
                <a:spLocks noRot="1" noChangeAspect="1" noMove="1" noResize="1" noEditPoints="1" noAdjustHandles="1" noChangeArrowheads="1" noChangeShapeType="1" noTextEdit="1"/>
              </p:cNvSpPr>
              <p:nvPr/>
            </p:nvSpPr>
            <p:spPr>
              <a:xfrm>
                <a:off x="285135" y="5317978"/>
                <a:ext cx="11621729" cy="973472"/>
              </a:xfrm>
              <a:prstGeom prst="rect">
                <a:avLst/>
              </a:prstGeom>
              <a:blipFill>
                <a:blip r:embed="rId4"/>
                <a:stretch>
                  <a:fillRect l="-839" b="-131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3927738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问题三模型建立</a:t>
              </a:r>
            </a:p>
          </p:txBody>
        </p:sp>
      </p:grpSp>
      <p:pic>
        <p:nvPicPr>
          <p:cNvPr id="5" name="图片 4">
            <a:extLst>
              <a:ext uri="{FF2B5EF4-FFF2-40B4-BE49-F238E27FC236}">
                <a16:creationId xmlns:a16="http://schemas.microsoft.com/office/drawing/2014/main" id="{ECFFEF0D-8F65-0C9C-BC27-2926F715D3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478" y="3602264"/>
            <a:ext cx="7960509" cy="2608810"/>
          </a:xfrm>
          <a:prstGeom prst="rect">
            <a:avLst/>
          </a:prstGeom>
          <a:noFill/>
          <a:ln>
            <a:noFill/>
          </a:ln>
        </p:spPr>
      </p:pic>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35762FE2-82D4-F7FB-F28A-3C6DBB36CC48}"/>
                  </a:ext>
                </a:extLst>
              </p:cNvPr>
              <p:cNvSpPr txBox="1"/>
              <p:nvPr/>
            </p:nvSpPr>
            <p:spPr>
              <a:xfrm>
                <a:off x="6506697" y="1801362"/>
                <a:ext cx="6098240" cy="17571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eqArr>
                            <m:eqArrPr>
                              <m:ctrlPr>
                                <a:rPr lang="zh-CN" altLang="en-US" sz="2400" i="1">
                                  <a:solidFill>
                                    <a:schemeClr val="tx1"/>
                                  </a:solidFill>
                                  <a:latin typeface="Cambria Math" panose="02040503050406030204" pitchFamily="18" charset="0"/>
                                </a:rPr>
                              </m:ctrlPr>
                            </m:eqArrPr>
                            <m:e>
                              <m:r>
                                <a:rPr lang="zh-CN" altLang="en-US" sz="2400">
                                  <a:solidFill>
                                    <a:schemeClr val="tx1"/>
                                  </a:solidFill>
                                  <a:latin typeface="Cambria Math" panose="02040503050406030204" pitchFamily="18" charset="0"/>
                                </a:rPr>
                                <m:t>&amp;</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𝑤</m:t>
                                  </m:r>
                                </m:e>
                                <m:sub>
                                  <m:r>
                                    <a:rPr lang="zh-CN" altLang="en-US" sz="2400" i="1">
                                      <a:solidFill>
                                        <a:schemeClr val="tx1"/>
                                      </a:solidFill>
                                      <a:latin typeface="Cambria Math" panose="02040503050406030204" pitchFamily="18" charset="0"/>
                                    </a:rPr>
                                    <m:t>𝑖</m:t>
                                  </m:r>
                                </m:sub>
                                <m: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𝑛</m:t>
                                      </m:r>
                                    </m:e>
                                  </m:d>
                                </m:sup>
                              </m:sSubSup>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𝐴</m:t>
                              </m:r>
                              <m:r>
                                <a:rPr lang="zh-CN" altLang="en-US" sz="2400" i="0">
                                  <a:solidFill>
                                    <a:schemeClr val="tx1"/>
                                  </a:solidFill>
                                  <a:latin typeface="Cambria Math" panose="02040503050406030204" pitchFamily="18" charset="0"/>
                                </a:rPr>
                                <m:t>⋅</m:t>
                              </m:r>
                              <m:d>
                                <m:dPr>
                                  <m:ctrlPr>
                                    <a:rPr lang="zh-CN" altLang="en-US" sz="2400" i="1">
                                      <a:solidFill>
                                        <a:schemeClr val="tx1"/>
                                      </a:solidFill>
                                      <a:latin typeface="Cambria Math" panose="02040503050406030204" pitchFamily="18" charset="0"/>
                                    </a:rPr>
                                  </m:ctrlPr>
                                </m:dPr>
                                <m:e>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𝑟</m:t>
                                      </m:r>
                                    </m:e>
                                    <m:sub>
                                      <m:r>
                                        <a:rPr lang="zh-CN" altLang="en-US" sz="2400" i="1">
                                          <a:solidFill>
                                            <a:schemeClr val="tx1"/>
                                          </a:solidFill>
                                          <a:latin typeface="Cambria Math" panose="02040503050406030204" pitchFamily="18" charset="0"/>
                                        </a:rPr>
                                        <m:t>𝑛</m:t>
                                      </m:r>
                                    </m:sub>
                                  </m:sSub>
                                  <m:r>
                                    <a:rPr lang="zh-CN" altLang="en-US" sz="2400" i="0">
                                      <a:solidFill>
                                        <a:schemeClr val="tx1"/>
                                      </a:solidFill>
                                      <a:latin typeface="Cambria Math" panose="02040503050406030204" pitchFamily="18" charset="0"/>
                                    </a:rPr>
                                    <m:t>−100</m:t>
                                  </m:r>
                                </m:e>
                              </m:d>
                              <m:r>
                                <a:rPr lang="zh-CN" altLang="en-US" sz="2400" i="0">
                                  <a:solidFill>
                                    <a:schemeClr val="tx1"/>
                                  </a:solidFill>
                                  <a:latin typeface="Cambria Math" panose="02040503050406030204" pitchFamily="18" charset="0"/>
                                </a:rPr>
                                <m:t>+5.75</m:t>
                              </m:r>
                            </m:e>
                            <m:e>
                              <m:r>
                                <a:rPr lang="zh-CN" altLang="en-US" sz="2400" i="0">
                                  <a:solidFill>
                                    <a:schemeClr val="tx1"/>
                                  </a:solidFill>
                                  <a:latin typeface="Cambria Math" panose="02040503050406030204" pitchFamily="18" charset="0"/>
                                </a:rPr>
                                <m:t>&amp;</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𝑙</m:t>
                                  </m:r>
                                </m:e>
                                <m:sub>
                                  <m:r>
                                    <a:rPr lang="zh-CN" altLang="en-US" sz="2400" i="1">
                                      <a:solidFill>
                                        <a:schemeClr val="tx1"/>
                                      </a:solidFill>
                                      <a:latin typeface="Cambria Math" panose="02040503050406030204" pitchFamily="18" charset="0"/>
                                    </a:rPr>
                                    <m:t>𝑖</m:t>
                                  </m:r>
                                </m:sub>
                                <m: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𝑛</m:t>
                                      </m:r>
                                    </m:e>
                                  </m:d>
                                </m:sup>
                              </m:sSubSup>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𝐵</m:t>
                              </m:r>
                              <m:r>
                                <a:rPr lang="zh-CN" altLang="en-US" sz="2400" i="0">
                                  <a:solidFill>
                                    <a:schemeClr val="tx1"/>
                                  </a:solidFill>
                                  <a:latin typeface="Cambria Math" panose="02040503050406030204" pitchFamily="18" charset="0"/>
                                </a:rPr>
                                <m:t>⋅</m:t>
                              </m:r>
                              <m:d>
                                <m:dPr>
                                  <m:ctrlPr>
                                    <a:rPr lang="zh-CN" altLang="en-US" sz="2400" i="1">
                                      <a:solidFill>
                                        <a:schemeClr val="tx1"/>
                                      </a:solidFill>
                                      <a:latin typeface="Cambria Math" panose="02040503050406030204" pitchFamily="18" charset="0"/>
                                    </a:rPr>
                                  </m:ctrlPr>
                                </m:dPr>
                                <m:e>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𝑟</m:t>
                                      </m:r>
                                    </m:e>
                                    <m:sub>
                                      <m:r>
                                        <a:rPr lang="zh-CN" altLang="en-US" sz="2400" i="1">
                                          <a:solidFill>
                                            <a:schemeClr val="tx1"/>
                                          </a:solidFill>
                                          <a:latin typeface="Cambria Math" panose="02040503050406030204" pitchFamily="18" charset="0"/>
                                        </a:rPr>
                                        <m:t>𝑛</m:t>
                                      </m:r>
                                    </m:sub>
                                  </m:sSub>
                                  <m:r>
                                    <a:rPr lang="zh-CN" altLang="en-US" sz="2400" i="0">
                                      <a:solidFill>
                                        <a:schemeClr val="tx1"/>
                                      </a:solidFill>
                                      <a:latin typeface="Cambria Math" panose="02040503050406030204" pitchFamily="18" charset="0"/>
                                    </a:rPr>
                                    <m:t>−100</m:t>
                                  </m:r>
                                </m:e>
                              </m:d>
                              <m:r>
                                <a:rPr lang="zh-CN" altLang="en-US" sz="2400" i="0">
                                  <a:solidFill>
                                    <a:schemeClr val="tx1"/>
                                  </a:solidFill>
                                  <a:latin typeface="Cambria Math" panose="02040503050406030204" pitchFamily="18" charset="0"/>
                                </a:rPr>
                                <m:t>+5.75</m:t>
                              </m:r>
                            </m:e>
                            <m:e>
                              <m:r>
                                <a:rPr lang="zh-CN" altLang="en-US" sz="2400" i="0">
                                  <a:solidFill>
                                    <a:schemeClr val="tx1"/>
                                  </a:solidFill>
                                  <a:latin typeface="Cambria Math" panose="02040503050406030204" pitchFamily="18" charset="0"/>
                                </a:rPr>
                                <m:t>&amp;</m:t>
                              </m:r>
                              <m:sSubSup>
                                <m:sSubSupPr>
                                  <m:ctrlPr>
                                    <a:rPr lang="zh-CN" altLang="en-US" sz="2400" i="1">
                                      <a:solidFill>
                                        <a:schemeClr val="tx1"/>
                                      </a:solidFill>
                                      <a:latin typeface="Cambria Math" panose="02040503050406030204" pitchFamily="18" charset="0"/>
                                    </a:rPr>
                                  </m:ctrlPr>
                                </m:sSubSupPr>
                                <m:e>
                                  <m:r>
                                    <a:rPr lang="zh-CN" altLang="en-US" sz="2400" i="1">
                                      <a:solidFill>
                                        <a:schemeClr val="tx1"/>
                                      </a:solidFill>
                                      <a:latin typeface="Cambria Math" panose="02040503050406030204" pitchFamily="18" charset="0"/>
                                    </a:rPr>
                                    <m:t>𝑧</m:t>
                                  </m:r>
                                </m:e>
                                <m:sub>
                                  <m:r>
                                    <a:rPr lang="zh-CN" altLang="en-US" sz="2400" i="1">
                                      <a:solidFill>
                                        <a:schemeClr val="tx1"/>
                                      </a:solidFill>
                                      <a:latin typeface="Cambria Math" panose="02040503050406030204" pitchFamily="18" charset="0"/>
                                    </a:rPr>
                                    <m:t>𝑖</m:t>
                                  </m:r>
                                </m:sub>
                                <m:sup>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𝑛</m:t>
                                      </m:r>
                                    </m:e>
                                  </m:d>
                                </m:sup>
                              </m:sSubSup>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𝐶</m:t>
                              </m:r>
                              <m:r>
                                <a:rPr lang="zh-CN" altLang="en-US" sz="2400" i="0">
                                  <a:solidFill>
                                    <a:schemeClr val="tx1"/>
                                  </a:solidFill>
                                  <a:latin typeface="Cambria Math" panose="02040503050406030204" pitchFamily="18" charset="0"/>
                                </a:rPr>
                                <m:t>⋅</m:t>
                              </m:r>
                              <m:d>
                                <m:dPr>
                                  <m:ctrlPr>
                                    <a:rPr lang="zh-CN" altLang="en-US" sz="2400" i="1">
                                      <a:solidFill>
                                        <a:schemeClr val="tx1"/>
                                      </a:solidFill>
                                      <a:latin typeface="Cambria Math" panose="02040503050406030204" pitchFamily="18" charset="0"/>
                                    </a:rPr>
                                  </m:ctrlPr>
                                </m:dPr>
                                <m:e>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𝑟</m:t>
                                      </m:r>
                                    </m:e>
                                    <m:sub>
                                      <m:r>
                                        <a:rPr lang="zh-CN" altLang="en-US" sz="2400" i="1">
                                          <a:solidFill>
                                            <a:schemeClr val="tx1"/>
                                          </a:solidFill>
                                          <a:latin typeface="Cambria Math" panose="02040503050406030204" pitchFamily="18" charset="0"/>
                                        </a:rPr>
                                        <m:t>𝑛</m:t>
                                      </m:r>
                                    </m:sub>
                                  </m:sSub>
                                  <m:r>
                                    <a:rPr lang="zh-CN" altLang="en-US" sz="2400" i="0">
                                      <a:solidFill>
                                        <a:schemeClr val="tx1"/>
                                      </a:solidFill>
                                      <a:latin typeface="Cambria Math" panose="02040503050406030204" pitchFamily="18" charset="0"/>
                                    </a:rPr>
                                    <m:t>−100</m:t>
                                  </m:r>
                                </m:e>
                              </m:d>
                              <m:r>
                                <a:rPr lang="zh-CN" altLang="en-US" sz="2400" i="0">
                                  <a:solidFill>
                                    <a:schemeClr val="tx1"/>
                                  </a:solidFill>
                                  <a:latin typeface="Cambria Math" panose="02040503050406030204" pitchFamily="18" charset="0"/>
                                </a:rPr>
                                <m:t>+2.875</m:t>
                              </m:r>
                            </m:e>
                          </m:eqArr>
                        </m:e>
                      </m:d>
                    </m:oMath>
                  </m:oMathPara>
                </a14:m>
                <a:endParaRPr lang="zh-CN" altLang="en-US" dirty="0"/>
              </a:p>
            </p:txBody>
          </p:sp>
        </mc:Choice>
        <mc:Fallback>
          <p:sp>
            <p:nvSpPr>
              <p:cNvPr id="8" name="文本框 7">
                <a:extLst>
                  <a:ext uri="{FF2B5EF4-FFF2-40B4-BE49-F238E27FC236}">
                    <a16:creationId xmlns:a16="http://schemas.microsoft.com/office/drawing/2014/main" id="{35762FE2-82D4-F7FB-F28A-3C6DBB36CC48}"/>
                  </a:ext>
                </a:extLst>
              </p:cNvPr>
              <p:cNvSpPr txBox="1">
                <a:spLocks noRot="1" noChangeAspect="1" noMove="1" noResize="1" noEditPoints="1" noAdjustHandles="1" noChangeArrowheads="1" noChangeShapeType="1" noTextEdit="1"/>
              </p:cNvSpPr>
              <p:nvPr/>
            </p:nvSpPr>
            <p:spPr>
              <a:xfrm>
                <a:off x="6506697" y="1801362"/>
                <a:ext cx="6098240" cy="1757148"/>
              </a:xfrm>
              <a:prstGeom prst="rect">
                <a:avLst/>
              </a:prstGeom>
              <a:blipFill>
                <a:blip r:embed="rId4"/>
                <a:stretch>
                  <a:fillRect/>
                </a:stretch>
              </a:blipFill>
            </p:spPr>
            <p:txBody>
              <a:bodyPr/>
              <a:lstStyle/>
              <a:p>
                <a:r>
                  <a:rPr lang="zh-CN" altLang="en-US">
                    <a:noFill/>
                  </a:rPr>
                  <a:t> </a:t>
                </a:r>
              </a:p>
            </p:txBody>
          </p:sp>
        </mc:Fallback>
      </mc:AlternateContent>
      <p:sp>
        <p:nvSpPr>
          <p:cNvPr id="9" name="TextBox 11">
            <a:extLst>
              <a:ext uri="{FF2B5EF4-FFF2-40B4-BE49-F238E27FC236}">
                <a16:creationId xmlns:a16="http://schemas.microsoft.com/office/drawing/2014/main" id="{15CE1D98-3F42-3A27-9546-92ACFF466B99}"/>
              </a:ext>
            </a:extLst>
          </p:cNvPr>
          <p:cNvSpPr txBox="1"/>
          <p:nvPr/>
        </p:nvSpPr>
        <p:spPr>
          <a:xfrm>
            <a:off x="494070" y="1731536"/>
            <a:ext cx="6478736" cy="189680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若离吸收塔较远的定日镜安装高度高，离吸收塔较近的定日镜尺寸较小，吸收塔获得的能量是最高的。在真实的定日镜场的布局中，近塔区的定日镜密集，远塔区的定日镜稀疏</a:t>
            </a:r>
            <a:r>
              <a:rPr lang="en-US" altLang="zh-CN" sz="2400" kern="100" baseline="30000" dirty="0">
                <a:latin typeface="Times New Roman" panose="02020603050405020304" pitchFamily="18" charset="0"/>
                <a:ea typeface="微软雅黑" panose="020B0503020204020204" pitchFamily="34" charset="-122"/>
                <a:cs typeface="Times New Roman" panose="02020603050405020304" pitchFamily="18" charset="0"/>
              </a:rPr>
              <a:t>[7] </a:t>
            </a:r>
            <a:endParaRPr lang="en-US" altLang="zh-CN" sz="2400" dirty="0">
              <a:latin typeface="微软雅黑" panose="020B0503020204020204" pitchFamily="34" charset="-122"/>
              <a:ea typeface="微软雅黑" panose="020B0503020204020204" pitchFamily="34" charset="-122"/>
            </a:endParaRPr>
          </a:p>
        </p:txBody>
      </p:sp>
      <p:sp>
        <p:nvSpPr>
          <p:cNvPr id="11" name="页脚占位符 2">
            <a:extLst>
              <a:ext uri="{FF2B5EF4-FFF2-40B4-BE49-F238E27FC236}">
                <a16:creationId xmlns:a16="http://schemas.microsoft.com/office/drawing/2014/main" id="{3D3096B9-8A3F-C82E-22AE-3F44D071BCCE}"/>
              </a:ext>
            </a:extLst>
          </p:cNvPr>
          <p:cNvSpPr>
            <a:spLocks noGrp="1"/>
          </p:cNvSpPr>
          <p:nvPr>
            <p:ph type="ftr" sz="quarter" idx="11"/>
          </p:nvPr>
        </p:nvSpPr>
        <p:spPr>
          <a:xfrm>
            <a:off x="226478" y="6364330"/>
            <a:ext cx="7560671" cy="369332"/>
          </a:xfrm>
        </p:spPr>
        <p:txBody>
          <a:bodyPr/>
          <a:lstStyle/>
          <a:p>
            <a:pPr algn="l"/>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孙浩</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高博</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刘建兴</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塔式太阳能电站定日镜场布局研究</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发电技术</a:t>
            </a:r>
            <a:r>
              <a:rPr lang="en-US" altLang="zh-CN" dirty="0">
                <a:latin typeface="Times New Roman" panose="02020603050405020304" pitchFamily="18" charset="0"/>
                <a:cs typeface="Times New Roman" panose="02020603050405020304" pitchFamily="18" charset="0"/>
              </a:rPr>
              <a:t>,2021,42(06):690-698</a:t>
            </a:r>
            <a:endParaRPr lang="zh-CN" altLang="en-US" dirty="0">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902DE4B1-43E1-F682-9215-7FD8013E09C4}"/>
              </a:ext>
            </a:extLst>
          </p:cNvPr>
          <p:cNvSpPr txBox="1"/>
          <p:nvPr/>
        </p:nvSpPr>
        <p:spPr>
          <a:xfrm>
            <a:off x="660785" y="6033524"/>
            <a:ext cx="6145306"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7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定日镜安装高度、尺寸变化示意图</a:t>
            </a:r>
          </a:p>
        </p:txBody>
      </p:sp>
    </p:spTree>
    <p:extLst>
      <p:ext uri="{BB962C8B-B14F-4D97-AF65-F5344CB8AC3E}">
        <p14:creationId xmlns:p14="http://schemas.microsoft.com/office/powerpoint/2010/main" val="1449218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问题三模型求解</a:t>
              </a:r>
            </a:p>
          </p:txBody>
        </p:sp>
      </p:grpSp>
      <p:graphicFrame>
        <p:nvGraphicFramePr>
          <p:cNvPr id="15" name="表格 14">
            <a:extLst>
              <a:ext uri="{FF2B5EF4-FFF2-40B4-BE49-F238E27FC236}">
                <a16:creationId xmlns:a16="http://schemas.microsoft.com/office/drawing/2014/main" id="{07AD12BC-E35F-20FF-8889-ACAA1D4A712E}"/>
              </a:ext>
            </a:extLst>
          </p:cNvPr>
          <p:cNvGraphicFramePr>
            <a:graphicFrameLocks noGrp="1"/>
          </p:cNvGraphicFramePr>
          <p:nvPr>
            <p:extLst>
              <p:ext uri="{D42A27DB-BD31-4B8C-83A1-F6EECF244321}">
                <p14:modId xmlns:p14="http://schemas.microsoft.com/office/powerpoint/2010/main" val="3282751882"/>
              </p:ext>
            </p:extLst>
          </p:nvPr>
        </p:nvGraphicFramePr>
        <p:xfrm>
          <a:off x="838200" y="1825625"/>
          <a:ext cx="10515600" cy="1716152"/>
        </p:xfrm>
        <a:graphic>
          <a:graphicData uri="http://schemas.openxmlformats.org/drawingml/2006/table">
            <a:tbl>
              <a:tblPr firstRow="1" firstCol="1" bandRow="1"/>
              <a:tblGrid>
                <a:gridCol w="1752600">
                  <a:extLst>
                    <a:ext uri="{9D8B030D-6E8A-4147-A177-3AD203B41FA5}">
                      <a16:colId xmlns:a16="http://schemas.microsoft.com/office/drawing/2014/main" val="4050165672"/>
                    </a:ext>
                  </a:extLst>
                </a:gridCol>
                <a:gridCol w="1752600">
                  <a:extLst>
                    <a:ext uri="{9D8B030D-6E8A-4147-A177-3AD203B41FA5}">
                      <a16:colId xmlns:a16="http://schemas.microsoft.com/office/drawing/2014/main" val="1245146435"/>
                    </a:ext>
                  </a:extLst>
                </a:gridCol>
                <a:gridCol w="1752600">
                  <a:extLst>
                    <a:ext uri="{9D8B030D-6E8A-4147-A177-3AD203B41FA5}">
                      <a16:colId xmlns:a16="http://schemas.microsoft.com/office/drawing/2014/main" val="3652921967"/>
                    </a:ext>
                  </a:extLst>
                </a:gridCol>
                <a:gridCol w="1752600">
                  <a:extLst>
                    <a:ext uri="{9D8B030D-6E8A-4147-A177-3AD203B41FA5}">
                      <a16:colId xmlns:a16="http://schemas.microsoft.com/office/drawing/2014/main" val="3979754078"/>
                    </a:ext>
                  </a:extLst>
                </a:gridCol>
                <a:gridCol w="1752600">
                  <a:extLst>
                    <a:ext uri="{9D8B030D-6E8A-4147-A177-3AD203B41FA5}">
                      <a16:colId xmlns:a16="http://schemas.microsoft.com/office/drawing/2014/main" val="3294938549"/>
                    </a:ext>
                  </a:extLst>
                </a:gridCol>
                <a:gridCol w="1752600">
                  <a:extLst>
                    <a:ext uri="{9D8B030D-6E8A-4147-A177-3AD203B41FA5}">
                      <a16:colId xmlns:a16="http://schemas.microsoft.com/office/drawing/2014/main" val="2566931723"/>
                    </a:ext>
                  </a:extLst>
                </a:gridCol>
              </a:tblGrid>
              <a:tr h="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光学效率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余弦效率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阴影遮挡效率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截断效率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年平均输出热功率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(MW)</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单位面积镜面平均输出热功率</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(kW/m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42376592"/>
                  </a:ext>
                </a:extLst>
              </a:tr>
              <a:tr h="0">
                <a:tc>
                  <a:txBody>
                    <a:bodyPr/>
                    <a:lstStyle/>
                    <a:p>
                      <a:pPr algn="ctr">
                        <a:lnSpc>
                          <a:spcPct val="150000"/>
                        </a:lnSpc>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61.13%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83.95%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83.34%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99.97%</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a:effectLst/>
                          <a:latin typeface="Times New Roman" panose="02020603050405020304" pitchFamily="18" charset="0"/>
                          <a:ea typeface="宋体" panose="02010600030101010101" pitchFamily="2" charset="-122"/>
                          <a:cs typeface="Times New Roman" panose="02020603050405020304" pitchFamily="18" charset="0"/>
                        </a:rPr>
                        <a:t>60.01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0.594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42863415"/>
                  </a:ext>
                </a:extLst>
              </a:tr>
            </a:tbl>
          </a:graphicData>
        </a:graphic>
      </p:graphicFrame>
      <p:graphicFrame>
        <p:nvGraphicFramePr>
          <p:cNvPr id="17" name="表格 16">
            <a:extLst>
              <a:ext uri="{FF2B5EF4-FFF2-40B4-BE49-F238E27FC236}">
                <a16:creationId xmlns:a16="http://schemas.microsoft.com/office/drawing/2014/main" id="{D5143E2C-8489-EEB3-FD49-162018BF982F}"/>
              </a:ext>
            </a:extLst>
          </p:cNvPr>
          <p:cNvGraphicFramePr>
            <a:graphicFrameLocks noGrp="1"/>
          </p:cNvGraphicFramePr>
          <p:nvPr>
            <p:extLst>
              <p:ext uri="{D42A27DB-BD31-4B8C-83A1-F6EECF244321}">
                <p14:modId xmlns:p14="http://schemas.microsoft.com/office/powerpoint/2010/main" val="48740016"/>
              </p:ext>
            </p:extLst>
          </p:nvPr>
        </p:nvGraphicFramePr>
        <p:xfrm>
          <a:off x="838200" y="3877247"/>
          <a:ext cx="10515600" cy="1262000"/>
        </p:xfrm>
        <a:graphic>
          <a:graphicData uri="http://schemas.openxmlformats.org/drawingml/2006/table">
            <a:tbl>
              <a:tblPr firstRow="1" firstCol="1" bandRow="1"/>
              <a:tblGrid>
                <a:gridCol w="2103120">
                  <a:extLst>
                    <a:ext uri="{9D8B030D-6E8A-4147-A177-3AD203B41FA5}">
                      <a16:colId xmlns:a16="http://schemas.microsoft.com/office/drawing/2014/main" val="3709262045"/>
                    </a:ext>
                  </a:extLst>
                </a:gridCol>
                <a:gridCol w="2103120">
                  <a:extLst>
                    <a:ext uri="{9D8B030D-6E8A-4147-A177-3AD203B41FA5}">
                      <a16:colId xmlns:a16="http://schemas.microsoft.com/office/drawing/2014/main" val="3290377790"/>
                    </a:ext>
                  </a:extLst>
                </a:gridCol>
                <a:gridCol w="2103120">
                  <a:extLst>
                    <a:ext uri="{9D8B030D-6E8A-4147-A177-3AD203B41FA5}">
                      <a16:colId xmlns:a16="http://schemas.microsoft.com/office/drawing/2014/main" val="3982031192"/>
                    </a:ext>
                  </a:extLst>
                </a:gridCol>
                <a:gridCol w="2103120">
                  <a:extLst>
                    <a:ext uri="{9D8B030D-6E8A-4147-A177-3AD203B41FA5}">
                      <a16:colId xmlns:a16="http://schemas.microsoft.com/office/drawing/2014/main" val="3238948909"/>
                    </a:ext>
                  </a:extLst>
                </a:gridCol>
                <a:gridCol w="2103120">
                  <a:extLst>
                    <a:ext uri="{9D8B030D-6E8A-4147-A177-3AD203B41FA5}">
                      <a16:colId xmlns:a16="http://schemas.microsoft.com/office/drawing/2014/main" val="1214466492"/>
                    </a:ext>
                  </a:extLst>
                </a:gridCol>
              </a:tblGrid>
              <a:tr h="0">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吸收塔位置坐标</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定日镜尺寸 </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（宽</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定日镜安装</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高度</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a:t>
                      </a:r>
                    </a:p>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总面数</a:t>
                      </a: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lnSpc>
                          <a:spcPct val="150000"/>
                        </a:lnSpc>
                      </a:pPr>
                      <a:r>
                        <a:rPr lang="zh-CN" sz="2000" kern="100" dirty="0">
                          <a:effectLst/>
                          <a:latin typeface="Times New Roman" panose="02020603050405020304" pitchFamily="18" charset="0"/>
                          <a:ea typeface="宋体" panose="02010600030101010101" pitchFamily="2" charset="-122"/>
                          <a:cs typeface="Times New Roman" panose="02020603050405020304" pitchFamily="18" charset="0"/>
                        </a:rPr>
                        <a:t>定日镜总面积</a:t>
                      </a:r>
                      <a:endPar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(m</a:t>
                      </a:r>
                      <a:r>
                        <a:rPr lang="en-US" sz="2000" kern="100" baseline="30000" dirty="0">
                          <a:effectLst/>
                          <a:latin typeface="Times New Roman" panose="02020603050405020304" pitchFamily="18" charset="0"/>
                          <a:ea typeface="宋体" panose="02010600030101010101" pitchFamily="2" charset="-122"/>
                          <a:cs typeface="Times New Roman" panose="02020603050405020304" pitchFamily="18" charset="0"/>
                        </a:rPr>
                        <a:t>2</a:t>
                      </a: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 ) </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lnL>
                      <a:noFill/>
                    </a:lnL>
                    <a:lnR>
                      <a:noFill/>
                    </a:lnR>
                    <a:lnT w="190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577070"/>
                  </a:ext>
                </a:extLst>
              </a:tr>
              <a:tr h="0">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(66.25,-113.23)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solidFill>
                            <a:srgbClr val="000000"/>
                          </a:solidFill>
                          <a:effectLst/>
                          <a:latin typeface="Times New Roman" panose="02020603050405020304" pitchFamily="18" charset="0"/>
                          <a:ea typeface="等线" panose="02010600030101010101" pitchFamily="2" charset="-122"/>
                          <a:cs typeface="Times New Roman" panose="02020603050405020304" pitchFamily="18" charset="0"/>
                        </a:rPr>
                        <a:t>3075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tc>
                  <a:txBody>
                    <a:bodyPr/>
                    <a:lstStyle/>
                    <a:p>
                      <a:pPr algn="ctr">
                        <a:lnSpc>
                          <a:spcPct val="150000"/>
                        </a:lnSpc>
                      </a:pPr>
                      <a:r>
                        <a:rPr lang="en-US" sz="2000" kern="100" dirty="0">
                          <a:effectLst/>
                          <a:latin typeface="Times New Roman" panose="02020603050405020304" pitchFamily="18" charset="0"/>
                          <a:ea typeface="宋体" panose="02010600030101010101" pitchFamily="2" charset="-122"/>
                          <a:cs typeface="Times New Roman" panose="02020603050405020304" pitchFamily="18" charset="0"/>
                        </a:rPr>
                        <a:t>101016.98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35937508"/>
                  </a:ext>
                </a:extLst>
              </a:tr>
            </a:tbl>
          </a:graphicData>
        </a:graphic>
      </p:graphicFrame>
      <p:sp>
        <p:nvSpPr>
          <p:cNvPr id="19" name="TextBox 11">
            <a:extLst>
              <a:ext uri="{FF2B5EF4-FFF2-40B4-BE49-F238E27FC236}">
                <a16:creationId xmlns:a16="http://schemas.microsoft.com/office/drawing/2014/main" id="{5012E65E-374E-5C6D-46CC-08B3C94916F5}"/>
              </a:ext>
            </a:extLst>
          </p:cNvPr>
          <p:cNvSpPr txBox="1"/>
          <p:nvPr/>
        </p:nvSpPr>
        <p:spPr>
          <a:xfrm>
            <a:off x="285135" y="5317978"/>
            <a:ext cx="11621729" cy="1435136"/>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第三问得到的结果基本和第二问一致，提升较小。这是由于计算机的算力有限，本模型采用线性关系去描述定日镜尺寸和安装高度与同心圆半径的关系，采用控制变量遍历算法去求解，只能得到局部最优解，需要更加精确的函数和算法。</a:t>
            </a:r>
            <a:endParaRPr lang="en-US" altLang="zh-CN"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4386643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3</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3075246" y="2820739"/>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模型总结</a:t>
            </a:r>
          </a:p>
        </p:txBody>
      </p:sp>
      <p:sp>
        <p:nvSpPr>
          <p:cNvPr id="16" name="矩形 15"/>
          <p:cNvSpPr/>
          <p:nvPr/>
        </p:nvSpPr>
        <p:spPr>
          <a:xfrm>
            <a:off x="3075246" y="3642245"/>
            <a:ext cx="2331079" cy="369328"/>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优缺点 对比参考答案</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0674289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F0CAFED6-6718-D88B-BA1B-027B691F8F8A}"/>
              </a:ext>
            </a:extLst>
          </p:cNvPr>
          <p:cNvGrpSpPr/>
          <p:nvPr/>
        </p:nvGrpSpPr>
        <p:grpSpPr>
          <a:xfrm>
            <a:off x="494070" y="987050"/>
            <a:ext cx="1843613" cy="594134"/>
            <a:chOff x="825910" y="2762865"/>
            <a:chExt cx="1610464" cy="594134"/>
          </a:xfrm>
        </p:grpSpPr>
        <p:sp>
          <p:nvSpPr>
            <p:cNvPr id="13" name="矩形: 圆角 12">
              <a:extLst>
                <a:ext uri="{FF2B5EF4-FFF2-40B4-BE49-F238E27FC236}">
                  <a16:creationId xmlns:a16="http://schemas.microsoft.com/office/drawing/2014/main" id="{7BBE0F54-A684-E076-CDCE-F16047F887AD}"/>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9A56DED9-BE6D-3633-6A22-A998AB2700EB}"/>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模型优缺点</a:t>
              </a:r>
            </a:p>
          </p:txBody>
        </p:sp>
      </p:grpSp>
      <p:sp>
        <p:nvSpPr>
          <p:cNvPr id="10" name="内容占位符 3">
            <a:extLst>
              <a:ext uri="{FF2B5EF4-FFF2-40B4-BE49-F238E27FC236}">
                <a16:creationId xmlns:a16="http://schemas.microsoft.com/office/drawing/2014/main" id="{4E73E347-B540-E0C3-DBA2-6F907B7EA320}"/>
              </a:ext>
            </a:extLst>
          </p:cNvPr>
          <p:cNvSpPr txBox="1"/>
          <p:nvPr/>
        </p:nvSpPr>
        <p:spPr>
          <a:xfrm>
            <a:off x="134621" y="182245"/>
            <a:ext cx="3570688"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模型总结</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3" name="组合 2">
            <a:extLst>
              <a:ext uri="{FF2B5EF4-FFF2-40B4-BE49-F238E27FC236}">
                <a16:creationId xmlns:a16="http://schemas.microsoft.com/office/drawing/2014/main" id="{15841055-48DC-A39A-CCE1-0239BDCF79D9}"/>
              </a:ext>
            </a:extLst>
          </p:cNvPr>
          <p:cNvGrpSpPr/>
          <p:nvPr/>
        </p:nvGrpSpPr>
        <p:grpSpPr>
          <a:xfrm>
            <a:off x="954698" y="2517566"/>
            <a:ext cx="1542009" cy="594134"/>
            <a:chOff x="825910" y="2762865"/>
            <a:chExt cx="1610464" cy="594134"/>
          </a:xfrm>
        </p:grpSpPr>
        <p:sp>
          <p:nvSpPr>
            <p:cNvPr id="4" name="矩形: 圆角 3">
              <a:extLst>
                <a:ext uri="{FF2B5EF4-FFF2-40B4-BE49-F238E27FC236}">
                  <a16:creationId xmlns:a16="http://schemas.microsoft.com/office/drawing/2014/main" id="{7E5C9777-21BE-7A86-8741-BF391AC3A58B}"/>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 name="文本框 4">
              <a:extLst>
                <a:ext uri="{FF2B5EF4-FFF2-40B4-BE49-F238E27FC236}">
                  <a16:creationId xmlns:a16="http://schemas.microsoft.com/office/drawing/2014/main" id="{6C89F3A5-22F7-1C07-E6C1-150535E3A45B}"/>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模型优点</a:t>
              </a:r>
            </a:p>
          </p:txBody>
        </p:sp>
      </p:grpSp>
      <p:grpSp>
        <p:nvGrpSpPr>
          <p:cNvPr id="6" name="组合 5">
            <a:extLst>
              <a:ext uri="{FF2B5EF4-FFF2-40B4-BE49-F238E27FC236}">
                <a16:creationId xmlns:a16="http://schemas.microsoft.com/office/drawing/2014/main" id="{C89278A7-AB33-697B-0F69-B32C87EF8F68}"/>
              </a:ext>
            </a:extLst>
          </p:cNvPr>
          <p:cNvGrpSpPr/>
          <p:nvPr/>
        </p:nvGrpSpPr>
        <p:grpSpPr>
          <a:xfrm>
            <a:off x="930844" y="4998142"/>
            <a:ext cx="1542009" cy="594134"/>
            <a:chOff x="825910" y="2762865"/>
            <a:chExt cx="1610464" cy="594134"/>
          </a:xfrm>
        </p:grpSpPr>
        <p:sp>
          <p:nvSpPr>
            <p:cNvPr id="7" name="矩形: 圆角 6">
              <a:extLst>
                <a:ext uri="{FF2B5EF4-FFF2-40B4-BE49-F238E27FC236}">
                  <a16:creationId xmlns:a16="http://schemas.microsoft.com/office/drawing/2014/main" id="{E0DBBB5A-2DE2-6D53-ABDB-BE798F384665}"/>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6FF08172-9EAD-CF60-162B-77E2D5FA5775}"/>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模型缺点</a:t>
              </a:r>
            </a:p>
          </p:txBody>
        </p:sp>
      </p:grpSp>
      <p:grpSp>
        <p:nvGrpSpPr>
          <p:cNvPr id="15" name="组合 14">
            <a:extLst>
              <a:ext uri="{FF2B5EF4-FFF2-40B4-BE49-F238E27FC236}">
                <a16:creationId xmlns:a16="http://schemas.microsoft.com/office/drawing/2014/main" id="{72B2252E-2BB9-9454-1A2C-A355ED0A9039}"/>
              </a:ext>
            </a:extLst>
          </p:cNvPr>
          <p:cNvGrpSpPr/>
          <p:nvPr/>
        </p:nvGrpSpPr>
        <p:grpSpPr>
          <a:xfrm>
            <a:off x="3007700" y="2084827"/>
            <a:ext cx="7863841" cy="1950202"/>
            <a:chOff x="3007700" y="2084827"/>
            <a:chExt cx="7863841" cy="1950202"/>
          </a:xfrm>
        </p:grpSpPr>
        <p:sp>
          <p:nvSpPr>
            <p:cNvPr id="9" name="矩形 8">
              <a:extLst>
                <a:ext uri="{FF2B5EF4-FFF2-40B4-BE49-F238E27FC236}">
                  <a16:creationId xmlns:a16="http://schemas.microsoft.com/office/drawing/2014/main" id="{30E563F6-1B22-8DFB-8798-BC74FE156A8C}"/>
                </a:ext>
              </a:extLst>
            </p:cNvPr>
            <p:cNvSpPr/>
            <p:nvPr/>
          </p:nvSpPr>
          <p:spPr>
            <a:xfrm>
              <a:off x="3007700" y="2084827"/>
              <a:ext cx="7863841" cy="1796635"/>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30F5DDB-3CCF-D66C-9B1B-C9EAB684E73C}"/>
                </a:ext>
              </a:extLst>
            </p:cNvPr>
            <p:cNvSpPr txBox="1"/>
            <p:nvPr/>
          </p:nvSpPr>
          <p:spPr>
            <a:xfrm>
              <a:off x="3108959" y="2188370"/>
              <a:ext cx="7227737" cy="1846659"/>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蒙特卡洛光线追迹法</a:t>
              </a:r>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二维正态分布模拟太阳的非平行性</a:t>
              </a:r>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双层规划拆解复杂问题</a:t>
              </a:r>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参考</a:t>
              </a:r>
              <a:r>
                <a:rPr lang="en-US" altLang="zh-CN" sz="2400" b="1" dirty="0">
                  <a:solidFill>
                    <a:schemeClr val="bg1"/>
                  </a:solidFill>
                  <a:latin typeface="微软雅黑" panose="020B0503020204020204" pitchFamily="34" charset="-122"/>
                  <a:ea typeface="微软雅黑" panose="020B0503020204020204" pitchFamily="34" charset="-122"/>
                </a:rPr>
                <a:t>Campo</a:t>
              </a:r>
              <a:r>
                <a:rPr lang="zh-CN" altLang="en-US" sz="2400" b="1" dirty="0">
                  <a:solidFill>
                    <a:schemeClr val="bg1"/>
                  </a:solidFill>
                  <a:latin typeface="微软雅黑" panose="020B0503020204020204" pitchFamily="34" charset="-122"/>
                  <a:ea typeface="微软雅黑" panose="020B0503020204020204" pitchFamily="34" charset="-122"/>
                </a:rPr>
                <a:t>定日镜场，降低计算复杂性</a:t>
              </a:r>
              <a:endParaRPr lang="en-US" altLang="zh-CN" sz="2400" b="1" dirty="0">
                <a:solidFill>
                  <a:schemeClr val="bg1"/>
                </a:solidFill>
                <a:latin typeface="微软雅黑" panose="020B0503020204020204" pitchFamily="34" charset="-122"/>
                <a:ea typeface="微软雅黑" panose="020B0503020204020204" pitchFamily="34" charset="-122"/>
              </a:endParaRPr>
            </a:p>
            <a:p>
              <a:endParaRPr lang="zh-CN" altLang="en-US" dirty="0">
                <a:solidFill>
                  <a:schemeClr val="bg1"/>
                </a:solidFill>
              </a:endParaRPr>
            </a:p>
          </p:txBody>
        </p:sp>
      </p:grpSp>
      <p:grpSp>
        <p:nvGrpSpPr>
          <p:cNvPr id="16" name="组合 15">
            <a:extLst>
              <a:ext uri="{FF2B5EF4-FFF2-40B4-BE49-F238E27FC236}">
                <a16:creationId xmlns:a16="http://schemas.microsoft.com/office/drawing/2014/main" id="{434B40C3-BB27-7E99-2851-D22B073DBC69}"/>
              </a:ext>
            </a:extLst>
          </p:cNvPr>
          <p:cNvGrpSpPr/>
          <p:nvPr/>
        </p:nvGrpSpPr>
        <p:grpSpPr>
          <a:xfrm>
            <a:off x="3007699" y="4396892"/>
            <a:ext cx="7863841" cy="1796635"/>
            <a:chOff x="3007700" y="2084827"/>
            <a:chExt cx="7863841" cy="1796635"/>
          </a:xfrm>
        </p:grpSpPr>
        <p:sp>
          <p:nvSpPr>
            <p:cNvPr id="17" name="矩形 16">
              <a:extLst>
                <a:ext uri="{FF2B5EF4-FFF2-40B4-BE49-F238E27FC236}">
                  <a16:creationId xmlns:a16="http://schemas.microsoft.com/office/drawing/2014/main" id="{1CEB9B6A-3ACE-D982-A4AC-4E83709B9860}"/>
                </a:ext>
              </a:extLst>
            </p:cNvPr>
            <p:cNvSpPr/>
            <p:nvPr/>
          </p:nvSpPr>
          <p:spPr>
            <a:xfrm>
              <a:off x="3007700" y="2084827"/>
              <a:ext cx="7863841" cy="1796635"/>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C318226B-4312-F255-244A-B660E5B07191}"/>
                </a:ext>
              </a:extLst>
            </p:cNvPr>
            <p:cNvSpPr txBox="1"/>
            <p:nvPr/>
          </p:nvSpPr>
          <p:spPr>
            <a:xfrm>
              <a:off x="3140764" y="2218414"/>
              <a:ext cx="7227737" cy="1569660"/>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计算资源消耗大</a:t>
              </a:r>
              <a:endParaRPr lang="en-US" altLang="zh-CN" sz="2400" b="1" dirty="0">
                <a:solidFill>
                  <a:schemeClr val="bg1"/>
                </a:solidFill>
                <a:latin typeface="微软雅黑" panose="020B0503020204020204" pitchFamily="34" charset="-122"/>
                <a:ea typeface="微软雅黑" panose="020B0503020204020204" pitchFamily="34" charset="-122"/>
              </a:endParaRPr>
            </a:p>
            <a:p>
              <a:endParaRPr lang="en-US" altLang="zh-CN" sz="2400" b="1" dirty="0">
                <a:solidFill>
                  <a:schemeClr val="bg1"/>
                </a:solidFill>
                <a:latin typeface="微软雅黑" panose="020B0503020204020204" pitchFamily="34" charset="-122"/>
                <a:ea typeface="微软雅黑" panose="020B0503020204020204" pitchFamily="34" charset="-122"/>
              </a:endParaRPr>
            </a:p>
            <a:p>
              <a:r>
                <a:rPr lang="zh-CN" altLang="en-US" sz="2400" b="1" dirty="0">
                  <a:solidFill>
                    <a:schemeClr val="bg1"/>
                  </a:solidFill>
                  <a:latin typeface="微软雅黑" panose="020B0503020204020204" pitchFamily="34" charset="-122"/>
                  <a:ea typeface="微软雅黑" panose="020B0503020204020204" pitchFamily="34" charset="-122"/>
                </a:rPr>
                <a:t>部分假设限制了优化的自由度，使得优化结果仅仅是局部最优解</a:t>
              </a:r>
              <a:endParaRPr lang="zh-CN" altLang="en-US" dirty="0">
                <a:solidFill>
                  <a:schemeClr val="bg1"/>
                </a:solidFill>
              </a:endParaRPr>
            </a:p>
          </p:txBody>
        </p:sp>
      </p:grpSp>
    </p:spTree>
    <p:extLst>
      <p:ext uri="{BB962C8B-B14F-4D97-AF65-F5344CB8AC3E}">
        <p14:creationId xmlns:p14="http://schemas.microsoft.com/office/powerpoint/2010/main" val="236699325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id="{F0CAFED6-6718-D88B-BA1B-027B691F8F8A}"/>
              </a:ext>
            </a:extLst>
          </p:cNvPr>
          <p:cNvGrpSpPr/>
          <p:nvPr/>
        </p:nvGrpSpPr>
        <p:grpSpPr>
          <a:xfrm>
            <a:off x="494070" y="987050"/>
            <a:ext cx="3505436" cy="897229"/>
            <a:chOff x="825910" y="2762865"/>
            <a:chExt cx="1610464" cy="897229"/>
          </a:xfrm>
        </p:grpSpPr>
        <p:sp>
          <p:nvSpPr>
            <p:cNvPr id="13" name="矩形: 圆角 12">
              <a:extLst>
                <a:ext uri="{FF2B5EF4-FFF2-40B4-BE49-F238E27FC236}">
                  <a16:creationId xmlns:a16="http://schemas.microsoft.com/office/drawing/2014/main" id="{7BBE0F54-A684-E076-CDCE-F16047F887AD}"/>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9A56DED9-BE6D-3633-6A22-A998AB2700EB}"/>
                </a:ext>
              </a:extLst>
            </p:cNvPr>
            <p:cNvSpPr txBox="1"/>
            <p:nvPr/>
          </p:nvSpPr>
          <p:spPr>
            <a:xfrm>
              <a:off x="899131" y="2829101"/>
              <a:ext cx="1537243" cy="830993"/>
            </a:xfrm>
            <a:prstGeom prst="rect">
              <a:avLst/>
            </a:prstGeom>
            <a:noFill/>
          </p:spPr>
          <p:txBody>
            <a:bodyPr wrap="square" lIns="91436" tIns="45718" rIns="91436" bIns="45718"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对比参考答案（第一问）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10" name="内容占位符 3">
            <a:extLst>
              <a:ext uri="{FF2B5EF4-FFF2-40B4-BE49-F238E27FC236}">
                <a16:creationId xmlns:a16="http://schemas.microsoft.com/office/drawing/2014/main" id="{4E73E347-B540-E0C3-DBA2-6F907B7EA320}"/>
              </a:ext>
            </a:extLst>
          </p:cNvPr>
          <p:cNvSpPr txBox="1"/>
          <p:nvPr/>
        </p:nvSpPr>
        <p:spPr>
          <a:xfrm>
            <a:off x="134621" y="182245"/>
            <a:ext cx="3570688"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模型总结</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3" name="图片 22">
            <a:extLst>
              <a:ext uri="{FF2B5EF4-FFF2-40B4-BE49-F238E27FC236}">
                <a16:creationId xmlns:a16="http://schemas.microsoft.com/office/drawing/2014/main" id="{CA9798CF-323B-E9AF-8709-F21F4E496C6E}"/>
              </a:ext>
            </a:extLst>
          </p:cNvPr>
          <p:cNvPicPr>
            <a:picLocks noChangeAspect="1"/>
          </p:cNvPicPr>
          <p:nvPr/>
        </p:nvPicPr>
        <p:blipFill>
          <a:blip r:embed="rId3"/>
          <a:stretch>
            <a:fillRect/>
          </a:stretch>
        </p:blipFill>
        <p:spPr>
          <a:xfrm>
            <a:off x="1319364" y="1969197"/>
            <a:ext cx="9232017" cy="3901753"/>
          </a:xfrm>
          <a:prstGeom prst="rect">
            <a:avLst/>
          </a:prstGeom>
        </p:spPr>
      </p:pic>
    </p:spTree>
    <p:extLst>
      <p:ext uri="{BB962C8B-B14F-4D97-AF65-F5344CB8AC3E}">
        <p14:creationId xmlns:p14="http://schemas.microsoft.com/office/powerpoint/2010/main" val="223248775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275C22-D7CF-D507-288E-DC0A615188E0}"/>
              </a:ext>
            </a:extLst>
          </p:cNvPr>
          <p:cNvSpPr>
            <a:spLocks noGrp="1"/>
          </p:cNvSpPr>
          <p:nvPr>
            <p:ph type="sldNum" sz="quarter" idx="12"/>
          </p:nvPr>
        </p:nvSpPr>
        <p:spPr/>
        <p:txBody>
          <a:bodyPr/>
          <a:lstStyle/>
          <a:p>
            <a:fld id="{BFD5625F-B72A-45EC-8DC9-EB451D8EA7F9}" type="slidenum">
              <a:rPr lang="zh-CN" altLang="en-US" smtClean="0"/>
              <a:t>26</a:t>
            </a:fld>
            <a:endParaRPr lang="zh-CN" altLang="en-US" dirty="0"/>
          </a:p>
        </p:txBody>
      </p:sp>
      <p:grpSp>
        <p:nvGrpSpPr>
          <p:cNvPr id="6" name="组合 5">
            <a:extLst>
              <a:ext uri="{FF2B5EF4-FFF2-40B4-BE49-F238E27FC236}">
                <a16:creationId xmlns:a16="http://schemas.microsoft.com/office/drawing/2014/main" id="{63E1BE54-1CFC-6076-CF8E-9E52E989DA79}"/>
              </a:ext>
            </a:extLst>
          </p:cNvPr>
          <p:cNvGrpSpPr/>
          <p:nvPr/>
        </p:nvGrpSpPr>
        <p:grpSpPr>
          <a:xfrm>
            <a:off x="502022" y="859155"/>
            <a:ext cx="3505436" cy="594134"/>
            <a:chOff x="825910" y="2762865"/>
            <a:chExt cx="1610464" cy="594134"/>
          </a:xfrm>
        </p:grpSpPr>
        <p:sp>
          <p:nvSpPr>
            <p:cNvPr id="7" name="矩形: 圆角 6">
              <a:extLst>
                <a:ext uri="{FF2B5EF4-FFF2-40B4-BE49-F238E27FC236}">
                  <a16:creationId xmlns:a16="http://schemas.microsoft.com/office/drawing/2014/main" id="{EC54E5A5-2D27-E8FB-08E1-E5678529F71A}"/>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D7BD1E7-AB03-0E6D-50F2-4A87F2477126}"/>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对比参考答案（第二问）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9" name="内容占位符 3">
            <a:extLst>
              <a:ext uri="{FF2B5EF4-FFF2-40B4-BE49-F238E27FC236}">
                <a16:creationId xmlns:a16="http://schemas.microsoft.com/office/drawing/2014/main" id="{EBAA0419-99C6-4493-3A93-9FA863D5A8DA}"/>
              </a:ext>
            </a:extLst>
          </p:cNvPr>
          <p:cNvSpPr txBox="1"/>
          <p:nvPr/>
        </p:nvSpPr>
        <p:spPr>
          <a:xfrm>
            <a:off x="134621" y="182245"/>
            <a:ext cx="3570688"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模型总结</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1" name="图片 10">
            <a:extLst>
              <a:ext uri="{FF2B5EF4-FFF2-40B4-BE49-F238E27FC236}">
                <a16:creationId xmlns:a16="http://schemas.microsoft.com/office/drawing/2014/main" id="{A5084631-754A-622A-3D81-9747614E290F}"/>
              </a:ext>
            </a:extLst>
          </p:cNvPr>
          <p:cNvPicPr>
            <a:picLocks noChangeAspect="1"/>
          </p:cNvPicPr>
          <p:nvPr/>
        </p:nvPicPr>
        <p:blipFill>
          <a:blip r:embed="rId2"/>
          <a:stretch>
            <a:fillRect/>
          </a:stretch>
        </p:blipFill>
        <p:spPr>
          <a:xfrm>
            <a:off x="2033148" y="1742606"/>
            <a:ext cx="7475949" cy="3159581"/>
          </a:xfrm>
          <a:prstGeom prst="rect">
            <a:avLst/>
          </a:prstGeom>
        </p:spPr>
      </p:pic>
      <p:pic>
        <p:nvPicPr>
          <p:cNvPr id="17" name="图片 16">
            <a:extLst>
              <a:ext uri="{FF2B5EF4-FFF2-40B4-BE49-F238E27FC236}">
                <a16:creationId xmlns:a16="http://schemas.microsoft.com/office/drawing/2014/main" id="{0DB78775-4E05-A40F-2640-9885D357C8A3}"/>
              </a:ext>
            </a:extLst>
          </p:cNvPr>
          <p:cNvPicPr>
            <a:picLocks noChangeAspect="1"/>
          </p:cNvPicPr>
          <p:nvPr/>
        </p:nvPicPr>
        <p:blipFill>
          <a:blip r:embed="rId3"/>
          <a:stretch>
            <a:fillRect/>
          </a:stretch>
        </p:blipFill>
        <p:spPr>
          <a:xfrm>
            <a:off x="2128231" y="4803144"/>
            <a:ext cx="7285781" cy="2258929"/>
          </a:xfrm>
          <a:prstGeom prst="rect">
            <a:avLst/>
          </a:prstGeom>
        </p:spPr>
      </p:pic>
    </p:spTree>
    <p:extLst>
      <p:ext uri="{BB962C8B-B14F-4D97-AF65-F5344CB8AC3E}">
        <p14:creationId xmlns:p14="http://schemas.microsoft.com/office/powerpoint/2010/main" val="4262403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275C22-D7CF-D507-288E-DC0A615188E0}"/>
              </a:ext>
            </a:extLst>
          </p:cNvPr>
          <p:cNvSpPr>
            <a:spLocks noGrp="1"/>
          </p:cNvSpPr>
          <p:nvPr>
            <p:ph type="sldNum" sz="quarter" idx="12"/>
          </p:nvPr>
        </p:nvSpPr>
        <p:spPr/>
        <p:txBody>
          <a:bodyPr/>
          <a:lstStyle/>
          <a:p>
            <a:fld id="{BFD5625F-B72A-45EC-8DC9-EB451D8EA7F9}" type="slidenum">
              <a:rPr lang="zh-CN" altLang="en-US" smtClean="0"/>
              <a:t>27</a:t>
            </a:fld>
            <a:endParaRPr lang="zh-CN" altLang="en-US" dirty="0"/>
          </a:p>
        </p:txBody>
      </p:sp>
      <p:grpSp>
        <p:nvGrpSpPr>
          <p:cNvPr id="6" name="组合 5">
            <a:extLst>
              <a:ext uri="{FF2B5EF4-FFF2-40B4-BE49-F238E27FC236}">
                <a16:creationId xmlns:a16="http://schemas.microsoft.com/office/drawing/2014/main" id="{63E1BE54-1CFC-6076-CF8E-9E52E989DA79}"/>
              </a:ext>
            </a:extLst>
          </p:cNvPr>
          <p:cNvGrpSpPr/>
          <p:nvPr/>
        </p:nvGrpSpPr>
        <p:grpSpPr>
          <a:xfrm>
            <a:off x="502022" y="859155"/>
            <a:ext cx="3505436" cy="594134"/>
            <a:chOff x="825910" y="2762865"/>
            <a:chExt cx="1610464" cy="594134"/>
          </a:xfrm>
        </p:grpSpPr>
        <p:sp>
          <p:nvSpPr>
            <p:cNvPr id="7" name="矩形: 圆角 6">
              <a:extLst>
                <a:ext uri="{FF2B5EF4-FFF2-40B4-BE49-F238E27FC236}">
                  <a16:creationId xmlns:a16="http://schemas.microsoft.com/office/drawing/2014/main" id="{EC54E5A5-2D27-E8FB-08E1-E5678529F71A}"/>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a:extLst>
                <a:ext uri="{FF2B5EF4-FFF2-40B4-BE49-F238E27FC236}">
                  <a16:creationId xmlns:a16="http://schemas.microsoft.com/office/drawing/2014/main" id="{ED7BD1E7-AB03-0E6D-50F2-4A87F2477126}"/>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dirty="0">
                  <a:solidFill>
                    <a:schemeClr val="bg1"/>
                  </a:solidFill>
                  <a:latin typeface="微软雅黑" panose="020B0503020204020204" pitchFamily="34" charset="-122"/>
                  <a:ea typeface="微软雅黑" panose="020B0503020204020204" pitchFamily="34" charset="-122"/>
                </a:rPr>
                <a:t>对比参考答案（第三问）</a:t>
              </a:r>
              <a:endParaRPr lang="zh-CN" altLang="en-US" sz="2400" b="1" dirty="0">
                <a:solidFill>
                  <a:schemeClr val="bg1"/>
                </a:solidFill>
                <a:latin typeface="微软雅黑" panose="020B0503020204020204" pitchFamily="34" charset="-122"/>
                <a:ea typeface="微软雅黑" panose="020B0503020204020204" pitchFamily="34" charset="-122"/>
              </a:endParaRPr>
            </a:p>
          </p:txBody>
        </p:sp>
      </p:grpSp>
      <p:sp>
        <p:nvSpPr>
          <p:cNvPr id="9" name="内容占位符 3">
            <a:extLst>
              <a:ext uri="{FF2B5EF4-FFF2-40B4-BE49-F238E27FC236}">
                <a16:creationId xmlns:a16="http://schemas.microsoft.com/office/drawing/2014/main" id="{EBAA0419-99C6-4493-3A93-9FA863D5A8DA}"/>
              </a:ext>
            </a:extLst>
          </p:cNvPr>
          <p:cNvSpPr txBox="1"/>
          <p:nvPr/>
        </p:nvSpPr>
        <p:spPr>
          <a:xfrm>
            <a:off x="134621" y="182245"/>
            <a:ext cx="3570688"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三、</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模型总结</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0F64EAF9-906D-85E9-0046-3EE52EC6B1F1}"/>
              </a:ext>
            </a:extLst>
          </p:cNvPr>
          <p:cNvPicPr>
            <a:picLocks noChangeAspect="1"/>
          </p:cNvPicPr>
          <p:nvPr/>
        </p:nvPicPr>
        <p:blipFill>
          <a:blip r:embed="rId2"/>
          <a:stretch>
            <a:fillRect/>
          </a:stretch>
        </p:blipFill>
        <p:spPr>
          <a:xfrm>
            <a:off x="2075152" y="1536065"/>
            <a:ext cx="7366883" cy="3113486"/>
          </a:xfrm>
          <a:prstGeom prst="rect">
            <a:avLst/>
          </a:prstGeom>
        </p:spPr>
      </p:pic>
      <p:pic>
        <p:nvPicPr>
          <p:cNvPr id="10" name="图片 9">
            <a:extLst>
              <a:ext uri="{FF2B5EF4-FFF2-40B4-BE49-F238E27FC236}">
                <a16:creationId xmlns:a16="http://schemas.microsoft.com/office/drawing/2014/main" id="{30CDB713-F9AE-CF69-22D9-B0E3165D3086}"/>
              </a:ext>
            </a:extLst>
          </p:cNvPr>
          <p:cNvPicPr>
            <a:picLocks noChangeAspect="1"/>
          </p:cNvPicPr>
          <p:nvPr/>
        </p:nvPicPr>
        <p:blipFill>
          <a:blip r:embed="rId3"/>
          <a:stretch>
            <a:fillRect/>
          </a:stretch>
        </p:blipFill>
        <p:spPr>
          <a:xfrm>
            <a:off x="2075152" y="4491180"/>
            <a:ext cx="6993447" cy="2561976"/>
          </a:xfrm>
          <a:prstGeom prst="rect">
            <a:avLst/>
          </a:prstGeom>
        </p:spPr>
      </p:pic>
    </p:spTree>
    <p:extLst>
      <p:ext uri="{BB962C8B-B14F-4D97-AF65-F5344CB8AC3E}">
        <p14:creationId xmlns:p14="http://schemas.microsoft.com/office/powerpoint/2010/main" val="352452775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C275C22-D7CF-D507-288E-DC0A615188E0}"/>
              </a:ext>
            </a:extLst>
          </p:cNvPr>
          <p:cNvSpPr>
            <a:spLocks noGrp="1"/>
          </p:cNvSpPr>
          <p:nvPr>
            <p:ph type="sldNum" sz="quarter" idx="12"/>
          </p:nvPr>
        </p:nvSpPr>
        <p:spPr/>
        <p:txBody>
          <a:bodyPr/>
          <a:lstStyle/>
          <a:p>
            <a:fld id="{BFD5625F-B72A-45EC-8DC9-EB451D8EA7F9}" type="slidenum">
              <a:rPr lang="zh-CN" altLang="en-US" smtClean="0"/>
              <a:t>28</a:t>
            </a:fld>
            <a:endParaRPr lang="zh-CN" altLang="en-US" dirty="0"/>
          </a:p>
        </p:txBody>
      </p:sp>
      <p:sp>
        <p:nvSpPr>
          <p:cNvPr id="9" name="内容占位符 3">
            <a:extLst>
              <a:ext uri="{FF2B5EF4-FFF2-40B4-BE49-F238E27FC236}">
                <a16:creationId xmlns:a16="http://schemas.microsoft.com/office/drawing/2014/main" id="{EBAA0419-99C6-4493-3A93-9FA863D5A8DA}"/>
              </a:ext>
            </a:extLst>
          </p:cNvPr>
          <p:cNvSpPr txBox="1"/>
          <p:nvPr/>
        </p:nvSpPr>
        <p:spPr>
          <a:xfrm>
            <a:off x="134621" y="182245"/>
            <a:ext cx="3570688"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参考文献</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12" name="文本框 11">
            <a:extLst>
              <a:ext uri="{FF2B5EF4-FFF2-40B4-BE49-F238E27FC236}">
                <a16:creationId xmlns:a16="http://schemas.microsoft.com/office/drawing/2014/main" id="{7BABA758-DFDC-89B1-6E81-EC18C7665697}"/>
              </a:ext>
            </a:extLst>
          </p:cNvPr>
          <p:cNvSpPr txBox="1"/>
          <p:nvPr/>
        </p:nvSpPr>
        <p:spPr>
          <a:xfrm>
            <a:off x="70597" y="1062014"/>
            <a:ext cx="12050806" cy="5632311"/>
          </a:xfrm>
          <a:prstGeom prst="rect">
            <a:avLst/>
          </a:prstGeom>
          <a:noFill/>
        </p:spPr>
        <p:txBody>
          <a:bodyPr wrap="square">
            <a:spAutoFit/>
          </a:bodyPr>
          <a:lstStyle/>
          <a:p>
            <a:pPr algn="just" fontAlgn="ctr">
              <a:lnSpc>
                <a:spcPct val="150000"/>
              </a:lnSpc>
            </a:pP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蔡志杰，太阳影子定位</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，数学建模及其应用，</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2015</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4(4):25-33.</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 O. </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Farges</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J.J. </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Bezian</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M. El </a:t>
            </a:r>
            <a:r>
              <a:rPr lang="en-US" altLang="zh-CN" sz="2000" kern="100" dirty="0" err="1">
                <a:effectLst/>
                <a:latin typeface="Times New Roman" panose="02020603050405020304" pitchFamily="18" charset="0"/>
                <a:ea typeface="宋体" panose="02010600030101010101" pitchFamily="2" charset="-122"/>
                <a:cs typeface="Times New Roman" panose="02020603050405020304" pitchFamily="18" charset="0"/>
              </a:rPr>
              <a:t>Hafi</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Global optimization of solar power tower systems using a Monte Carlo algorithm: Application to a redesign of the PS10 solar thermal power plant [J], Renewable Energy, 2018, 119:345-353.</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张平等，太阳能塔式光热镜场光学效率计算方法</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，技术与市场，</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2021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28(6):5-8.</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[4]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张宏丽</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王志峰</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塔式电站定日镜场布置范围的理论分析</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太阳能学报</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,2011,32(01):89-94.</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[5]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周艺艺</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田军</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陈将</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赵豫红</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基于</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GPU</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的塔式太阳能热电系统吸热功率计算</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控制工程</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,2015,22(02):282-286.</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[6]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高博</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刘建兴</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孙浩</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刘二林</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基于自适应引力搜索算法的定日镜场优化布置</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太阳能学报</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,2022,43(10):119-125.</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[7] </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孙浩</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高博</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刘建兴</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塔式太阳能电站定日镜场布局研究</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发电技术</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,2021,42(06):690-698</a:t>
            </a:r>
          </a:p>
          <a:p>
            <a:pPr algn="just" fontAlgn="ctr">
              <a:lnSpc>
                <a:spcPct val="150000"/>
              </a:lnSpc>
            </a:pP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[8] </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杜宇航等，塔式光热电站定日镜不同聚焦策略的影响分析</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[J]</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，动力工程学报，</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2020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 40(5):426-432.</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algn="just" fontAlgn="ctr">
              <a:lnSpc>
                <a:spcPct val="150000"/>
              </a:lnSpc>
            </a:pP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419694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rot="10800000">
            <a:off x="0" y="-7"/>
            <a:ext cx="12192000" cy="242661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0800000">
            <a:off x="0" y="2493941"/>
            <a:ext cx="12192000" cy="70698"/>
          </a:xfrm>
          <a:prstGeom prst="rect">
            <a:avLst/>
          </a:prstGeom>
          <a:solidFill>
            <a:srgbClr val="0149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nvSpPr>
        <p:spPr>
          <a:xfrm>
            <a:off x="3536239" y="3909427"/>
            <a:ext cx="5119523" cy="1107996"/>
          </a:xfrm>
          <a:prstGeom prst="rect">
            <a:avLst/>
          </a:prstGeom>
          <a:noFill/>
        </p:spPr>
        <p:txBody>
          <a:bodyPr wrap="square" rtlCol="0">
            <a:spAutoFit/>
          </a:bodyPr>
          <a:lstStyle/>
          <a:p>
            <a:pPr algn="ctr"/>
            <a:r>
              <a:rPr lang="zh-CN" altLang="en-US" sz="6600" b="1" dirty="0">
                <a:solidFill>
                  <a:srgbClr val="014924"/>
                </a:solidFill>
                <a:latin typeface="微软雅黑" panose="020B0503020204020204" pitchFamily="34" charset="-122"/>
                <a:ea typeface="微软雅黑" panose="020B0503020204020204" pitchFamily="34" charset="-122"/>
              </a:rPr>
              <a:t>谢谢大家</a:t>
            </a:r>
          </a:p>
        </p:txBody>
      </p:sp>
      <p:sp>
        <p:nvSpPr>
          <p:cNvPr id="19" name="文本框 18"/>
          <p:cNvSpPr txBox="1"/>
          <p:nvPr/>
        </p:nvSpPr>
        <p:spPr>
          <a:xfrm>
            <a:off x="323851" y="-24013"/>
            <a:ext cx="11544299" cy="3154706"/>
          </a:xfrm>
          <a:prstGeom prst="rect">
            <a:avLst/>
          </a:prstGeom>
        </p:spPr>
        <p:txBody>
          <a:bodyPr wrap="square" lIns="91436" tIns="45718" rIns="91436" bIns="45718">
            <a:spAutoFit/>
          </a:bodyPr>
          <a:lstStyle>
            <a:defPPr>
              <a:defRPr lang="zh-CN"/>
            </a:defPPr>
            <a:lvl1pPr algn="ctr">
              <a:defRPr sz="1050">
                <a:solidFill>
                  <a:schemeClr val="tx1">
                    <a:lumMod val="65000"/>
                    <a:lumOff val="35000"/>
                  </a:schemeClr>
                </a:solidFill>
                <a:latin typeface="微软雅黑" panose="020B0503020204020204" pitchFamily="34" charset="-122"/>
                <a:ea typeface="微软雅黑" panose="020B0503020204020204" pitchFamily="34" charset="-122"/>
              </a:defRPr>
            </a:lvl1pPr>
          </a:lstStyle>
          <a:p>
            <a:pPr algn="dist"/>
            <a:r>
              <a:rPr lang="en-US" altLang="zh-CN" sz="19900" b="1" dirty="0">
                <a:solidFill>
                  <a:schemeClr val="bg1">
                    <a:alpha val="10000"/>
                  </a:schemeClr>
                </a:solidFill>
              </a:rPr>
              <a:t>THANKS</a:t>
            </a:r>
            <a:endParaRPr lang="zh-CN" altLang="en-US" sz="19900" b="1" dirty="0">
              <a:solidFill>
                <a:schemeClr val="bg1">
                  <a:alpha val="10000"/>
                </a:schemeClr>
              </a:solidFill>
            </a:endParaRPr>
          </a:p>
        </p:txBody>
      </p:sp>
      <p:grpSp>
        <p:nvGrpSpPr>
          <p:cNvPr id="7" name="组合 6"/>
          <p:cNvGrpSpPr/>
          <p:nvPr/>
        </p:nvGrpSpPr>
        <p:grpSpPr>
          <a:xfrm>
            <a:off x="4876405" y="1196335"/>
            <a:ext cx="2439190" cy="2439192"/>
            <a:chOff x="5007734" y="902247"/>
            <a:chExt cx="2543685" cy="2543686"/>
          </a:xfrm>
        </p:grpSpPr>
        <p:sp>
          <p:nvSpPr>
            <p:cNvPr id="8" name="椭圆 7"/>
            <p:cNvSpPr/>
            <p:nvPr/>
          </p:nvSpPr>
          <p:spPr>
            <a:xfrm>
              <a:off x="5007734" y="902247"/>
              <a:ext cx="2543685" cy="2543686"/>
            </a:xfrm>
            <a:prstGeom prst="ellipse">
              <a:avLst/>
            </a:prstGeom>
            <a:gradFill flip="none" rotWithShape="1">
              <a:gsLst>
                <a:gs pos="0">
                  <a:schemeClr val="bg1"/>
                </a:gs>
                <a:gs pos="100000">
                  <a:srgbClr val="E8E8E8"/>
                </a:gs>
              </a:gsLst>
              <a:lin ang="5400000" scaled="1"/>
              <a:tileRect/>
            </a:gradFill>
            <a:ln>
              <a:noFill/>
            </a:ln>
            <a:effectLst>
              <a:outerShdw blurRad="139700" dist="38100" dir="5400000" algn="t" rotWithShape="0">
                <a:prstClr val="black">
                  <a:alpha val="1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rot="10800000">
              <a:off x="5160137" y="1054647"/>
              <a:ext cx="2213120" cy="2213120"/>
            </a:xfrm>
            <a:prstGeom prst="ellipse">
              <a:avLst/>
            </a:prstGeom>
            <a:gradFill flip="none" rotWithShape="1">
              <a:gsLst>
                <a:gs pos="0">
                  <a:schemeClr val="bg1"/>
                </a:gs>
                <a:gs pos="100000">
                  <a:srgbClr val="E8E8E8"/>
                </a:gs>
              </a:gsLst>
              <a:lin ang="5400000" scaled="1"/>
              <a:tileRect/>
            </a:gradFill>
            <a:ln>
              <a:noFill/>
            </a:ln>
            <a:effectLst>
              <a:innerShdw blurRad="88900">
                <a:prstClr val="black">
                  <a:alpha val="1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21" name="图片 20"/>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5130594" y="1438170"/>
            <a:ext cx="1930811" cy="1930811"/>
          </a:xfrm>
          <a:prstGeom prst="rect">
            <a:avLst/>
          </a:prstGeom>
        </p:spPr>
      </p:pic>
      <p:sp>
        <p:nvSpPr>
          <p:cNvPr id="4" name="灯片编号占位符 3"/>
          <p:cNvSpPr>
            <a:spLocks noGrp="1"/>
          </p:cNvSpPr>
          <p:nvPr>
            <p:ph type="sldNum" sz="quarter" idx="12"/>
          </p:nvPr>
        </p:nvSpPr>
        <p:spPr>
          <a:xfrm>
            <a:off x="9448800" y="6547365"/>
            <a:ext cx="2743200" cy="365125"/>
          </a:xfrm>
        </p:spPr>
        <p:txBody>
          <a:bodyPr/>
          <a:lstStyle/>
          <a:p>
            <a:fld id="{BFD5625F-B72A-45EC-8DC9-EB451D8EA7F9}" type="slidenum">
              <a:rPr lang="zh-CN" altLang="en-US" smtClean="0"/>
              <a:t>29</a:t>
            </a:fld>
            <a:endParaRPr lang="zh-CN" altLang="en-US" dirty="0"/>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1</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3075246" y="2820739"/>
            <a:ext cx="264687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问题概述</a:t>
            </a:r>
          </a:p>
        </p:txBody>
      </p:sp>
      <p:sp>
        <p:nvSpPr>
          <p:cNvPr id="16" name="矩形 15"/>
          <p:cNvSpPr/>
          <p:nvPr/>
        </p:nvSpPr>
        <p:spPr>
          <a:xfrm>
            <a:off x="3075246" y="3651732"/>
            <a:ext cx="3230363" cy="369328"/>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背景分析  问题重述  模型假设</a:t>
            </a:r>
            <a:endParaRPr lang="en-US" altLang="zh-CN"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3621303"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问题概述</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5" name="图片 4">
            <a:extLst>
              <a:ext uri="{FF2B5EF4-FFF2-40B4-BE49-F238E27FC236}">
                <a16:creationId xmlns:a16="http://schemas.microsoft.com/office/drawing/2014/main" id="{38562F66-345A-3625-4D70-88A7A3E0EDA4}"/>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51749" y="1764063"/>
            <a:ext cx="5636096" cy="4100803"/>
          </a:xfrm>
          <a:prstGeom prst="rect">
            <a:avLst/>
          </a:prstGeom>
          <a:noFill/>
          <a:ln>
            <a:noFill/>
          </a:ln>
        </p:spPr>
      </p:pic>
      <p:grpSp>
        <p:nvGrpSpPr>
          <p:cNvPr id="12" name="组合 11">
            <a:extLst>
              <a:ext uri="{FF2B5EF4-FFF2-40B4-BE49-F238E27FC236}">
                <a16:creationId xmlns:a16="http://schemas.microsoft.com/office/drawing/2014/main" id="{F0CAFED6-6718-D88B-BA1B-027B691F8F8A}"/>
              </a:ext>
            </a:extLst>
          </p:cNvPr>
          <p:cNvGrpSpPr/>
          <p:nvPr/>
        </p:nvGrpSpPr>
        <p:grpSpPr>
          <a:xfrm>
            <a:off x="494071" y="987050"/>
            <a:ext cx="1927122" cy="594134"/>
            <a:chOff x="825910" y="2762865"/>
            <a:chExt cx="1927122" cy="594134"/>
          </a:xfrm>
        </p:grpSpPr>
        <p:sp>
          <p:nvSpPr>
            <p:cNvPr id="13" name="矩形: 圆角 12">
              <a:extLst>
                <a:ext uri="{FF2B5EF4-FFF2-40B4-BE49-F238E27FC236}">
                  <a16:creationId xmlns:a16="http://schemas.microsoft.com/office/drawing/2014/main" id="{7BBE0F54-A684-E076-CDCE-F16047F887AD}"/>
                </a:ext>
              </a:extLst>
            </p:cNvPr>
            <p:cNvSpPr/>
            <p:nvPr/>
          </p:nvSpPr>
          <p:spPr>
            <a:xfrm>
              <a:off x="825910" y="2762865"/>
              <a:ext cx="1927122"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9A56DED9-BE6D-3633-6A22-A998AB2700EB}"/>
                </a:ext>
              </a:extLst>
            </p:cNvPr>
            <p:cNvSpPr txBox="1"/>
            <p:nvPr/>
          </p:nvSpPr>
          <p:spPr>
            <a:xfrm>
              <a:off x="1095044" y="2829101"/>
              <a:ext cx="148935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背景分析</a:t>
              </a:r>
            </a:p>
          </p:txBody>
        </p:sp>
      </p:grpSp>
      <p:sp>
        <p:nvSpPr>
          <p:cNvPr id="15" name="TextBox 11">
            <a:extLst>
              <a:ext uri="{FF2B5EF4-FFF2-40B4-BE49-F238E27FC236}">
                <a16:creationId xmlns:a16="http://schemas.microsoft.com/office/drawing/2014/main" id="{FB716517-A3E9-BA8F-3B0A-FCAA2A1DBC8C}"/>
              </a:ext>
            </a:extLst>
          </p:cNvPr>
          <p:cNvSpPr txBox="1"/>
          <p:nvPr/>
        </p:nvSpPr>
        <p:spPr>
          <a:xfrm>
            <a:off x="6282815" y="1885356"/>
            <a:ext cx="5014450" cy="3281796"/>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定日镜场的优化设计对实现高效的太阳能光热转换至关重要。</a:t>
            </a:r>
            <a:endParaRPr lang="en-US" altLang="zh-CN" sz="2400" dirty="0">
              <a:latin typeface="微软雅黑" panose="020B0503020204020204" pitchFamily="34" charset="-122"/>
              <a:ea typeface="微软雅黑" panose="020B0503020204020204" pitchFamily="34" charset="-122"/>
            </a:endParaRPr>
          </a:p>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本题要求建立数学模型，调整定日镜的</a:t>
            </a:r>
            <a:r>
              <a:rPr lang="zh-CN" altLang="en-US" sz="2400" b="1" dirty="0">
                <a:solidFill>
                  <a:srgbClr val="FF0000"/>
                </a:solidFill>
                <a:latin typeface="微软雅黑" panose="020B0503020204020204" pitchFamily="34" charset="-122"/>
                <a:ea typeface="微软雅黑" panose="020B0503020204020204" pitchFamily="34" charset="-122"/>
              </a:rPr>
              <a:t>位置、尺寸、安装高度</a:t>
            </a:r>
            <a:r>
              <a:rPr lang="zh-CN" altLang="en-US" sz="2400" dirty="0">
                <a:latin typeface="微软雅黑" panose="020B0503020204020204" pitchFamily="34" charset="-122"/>
                <a:ea typeface="微软雅黑" panose="020B0503020204020204" pitchFamily="34" charset="-122"/>
              </a:rPr>
              <a:t>以及</a:t>
            </a:r>
            <a:r>
              <a:rPr lang="zh-CN" altLang="en-US" sz="2400" b="1" dirty="0">
                <a:solidFill>
                  <a:srgbClr val="FF0000"/>
                </a:solidFill>
                <a:latin typeface="微软雅黑" panose="020B0503020204020204" pitchFamily="34" charset="-122"/>
                <a:ea typeface="微软雅黑" panose="020B0503020204020204" pitchFamily="34" charset="-122"/>
              </a:rPr>
              <a:t>吸收塔位置</a:t>
            </a:r>
            <a:r>
              <a:rPr lang="zh-CN" altLang="en-US" sz="2400" dirty="0">
                <a:latin typeface="微软雅黑" panose="020B0503020204020204" pitchFamily="34" charset="-122"/>
                <a:ea typeface="微软雅黑" panose="020B0503020204020204" pitchFamily="34" charset="-122"/>
              </a:rPr>
              <a:t>等参数，以最大程度地提高光热发电的效率，得到最大的单位面积年平均输出功率。</a:t>
            </a:r>
            <a:endParaRPr lang="en-US" altLang="zh-CN" sz="2400" dirty="0">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8B5172E9-6B35-2B17-A718-B29BE4D5D223}"/>
              </a:ext>
            </a:extLst>
          </p:cNvPr>
          <p:cNvSpPr txBox="1"/>
          <p:nvPr/>
        </p:nvSpPr>
        <p:spPr>
          <a:xfrm>
            <a:off x="-34412" y="5620048"/>
            <a:ext cx="61304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1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定日镜场示意图</a:t>
            </a: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3">
            <a:extLst>
              <a:ext uri="{FF2B5EF4-FFF2-40B4-BE49-F238E27FC236}">
                <a16:creationId xmlns:a16="http://schemas.microsoft.com/office/drawing/2014/main" id="{0D31485A-B79E-DAB8-F5BD-F171517760EC}"/>
              </a:ext>
            </a:extLst>
          </p:cNvPr>
          <p:cNvSpPr txBox="1"/>
          <p:nvPr/>
        </p:nvSpPr>
        <p:spPr>
          <a:xfrm>
            <a:off x="134620" y="182245"/>
            <a:ext cx="3621303"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问题概述</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9" name="组合 8">
            <a:extLst>
              <a:ext uri="{FF2B5EF4-FFF2-40B4-BE49-F238E27FC236}">
                <a16:creationId xmlns:a16="http://schemas.microsoft.com/office/drawing/2014/main" id="{59F058DA-FD35-ABDF-626B-9F94861A95A6}"/>
              </a:ext>
            </a:extLst>
          </p:cNvPr>
          <p:cNvGrpSpPr/>
          <p:nvPr/>
        </p:nvGrpSpPr>
        <p:grpSpPr>
          <a:xfrm>
            <a:off x="494071" y="987050"/>
            <a:ext cx="1927122" cy="594134"/>
            <a:chOff x="825910" y="2762865"/>
            <a:chExt cx="1927122" cy="594134"/>
          </a:xfrm>
        </p:grpSpPr>
        <p:sp>
          <p:nvSpPr>
            <p:cNvPr id="12" name="矩形: 圆角 11">
              <a:extLst>
                <a:ext uri="{FF2B5EF4-FFF2-40B4-BE49-F238E27FC236}">
                  <a16:creationId xmlns:a16="http://schemas.microsoft.com/office/drawing/2014/main" id="{6F6F2642-60D7-2123-4D20-B953BE4F70CB}"/>
                </a:ext>
              </a:extLst>
            </p:cNvPr>
            <p:cNvSpPr/>
            <p:nvPr/>
          </p:nvSpPr>
          <p:spPr>
            <a:xfrm>
              <a:off x="825910" y="2762865"/>
              <a:ext cx="1927122"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文本框 12">
              <a:extLst>
                <a:ext uri="{FF2B5EF4-FFF2-40B4-BE49-F238E27FC236}">
                  <a16:creationId xmlns:a16="http://schemas.microsoft.com/office/drawing/2014/main" id="{37321C54-62AC-DD0E-CEBB-758C3CEC760F}"/>
                </a:ext>
              </a:extLst>
            </p:cNvPr>
            <p:cNvSpPr txBox="1"/>
            <p:nvPr/>
          </p:nvSpPr>
          <p:spPr>
            <a:xfrm>
              <a:off x="1095044" y="2829101"/>
              <a:ext cx="148935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问题重述</a:t>
              </a:r>
            </a:p>
          </p:txBody>
        </p:sp>
      </p:grpSp>
      <p:sp>
        <p:nvSpPr>
          <p:cNvPr id="15" name="学论网-矩形 1">
            <a:extLst>
              <a:ext uri="{FF2B5EF4-FFF2-40B4-BE49-F238E27FC236}">
                <a16:creationId xmlns:a16="http://schemas.microsoft.com/office/drawing/2014/main" id="{2C137008-D6D9-B7F5-A6C5-D0D3B0A51057}"/>
              </a:ext>
            </a:extLst>
          </p:cNvPr>
          <p:cNvSpPr/>
          <p:nvPr/>
        </p:nvSpPr>
        <p:spPr>
          <a:xfrm>
            <a:off x="966242" y="1965597"/>
            <a:ext cx="10222390" cy="790303"/>
          </a:xfrm>
          <a:prstGeom prst="rect">
            <a:avLst/>
          </a:prstGeom>
          <a:solidFill>
            <a:srgbClr val="014924"/>
          </a:solidFill>
          <a:ln w="12700" cap="flat" cmpd="sng" algn="ctr">
            <a:solidFill>
              <a:schemeClr val="accent1"/>
            </a:solidFill>
            <a:prstDash val="solid"/>
          </a:ln>
          <a:effectLst/>
        </p:spPr>
        <p:txBody>
          <a:bodyPr rtlCol="0" anchor="ctr"/>
          <a:lstStyle/>
          <a:p>
            <a:pPr lvl="0" algn="ctr"/>
            <a:r>
              <a:rPr lang="zh-CN" altLang="en-US" sz="3200" b="1" kern="0" dirty="0">
                <a:gradFill>
                  <a:gsLst>
                    <a:gs pos="100000">
                      <a:schemeClr val="bg1"/>
                    </a:gs>
                    <a:gs pos="0">
                      <a:schemeClr val="bg1">
                        <a:lumMod val="95000"/>
                      </a:schemeClr>
                    </a:gs>
                  </a:gsLst>
                  <a:path path="circle">
                    <a:fillToRect l="100000" b="100000"/>
                  </a:path>
                </a:gradFill>
                <a:ea typeface="微软雅黑" panose="020B0503020204020204" pitchFamily="34" charset="-122"/>
              </a:rPr>
              <a:t>问题重述</a:t>
            </a:r>
          </a:p>
        </p:txBody>
      </p:sp>
      <p:sp>
        <p:nvSpPr>
          <p:cNvPr id="16" name="学论网-矩形 1">
            <a:extLst>
              <a:ext uri="{FF2B5EF4-FFF2-40B4-BE49-F238E27FC236}">
                <a16:creationId xmlns:a16="http://schemas.microsoft.com/office/drawing/2014/main" id="{30A54C54-9268-E112-A7B8-89F0A341BC53}"/>
              </a:ext>
            </a:extLst>
          </p:cNvPr>
          <p:cNvSpPr/>
          <p:nvPr/>
        </p:nvSpPr>
        <p:spPr>
          <a:xfrm>
            <a:off x="966242" y="2879997"/>
            <a:ext cx="3312000" cy="3457303"/>
          </a:xfrm>
          <a:prstGeom prst="rect">
            <a:avLst/>
          </a:prstGeom>
          <a:noFill/>
          <a:ln w="12700" cap="flat" cmpd="sng" algn="ctr">
            <a:solidFill>
              <a:schemeClr val="accent1"/>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7" name="学论网-矩形 1">
            <a:extLst>
              <a:ext uri="{FF2B5EF4-FFF2-40B4-BE49-F238E27FC236}">
                <a16:creationId xmlns:a16="http://schemas.microsoft.com/office/drawing/2014/main" id="{AD50146E-4DD7-9AED-5B56-F16BA0C5D963}"/>
              </a:ext>
            </a:extLst>
          </p:cNvPr>
          <p:cNvSpPr/>
          <p:nvPr/>
        </p:nvSpPr>
        <p:spPr>
          <a:xfrm>
            <a:off x="4421437" y="2879997"/>
            <a:ext cx="3312000" cy="3457303"/>
          </a:xfrm>
          <a:prstGeom prst="rect">
            <a:avLst/>
          </a:prstGeom>
          <a:noFill/>
          <a:ln w="12700" cap="flat" cmpd="sng" algn="ctr">
            <a:solidFill>
              <a:schemeClr val="accent1"/>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8" name="学论网-矩形 1">
            <a:extLst>
              <a:ext uri="{FF2B5EF4-FFF2-40B4-BE49-F238E27FC236}">
                <a16:creationId xmlns:a16="http://schemas.microsoft.com/office/drawing/2014/main" id="{F3FC3262-6C3C-31A5-4048-34281FE07A2C}"/>
              </a:ext>
            </a:extLst>
          </p:cNvPr>
          <p:cNvSpPr/>
          <p:nvPr/>
        </p:nvSpPr>
        <p:spPr>
          <a:xfrm>
            <a:off x="7876632" y="2879997"/>
            <a:ext cx="3312000" cy="3457303"/>
          </a:xfrm>
          <a:prstGeom prst="rect">
            <a:avLst/>
          </a:prstGeom>
          <a:noFill/>
          <a:ln w="12700" cap="flat" cmpd="sng" algn="ctr">
            <a:solidFill>
              <a:schemeClr val="accent1"/>
            </a:solidFill>
            <a:prstDash val="sysDot"/>
          </a:ln>
          <a:effectLst/>
        </p:spPr>
        <p:txBody>
          <a:bodyPr rtlCol="0" anchor="ctr"/>
          <a:lstStyle/>
          <a:p>
            <a:pPr lvl="0" algn="ctr"/>
            <a:endParaRPr lang="zh-CN" altLang="en-US" sz="2800" b="1" kern="0" dirty="0">
              <a:gradFill>
                <a:gsLst>
                  <a:gs pos="100000">
                    <a:schemeClr val="bg1"/>
                  </a:gs>
                  <a:gs pos="0">
                    <a:schemeClr val="bg1">
                      <a:lumMod val="95000"/>
                    </a:schemeClr>
                  </a:gs>
                </a:gsLst>
                <a:path path="circle">
                  <a:fillToRect l="100000" b="100000"/>
                </a:path>
              </a:gradFill>
              <a:ea typeface="微软雅黑" panose="020B0503020204020204" pitchFamily="34" charset="-122"/>
            </a:endParaRPr>
          </a:p>
        </p:txBody>
      </p:sp>
      <p:sp>
        <p:nvSpPr>
          <p:cNvPr id="19" name="学论网-www.xuelun.me">
            <a:extLst>
              <a:ext uri="{FF2B5EF4-FFF2-40B4-BE49-F238E27FC236}">
                <a16:creationId xmlns:a16="http://schemas.microsoft.com/office/drawing/2014/main" id="{0FB56FEC-6DC8-61ED-5FBC-0FC46E70721B}"/>
              </a:ext>
            </a:extLst>
          </p:cNvPr>
          <p:cNvSpPr txBox="1"/>
          <p:nvPr/>
        </p:nvSpPr>
        <p:spPr>
          <a:xfrm>
            <a:off x="1231591" y="2970669"/>
            <a:ext cx="2781302" cy="2900281"/>
          </a:xfrm>
          <a:prstGeom prst="rect">
            <a:avLst/>
          </a:prstGeom>
          <a:noFill/>
          <a:ln>
            <a:noFill/>
          </a:ln>
        </p:spPr>
        <p:txBody>
          <a:bodyPr wrap="square" lIns="0" tIns="0" rIns="0" bIns="0"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问题一</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在给定的定日镜数量、位置、尺寸、安装高度、以及吸收塔坐标的情况下，建立模型计算光学效率和输出功率。</a:t>
            </a:r>
            <a:endParaRPr sz="2000" dirty="0">
              <a:latin typeface="微软雅黑" panose="020B0503020204020204" pitchFamily="34" charset="-122"/>
              <a:ea typeface="微软雅黑" panose="020B0503020204020204" pitchFamily="34" charset="-122"/>
            </a:endParaRPr>
          </a:p>
        </p:txBody>
      </p:sp>
      <p:sp>
        <p:nvSpPr>
          <p:cNvPr id="20" name="学论网-www.xuelun.me">
            <a:extLst>
              <a:ext uri="{FF2B5EF4-FFF2-40B4-BE49-F238E27FC236}">
                <a16:creationId xmlns:a16="http://schemas.microsoft.com/office/drawing/2014/main" id="{916BB1A3-9AC1-1351-22E5-925F5C02F03A}"/>
              </a:ext>
            </a:extLst>
          </p:cNvPr>
          <p:cNvSpPr txBox="1"/>
          <p:nvPr/>
        </p:nvSpPr>
        <p:spPr>
          <a:xfrm>
            <a:off x="4686786" y="2970669"/>
            <a:ext cx="2781302" cy="2438616"/>
          </a:xfrm>
          <a:prstGeom prst="rect">
            <a:avLst/>
          </a:prstGeom>
          <a:noFill/>
          <a:ln>
            <a:noFill/>
          </a:ln>
        </p:spPr>
        <p:txBody>
          <a:bodyPr wrap="square" lIns="0" tIns="0" rIns="0" bIns="0"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问题二</a:t>
            </a: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在达到额定功率的条件下，优化参数，计算最大单位面积年平均输出热功率。</a:t>
            </a:r>
            <a:endParaRPr sz="2000" dirty="0">
              <a:latin typeface="微软雅黑" panose="020B0503020204020204" pitchFamily="34" charset="-122"/>
              <a:ea typeface="微软雅黑" panose="020B0503020204020204" pitchFamily="34" charset="-122"/>
            </a:endParaRPr>
          </a:p>
        </p:txBody>
      </p:sp>
      <p:sp>
        <p:nvSpPr>
          <p:cNvPr id="21" name="学论网-www.xuelun.me">
            <a:extLst>
              <a:ext uri="{FF2B5EF4-FFF2-40B4-BE49-F238E27FC236}">
                <a16:creationId xmlns:a16="http://schemas.microsoft.com/office/drawing/2014/main" id="{141215D6-0E91-3D06-FD70-0EC8D1106EDA}"/>
              </a:ext>
            </a:extLst>
          </p:cNvPr>
          <p:cNvSpPr txBox="1"/>
          <p:nvPr/>
        </p:nvSpPr>
        <p:spPr>
          <a:xfrm>
            <a:off x="8141981" y="2970669"/>
            <a:ext cx="2781302" cy="2900281"/>
          </a:xfrm>
          <a:prstGeom prst="rect">
            <a:avLst/>
          </a:prstGeom>
          <a:noFill/>
          <a:ln>
            <a:noFill/>
          </a:ln>
        </p:spPr>
        <p:txBody>
          <a:bodyPr wrap="square" lIns="0" tIns="0" rIns="0" bIns="0" rtlCol="0">
            <a:spAutoFit/>
          </a:bodyPr>
          <a:lstStyle/>
          <a:p>
            <a:pPr algn="ctr">
              <a:lnSpc>
                <a:spcPct val="150000"/>
              </a:lnSpc>
            </a:pPr>
            <a:r>
              <a:rPr lang="zh-CN" altLang="en-US" sz="2800" b="1" dirty="0">
                <a:latin typeface="微软雅黑" panose="020B0503020204020204" pitchFamily="34" charset="-122"/>
                <a:ea typeface="微软雅黑" panose="020B0503020204020204" pitchFamily="34" charset="-122"/>
              </a:rPr>
              <a:t>问题三</a:t>
            </a:r>
            <a:endParaRPr lang="en-US" altLang="zh-CN" sz="2800" b="1" dirty="0">
              <a:latin typeface="微软雅黑" panose="020B0503020204020204" pitchFamily="34" charset="-122"/>
              <a:ea typeface="微软雅黑" panose="020B0503020204020204" pitchFamily="34" charset="-122"/>
            </a:endParaRPr>
          </a:p>
          <a:p>
            <a:pPr>
              <a:lnSpc>
                <a:spcPct val="150000"/>
              </a:lnSpc>
            </a:pP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在问题二的基础上，定日镜尺寸和安装高度可以各不相同，优化参数，计算最大单位面积年平均输出热功率。</a:t>
            </a:r>
            <a:endParaRPr sz="20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par>
                          <p:cTn id="8" fill="hold">
                            <p:stCondLst>
                              <p:cond delay="500"/>
                            </p:stCondLst>
                            <p:childTnLst>
                              <p:par>
                                <p:cTn id="9" presetID="2" presetClass="entr" presetSubtype="4" decel="53300" fill="hold" grpId="0" nodeType="afterEffect">
                                  <p:stCondLst>
                                    <p:cond delay="0"/>
                                  </p:stCondLst>
                                  <p:childTnLst>
                                    <p:set>
                                      <p:cBhvr>
                                        <p:cTn id="10" dur="1" fill="hold">
                                          <p:stCondLst>
                                            <p:cond delay="0"/>
                                          </p:stCondLst>
                                        </p:cTn>
                                        <p:tgtEl>
                                          <p:spTgt spid="16"/>
                                        </p:tgtEl>
                                        <p:attrNameLst>
                                          <p:attrName>style.visibility</p:attrName>
                                        </p:attrNameLst>
                                      </p:cBhvr>
                                      <p:to>
                                        <p:strVal val="visible"/>
                                      </p:to>
                                    </p:set>
                                    <p:anim calcmode="lin" valueType="num">
                                      <p:cBhvr additive="base">
                                        <p:cTn id="11" dur="750" fill="hold"/>
                                        <p:tgtEl>
                                          <p:spTgt spid="16"/>
                                        </p:tgtEl>
                                        <p:attrNameLst>
                                          <p:attrName>ppt_x</p:attrName>
                                        </p:attrNameLst>
                                      </p:cBhvr>
                                      <p:tavLst>
                                        <p:tav tm="0">
                                          <p:val>
                                            <p:strVal val="#ppt_x"/>
                                          </p:val>
                                        </p:tav>
                                        <p:tav tm="100000">
                                          <p:val>
                                            <p:strVal val="#ppt_x"/>
                                          </p:val>
                                        </p:tav>
                                      </p:tavLst>
                                    </p:anim>
                                    <p:anim calcmode="lin" valueType="num">
                                      <p:cBhvr additive="base">
                                        <p:cTn id="12" dur="750" fill="hold"/>
                                        <p:tgtEl>
                                          <p:spTgt spid="16"/>
                                        </p:tgtEl>
                                        <p:attrNameLst>
                                          <p:attrName>ppt_y</p:attrName>
                                        </p:attrNameLst>
                                      </p:cBhvr>
                                      <p:tavLst>
                                        <p:tav tm="0">
                                          <p:val>
                                            <p:strVal val="1+#ppt_h/2"/>
                                          </p:val>
                                        </p:tav>
                                        <p:tav tm="100000">
                                          <p:val>
                                            <p:strVal val="#ppt_y"/>
                                          </p:val>
                                        </p:tav>
                                      </p:tavLst>
                                    </p:anim>
                                  </p:childTnLst>
                                </p:cTn>
                              </p:par>
                              <p:par>
                                <p:cTn id="13" presetID="2" presetClass="entr" presetSubtype="4" decel="53300" fill="hold" grpId="0" nodeType="withEffect">
                                  <p:stCondLst>
                                    <p:cond delay="25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750" fill="hold"/>
                                        <p:tgtEl>
                                          <p:spTgt spid="17"/>
                                        </p:tgtEl>
                                        <p:attrNameLst>
                                          <p:attrName>ppt_x</p:attrName>
                                        </p:attrNameLst>
                                      </p:cBhvr>
                                      <p:tavLst>
                                        <p:tav tm="0">
                                          <p:val>
                                            <p:strVal val="#ppt_x"/>
                                          </p:val>
                                        </p:tav>
                                        <p:tav tm="100000">
                                          <p:val>
                                            <p:strVal val="#ppt_x"/>
                                          </p:val>
                                        </p:tav>
                                      </p:tavLst>
                                    </p:anim>
                                    <p:anim calcmode="lin" valueType="num">
                                      <p:cBhvr additive="base">
                                        <p:cTn id="16" dur="75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4" decel="53300" fill="hold" grpId="0" nodeType="withEffect">
                                  <p:stCondLst>
                                    <p:cond delay="50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750" fill="hold"/>
                                        <p:tgtEl>
                                          <p:spTgt spid="18"/>
                                        </p:tgtEl>
                                        <p:attrNameLst>
                                          <p:attrName>ppt_x</p:attrName>
                                        </p:attrNameLst>
                                      </p:cBhvr>
                                      <p:tavLst>
                                        <p:tav tm="0">
                                          <p:val>
                                            <p:strVal val="#ppt_x"/>
                                          </p:val>
                                        </p:tav>
                                        <p:tav tm="100000">
                                          <p:val>
                                            <p:strVal val="#ppt_x"/>
                                          </p:val>
                                        </p:tav>
                                      </p:tavLst>
                                    </p:anim>
                                    <p:anim calcmode="lin" valueType="num">
                                      <p:cBhvr additive="base">
                                        <p:cTn id="20" dur="750" fill="hold"/>
                                        <p:tgtEl>
                                          <p:spTgt spid="18"/>
                                        </p:tgtEl>
                                        <p:attrNameLst>
                                          <p:attrName>ppt_y</p:attrName>
                                        </p:attrNameLst>
                                      </p:cBhvr>
                                      <p:tavLst>
                                        <p:tav tm="0">
                                          <p:val>
                                            <p:strVal val="1+#ppt_h/2"/>
                                          </p:val>
                                        </p:tav>
                                        <p:tav tm="100000">
                                          <p:val>
                                            <p:strVal val="#ppt_y"/>
                                          </p:val>
                                        </p:tav>
                                      </p:tavLst>
                                    </p:anim>
                                  </p:childTnLst>
                                </p:cTn>
                              </p:par>
                            </p:childTnLst>
                          </p:cTn>
                        </p:par>
                        <p:par>
                          <p:cTn id="21" fill="hold">
                            <p:stCondLst>
                              <p:cond delay="1750"/>
                            </p:stCondLst>
                            <p:childTnLst>
                              <p:par>
                                <p:cTn id="22" presetID="22" presetClass="entr" presetSubtype="1" fill="hold" grpId="0" nodeType="after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up)">
                                      <p:cBhvr>
                                        <p:cTn id="24" dur="300"/>
                                        <p:tgtEl>
                                          <p:spTgt spid="19"/>
                                        </p:tgtEl>
                                      </p:cBhvr>
                                    </p:animEffect>
                                  </p:childTnLst>
                                </p:cTn>
                              </p:par>
                            </p:childTnLst>
                          </p:cTn>
                        </p:par>
                        <p:par>
                          <p:cTn id="25" fill="hold">
                            <p:stCondLst>
                              <p:cond delay="2050"/>
                            </p:stCondLst>
                            <p:childTnLst>
                              <p:par>
                                <p:cTn id="26" presetID="22" presetClass="entr" presetSubtype="1" fill="hold" grpId="0"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up)">
                                      <p:cBhvr>
                                        <p:cTn id="28" dur="300"/>
                                        <p:tgtEl>
                                          <p:spTgt spid="20"/>
                                        </p:tgtEl>
                                      </p:cBhvr>
                                    </p:animEffect>
                                  </p:childTnLst>
                                </p:cTn>
                              </p:par>
                            </p:childTnLst>
                          </p:cTn>
                        </p:par>
                        <p:par>
                          <p:cTn id="29" fill="hold">
                            <p:stCondLst>
                              <p:cond delay="2350"/>
                            </p:stCondLst>
                            <p:childTnLst>
                              <p:par>
                                <p:cTn id="30" presetID="22" presetClass="entr" presetSubtype="1"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3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p:bldP spid="20"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3621303"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一、</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问题概述</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12" name="组合 11">
            <a:extLst>
              <a:ext uri="{FF2B5EF4-FFF2-40B4-BE49-F238E27FC236}">
                <a16:creationId xmlns:a16="http://schemas.microsoft.com/office/drawing/2014/main" id="{F0CAFED6-6718-D88B-BA1B-027B691F8F8A}"/>
              </a:ext>
            </a:extLst>
          </p:cNvPr>
          <p:cNvGrpSpPr/>
          <p:nvPr/>
        </p:nvGrpSpPr>
        <p:grpSpPr>
          <a:xfrm>
            <a:off x="494071" y="987050"/>
            <a:ext cx="1927122" cy="594134"/>
            <a:chOff x="825910" y="2762865"/>
            <a:chExt cx="1927122" cy="594134"/>
          </a:xfrm>
        </p:grpSpPr>
        <p:sp>
          <p:nvSpPr>
            <p:cNvPr id="13" name="矩形: 圆角 12">
              <a:extLst>
                <a:ext uri="{FF2B5EF4-FFF2-40B4-BE49-F238E27FC236}">
                  <a16:creationId xmlns:a16="http://schemas.microsoft.com/office/drawing/2014/main" id="{7BBE0F54-A684-E076-CDCE-F16047F887AD}"/>
                </a:ext>
              </a:extLst>
            </p:cNvPr>
            <p:cNvSpPr/>
            <p:nvPr/>
          </p:nvSpPr>
          <p:spPr>
            <a:xfrm>
              <a:off x="825910" y="2762865"/>
              <a:ext cx="1927122"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4" name="文本框 13">
              <a:extLst>
                <a:ext uri="{FF2B5EF4-FFF2-40B4-BE49-F238E27FC236}">
                  <a16:creationId xmlns:a16="http://schemas.microsoft.com/office/drawing/2014/main" id="{9A56DED9-BE6D-3633-6A22-A998AB2700EB}"/>
                </a:ext>
              </a:extLst>
            </p:cNvPr>
            <p:cNvSpPr txBox="1"/>
            <p:nvPr/>
          </p:nvSpPr>
          <p:spPr>
            <a:xfrm>
              <a:off x="1095044" y="2829101"/>
              <a:ext cx="148935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模型假设</a:t>
              </a:r>
            </a:p>
          </p:txBody>
        </p:sp>
      </p:grpSp>
      <p:grpSp>
        <p:nvGrpSpPr>
          <p:cNvPr id="74" name="组合 73">
            <a:extLst>
              <a:ext uri="{FF2B5EF4-FFF2-40B4-BE49-F238E27FC236}">
                <a16:creationId xmlns:a16="http://schemas.microsoft.com/office/drawing/2014/main" id="{524C1ACF-381C-9487-98E4-92339E54C38D}"/>
              </a:ext>
            </a:extLst>
          </p:cNvPr>
          <p:cNvGrpSpPr/>
          <p:nvPr/>
        </p:nvGrpSpPr>
        <p:grpSpPr>
          <a:xfrm>
            <a:off x="4850508" y="2435435"/>
            <a:ext cx="2611029" cy="2757198"/>
            <a:chOff x="4850508" y="2435435"/>
            <a:chExt cx="2611029" cy="2757198"/>
          </a:xfrm>
        </p:grpSpPr>
        <p:grpSp>
          <p:nvGrpSpPr>
            <p:cNvPr id="75" name="组合 74">
              <a:extLst>
                <a:ext uri="{FF2B5EF4-FFF2-40B4-BE49-F238E27FC236}">
                  <a16:creationId xmlns:a16="http://schemas.microsoft.com/office/drawing/2014/main" id="{D3A5D76F-3990-D917-E093-D78BFD3D0BFC}"/>
                </a:ext>
              </a:extLst>
            </p:cNvPr>
            <p:cNvGrpSpPr/>
            <p:nvPr/>
          </p:nvGrpSpPr>
          <p:grpSpPr>
            <a:xfrm>
              <a:off x="4850508" y="2435435"/>
              <a:ext cx="2611029" cy="2757198"/>
              <a:chOff x="4706145" y="2310495"/>
              <a:chExt cx="2779711" cy="2935323"/>
            </a:xfrm>
          </p:grpSpPr>
          <p:sp>
            <p:nvSpPr>
              <p:cNvPr id="80" name="Freeform 5">
                <a:extLst>
                  <a:ext uri="{FF2B5EF4-FFF2-40B4-BE49-F238E27FC236}">
                    <a16:creationId xmlns:a16="http://schemas.microsoft.com/office/drawing/2014/main" id="{7F81C023-7D11-FF21-BDF1-779B96375FF1}"/>
                  </a:ext>
                </a:extLst>
              </p:cNvPr>
              <p:cNvSpPr/>
              <p:nvPr/>
            </p:nvSpPr>
            <p:spPr bwMode="auto">
              <a:xfrm>
                <a:off x="5454718" y="4770794"/>
                <a:ext cx="1253081" cy="475024"/>
              </a:xfrm>
              <a:custGeom>
                <a:avLst/>
                <a:gdLst>
                  <a:gd name="T0" fmla="*/ 44 w 87"/>
                  <a:gd name="T1" fmla="*/ 10 h 33"/>
                  <a:gd name="T2" fmla="*/ 8 w 87"/>
                  <a:gd name="T3" fmla="*/ 0 h 33"/>
                  <a:gd name="T4" fmla="*/ 0 w 87"/>
                  <a:gd name="T5" fmla="*/ 13 h 33"/>
                  <a:gd name="T6" fmla="*/ 32 w 87"/>
                  <a:gd name="T7" fmla="*/ 24 h 33"/>
                  <a:gd name="T8" fmla="*/ 44 w 87"/>
                  <a:gd name="T9" fmla="*/ 33 h 33"/>
                  <a:gd name="T10" fmla="*/ 56 w 87"/>
                  <a:gd name="T11" fmla="*/ 24 h 33"/>
                  <a:gd name="T12" fmla="*/ 87 w 87"/>
                  <a:gd name="T13" fmla="*/ 13 h 33"/>
                  <a:gd name="T14" fmla="*/ 80 w 87"/>
                  <a:gd name="T15" fmla="*/ 0 h 33"/>
                  <a:gd name="T16" fmla="*/ 44 w 87"/>
                  <a:gd name="T17"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3">
                    <a:moveTo>
                      <a:pt x="44" y="10"/>
                    </a:moveTo>
                    <a:cubicBezTo>
                      <a:pt x="31" y="10"/>
                      <a:pt x="18" y="6"/>
                      <a:pt x="8" y="0"/>
                    </a:cubicBezTo>
                    <a:cubicBezTo>
                      <a:pt x="0" y="13"/>
                      <a:pt x="0" y="13"/>
                      <a:pt x="0" y="13"/>
                    </a:cubicBezTo>
                    <a:cubicBezTo>
                      <a:pt x="10" y="19"/>
                      <a:pt x="21" y="23"/>
                      <a:pt x="32" y="24"/>
                    </a:cubicBezTo>
                    <a:cubicBezTo>
                      <a:pt x="44" y="33"/>
                      <a:pt x="44" y="33"/>
                      <a:pt x="44" y="33"/>
                    </a:cubicBezTo>
                    <a:cubicBezTo>
                      <a:pt x="56" y="24"/>
                      <a:pt x="56" y="24"/>
                      <a:pt x="56" y="24"/>
                    </a:cubicBezTo>
                    <a:cubicBezTo>
                      <a:pt x="67" y="23"/>
                      <a:pt x="78" y="19"/>
                      <a:pt x="87" y="13"/>
                    </a:cubicBezTo>
                    <a:cubicBezTo>
                      <a:pt x="80" y="0"/>
                      <a:pt x="80" y="0"/>
                      <a:pt x="80" y="0"/>
                    </a:cubicBezTo>
                    <a:cubicBezTo>
                      <a:pt x="69" y="6"/>
                      <a:pt x="57" y="10"/>
                      <a:pt x="44" y="10"/>
                    </a:cubicBez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81" name="Freeform 8">
                <a:extLst>
                  <a:ext uri="{FF2B5EF4-FFF2-40B4-BE49-F238E27FC236}">
                    <a16:creationId xmlns:a16="http://schemas.microsoft.com/office/drawing/2014/main" id="{F3EF7735-55D3-36AB-2161-92C8F3D69058}"/>
                  </a:ext>
                </a:extLst>
              </p:cNvPr>
              <p:cNvSpPr/>
              <p:nvPr/>
            </p:nvSpPr>
            <p:spPr bwMode="auto">
              <a:xfrm>
                <a:off x="6722541" y="2669221"/>
                <a:ext cx="748573" cy="1079452"/>
              </a:xfrm>
              <a:custGeom>
                <a:avLst/>
                <a:gdLst>
                  <a:gd name="T0" fmla="*/ 37 w 52"/>
                  <a:gd name="T1" fmla="*/ 75 h 75"/>
                  <a:gd name="T2" fmla="*/ 52 w 52"/>
                  <a:gd name="T3" fmla="*/ 75 h 75"/>
                  <a:gd name="T4" fmla="*/ 45 w 52"/>
                  <a:gd name="T5" fmla="*/ 42 h 75"/>
                  <a:gd name="T6" fmla="*/ 47 w 52"/>
                  <a:gd name="T7" fmla="*/ 27 h 75"/>
                  <a:gd name="T8" fmla="*/ 33 w 52"/>
                  <a:gd name="T9" fmla="*/ 22 h 75"/>
                  <a:gd name="T10" fmla="*/ 8 w 52"/>
                  <a:gd name="T11" fmla="*/ 0 h 75"/>
                  <a:gd name="T12" fmla="*/ 0 w 52"/>
                  <a:gd name="T13" fmla="*/ 13 h 75"/>
                  <a:gd name="T14" fmla="*/ 37 w 52"/>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75">
                    <a:moveTo>
                      <a:pt x="37" y="75"/>
                    </a:moveTo>
                    <a:cubicBezTo>
                      <a:pt x="52" y="75"/>
                      <a:pt x="52" y="75"/>
                      <a:pt x="52" y="75"/>
                    </a:cubicBezTo>
                    <a:cubicBezTo>
                      <a:pt x="52" y="63"/>
                      <a:pt x="49" y="52"/>
                      <a:pt x="45" y="42"/>
                    </a:cubicBezTo>
                    <a:cubicBezTo>
                      <a:pt x="47" y="27"/>
                      <a:pt x="47" y="27"/>
                      <a:pt x="47" y="27"/>
                    </a:cubicBezTo>
                    <a:cubicBezTo>
                      <a:pt x="33" y="22"/>
                      <a:pt x="33" y="22"/>
                      <a:pt x="33" y="22"/>
                    </a:cubicBezTo>
                    <a:cubicBezTo>
                      <a:pt x="26" y="13"/>
                      <a:pt x="18" y="5"/>
                      <a:pt x="8" y="0"/>
                    </a:cubicBezTo>
                    <a:cubicBezTo>
                      <a:pt x="0" y="13"/>
                      <a:pt x="0" y="13"/>
                      <a:pt x="0" y="13"/>
                    </a:cubicBezTo>
                    <a:cubicBezTo>
                      <a:pt x="22" y="25"/>
                      <a:pt x="37" y="48"/>
                      <a:pt x="37" y="75"/>
                    </a:cubicBez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82" name="Freeform 12">
                <a:extLst>
                  <a:ext uri="{FF2B5EF4-FFF2-40B4-BE49-F238E27FC236}">
                    <a16:creationId xmlns:a16="http://schemas.microsoft.com/office/drawing/2014/main" id="{D350AB10-F13F-6CC0-0FA3-05C328DE9768}"/>
                  </a:ext>
                </a:extLst>
              </p:cNvPr>
              <p:cNvSpPr/>
              <p:nvPr/>
            </p:nvSpPr>
            <p:spPr bwMode="auto">
              <a:xfrm>
                <a:off x="6737283" y="3806003"/>
                <a:ext cx="748573" cy="1079452"/>
              </a:xfrm>
              <a:custGeom>
                <a:avLst/>
                <a:gdLst>
                  <a:gd name="T0" fmla="*/ 36 w 52"/>
                  <a:gd name="T1" fmla="*/ 0 h 75"/>
                  <a:gd name="T2" fmla="*/ 0 w 52"/>
                  <a:gd name="T3" fmla="*/ 62 h 75"/>
                  <a:gd name="T4" fmla="*/ 8 w 52"/>
                  <a:gd name="T5" fmla="*/ 75 h 75"/>
                  <a:gd name="T6" fmla="*/ 33 w 52"/>
                  <a:gd name="T7" fmla="*/ 53 h 75"/>
                  <a:gd name="T8" fmla="*/ 47 w 52"/>
                  <a:gd name="T9" fmla="*/ 47 h 75"/>
                  <a:gd name="T10" fmla="*/ 45 w 52"/>
                  <a:gd name="T11" fmla="*/ 33 h 75"/>
                  <a:gd name="T12" fmla="*/ 52 w 52"/>
                  <a:gd name="T13" fmla="*/ 0 h 75"/>
                  <a:gd name="T14" fmla="*/ 36 w 52"/>
                  <a:gd name="T15" fmla="*/ 0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2" h="75">
                    <a:moveTo>
                      <a:pt x="36" y="0"/>
                    </a:moveTo>
                    <a:cubicBezTo>
                      <a:pt x="36" y="26"/>
                      <a:pt x="22" y="50"/>
                      <a:pt x="0" y="62"/>
                    </a:cubicBezTo>
                    <a:cubicBezTo>
                      <a:pt x="8" y="75"/>
                      <a:pt x="8" y="75"/>
                      <a:pt x="8" y="75"/>
                    </a:cubicBezTo>
                    <a:cubicBezTo>
                      <a:pt x="18" y="69"/>
                      <a:pt x="26" y="62"/>
                      <a:pt x="33" y="53"/>
                    </a:cubicBezTo>
                    <a:cubicBezTo>
                      <a:pt x="47" y="47"/>
                      <a:pt x="47" y="47"/>
                      <a:pt x="47" y="47"/>
                    </a:cubicBezTo>
                    <a:cubicBezTo>
                      <a:pt x="45" y="33"/>
                      <a:pt x="45" y="33"/>
                      <a:pt x="45" y="33"/>
                    </a:cubicBezTo>
                    <a:cubicBezTo>
                      <a:pt x="49" y="22"/>
                      <a:pt x="52" y="11"/>
                      <a:pt x="52" y="0"/>
                    </a:cubicBezTo>
                    <a:lnTo>
                      <a:pt x="36" y="0"/>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83" name="Freeform 14">
                <a:extLst>
                  <a:ext uri="{FF2B5EF4-FFF2-40B4-BE49-F238E27FC236}">
                    <a16:creationId xmlns:a16="http://schemas.microsoft.com/office/drawing/2014/main" id="{89D97AA6-19F1-CF8A-205A-86A702475D05}"/>
                  </a:ext>
                </a:extLst>
              </p:cNvPr>
              <p:cNvSpPr/>
              <p:nvPr/>
            </p:nvSpPr>
            <p:spPr bwMode="auto">
              <a:xfrm>
                <a:off x="5454718" y="2310495"/>
                <a:ext cx="1253081" cy="475024"/>
              </a:xfrm>
              <a:custGeom>
                <a:avLst/>
                <a:gdLst>
                  <a:gd name="T0" fmla="*/ 44 w 87"/>
                  <a:gd name="T1" fmla="*/ 24 h 33"/>
                  <a:gd name="T2" fmla="*/ 80 w 87"/>
                  <a:gd name="T3" fmla="*/ 33 h 33"/>
                  <a:gd name="T4" fmla="*/ 87 w 87"/>
                  <a:gd name="T5" fmla="*/ 20 h 33"/>
                  <a:gd name="T6" fmla="*/ 56 w 87"/>
                  <a:gd name="T7" fmla="*/ 9 h 33"/>
                  <a:gd name="T8" fmla="*/ 44 w 87"/>
                  <a:gd name="T9" fmla="*/ 0 h 33"/>
                  <a:gd name="T10" fmla="*/ 32 w 87"/>
                  <a:gd name="T11" fmla="*/ 9 h 33"/>
                  <a:gd name="T12" fmla="*/ 0 w 87"/>
                  <a:gd name="T13" fmla="*/ 20 h 33"/>
                  <a:gd name="T14" fmla="*/ 8 w 87"/>
                  <a:gd name="T15" fmla="*/ 33 h 33"/>
                  <a:gd name="T16" fmla="*/ 44 w 87"/>
                  <a:gd name="T17" fmla="*/ 24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33">
                    <a:moveTo>
                      <a:pt x="44" y="24"/>
                    </a:moveTo>
                    <a:cubicBezTo>
                      <a:pt x="57" y="24"/>
                      <a:pt x="69" y="27"/>
                      <a:pt x="80" y="33"/>
                    </a:cubicBezTo>
                    <a:cubicBezTo>
                      <a:pt x="87" y="20"/>
                      <a:pt x="87" y="20"/>
                      <a:pt x="87" y="20"/>
                    </a:cubicBezTo>
                    <a:cubicBezTo>
                      <a:pt x="78" y="15"/>
                      <a:pt x="67" y="11"/>
                      <a:pt x="56" y="9"/>
                    </a:cubicBezTo>
                    <a:cubicBezTo>
                      <a:pt x="44" y="0"/>
                      <a:pt x="44" y="0"/>
                      <a:pt x="44" y="0"/>
                    </a:cubicBezTo>
                    <a:cubicBezTo>
                      <a:pt x="32" y="9"/>
                      <a:pt x="32" y="9"/>
                      <a:pt x="32" y="9"/>
                    </a:cubicBezTo>
                    <a:cubicBezTo>
                      <a:pt x="21" y="11"/>
                      <a:pt x="10" y="15"/>
                      <a:pt x="0" y="20"/>
                    </a:cubicBezTo>
                    <a:cubicBezTo>
                      <a:pt x="8" y="33"/>
                      <a:pt x="8" y="33"/>
                      <a:pt x="8" y="33"/>
                    </a:cubicBezTo>
                    <a:cubicBezTo>
                      <a:pt x="18" y="27"/>
                      <a:pt x="31" y="24"/>
                      <a:pt x="44" y="24"/>
                    </a:cubicBez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84" name="Freeform 17">
                <a:extLst>
                  <a:ext uri="{FF2B5EF4-FFF2-40B4-BE49-F238E27FC236}">
                    <a16:creationId xmlns:a16="http://schemas.microsoft.com/office/drawing/2014/main" id="{5E869426-8D38-8DC4-9887-531245F16F76}"/>
                  </a:ext>
                </a:extLst>
              </p:cNvPr>
              <p:cNvSpPr/>
              <p:nvPr/>
            </p:nvSpPr>
            <p:spPr bwMode="auto">
              <a:xfrm>
                <a:off x="4706145" y="3806003"/>
                <a:ext cx="733831" cy="1094194"/>
              </a:xfrm>
              <a:custGeom>
                <a:avLst/>
                <a:gdLst>
                  <a:gd name="T0" fmla="*/ 15 w 51"/>
                  <a:gd name="T1" fmla="*/ 0 h 76"/>
                  <a:gd name="T2" fmla="*/ 0 w 51"/>
                  <a:gd name="T3" fmla="*/ 0 h 76"/>
                  <a:gd name="T4" fmla="*/ 6 w 51"/>
                  <a:gd name="T5" fmla="*/ 33 h 76"/>
                  <a:gd name="T6" fmla="*/ 5 w 51"/>
                  <a:gd name="T7" fmla="*/ 48 h 76"/>
                  <a:gd name="T8" fmla="*/ 18 w 51"/>
                  <a:gd name="T9" fmla="*/ 54 h 76"/>
                  <a:gd name="T10" fmla="*/ 44 w 51"/>
                  <a:gd name="T11" fmla="*/ 76 h 76"/>
                  <a:gd name="T12" fmla="*/ 51 w 51"/>
                  <a:gd name="T13" fmla="*/ 63 h 76"/>
                  <a:gd name="T14" fmla="*/ 15 w 51"/>
                  <a:gd name="T15" fmla="*/ 0 h 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6">
                    <a:moveTo>
                      <a:pt x="15" y="0"/>
                    </a:moveTo>
                    <a:cubicBezTo>
                      <a:pt x="0" y="0"/>
                      <a:pt x="0" y="0"/>
                      <a:pt x="0" y="0"/>
                    </a:cubicBezTo>
                    <a:cubicBezTo>
                      <a:pt x="0" y="12"/>
                      <a:pt x="2" y="23"/>
                      <a:pt x="6" y="33"/>
                    </a:cubicBezTo>
                    <a:cubicBezTo>
                      <a:pt x="5" y="48"/>
                      <a:pt x="5" y="48"/>
                      <a:pt x="5" y="48"/>
                    </a:cubicBezTo>
                    <a:cubicBezTo>
                      <a:pt x="18" y="54"/>
                      <a:pt x="18" y="54"/>
                      <a:pt x="18" y="54"/>
                    </a:cubicBezTo>
                    <a:cubicBezTo>
                      <a:pt x="25" y="63"/>
                      <a:pt x="34" y="70"/>
                      <a:pt x="44" y="76"/>
                    </a:cubicBezTo>
                    <a:cubicBezTo>
                      <a:pt x="51" y="63"/>
                      <a:pt x="51" y="63"/>
                      <a:pt x="51" y="63"/>
                    </a:cubicBezTo>
                    <a:cubicBezTo>
                      <a:pt x="30" y="50"/>
                      <a:pt x="15" y="27"/>
                      <a:pt x="15" y="0"/>
                    </a:cubicBez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85" name="Freeform 20">
                <a:extLst>
                  <a:ext uri="{FF2B5EF4-FFF2-40B4-BE49-F238E27FC236}">
                    <a16:creationId xmlns:a16="http://schemas.microsoft.com/office/drawing/2014/main" id="{A0877D22-D70D-FDF9-7800-8E00E3B033DE}"/>
                  </a:ext>
                </a:extLst>
              </p:cNvPr>
              <p:cNvSpPr/>
              <p:nvPr/>
            </p:nvSpPr>
            <p:spPr bwMode="auto">
              <a:xfrm>
                <a:off x="4706145" y="2669221"/>
                <a:ext cx="733831" cy="1079452"/>
              </a:xfrm>
              <a:custGeom>
                <a:avLst/>
                <a:gdLst>
                  <a:gd name="T0" fmla="*/ 51 w 51"/>
                  <a:gd name="T1" fmla="*/ 13 h 75"/>
                  <a:gd name="T2" fmla="*/ 44 w 51"/>
                  <a:gd name="T3" fmla="*/ 0 h 75"/>
                  <a:gd name="T4" fmla="*/ 18 w 51"/>
                  <a:gd name="T5" fmla="*/ 22 h 75"/>
                  <a:gd name="T6" fmla="*/ 5 w 51"/>
                  <a:gd name="T7" fmla="*/ 27 h 75"/>
                  <a:gd name="T8" fmla="*/ 6 w 51"/>
                  <a:gd name="T9" fmla="*/ 42 h 75"/>
                  <a:gd name="T10" fmla="*/ 0 w 51"/>
                  <a:gd name="T11" fmla="*/ 75 h 75"/>
                  <a:gd name="T12" fmla="*/ 15 w 51"/>
                  <a:gd name="T13" fmla="*/ 75 h 75"/>
                  <a:gd name="T14" fmla="*/ 51 w 51"/>
                  <a:gd name="T15" fmla="*/ 13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75">
                    <a:moveTo>
                      <a:pt x="51" y="13"/>
                    </a:moveTo>
                    <a:cubicBezTo>
                      <a:pt x="44" y="0"/>
                      <a:pt x="44" y="0"/>
                      <a:pt x="44" y="0"/>
                    </a:cubicBezTo>
                    <a:cubicBezTo>
                      <a:pt x="34" y="5"/>
                      <a:pt x="25" y="13"/>
                      <a:pt x="18" y="22"/>
                    </a:cubicBezTo>
                    <a:cubicBezTo>
                      <a:pt x="5" y="27"/>
                      <a:pt x="5" y="27"/>
                      <a:pt x="5" y="27"/>
                    </a:cubicBezTo>
                    <a:cubicBezTo>
                      <a:pt x="6" y="42"/>
                      <a:pt x="6" y="42"/>
                      <a:pt x="6" y="42"/>
                    </a:cubicBezTo>
                    <a:cubicBezTo>
                      <a:pt x="2" y="52"/>
                      <a:pt x="0" y="63"/>
                      <a:pt x="0" y="75"/>
                    </a:cubicBezTo>
                    <a:cubicBezTo>
                      <a:pt x="15" y="75"/>
                      <a:pt x="15" y="75"/>
                      <a:pt x="15" y="75"/>
                    </a:cubicBezTo>
                    <a:cubicBezTo>
                      <a:pt x="15" y="48"/>
                      <a:pt x="30" y="25"/>
                      <a:pt x="51" y="13"/>
                    </a:cubicBez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grpSp>
        <p:grpSp>
          <p:nvGrpSpPr>
            <p:cNvPr id="76" name="Group 4">
              <a:extLst>
                <a:ext uri="{FF2B5EF4-FFF2-40B4-BE49-F238E27FC236}">
                  <a16:creationId xmlns:a16="http://schemas.microsoft.com/office/drawing/2014/main" id="{E86EF8F1-ADEB-9F70-7E85-835CADF94C15}"/>
                </a:ext>
              </a:extLst>
            </p:cNvPr>
            <p:cNvGrpSpPr>
              <a:grpSpLocks noChangeAspect="1"/>
            </p:cNvGrpSpPr>
            <p:nvPr/>
          </p:nvGrpSpPr>
          <p:grpSpPr bwMode="auto">
            <a:xfrm>
              <a:off x="5761459" y="3399150"/>
              <a:ext cx="776713" cy="781177"/>
              <a:chOff x="3666" y="1984"/>
              <a:chExt cx="348" cy="350"/>
            </a:xfrm>
          </p:grpSpPr>
          <p:sp>
            <p:nvSpPr>
              <p:cNvPr id="77" name="AutoShape 3">
                <a:extLst>
                  <a:ext uri="{FF2B5EF4-FFF2-40B4-BE49-F238E27FC236}">
                    <a16:creationId xmlns:a16="http://schemas.microsoft.com/office/drawing/2014/main" id="{C034181F-29FB-9353-C31E-0262D4ADC313}"/>
                  </a:ext>
                </a:extLst>
              </p:cNvPr>
              <p:cNvSpPr>
                <a:spLocks noChangeAspect="1" noChangeArrowheads="1" noTextEdit="1"/>
              </p:cNvSpPr>
              <p:nvPr/>
            </p:nvSpPr>
            <p:spPr bwMode="auto">
              <a:xfrm>
                <a:off x="3666" y="1986"/>
                <a:ext cx="348" cy="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78" name="Freeform 5">
                <a:extLst>
                  <a:ext uri="{FF2B5EF4-FFF2-40B4-BE49-F238E27FC236}">
                    <a16:creationId xmlns:a16="http://schemas.microsoft.com/office/drawing/2014/main" id="{ECF0730B-8F1A-AA3A-C907-8398DB2A26B9}"/>
                  </a:ext>
                </a:extLst>
              </p:cNvPr>
              <p:cNvSpPr/>
              <p:nvPr/>
            </p:nvSpPr>
            <p:spPr bwMode="auto">
              <a:xfrm>
                <a:off x="3768" y="1984"/>
                <a:ext cx="145" cy="217"/>
              </a:xfrm>
              <a:custGeom>
                <a:avLst/>
                <a:gdLst>
                  <a:gd name="T0" fmla="*/ 101 w 145"/>
                  <a:gd name="T1" fmla="*/ 130 h 217"/>
                  <a:gd name="T2" fmla="*/ 101 w 145"/>
                  <a:gd name="T3" fmla="*/ 0 h 217"/>
                  <a:gd name="T4" fmla="*/ 43 w 145"/>
                  <a:gd name="T5" fmla="*/ 0 h 217"/>
                  <a:gd name="T6" fmla="*/ 43 w 145"/>
                  <a:gd name="T7" fmla="*/ 130 h 217"/>
                  <a:gd name="T8" fmla="*/ 0 w 145"/>
                  <a:gd name="T9" fmla="*/ 130 h 217"/>
                  <a:gd name="T10" fmla="*/ 72 w 145"/>
                  <a:gd name="T11" fmla="*/ 217 h 217"/>
                  <a:gd name="T12" fmla="*/ 145 w 145"/>
                  <a:gd name="T13" fmla="*/ 130 h 217"/>
                  <a:gd name="T14" fmla="*/ 101 w 145"/>
                  <a:gd name="T15" fmla="*/ 130 h 21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5" h="217">
                    <a:moveTo>
                      <a:pt x="101" y="130"/>
                    </a:moveTo>
                    <a:lnTo>
                      <a:pt x="101" y="0"/>
                    </a:lnTo>
                    <a:lnTo>
                      <a:pt x="43" y="0"/>
                    </a:lnTo>
                    <a:lnTo>
                      <a:pt x="43" y="130"/>
                    </a:lnTo>
                    <a:lnTo>
                      <a:pt x="0" y="130"/>
                    </a:lnTo>
                    <a:lnTo>
                      <a:pt x="72" y="217"/>
                    </a:lnTo>
                    <a:lnTo>
                      <a:pt x="145" y="130"/>
                    </a:lnTo>
                    <a:lnTo>
                      <a:pt x="101" y="130"/>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sp>
            <p:nvSpPr>
              <p:cNvPr id="79" name="Freeform 6">
                <a:extLst>
                  <a:ext uri="{FF2B5EF4-FFF2-40B4-BE49-F238E27FC236}">
                    <a16:creationId xmlns:a16="http://schemas.microsoft.com/office/drawing/2014/main" id="{14EB4A6D-06B0-25B9-1995-9318FAA71BB6}"/>
                  </a:ext>
                </a:extLst>
              </p:cNvPr>
              <p:cNvSpPr/>
              <p:nvPr/>
            </p:nvSpPr>
            <p:spPr bwMode="auto">
              <a:xfrm>
                <a:off x="3666" y="2013"/>
                <a:ext cx="348" cy="319"/>
              </a:xfrm>
              <a:custGeom>
                <a:avLst/>
                <a:gdLst>
                  <a:gd name="T0" fmla="*/ 271 w 348"/>
                  <a:gd name="T1" fmla="*/ 0 h 319"/>
                  <a:gd name="T2" fmla="*/ 232 w 348"/>
                  <a:gd name="T3" fmla="*/ 0 h 319"/>
                  <a:gd name="T4" fmla="*/ 232 w 348"/>
                  <a:gd name="T5" fmla="*/ 29 h 319"/>
                  <a:gd name="T6" fmla="*/ 251 w 348"/>
                  <a:gd name="T7" fmla="*/ 29 h 319"/>
                  <a:gd name="T8" fmla="*/ 317 w 348"/>
                  <a:gd name="T9" fmla="*/ 174 h 319"/>
                  <a:gd name="T10" fmla="*/ 239 w 348"/>
                  <a:gd name="T11" fmla="*/ 174 h 319"/>
                  <a:gd name="T12" fmla="*/ 210 w 348"/>
                  <a:gd name="T13" fmla="*/ 217 h 319"/>
                  <a:gd name="T14" fmla="*/ 138 w 348"/>
                  <a:gd name="T15" fmla="*/ 217 h 319"/>
                  <a:gd name="T16" fmla="*/ 109 w 348"/>
                  <a:gd name="T17" fmla="*/ 174 h 319"/>
                  <a:gd name="T18" fmla="*/ 31 w 348"/>
                  <a:gd name="T19" fmla="*/ 174 h 319"/>
                  <a:gd name="T20" fmla="*/ 97 w 348"/>
                  <a:gd name="T21" fmla="*/ 29 h 319"/>
                  <a:gd name="T22" fmla="*/ 116 w 348"/>
                  <a:gd name="T23" fmla="*/ 29 h 319"/>
                  <a:gd name="T24" fmla="*/ 116 w 348"/>
                  <a:gd name="T25" fmla="*/ 0 h 319"/>
                  <a:gd name="T26" fmla="*/ 77 w 348"/>
                  <a:gd name="T27" fmla="*/ 0 h 319"/>
                  <a:gd name="T28" fmla="*/ 0 w 348"/>
                  <a:gd name="T29" fmla="*/ 171 h 319"/>
                  <a:gd name="T30" fmla="*/ 0 w 348"/>
                  <a:gd name="T31" fmla="*/ 319 h 319"/>
                  <a:gd name="T32" fmla="*/ 348 w 348"/>
                  <a:gd name="T33" fmla="*/ 319 h 319"/>
                  <a:gd name="T34" fmla="*/ 348 w 348"/>
                  <a:gd name="T35" fmla="*/ 171 h 319"/>
                  <a:gd name="T36" fmla="*/ 271 w 348"/>
                  <a:gd name="T37" fmla="*/ 0 h 3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8" h="319">
                    <a:moveTo>
                      <a:pt x="271" y="0"/>
                    </a:moveTo>
                    <a:lnTo>
                      <a:pt x="232" y="0"/>
                    </a:lnTo>
                    <a:lnTo>
                      <a:pt x="232" y="29"/>
                    </a:lnTo>
                    <a:lnTo>
                      <a:pt x="251" y="29"/>
                    </a:lnTo>
                    <a:lnTo>
                      <a:pt x="317" y="174"/>
                    </a:lnTo>
                    <a:lnTo>
                      <a:pt x="239" y="174"/>
                    </a:lnTo>
                    <a:lnTo>
                      <a:pt x="210" y="217"/>
                    </a:lnTo>
                    <a:lnTo>
                      <a:pt x="138" y="217"/>
                    </a:lnTo>
                    <a:lnTo>
                      <a:pt x="109" y="174"/>
                    </a:lnTo>
                    <a:lnTo>
                      <a:pt x="31" y="174"/>
                    </a:lnTo>
                    <a:lnTo>
                      <a:pt x="97" y="29"/>
                    </a:lnTo>
                    <a:lnTo>
                      <a:pt x="116" y="29"/>
                    </a:lnTo>
                    <a:lnTo>
                      <a:pt x="116" y="0"/>
                    </a:lnTo>
                    <a:lnTo>
                      <a:pt x="77" y="0"/>
                    </a:lnTo>
                    <a:lnTo>
                      <a:pt x="0" y="171"/>
                    </a:lnTo>
                    <a:lnTo>
                      <a:pt x="0" y="319"/>
                    </a:lnTo>
                    <a:lnTo>
                      <a:pt x="348" y="319"/>
                    </a:lnTo>
                    <a:lnTo>
                      <a:pt x="348" y="171"/>
                    </a:lnTo>
                    <a:lnTo>
                      <a:pt x="271" y="0"/>
                    </a:lnTo>
                    <a:close/>
                  </a:path>
                </a:pathLst>
              </a:custGeom>
              <a:solidFill>
                <a:srgbClr val="01492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solidFill>
                    <a:srgbClr val="014924"/>
                  </a:solidFill>
                </a:endParaRPr>
              </a:p>
            </p:txBody>
          </p:sp>
        </p:grpSp>
      </p:grpSp>
      <p:grpSp>
        <p:nvGrpSpPr>
          <p:cNvPr id="86" name="组合 85">
            <a:extLst>
              <a:ext uri="{FF2B5EF4-FFF2-40B4-BE49-F238E27FC236}">
                <a16:creationId xmlns:a16="http://schemas.microsoft.com/office/drawing/2014/main" id="{B5D29ACF-81B9-761B-682D-0A27561D9832}"/>
              </a:ext>
            </a:extLst>
          </p:cNvPr>
          <p:cNvGrpSpPr/>
          <p:nvPr/>
        </p:nvGrpSpPr>
        <p:grpSpPr>
          <a:xfrm>
            <a:off x="324466" y="4714112"/>
            <a:ext cx="3728258" cy="1548334"/>
            <a:chOff x="324466" y="4714112"/>
            <a:chExt cx="3728258" cy="1548334"/>
          </a:xfrm>
        </p:grpSpPr>
        <p:grpSp>
          <p:nvGrpSpPr>
            <p:cNvPr id="87" name="组合 86">
              <a:extLst>
                <a:ext uri="{FF2B5EF4-FFF2-40B4-BE49-F238E27FC236}">
                  <a16:creationId xmlns:a16="http://schemas.microsoft.com/office/drawing/2014/main" id="{3B0BA303-0BFA-DF32-AE5B-EA09D8AC69BF}"/>
                </a:ext>
              </a:extLst>
            </p:cNvPr>
            <p:cNvGrpSpPr/>
            <p:nvPr/>
          </p:nvGrpSpPr>
          <p:grpSpPr>
            <a:xfrm>
              <a:off x="324466" y="4714112"/>
              <a:ext cx="3728258" cy="1548334"/>
              <a:chOff x="727639" y="4714112"/>
              <a:chExt cx="3728258" cy="1548334"/>
            </a:xfrm>
          </p:grpSpPr>
          <p:sp>
            <p:nvSpPr>
              <p:cNvPr id="89" name="TextBox 76">
                <a:extLst>
                  <a:ext uri="{FF2B5EF4-FFF2-40B4-BE49-F238E27FC236}">
                    <a16:creationId xmlns:a16="http://schemas.microsoft.com/office/drawing/2014/main" id="{A0FD3790-F20E-137B-18FE-72655B57E921}"/>
                  </a:ext>
                </a:extLst>
              </p:cNvPr>
              <p:cNvSpPr txBox="1"/>
              <p:nvPr/>
            </p:nvSpPr>
            <p:spPr>
              <a:xfrm>
                <a:off x="2937669" y="4714112"/>
                <a:ext cx="1338820"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同心圆密排</a:t>
                </a:r>
              </a:p>
            </p:txBody>
          </p:sp>
          <p:sp>
            <p:nvSpPr>
              <p:cNvPr id="90" name="矩形 89">
                <a:extLst>
                  <a:ext uri="{FF2B5EF4-FFF2-40B4-BE49-F238E27FC236}">
                    <a16:creationId xmlns:a16="http://schemas.microsoft.com/office/drawing/2014/main" id="{CE55E467-364C-3ECE-2108-0505D69E7D08}"/>
                  </a:ext>
                </a:extLst>
              </p:cNvPr>
              <p:cNvSpPr/>
              <p:nvPr/>
            </p:nvSpPr>
            <p:spPr>
              <a:xfrm>
                <a:off x="727639" y="4972545"/>
                <a:ext cx="3728258" cy="1289901"/>
              </a:xfrm>
              <a:prstGeom prst="rect">
                <a:avLst/>
              </a:prstGeom>
            </p:spPr>
            <p:txBody>
              <a:bodyPr wrap="square" lIns="91436" tIns="45718" rIns="91436" bIns="45718">
                <a:spAutoFit/>
              </a:bodyPr>
              <a:lstStyle/>
              <a:p>
                <a:pPr>
                  <a:lnSpc>
                    <a:spcPct val="150000"/>
                  </a:lnSpc>
                </a:pPr>
                <a:r>
                  <a:rPr lang="zh-CN" altLang="en-US" dirty="0">
                    <a:latin typeface="微软雅黑" panose="020B0503020204020204" pitchFamily="34" charset="-122"/>
                    <a:ea typeface="微软雅黑" panose="020B0503020204020204" pitchFamily="34" charset="-122"/>
                  </a:rPr>
                  <a:t>假设定日镜围绕着吸收塔呈</a:t>
                </a:r>
                <a:r>
                  <a:rPr lang="zh-CN" altLang="en-US" b="1" dirty="0">
                    <a:latin typeface="微软雅黑" panose="020B0503020204020204" pitchFamily="34" charset="-122"/>
                    <a:ea typeface="微软雅黑" panose="020B0503020204020204" pitchFamily="34" charset="-122"/>
                  </a:rPr>
                  <a:t>同心圆</a:t>
                </a:r>
                <a:r>
                  <a:rPr lang="zh-CN" altLang="en-US" dirty="0">
                    <a:latin typeface="微软雅黑" panose="020B0503020204020204" pitchFamily="34" charset="-122"/>
                    <a:ea typeface="微软雅黑" panose="020B0503020204020204" pitchFamily="34" charset="-122"/>
                  </a:rPr>
                  <a:t>状分布，且同一个同心圆上定日镜的所有</a:t>
                </a:r>
                <a:r>
                  <a:rPr lang="zh-CN" altLang="en-US" b="1" dirty="0">
                    <a:latin typeface="微软雅黑" panose="020B0503020204020204" pitchFamily="34" charset="-122"/>
                    <a:ea typeface="微软雅黑" panose="020B0503020204020204" pitchFamily="34" charset="-122"/>
                  </a:rPr>
                  <a:t>间距</a:t>
                </a:r>
                <a:r>
                  <a:rPr lang="zh-CN" altLang="en-US" dirty="0">
                    <a:latin typeface="微软雅黑" panose="020B0503020204020204" pitchFamily="34" charset="-122"/>
                    <a:ea typeface="微软雅黑" panose="020B0503020204020204" pitchFamily="34" charset="-122"/>
                  </a:rPr>
                  <a:t>是</a:t>
                </a:r>
                <a:r>
                  <a:rPr lang="zh-CN" altLang="en-US" b="1" dirty="0">
                    <a:latin typeface="微软雅黑" panose="020B0503020204020204" pitchFamily="34" charset="-122"/>
                    <a:ea typeface="微软雅黑" panose="020B0503020204020204" pitchFamily="34" charset="-122"/>
                  </a:rPr>
                  <a:t>均匀</a:t>
                </a:r>
                <a:r>
                  <a:rPr lang="zh-CN" altLang="en-US" dirty="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p:txBody>
          </p:sp>
        </p:grpSp>
        <p:sp>
          <p:nvSpPr>
            <p:cNvPr id="88" name="椭圆 87">
              <a:extLst>
                <a:ext uri="{FF2B5EF4-FFF2-40B4-BE49-F238E27FC236}">
                  <a16:creationId xmlns:a16="http://schemas.microsoft.com/office/drawing/2014/main" id="{102CAE88-B9BC-1CFE-DAFF-07B112751E7D}"/>
                </a:ext>
              </a:extLst>
            </p:cNvPr>
            <p:cNvSpPr/>
            <p:nvPr/>
          </p:nvSpPr>
          <p:spPr>
            <a:xfrm>
              <a:off x="3860157" y="4847510"/>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grpSp>
        <p:nvGrpSpPr>
          <p:cNvPr id="91" name="组合 90">
            <a:extLst>
              <a:ext uri="{FF2B5EF4-FFF2-40B4-BE49-F238E27FC236}">
                <a16:creationId xmlns:a16="http://schemas.microsoft.com/office/drawing/2014/main" id="{C1179B6C-231C-11B1-1D2A-91641EAD4110}"/>
              </a:ext>
            </a:extLst>
          </p:cNvPr>
          <p:cNvGrpSpPr/>
          <p:nvPr/>
        </p:nvGrpSpPr>
        <p:grpSpPr>
          <a:xfrm>
            <a:off x="4709229" y="1127746"/>
            <a:ext cx="2865891" cy="1152647"/>
            <a:chOff x="4697246" y="1172752"/>
            <a:chExt cx="2865891" cy="1152647"/>
          </a:xfrm>
        </p:grpSpPr>
        <p:grpSp>
          <p:nvGrpSpPr>
            <p:cNvPr id="92" name="组合 91">
              <a:extLst>
                <a:ext uri="{FF2B5EF4-FFF2-40B4-BE49-F238E27FC236}">
                  <a16:creationId xmlns:a16="http://schemas.microsoft.com/office/drawing/2014/main" id="{561A214E-B016-9044-E063-26144F08F2CE}"/>
                </a:ext>
              </a:extLst>
            </p:cNvPr>
            <p:cNvGrpSpPr/>
            <p:nvPr/>
          </p:nvGrpSpPr>
          <p:grpSpPr>
            <a:xfrm>
              <a:off x="4697246" y="1172752"/>
              <a:ext cx="2865891" cy="1152647"/>
              <a:chOff x="4716871" y="5566424"/>
              <a:chExt cx="2865891" cy="1152647"/>
            </a:xfrm>
          </p:grpSpPr>
          <p:sp>
            <p:nvSpPr>
              <p:cNvPr id="94" name="TextBox 76">
                <a:extLst>
                  <a:ext uri="{FF2B5EF4-FFF2-40B4-BE49-F238E27FC236}">
                    <a16:creationId xmlns:a16="http://schemas.microsoft.com/office/drawing/2014/main" id="{AD8F7F6A-8C4C-317D-A944-5B8765E0BC0B}"/>
                  </a:ext>
                </a:extLst>
              </p:cNvPr>
              <p:cNvSpPr txBox="1"/>
              <p:nvPr/>
            </p:nvSpPr>
            <p:spPr>
              <a:xfrm>
                <a:off x="5649982" y="5566424"/>
                <a:ext cx="1107988"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光锥分布</a:t>
                </a:r>
              </a:p>
            </p:txBody>
          </p:sp>
          <p:sp>
            <p:nvSpPr>
              <p:cNvPr id="95" name="矩形 94">
                <a:extLst>
                  <a:ext uri="{FF2B5EF4-FFF2-40B4-BE49-F238E27FC236}">
                    <a16:creationId xmlns:a16="http://schemas.microsoft.com/office/drawing/2014/main" id="{25EF9AFF-1465-B022-3777-1D373847878E}"/>
                  </a:ext>
                </a:extLst>
              </p:cNvPr>
              <p:cNvSpPr/>
              <p:nvPr/>
            </p:nvSpPr>
            <p:spPr>
              <a:xfrm>
                <a:off x="4716871" y="5844668"/>
                <a:ext cx="2865891" cy="874403"/>
              </a:xfrm>
              <a:prstGeom prst="rect">
                <a:avLst/>
              </a:prstGeom>
            </p:spPr>
            <p:txBody>
              <a:bodyPr wrap="square" lIns="91436" tIns="45718" rIns="91436" bIns="45718">
                <a:spAutoFit/>
              </a:bodyPr>
              <a:lstStyle/>
              <a:p>
                <a:pPr algn="ctr">
                  <a:lnSpc>
                    <a:spcPct val="150000"/>
                  </a:lnSpc>
                </a:pPr>
                <a:r>
                  <a:rPr lang="zh-CN" altLang="en-US" dirty="0">
                    <a:latin typeface="微软雅黑" panose="020B0503020204020204" pitchFamily="34" charset="-122"/>
                    <a:ea typeface="微软雅黑" panose="020B0503020204020204" pitchFamily="34" charset="-122"/>
                  </a:rPr>
                  <a:t>假设光锥在圆盘面上的</a:t>
                </a:r>
                <a:r>
                  <a:rPr lang="zh-CN" altLang="en-US" b="1" dirty="0">
                    <a:latin typeface="微软雅黑" panose="020B0503020204020204" pitchFamily="34" charset="-122"/>
                    <a:ea typeface="微软雅黑" panose="020B0503020204020204" pitchFamily="34" charset="-122"/>
                  </a:rPr>
                  <a:t>能流密度</a:t>
                </a:r>
                <a:r>
                  <a:rPr lang="zh-CN" altLang="en-US" dirty="0">
                    <a:latin typeface="微软雅黑" panose="020B0503020204020204" pitchFamily="34" charset="-122"/>
                    <a:ea typeface="微软雅黑" panose="020B0503020204020204" pitchFamily="34" charset="-122"/>
                  </a:rPr>
                  <a:t>满足</a:t>
                </a:r>
                <a:r>
                  <a:rPr lang="zh-CN" altLang="en-US" b="1" dirty="0">
                    <a:latin typeface="微软雅黑" panose="020B0503020204020204" pitchFamily="34" charset="-122"/>
                    <a:ea typeface="微软雅黑" panose="020B0503020204020204" pitchFamily="34" charset="-122"/>
                  </a:rPr>
                  <a:t>二维正态分布</a:t>
                </a:r>
                <a:r>
                  <a:rPr lang="zh-CN" altLang="en-US" dirty="0">
                    <a:solidFill>
                      <a:schemeClr val="accent6">
                        <a:lumMod val="50000"/>
                      </a:schemeClr>
                    </a:solidFill>
                    <a:latin typeface="微软雅黑" panose="020B0503020204020204" pitchFamily="34" charset="-122"/>
                    <a:ea typeface="微软雅黑" panose="020B0503020204020204" pitchFamily="34" charset="-122"/>
                  </a:rPr>
                  <a:t>。</a:t>
                </a:r>
                <a:endParaRPr lang="en-US" altLang="zh-CN" dirty="0">
                  <a:solidFill>
                    <a:schemeClr val="accent6">
                      <a:lumMod val="50000"/>
                    </a:schemeClr>
                  </a:solidFill>
                  <a:latin typeface="微软雅黑" panose="020B0503020204020204" pitchFamily="34" charset="-122"/>
                  <a:ea typeface="微软雅黑" panose="020B0503020204020204" pitchFamily="34" charset="-122"/>
                </a:endParaRPr>
              </a:p>
            </p:txBody>
          </p:sp>
        </p:grpSp>
        <p:sp>
          <p:nvSpPr>
            <p:cNvPr id="93" name="椭圆 92">
              <a:extLst>
                <a:ext uri="{FF2B5EF4-FFF2-40B4-BE49-F238E27FC236}">
                  <a16:creationId xmlns:a16="http://schemas.microsoft.com/office/drawing/2014/main" id="{766390E5-DDE3-8209-6C9F-1538723F732A}"/>
                </a:ext>
              </a:extLst>
            </p:cNvPr>
            <p:cNvSpPr/>
            <p:nvPr/>
          </p:nvSpPr>
          <p:spPr>
            <a:xfrm>
              <a:off x="5527825" y="1295954"/>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grpSp>
        <p:nvGrpSpPr>
          <p:cNvPr id="96" name="组合 95">
            <a:extLst>
              <a:ext uri="{FF2B5EF4-FFF2-40B4-BE49-F238E27FC236}">
                <a16:creationId xmlns:a16="http://schemas.microsoft.com/office/drawing/2014/main" id="{DAD5E3FC-8358-A36E-07D9-90B712CEDAD9}"/>
              </a:ext>
            </a:extLst>
          </p:cNvPr>
          <p:cNvGrpSpPr/>
          <p:nvPr/>
        </p:nvGrpSpPr>
        <p:grpSpPr>
          <a:xfrm>
            <a:off x="8110121" y="2607179"/>
            <a:ext cx="3619763" cy="717337"/>
            <a:chOff x="8110121" y="2607179"/>
            <a:chExt cx="3619763" cy="717337"/>
          </a:xfrm>
        </p:grpSpPr>
        <p:grpSp>
          <p:nvGrpSpPr>
            <p:cNvPr id="97" name="组合 96">
              <a:extLst>
                <a:ext uri="{FF2B5EF4-FFF2-40B4-BE49-F238E27FC236}">
                  <a16:creationId xmlns:a16="http://schemas.microsoft.com/office/drawing/2014/main" id="{F6D08DB4-3868-5D31-F073-27E8DA8992EC}"/>
                </a:ext>
              </a:extLst>
            </p:cNvPr>
            <p:cNvGrpSpPr/>
            <p:nvPr/>
          </p:nvGrpSpPr>
          <p:grpSpPr>
            <a:xfrm>
              <a:off x="8196988" y="2607179"/>
              <a:ext cx="3532896" cy="717337"/>
              <a:chOff x="7775642" y="4406339"/>
              <a:chExt cx="3532896" cy="717337"/>
            </a:xfrm>
          </p:grpSpPr>
          <p:sp>
            <p:nvSpPr>
              <p:cNvPr id="99" name="矩形 98">
                <a:extLst>
                  <a:ext uri="{FF2B5EF4-FFF2-40B4-BE49-F238E27FC236}">
                    <a16:creationId xmlns:a16="http://schemas.microsoft.com/office/drawing/2014/main" id="{19DA347F-3BFE-EE53-A420-96B88FFD1CAD}"/>
                  </a:ext>
                </a:extLst>
              </p:cNvPr>
              <p:cNvSpPr/>
              <p:nvPr/>
            </p:nvSpPr>
            <p:spPr>
              <a:xfrm>
                <a:off x="7775642" y="4664772"/>
                <a:ext cx="3532896" cy="458904"/>
              </a:xfrm>
              <a:prstGeom prst="rect">
                <a:avLst/>
              </a:prstGeom>
            </p:spPr>
            <p:txBody>
              <a:bodyPr wrap="square" lIns="91436" tIns="45718" rIns="91436" bIns="45718">
                <a:spAutoFit/>
              </a:bodyPr>
              <a:lstStyle/>
              <a:p>
                <a:pPr>
                  <a:lnSpc>
                    <a:spcPct val="150000"/>
                  </a:lnSpc>
                </a:pP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假设光锥半角宽度为</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4.65mrad</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00" name="TextBox 76">
                <a:extLst>
                  <a:ext uri="{FF2B5EF4-FFF2-40B4-BE49-F238E27FC236}">
                    <a16:creationId xmlns:a16="http://schemas.microsoft.com/office/drawing/2014/main" id="{F311609A-E1D1-8506-7196-1310FACDF461}"/>
                  </a:ext>
                </a:extLst>
              </p:cNvPr>
              <p:cNvSpPr txBox="1"/>
              <p:nvPr/>
            </p:nvSpPr>
            <p:spPr>
              <a:xfrm>
                <a:off x="7775642" y="4406339"/>
                <a:ext cx="1107988"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半角展宽</a:t>
                </a:r>
              </a:p>
            </p:txBody>
          </p:sp>
        </p:grpSp>
        <p:sp>
          <p:nvSpPr>
            <p:cNvPr id="98" name="椭圆 97">
              <a:extLst>
                <a:ext uri="{FF2B5EF4-FFF2-40B4-BE49-F238E27FC236}">
                  <a16:creationId xmlns:a16="http://schemas.microsoft.com/office/drawing/2014/main" id="{8186BB60-7254-91F6-1CFF-2661DD5B0D7D}"/>
                </a:ext>
              </a:extLst>
            </p:cNvPr>
            <p:cNvSpPr/>
            <p:nvPr/>
          </p:nvSpPr>
          <p:spPr>
            <a:xfrm>
              <a:off x="8110121" y="2740577"/>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grpSp>
        <p:nvGrpSpPr>
          <p:cNvPr id="101" name="组合 100">
            <a:extLst>
              <a:ext uri="{FF2B5EF4-FFF2-40B4-BE49-F238E27FC236}">
                <a16:creationId xmlns:a16="http://schemas.microsoft.com/office/drawing/2014/main" id="{CE787D5C-C293-2369-A1C5-A9BD59471C2A}"/>
              </a:ext>
            </a:extLst>
          </p:cNvPr>
          <p:cNvGrpSpPr/>
          <p:nvPr/>
        </p:nvGrpSpPr>
        <p:grpSpPr>
          <a:xfrm>
            <a:off x="8090116" y="4714112"/>
            <a:ext cx="3551278" cy="1548334"/>
            <a:chOff x="8090116" y="4714112"/>
            <a:chExt cx="3551278" cy="1548334"/>
          </a:xfrm>
        </p:grpSpPr>
        <p:grpSp>
          <p:nvGrpSpPr>
            <p:cNvPr id="102" name="组合 101">
              <a:extLst>
                <a:ext uri="{FF2B5EF4-FFF2-40B4-BE49-F238E27FC236}">
                  <a16:creationId xmlns:a16="http://schemas.microsoft.com/office/drawing/2014/main" id="{B5B0D3A7-7B73-90DF-6078-FBDC56570FD4}"/>
                </a:ext>
              </a:extLst>
            </p:cNvPr>
            <p:cNvGrpSpPr/>
            <p:nvPr/>
          </p:nvGrpSpPr>
          <p:grpSpPr>
            <a:xfrm>
              <a:off x="8196987" y="4714112"/>
              <a:ext cx="3444407" cy="1548334"/>
              <a:chOff x="7775642" y="4406339"/>
              <a:chExt cx="3444407" cy="1548334"/>
            </a:xfrm>
          </p:grpSpPr>
          <p:sp>
            <p:nvSpPr>
              <p:cNvPr id="104" name="矩形 103">
                <a:extLst>
                  <a:ext uri="{FF2B5EF4-FFF2-40B4-BE49-F238E27FC236}">
                    <a16:creationId xmlns:a16="http://schemas.microsoft.com/office/drawing/2014/main" id="{F6D18039-FD22-7431-B890-501B91B1F4DF}"/>
                  </a:ext>
                </a:extLst>
              </p:cNvPr>
              <p:cNvSpPr/>
              <p:nvPr/>
            </p:nvSpPr>
            <p:spPr>
              <a:xfrm>
                <a:off x="7775642" y="4664772"/>
                <a:ext cx="3444407" cy="1289901"/>
              </a:xfrm>
              <a:prstGeom prst="rect">
                <a:avLst/>
              </a:prstGeom>
            </p:spPr>
            <p:txBody>
              <a:bodyPr wrap="square" lIns="91436" tIns="45718" rIns="91436" bIns="45718">
                <a:spAutoFit/>
              </a:bodyPr>
              <a:lstStyle/>
              <a:p>
                <a:pPr>
                  <a:lnSpc>
                    <a:spcPct val="150000"/>
                  </a:lnSpc>
                </a:pPr>
                <a:r>
                  <a:rPr lang="zh-CN" altLang="en-US" dirty="0">
                    <a:latin typeface="微软雅黑" panose="020B0503020204020204" pitchFamily="34" charset="-122"/>
                    <a:ea typeface="微软雅黑" panose="020B0503020204020204" pitchFamily="34" charset="-122"/>
                  </a:rPr>
                  <a:t>假设在</a:t>
                </a:r>
                <a:r>
                  <a:rPr lang="zh-CN" altLang="en-US" b="1" dirty="0">
                    <a:latin typeface="微软雅黑" panose="020B0503020204020204" pitchFamily="34" charset="-122"/>
                    <a:ea typeface="微软雅黑" panose="020B0503020204020204" pitchFamily="34" charset="-122"/>
                  </a:rPr>
                  <a:t>同一时间</a:t>
                </a:r>
                <a:r>
                  <a:rPr lang="zh-CN" altLang="en-US" dirty="0">
                    <a:latin typeface="微软雅黑" panose="020B0503020204020204" pitchFamily="34" charset="-122"/>
                    <a:ea typeface="微软雅黑" panose="020B0503020204020204" pitchFamily="34" charset="-122"/>
                  </a:rPr>
                  <a:t>下，每个定日镜在</a:t>
                </a:r>
                <a:r>
                  <a:rPr lang="zh-CN" altLang="en-US" b="1" dirty="0">
                    <a:latin typeface="微软雅黑" panose="020B0503020204020204" pitchFamily="34" charset="-122"/>
                    <a:ea typeface="微软雅黑" panose="020B0503020204020204" pitchFamily="34" charset="-122"/>
                  </a:rPr>
                  <a:t>无损失</a:t>
                </a:r>
                <a:r>
                  <a:rPr lang="zh-CN" altLang="en-US" dirty="0">
                    <a:latin typeface="微软雅黑" panose="020B0503020204020204" pitchFamily="34" charset="-122"/>
                    <a:ea typeface="微软雅黑" panose="020B0503020204020204" pitchFamily="34" charset="-122"/>
                  </a:rPr>
                  <a:t>的情况下接受到的太阳光线是</a:t>
                </a:r>
                <a:r>
                  <a:rPr lang="zh-CN" altLang="en-US" b="1" dirty="0">
                    <a:latin typeface="微软雅黑" panose="020B0503020204020204" pitchFamily="34" charset="-122"/>
                    <a:ea typeface="微软雅黑" panose="020B0503020204020204" pitchFamily="34" charset="-122"/>
                  </a:rPr>
                  <a:t>相同</a:t>
                </a:r>
                <a:r>
                  <a:rPr lang="zh-CN" altLang="en-US" dirty="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p:txBody>
          </p:sp>
          <p:sp>
            <p:nvSpPr>
              <p:cNvPr id="105" name="TextBox 76">
                <a:extLst>
                  <a:ext uri="{FF2B5EF4-FFF2-40B4-BE49-F238E27FC236}">
                    <a16:creationId xmlns:a16="http://schemas.microsoft.com/office/drawing/2014/main" id="{8910A394-1285-1959-905D-DB597E52BFBB}"/>
                  </a:ext>
                </a:extLst>
              </p:cNvPr>
              <p:cNvSpPr txBox="1"/>
              <p:nvPr/>
            </p:nvSpPr>
            <p:spPr>
              <a:xfrm>
                <a:off x="7775642" y="4406339"/>
                <a:ext cx="877155"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定日镜</a:t>
                </a:r>
              </a:p>
            </p:txBody>
          </p:sp>
        </p:grpSp>
        <p:sp>
          <p:nvSpPr>
            <p:cNvPr id="103" name="椭圆 102">
              <a:extLst>
                <a:ext uri="{FF2B5EF4-FFF2-40B4-BE49-F238E27FC236}">
                  <a16:creationId xmlns:a16="http://schemas.microsoft.com/office/drawing/2014/main" id="{55222F2E-32CE-508C-F860-95B2054095BA}"/>
                </a:ext>
              </a:extLst>
            </p:cNvPr>
            <p:cNvSpPr/>
            <p:nvPr/>
          </p:nvSpPr>
          <p:spPr>
            <a:xfrm>
              <a:off x="8090116" y="4847510"/>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grpSp>
        <p:nvGrpSpPr>
          <p:cNvPr id="106" name="组合 105">
            <a:extLst>
              <a:ext uri="{FF2B5EF4-FFF2-40B4-BE49-F238E27FC236}">
                <a16:creationId xmlns:a16="http://schemas.microsoft.com/office/drawing/2014/main" id="{EAF43718-F5FA-B308-78BA-D288C29763C0}"/>
              </a:ext>
            </a:extLst>
          </p:cNvPr>
          <p:cNvGrpSpPr/>
          <p:nvPr/>
        </p:nvGrpSpPr>
        <p:grpSpPr>
          <a:xfrm>
            <a:off x="4787408" y="5574077"/>
            <a:ext cx="3078398" cy="1144995"/>
            <a:chOff x="4787408" y="5574077"/>
            <a:chExt cx="3078398" cy="1144995"/>
          </a:xfrm>
        </p:grpSpPr>
        <p:grpSp>
          <p:nvGrpSpPr>
            <p:cNvPr id="107" name="组合 106">
              <a:extLst>
                <a:ext uri="{FF2B5EF4-FFF2-40B4-BE49-F238E27FC236}">
                  <a16:creationId xmlns:a16="http://schemas.microsoft.com/office/drawing/2014/main" id="{1699F82C-A154-E5D4-7303-CF158E8A0159}"/>
                </a:ext>
              </a:extLst>
            </p:cNvPr>
            <p:cNvGrpSpPr/>
            <p:nvPr/>
          </p:nvGrpSpPr>
          <p:grpSpPr>
            <a:xfrm>
              <a:off x="4787408" y="5574077"/>
              <a:ext cx="3078398" cy="1144995"/>
              <a:chOff x="4787408" y="5612177"/>
              <a:chExt cx="3078398" cy="1144995"/>
            </a:xfrm>
          </p:grpSpPr>
          <p:sp>
            <p:nvSpPr>
              <p:cNvPr id="109" name="TextBox 76">
                <a:extLst>
                  <a:ext uri="{FF2B5EF4-FFF2-40B4-BE49-F238E27FC236}">
                    <a16:creationId xmlns:a16="http://schemas.microsoft.com/office/drawing/2014/main" id="{E3CF113C-269E-D2F6-3AB3-0388DF096EA2}"/>
                  </a:ext>
                </a:extLst>
              </p:cNvPr>
              <p:cNvSpPr txBox="1"/>
              <p:nvPr/>
            </p:nvSpPr>
            <p:spPr>
              <a:xfrm>
                <a:off x="5667098" y="5612177"/>
                <a:ext cx="1107988"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光线方向</a:t>
                </a:r>
              </a:p>
            </p:txBody>
          </p:sp>
          <p:sp>
            <p:nvSpPr>
              <p:cNvPr id="110" name="矩形 109">
                <a:extLst>
                  <a:ext uri="{FF2B5EF4-FFF2-40B4-BE49-F238E27FC236}">
                    <a16:creationId xmlns:a16="http://schemas.microsoft.com/office/drawing/2014/main" id="{A6EE024C-58E7-4A56-6FFB-97A4130BC717}"/>
                  </a:ext>
                </a:extLst>
              </p:cNvPr>
              <p:cNvSpPr/>
              <p:nvPr/>
            </p:nvSpPr>
            <p:spPr>
              <a:xfrm>
                <a:off x="4787408" y="5882769"/>
                <a:ext cx="3078398" cy="874403"/>
              </a:xfrm>
              <a:prstGeom prst="rect">
                <a:avLst/>
              </a:prstGeom>
            </p:spPr>
            <p:txBody>
              <a:bodyPr wrap="square" lIns="91436" tIns="45718" rIns="91436" bIns="45718">
                <a:spAutoFit/>
              </a:bodyPr>
              <a:lstStyle/>
              <a:p>
                <a:pPr>
                  <a:lnSpc>
                    <a:spcPct val="150000"/>
                  </a:lnSpc>
                </a:pPr>
                <a:r>
                  <a:rPr lang="zh-CN" altLang="en-US" dirty="0">
                    <a:latin typeface="微软雅黑" panose="020B0503020204020204" pitchFamily="34" charset="-122"/>
                    <a:ea typeface="微软雅黑" panose="020B0503020204020204" pitchFamily="34" charset="-122"/>
                  </a:rPr>
                  <a:t>假设</a:t>
                </a:r>
                <a:r>
                  <a:rPr lang="zh-CN" altLang="en-US" b="1" dirty="0">
                    <a:latin typeface="微软雅黑" panose="020B0503020204020204" pitchFamily="34" charset="-122"/>
                    <a:ea typeface="微软雅黑" panose="020B0503020204020204" pitchFamily="34" charset="-122"/>
                  </a:rPr>
                  <a:t>太阳主光线</a:t>
                </a:r>
                <a:r>
                  <a:rPr lang="zh-CN" altLang="en-US" dirty="0">
                    <a:latin typeface="微软雅黑" panose="020B0503020204020204" pitchFamily="34" charset="-122"/>
                    <a:ea typeface="微软雅黑" panose="020B0503020204020204" pitchFamily="34" charset="-122"/>
                  </a:rPr>
                  <a:t>经定日镜中心</a:t>
                </a:r>
                <a:r>
                  <a:rPr lang="zh-CN" altLang="en-US" b="1" dirty="0">
                    <a:latin typeface="微软雅黑" panose="020B0503020204020204" pitchFamily="34" charset="-122"/>
                    <a:ea typeface="微软雅黑" panose="020B0503020204020204" pitchFamily="34" charset="-122"/>
                  </a:rPr>
                  <a:t>反射</a:t>
                </a:r>
                <a:r>
                  <a:rPr lang="zh-CN" altLang="en-US" dirty="0">
                    <a:latin typeface="微软雅黑" panose="020B0503020204020204" pitchFamily="34" charset="-122"/>
                    <a:ea typeface="微软雅黑" panose="020B0503020204020204" pitchFamily="34" charset="-122"/>
                  </a:rPr>
                  <a:t>后指向集热器中心。</a:t>
                </a:r>
                <a:endParaRPr lang="en-US" altLang="zh-CN" dirty="0">
                  <a:latin typeface="微软雅黑" panose="020B0503020204020204" pitchFamily="34" charset="-122"/>
                  <a:ea typeface="微软雅黑" panose="020B0503020204020204" pitchFamily="34" charset="-122"/>
                </a:endParaRPr>
              </a:p>
            </p:txBody>
          </p:sp>
        </p:grpSp>
        <p:sp>
          <p:nvSpPr>
            <p:cNvPr id="108" name="椭圆 107">
              <a:extLst>
                <a:ext uri="{FF2B5EF4-FFF2-40B4-BE49-F238E27FC236}">
                  <a16:creationId xmlns:a16="http://schemas.microsoft.com/office/drawing/2014/main" id="{D3EA3DC4-9C8F-A3B1-71F1-3A8D7C74DA26}"/>
                </a:ext>
              </a:extLst>
            </p:cNvPr>
            <p:cNvSpPr/>
            <p:nvPr/>
          </p:nvSpPr>
          <p:spPr>
            <a:xfrm>
              <a:off x="5564566" y="5707475"/>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grpSp>
        <p:nvGrpSpPr>
          <p:cNvPr id="111" name="组合 110">
            <a:extLst>
              <a:ext uri="{FF2B5EF4-FFF2-40B4-BE49-F238E27FC236}">
                <a16:creationId xmlns:a16="http://schemas.microsoft.com/office/drawing/2014/main" id="{503A02C3-DA51-C54F-30A9-54DCF542DC0B}"/>
              </a:ext>
            </a:extLst>
          </p:cNvPr>
          <p:cNvGrpSpPr/>
          <p:nvPr/>
        </p:nvGrpSpPr>
        <p:grpSpPr>
          <a:xfrm>
            <a:off x="386800" y="2609303"/>
            <a:ext cx="3728258" cy="1132836"/>
            <a:chOff x="386800" y="2609303"/>
            <a:chExt cx="3728258" cy="1132836"/>
          </a:xfrm>
        </p:grpSpPr>
        <p:grpSp>
          <p:nvGrpSpPr>
            <p:cNvPr id="112" name="组合 111">
              <a:extLst>
                <a:ext uri="{FF2B5EF4-FFF2-40B4-BE49-F238E27FC236}">
                  <a16:creationId xmlns:a16="http://schemas.microsoft.com/office/drawing/2014/main" id="{76A07BD3-C6B7-4540-C0C0-F28DC887DD8B}"/>
                </a:ext>
              </a:extLst>
            </p:cNvPr>
            <p:cNvGrpSpPr/>
            <p:nvPr/>
          </p:nvGrpSpPr>
          <p:grpSpPr>
            <a:xfrm>
              <a:off x="386800" y="2609303"/>
              <a:ext cx="3728258" cy="1132836"/>
              <a:chOff x="789973" y="2592695"/>
              <a:chExt cx="3728258" cy="1132836"/>
            </a:xfrm>
          </p:grpSpPr>
          <p:sp>
            <p:nvSpPr>
              <p:cNvPr id="114" name="TextBox 76">
                <a:extLst>
                  <a:ext uri="{FF2B5EF4-FFF2-40B4-BE49-F238E27FC236}">
                    <a16:creationId xmlns:a16="http://schemas.microsoft.com/office/drawing/2014/main" id="{E51CE281-FF6C-BD08-229D-CB139D01F0B7}"/>
                  </a:ext>
                </a:extLst>
              </p:cNvPr>
              <p:cNvSpPr txBox="1"/>
              <p:nvPr/>
            </p:nvSpPr>
            <p:spPr>
              <a:xfrm>
                <a:off x="2937669" y="2592695"/>
                <a:ext cx="1338820" cy="369328"/>
              </a:xfrm>
              <a:prstGeom prst="rect">
                <a:avLst/>
              </a:prstGeom>
              <a:noFill/>
            </p:spPr>
            <p:txBody>
              <a:bodyPr wrap="none" lIns="91436" tIns="45718" rIns="91436" bIns="45718" rtlCol="0">
                <a:spAutoFit/>
              </a:bodyPr>
              <a:lstStyle>
                <a:defPPr>
                  <a:defRPr lang="zh-CN"/>
                </a:defPPr>
                <a:lvl1pPr>
                  <a:defRPr sz="1600" b="1">
                    <a:solidFill>
                      <a:schemeClr val="bg1">
                        <a:lumMod val="50000"/>
                      </a:schemeClr>
                    </a:solidFill>
                    <a:latin typeface="微软雅黑" panose="020B0503020204020204" pitchFamily="34" charset="-122"/>
                    <a:ea typeface="微软雅黑" panose="020B0503020204020204" pitchFamily="34" charset="-122"/>
                  </a:defRPr>
                </a:lvl1pPr>
              </a:lstStyle>
              <a:p>
                <a:r>
                  <a:rPr lang="zh-CN" altLang="en-US" sz="1800" dirty="0">
                    <a:solidFill>
                      <a:srgbClr val="014924"/>
                    </a:solidFill>
                  </a:rPr>
                  <a:t>定日镜参数</a:t>
                </a:r>
              </a:p>
            </p:txBody>
          </p:sp>
          <p:sp>
            <p:nvSpPr>
              <p:cNvPr id="115" name="矩形 114">
                <a:extLst>
                  <a:ext uri="{FF2B5EF4-FFF2-40B4-BE49-F238E27FC236}">
                    <a16:creationId xmlns:a16="http://schemas.microsoft.com/office/drawing/2014/main" id="{E620B512-7C95-1D00-2E7C-A0F51F3F20E1}"/>
                  </a:ext>
                </a:extLst>
              </p:cNvPr>
              <p:cNvSpPr/>
              <p:nvPr/>
            </p:nvSpPr>
            <p:spPr>
              <a:xfrm>
                <a:off x="789973" y="2851128"/>
                <a:ext cx="3728258" cy="874403"/>
              </a:xfrm>
              <a:prstGeom prst="rect">
                <a:avLst/>
              </a:prstGeom>
            </p:spPr>
            <p:txBody>
              <a:bodyPr wrap="square" lIns="91436" tIns="45718" rIns="91436" bIns="45718">
                <a:spAutoFit/>
              </a:bodyPr>
              <a:lstStyle/>
              <a:p>
                <a:pPr>
                  <a:lnSpc>
                    <a:spcPct val="150000"/>
                  </a:lnSpc>
                </a:pPr>
                <a:r>
                  <a:rPr lang="zh-CN" altLang="en-US" dirty="0">
                    <a:latin typeface="微软雅黑" panose="020B0503020204020204" pitchFamily="34" charset="-122"/>
                    <a:ea typeface="微软雅黑" panose="020B0503020204020204" pitchFamily="34" charset="-122"/>
                  </a:rPr>
                  <a:t>假设在</a:t>
                </a:r>
                <a:r>
                  <a:rPr lang="zh-CN" altLang="en-US" b="1" dirty="0">
                    <a:latin typeface="微软雅黑" panose="020B0503020204020204" pitchFamily="34" charset="-122"/>
                    <a:ea typeface="微软雅黑" panose="020B0503020204020204" pitchFamily="34" charset="-122"/>
                  </a:rPr>
                  <a:t>同一</a:t>
                </a:r>
                <a:r>
                  <a:rPr lang="zh-CN" altLang="en-US" dirty="0">
                    <a:latin typeface="微软雅黑" panose="020B0503020204020204" pitchFamily="34" charset="-122"/>
                    <a:ea typeface="微软雅黑" panose="020B0503020204020204" pitchFamily="34" charset="-122"/>
                  </a:rPr>
                  <a:t>个</a:t>
                </a:r>
                <a:r>
                  <a:rPr lang="zh-CN" altLang="en-US" b="1" dirty="0">
                    <a:latin typeface="微软雅黑" panose="020B0503020204020204" pitchFamily="34" charset="-122"/>
                    <a:ea typeface="微软雅黑" panose="020B0503020204020204" pitchFamily="34" charset="-122"/>
                  </a:rPr>
                  <a:t>同心圆</a:t>
                </a:r>
                <a:r>
                  <a:rPr lang="zh-CN" altLang="en-US" dirty="0">
                    <a:latin typeface="微软雅黑" panose="020B0503020204020204" pitchFamily="34" charset="-122"/>
                    <a:ea typeface="微软雅黑" panose="020B0503020204020204" pitchFamily="34" charset="-122"/>
                  </a:rPr>
                  <a:t>上的所有定日镜的</a:t>
                </a:r>
                <a:r>
                  <a:rPr lang="zh-CN" altLang="en-US" b="1" dirty="0">
                    <a:latin typeface="微软雅黑" panose="020B0503020204020204" pitchFamily="34" charset="-122"/>
                    <a:ea typeface="微软雅黑" panose="020B0503020204020204" pitchFamily="34" charset="-122"/>
                  </a:rPr>
                  <a:t>参数</a:t>
                </a:r>
                <a:r>
                  <a:rPr lang="zh-CN" altLang="en-US" dirty="0">
                    <a:latin typeface="微软雅黑" panose="020B0503020204020204" pitchFamily="34" charset="-122"/>
                    <a:ea typeface="微软雅黑" panose="020B0503020204020204" pitchFamily="34" charset="-122"/>
                  </a:rPr>
                  <a:t>是</a:t>
                </a:r>
                <a:r>
                  <a:rPr lang="zh-CN" altLang="en-US" b="1" dirty="0">
                    <a:latin typeface="微软雅黑" panose="020B0503020204020204" pitchFamily="34" charset="-122"/>
                    <a:ea typeface="微软雅黑" panose="020B0503020204020204" pitchFamily="34" charset="-122"/>
                  </a:rPr>
                  <a:t>相同</a:t>
                </a:r>
                <a:r>
                  <a:rPr lang="zh-CN" altLang="en-US" dirty="0">
                    <a:latin typeface="微软雅黑" panose="020B0503020204020204" pitchFamily="34" charset="-122"/>
                    <a:ea typeface="微软雅黑" panose="020B0503020204020204" pitchFamily="34" charset="-122"/>
                  </a:rPr>
                  <a:t>的。</a:t>
                </a:r>
                <a:endParaRPr lang="en-US" altLang="zh-CN" dirty="0">
                  <a:latin typeface="微软雅黑" panose="020B0503020204020204" pitchFamily="34" charset="-122"/>
                  <a:ea typeface="微软雅黑" panose="020B0503020204020204" pitchFamily="34" charset="-122"/>
                </a:endParaRPr>
              </a:p>
            </p:txBody>
          </p:sp>
        </p:grpSp>
        <p:sp>
          <p:nvSpPr>
            <p:cNvPr id="113" name="椭圆 112">
              <a:extLst>
                <a:ext uri="{FF2B5EF4-FFF2-40B4-BE49-F238E27FC236}">
                  <a16:creationId xmlns:a16="http://schemas.microsoft.com/office/drawing/2014/main" id="{98CE676B-625D-322A-0D94-36383FBF5647}"/>
                </a:ext>
              </a:extLst>
            </p:cNvPr>
            <p:cNvSpPr/>
            <p:nvPr/>
          </p:nvSpPr>
          <p:spPr>
            <a:xfrm>
              <a:off x="3840389" y="2740577"/>
              <a:ext cx="102532" cy="102532"/>
            </a:xfrm>
            <a:prstGeom prst="ellipse">
              <a:avLst/>
            </a:prstGeom>
            <a:solidFill>
              <a:srgbClr val="005C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014924"/>
                </a:solidFill>
              </a:endParaRPr>
            </a:p>
          </p:txBody>
        </p:sp>
      </p:grpSp>
    </p:spTree>
    <p:extLst>
      <p:ext uri="{BB962C8B-B14F-4D97-AF65-F5344CB8AC3E}">
        <p14:creationId xmlns:p14="http://schemas.microsoft.com/office/powerpoint/2010/main" val="235152449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rotWithShape="1">
          <a:blip r:embed="rId3" cstate="print">
            <a:extLst>
              <a:ext uri="{28A0092B-C50C-407E-A947-70E740481C1C}">
                <a14:useLocalDpi xmlns:a14="http://schemas.microsoft.com/office/drawing/2010/main" val="0"/>
              </a:ext>
            </a:extLst>
          </a:blip>
          <a:srcRect t="22098" r="14726" b="48018"/>
          <a:stretch>
            <a:fillRect/>
          </a:stretch>
        </p:blipFill>
        <p:spPr>
          <a:xfrm>
            <a:off x="6321176" y="2686649"/>
            <a:ext cx="5870824" cy="1542449"/>
          </a:xfrm>
          <a:prstGeom prst="rect">
            <a:avLst/>
          </a:prstGeom>
        </p:spPr>
      </p:pic>
      <p:sp>
        <p:nvSpPr>
          <p:cNvPr id="11" name="矩形 10"/>
          <p:cNvSpPr/>
          <p:nvPr/>
        </p:nvSpPr>
        <p:spPr>
          <a:xfrm>
            <a:off x="2857500" y="2686049"/>
            <a:ext cx="9334500" cy="1543049"/>
          </a:xfrm>
          <a:prstGeom prst="rect">
            <a:avLst/>
          </a:prstGeom>
          <a:gradFill flip="none" rotWithShape="1">
            <a:gsLst>
              <a:gs pos="35000">
                <a:srgbClr val="014924"/>
              </a:gs>
              <a:gs pos="0">
                <a:srgbClr val="014924"/>
              </a:gs>
              <a:gs pos="59000">
                <a:srgbClr val="014924">
                  <a:alpha val="95000"/>
                </a:srgbClr>
              </a:gs>
              <a:gs pos="77000">
                <a:srgbClr val="014924">
                  <a:alpha val="70000"/>
                </a:srgbClr>
              </a:gs>
              <a:gs pos="100000">
                <a:srgbClr val="014924">
                  <a:alpha val="60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1"/>
          <p:cNvGrpSpPr/>
          <p:nvPr/>
        </p:nvGrpSpPr>
        <p:grpSpPr>
          <a:xfrm>
            <a:off x="1123950" y="2686050"/>
            <a:ext cx="1543050" cy="1543050"/>
            <a:chOff x="1123950" y="2686050"/>
            <a:chExt cx="1543050" cy="1543050"/>
          </a:xfrm>
          <a:solidFill>
            <a:srgbClr val="014924"/>
          </a:solidFill>
        </p:grpSpPr>
        <p:sp>
          <p:nvSpPr>
            <p:cNvPr id="10" name="矩形 9"/>
            <p:cNvSpPr/>
            <p:nvPr/>
          </p:nvSpPr>
          <p:spPr>
            <a:xfrm>
              <a:off x="1123950" y="2686050"/>
              <a:ext cx="1543050" cy="15430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nvSpPr>
          <p:spPr>
            <a:xfrm>
              <a:off x="1407285" y="2903577"/>
              <a:ext cx="976380" cy="1107996"/>
            </a:xfrm>
            <a:prstGeom prst="rect">
              <a:avLst/>
            </a:prstGeom>
            <a:grpFill/>
          </p:spPr>
          <p:txBody>
            <a:bodyPr wrap="square" rtlCol="0">
              <a:spAutoFit/>
            </a:bodyPr>
            <a:lstStyle/>
            <a:p>
              <a:pPr algn="ctr"/>
              <a:r>
                <a:rPr lang="en-US" altLang="zh-CN" sz="6600" b="1" dirty="0">
                  <a:solidFill>
                    <a:schemeClr val="bg1"/>
                  </a:solidFill>
                  <a:latin typeface="微软雅黑" panose="020B0503020204020204" pitchFamily="34" charset="-122"/>
                  <a:ea typeface="微软雅黑" panose="020B0503020204020204" pitchFamily="34" charset="-122"/>
                </a:rPr>
                <a:t>2</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grpSp>
      <p:sp>
        <p:nvSpPr>
          <p:cNvPr id="15" name="文本框 14"/>
          <p:cNvSpPr txBox="1"/>
          <p:nvPr/>
        </p:nvSpPr>
        <p:spPr>
          <a:xfrm>
            <a:off x="3075246" y="2820739"/>
            <a:ext cx="4493530" cy="830993"/>
          </a:xfrm>
          <a:prstGeom prst="rect">
            <a:avLst/>
          </a:prstGeom>
          <a:noFill/>
        </p:spPr>
        <p:txBody>
          <a:bodyPr wrap="none" lIns="91436" tIns="45718" rIns="91436" bIns="45718" rtlCol="0">
            <a:spAutoFit/>
          </a:bodyPr>
          <a:lstStyle/>
          <a:p>
            <a:r>
              <a:rPr lang="zh-CN" altLang="en-US" sz="4800" dirty="0">
                <a:solidFill>
                  <a:schemeClr val="bg1"/>
                </a:solidFill>
                <a:latin typeface="微软雅黑" panose="020B0503020204020204" pitchFamily="34" charset="-122"/>
                <a:ea typeface="微软雅黑" panose="020B0503020204020204" pitchFamily="34" charset="-122"/>
              </a:rPr>
              <a:t>模型建立与求解</a:t>
            </a:r>
          </a:p>
        </p:txBody>
      </p:sp>
      <p:sp>
        <p:nvSpPr>
          <p:cNvPr id="16" name="矩形 15"/>
          <p:cNvSpPr/>
          <p:nvPr/>
        </p:nvSpPr>
        <p:spPr>
          <a:xfrm>
            <a:off x="3091729" y="3642245"/>
            <a:ext cx="2537866" cy="369328"/>
          </a:xfrm>
          <a:prstGeom prst="rect">
            <a:avLst/>
          </a:prstGeom>
        </p:spPr>
        <p:txBody>
          <a:bodyPr wrap="none" lIns="91436" tIns="45718" rIns="91436" bIns="45718">
            <a:spAutoFit/>
          </a:bodyPr>
          <a:lstStyle/>
          <a:p>
            <a:pPr algn="ctr"/>
            <a:r>
              <a:rPr lang="zh-CN" altLang="en-US" dirty="0">
                <a:solidFill>
                  <a:schemeClr val="bg1"/>
                </a:solidFill>
                <a:latin typeface="微软雅黑" panose="020B0503020204020204" pitchFamily="34" charset="-122"/>
                <a:ea typeface="微软雅黑" panose="020B0503020204020204" pitchFamily="34" charset="-122"/>
              </a:rPr>
              <a:t>问题一  问题二  问题三</a:t>
            </a:r>
            <a:endParaRPr lang="en-US" altLang="zh-CN"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0350999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3"/>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grpSp>
        <p:nvGrpSpPr>
          <p:cNvPr id="5" name="组合 12">
            <a:extLst>
              <a:ext uri="{FF2B5EF4-FFF2-40B4-BE49-F238E27FC236}">
                <a16:creationId xmlns:a16="http://schemas.microsoft.com/office/drawing/2014/main" id="{C4000C79-087C-91B0-4F71-3EC880892E72}"/>
              </a:ext>
            </a:extLst>
          </p:cNvPr>
          <p:cNvGrpSpPr/>
          <p:nvPr/>
        </p:nvGrpSpPr>
        <p:grpSpPr bwMode="auto">
          <a:xfrm>
            <a:off x="8122550" y="3151875"/>
            <a:ext cx="2041172" cy="1967442"/>
            <a:chOff x="0" y="0"/>
            <a:chExt cx="1671177" cy="1609411"/>
          </a:xfrm>
          <a:solidFill>
            <a:srgbClr val="004723"/>
          </a:solidFill>
          <a:effectLst/>
        </p:grpSpPr>
        <p:sp>
          <p:nvSpPr>
            <p:cNvPr id="6" name="右箭头 55">
              <a:extLst>
                <a:ext uri="{FF2B5EF4-FFF2-40B4-BE49-F238E27FC236}">
                  <a16:creationId xmlns:a16="http://schemas.microsoft.com/office/drawing/2014/main" id="{1185296F-86DD-674E-CD7B-FC2675496343}"/>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7" name="TextBox 14">
              <a:extLst>
                <a:ext uri="{FF2B5EF4-FFF2-40B4-BE49-F238E27FC236}">
                  <a16:creationId xmlns:a16="http://schemas.microsoft.com/office/drawing/2014/main" id="{627C80DD-128D-2C80-E548-303F977C343F}"/>
                </a:ext>
              </a:extLst>
            </p:cNvPr>
            <p:cNvSpPr txBox="1">
              <a:spLocks noChangeArrowheads="1"/>
            </p:cNvSpPr>
            <p:nvPr/>
          </p:nvSpPr>
          <p:spPr bwMode="auto">
            <a:xfrm>
              <a:off x="680641" y="543095"/>
              <a:ext cx="537048"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05</a:t>
              </a:r>
              <a:endParaRPr kumimoji="0" lang="zh-CN" altLang="en-US"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0" name="组合 15">
            <a:extLst>
              <a:ext uri="{FF2B5EF4-FFF2-40B4-BE49-F238E27FC236}">
                <a16:creationId xmlns:a16="http://schemas.microsoft.com/office/drawing/2014/main" id="{891885CF-FB73-0A51-BB31-520D9BB9813E}"/>
              </a:ext>
            </a:extLst>
          </p:cNvPr>
          <p:cNvGrpSpPr/>
          <p:nvPr/>
        </p:nvGrpSpPr>
        <p:grpSpPr bwMode="auto">
          <a:xfrm>
            <a:off x="6467941" y="3151875"/>
            <a:ext cx="2041924" cy="1967442"/>
            <a:chOff x="0" y="0"/>
            <a:chExt cx="1671177" cy="1609411"/>
          </a:xfrm>
          <a:solidFill>
            <a:srgbClr val="8AB833"/>
          </a:solidFill>
        </p:grpSpPr>
        <p:sp>
          <p:nvSpPr>
            <p:cNvPr id="11" name="右箭头 55">
              <a:extLst>
                <a:ext uri="{FF2B5EF4-FFF2-40B4-BE49-F238E27FC236}">
                  <a16:creationId xmlns:a16="http://schemas.microsoft.com/office/drawing/2014/main" id="{ED000F1C-AD38-C637-9F14-97CBFD2E6EAE}"/>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15" name="TextBox 17">
              <a:extLst>
                <a:ext uri="{FF2B5EF4-FFF2-40B4-BE49-F238E27FC236}">
                  <a16:creationId xmlns:a16="http://schemas.microsoft.com/office/drawing/2014/main" id="{D072E777-E712-FEC5-47FC-E4B468116931}"/>
                </a:ext>
              </a:extLst>
            </p:cNvPr>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04</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6" name="组合 20">
            <a:extLst>
              <a:ext uri="{FF2B5EF4-FFF2-40B4-BE49-F238E27FC236}">
                <a16:creationId xmlns:a16="http://schemas.microsoft.com/office/drawing/2014/main" id="{C15A3F40-8D4C-BF12-4AE4-B1F612A0AA52}"/>
              </a:ext>
            </a:extLst>
          </p:cNvPr>
          <p:cNvGrpSpPr/>
          <p:nvPr/>
        </p:nvGrpSpPr>
        <p:grpSpPr bwMode="auto">
          <a:xfrm>
            <a:off x="4813335" y="3151875"/>
            <a:ext cx="2041922" cy="1967442"/>
            <a:chOff x="0" y="0"/>
            <a:chExt cx="1671177" cy="1609411"/>
          </a:xfrm>
          <a:solidFill>
            <a:srgbClr val="004723"/>
          </a:solidFill>
          <a:effectLst/>
        </p:grpSpPr>
        <p:sp>
          <p:nvSpPr>
            <p:cNvPr id="17" name="右箭头 55">
              <a:extLst>
                <a:ext uri="{FF2B5EF4-FFF2-40B4-BE49-F238E27FC236}">
                  <a16:creationId xmlns:a16="http://schemas.microsoft.com/office/drawing/2014/main" id="{9BC7CC58-20B0-F32D-8C0A-69CCD86AF887}"/>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18" name="TextBox 22">
              <a:extLst>
                <a:ext uri="{FF2B5EF4-FFF2-40B4-BE49-F238E27FC236}">
                  <a16:creationId xmlns:a16="http://schemas.microsoft.com/office/drawing/2014/main" id="{837DFFEE-0766-4DF4-5B23-2A07633925C1}"/>
                </a:ext>
              </a:extLst>
            </p:cNvPr>
            <p:cNvSpPr txBox="1">
              <a:spLocks noChangeArrowheads="1"/>
            </p:cNvSpPr>
            <p:nvPr/>
          </p:nvSpPr>
          <p:spPr bwMode="auto">
            <a:xfrm>
              <a:off x="681551" y="543095"/>
              <a:ext cx="53422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03</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19" name="组合 25">
            <a:extLst>
              <a:ext uri="{FF2B5EF4-FFF2-40B4-BE49-F238E27FC236}">
                <a16:creationId xmlns:a16="http://schemas.microsoft.com/office/drawing/2014/main" id="{DDD7151B-D0E6-1506-987E-7798D4A893A6}"/>
              </a:ext>
            </a:extLst>
          </p:cNvPr>
          <p:cNvGrpSpPr/>
          <p:nvPr/>
        </p:nvGrpSpPr>
        <p:grpSpPr bwMode="auto">
          <a:xfrm>
            <a:off x="3158726" y="3151875"/>
            <a:ext cx="2041924" cy="1967442"/>
            <a:chOff x="0" y="0"/>
            <a:chExt cx="1671177" cy="1609411"/>
          </a:xfrm>
          <a:solidFill>
            <a:srgbClr val="8AB833"/>
          </a:solidFill>
        </p:grpSpPr>
        <p:sp>
          <p:nvSpPr>
            <p:cNvPr id="20" name="右箭头 55">
              <a:extLst>
                <a:ext uri="{FF2B5EF4-FFF2-40B4-BE49-F238E27FC236}">
                  <a16:creationId xmlns:a16="http://schemas.microsoft.com/office/drawing/2014/main" id="{2FCBA055-2FD3-2B2D-FE10-B19CFEBBC64A}"/>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21" name="TextBox 27">
              <a:extLst>
                <a:ext uri="{FF2B5EF4-FFF2-40B4-BE49-F238E27FC236}">
                  <a16:creationId xmlns:a16="http://schemas.microsoft.com/office/drawing/2014/main" id="{410C6773-98D7-5A81-D807-116204A6F500}"/>
                </a:ext>
              </a:extLst>
            </p:cNvPr>
            <p:cNvSpPr txBox="1">
              <a:spLocks noChangeArrowheads="1"/>
            </p:cNvSpPr>
            <p:nvPr/>
          </p:nvSpPr>
          <p:spPr bwMode="auto">
            <a:xfrm>
              <a:off x="681551" y="543095"/>
              <a:ext cx="523731"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rPr>
                <a:t>02</a:t>
              </a:r>
              <a:endParaRPr kumimoji="0" lang="zh-CN" altLang="en-US" sz="3420" b="0" i="0" u="none" strike="noStrike" kern="0" cap="none" spc="0" normalizeH="0" baseline="0" noProof="0">
                <a:ln>
                  <a:noFill/>
                </a:ln>
                <a:solidFill>
                  <a:srgbClr val="FFFFFF"/>
                </a:solidFill>
                <a:effectLst/>
                <a:uLnTx/>
                <a:uFillTx/>
                <a:latin typeface="Impact" panose="020B0806030902050204" pitchFamily="34" charset="0"/>
                <a:ea typeface="宋体" panose="02010600030101010101" pitchFamily="2" charset="-122"/>
              </a:endParaRPr>
            </a:p>
          </p:txBody>
        </p:sp>
      </p:grpSp>
      <p:grpSp>
        <p:nvGrpSpPr>
          <p:cNvPr id="22" name="组合 31">
            <a:extLst>
              <a:ext uri="{FF2B5EF4-FFF2-40B4-BE49-F238E27FC236}">
                <a16:creationId xmlns:a16="http://schemas.microsoft.com/office/drawing/2014/main" id="{0263DC2C-6F8E-6346-5CE7-AC5F99A97029}"/>
              </a:ext>
            </a:extLst>
          </p:cNvPr>
          <p:cNvGrpSpPr/>
          <p:nvPr/>
        </p:nvGrpSpPr>
        <p:grpSpPr bwMode="auto">
          <a:xfrm>
            <a:off x="1502290" y="3151875"/>
            <a:ext cx="2043752" cy="1967442"/>
            <a:chOff x="0" y="0"/>
            <a:chExt cx="1671177" cy="1609411"/>
          </a:xfrm>
          <a:solidFill>
            <a:srgbClr val="004723"/>
          </a:solidFill>
          <a:effectLst/>
        </p:grpSpPr>
        <p:sp>
          <p:nvSpPr>
            <p:cNvPr id="23" name="右箭头 55">
              <a:extLst>
                <a:ext uri="{FF2B5EF4-FFF2-40B4-BE49-F238E27FC236}">
                  <a16:creationId xmlns:a16="http://schemas.microsoft.com/office/drawing/2014/main" id="{E77BC343-BCA5-CD13-2048-B4BFB22024D2}"/>
                </a:ext>
              </a:extLst>
            </p:cNvPr>
            <p:cNvSpPr/>
            <p:nvPr/>
          </p:nvSpPr>
          <p:spPr bwMode="auto">
            <a:xfrm>
              <a:off x="0" y="0"/>
              <a:ext cx="1671177" cy="1609411"/>
            </a:xfrm>
            <a:custGeom>
              <a:avLst/>
              <a:gdLst>
                <a:gd name="T0" fmla="*/ 0 w 1671177"/>
                <a:gd name="T1" fmla="*/ 354510 h 1609411"/>
                <a:gd name="T2" fmla="*/ 556334 w 1671177"/>
                <a:gd name="T3" fmla="*/ 353057 h 1609411"/>
                <a:gd name="T4" fmla="*/ 850996 w 1671177"/>
                <a:gd name="T5" fmla="*/ 94099 h 1609411"/>
                <a:gd name="T6" fmla="*/ 1004876 w 1671177"/>
                <a:gd name="T7" fmla="*/ 34278 h 1609411"/>
                <a:gd name="T8" fmla="*/ 1577267 w 1671177"/>
                <a:gd name="T9" fmla="*/ 619386 h 1609411"/>
                <a:gd name="T10" fmla="*/ 1589104 w 1671177"/>
                <a:gd name="T11" fmla="*/ 982488 h 1609411"/>
                <a:gd name="T12" fmla="*/ 1013753 w 1671177"/>
                <a:gd name="T13" fmla="*/ 1548957 h 1609411"/>
                <a:gd name="T14" fmla="*/ 853956 w 1671177"/>
                <a:gd name="T15" fmla="*/ 1495056 h 1609411"/>
                <a:gd name="T16" fmla="*/ 582967 w 1671177"/>
                <a:gd name="T17" fmla="*/ 1267456 h 1609411"/>
                <a:gd name="T18" fmla="*/ 0 w 1671177"/>
                <a:gd name="T19" fmla="*/ 1267196 h 1609411"/>
                <a:gd name="T20" fmla="*/ 266330 w 1671177"/>
                <a:gd name="T21" fmla="*/ 989289 h 1609411"/>
                <a:gd name="T22" fmla="*/ 287045 w 1671177"/>
                <a:gd name="T23" fmla="*/ 646020 h 1609411"/>
                <a:gd name="T24" fmla="*/ 0 w 1671177"/>
                <a:gd name="T25" fmla="*/ 354510 h 160941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671177" h="1609411">
                  <a:moveTo>
                    <a:pt x="0" y="354510"/>
                  </a:moveTo>
                  <a:lnTo>
                    <a:pt x="556334" y="353057"/>
                  </a:lnTo>
                  <a:cubicBezTo>
                    <a:pt x="746291" y="355515"/>
                    <a:pt x="856347" y="257358"/>
                    <a:pt x="850996" y="94099"/>
                  </a:cubicBezTo>
                  <a:cubicBezTo>
                    <a:pt x="849023" y="-2780"/>
                    <a:pt x="929910" y="-28640"/>
                    <a:pt x="1004876" y="34278"/>
                  </a:cubicBezTo>
                  <a:lnTo>
                    <a:pt x="1577267" y="619386"/>
                  </a:lnTo>
                  <a:cubicBezTo>
                    <a:pt x="1720296" y="767053"/>
                    <a:pt x="1679854" y="873291"/>
                    <a:pt x="1589104" y="982488"/>
                  </a:cubicBezTo>
                  <a:lnTo>
                    <a:pt x="1013753" y="1548957"/>
                  </a:lnTo>
                  <a:cubicBezTo>
                    <a:pt x="927935" y="1643440"/>
                    <a:pt x="868752" y="1628432"/>
                    <a:pt x="853956" y="1495056"/>
                  </a:cubicBezTo>
                  <a:cubicBezTo>
                    <a:pt x="849443" y="1377760"/>
                    <a:pt x="794625" y="1269343"/>
                    <a:pt x="582967" y="1267456"/>
                  </a:cubicBezTo>
                  <a:lnTo>
                    <a:pt x="0" y="1267196"/>
                  </a:lnTo>
                  <a:lnTo>
                    <a:pt x="266330" y="989289"/>
                  </a:lnTo>
                  <a:cubicBezTo>
                    <a:pt x="347215" y="886703"/>
                    <a:pt x="398509" y="775239"/>
                    <a:pt x="287045" y="646020"/>
                  </a:cubicBezTo>
                  <a:lnTo>
                    <a:pt x="0" y="35451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20" b="0" i="0" u="none" strike="noStrike" kern="0" cap="none" spc="0" normalizeH="0" baseline="0" noProof="0">
                <a:ln>
                  <a:noFill/>
                </a:ln>
                <a:solidFill>
                  <a:prstClr val="black"/>
                </a:solidFill>
                <a:effectLst/>
                <a:uLnTx/>
                <a:uFillTx/>
                <a:latin typeface="等线"/>
              </a:endParaRPr>
            </a:p>
          </p:txBody>
        </p:sp>
        <p:sp>
          <p:nvSpPr>
            <p:cNvPr id="24" name="TextBox 33">
              <a:extLst>
                <a:ext uri="{FF2B5EF4-FFF2-40B4-BE49-F238E27FC236}">
                  <a16:creationId xmlns:a16="http://schemas.microsoft.com/office/drawing/2014/main" id="{5140D3C8-E226-B664-5EC1-84C57EAB2CDF}"/>
                </a:ext>
              </a:extLst>
            </p:cNvPr>
            <p:cNvSpPr txBox="1">
              <a:spLocks noChangeArrowheads="1"/>
            </p:cNvSpPr>
            <p:nvPr/>
          </p:nvSpPr>
          <p:spPr bwMode="auto">
            <a:xfrm>
              <a:off x="681551" y="543095"/>
              <a:ext cx="480007" cy="506316"/>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rPr>
                <a:t>01</a:t>
              </a:r>
              <a:endParaRPr kumimoji="0" lang="zh-CN" altLang="en-US" sz="3420" b="0" i="0" u="none" strike="noStrike" kern="0" cap="none" spc="0" normalizeH="0" baseline="0" noProof="0" dirty="0">
                <a:ln>
                  <a:noFill/>
                </a:ln>
                <a:solidFill>
                  <a:srgbClr val="FFFFFF"/>
                </a:solidFill>
                <a:effectLst/>
                <a:uLnTx/>
                <a:uFillTx/>
                <a:latin typeface="Impact" panose="020B0806030902050204" pitchFamily="34" charset="0"/>
                <a:ea typeface="宋体" panose="02010600030101010101" pitchFamily="2" charset="-122"/>
              </a:endParaRPr>
            </a:p>
          </p:txBody>
        </p:sp>
      </p:grpSp>
      <p:cxnSp>
        <p:nvCxnSpPr>
          <p:cNvPr id="25" name="直接连接符 36">
            <a:extLst>
              <a:ext uri="{FF2B5EF4-FFF2-40B4-BE49-F238E27FC236}">
                <a16:creationId xmlns:a16="http://schemas.microsoft.com/office/drawing/2014/main" id="{6F8186C2-437C-0EF4-E48C-AE66F5AC2AB3}"/>
              </a:ext>
            </a:extLst>
          </p:cNvPr>
          <p:cNvCxnSpPr>
            <a:cxnSpLocks noChangeShapeType="1"/>
          </p:cNvCxnSpPr>
          <p:nvPr/>
        </p:nvCxnSpPr>
        <p:spPr bwMode="auto">
          <a:xfrm flipV="1">
            <a:off x="1873854"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26" name="矩形 1">
            <a:extLst>
              <a:ext uri="{FF2B5EF4-FFF2-40B4-BE49-F238E27FC236}">
                <a16:creationId xmlns:a16="http://schemas.microsoft.com/office/drawing/2014/main" id="{2D492784-DA10-0C9E-B411-77A2DE2D84C7}"/>
              </a:ext>
            </a:extLst>
          </p:cNvPr>
          <p:cNvSpPr>
            <a:spLocks noChangeArrowheads="1"/>
          </p:cNvSpPr>
          <p:nvPr/>
        </p:nvSpPr>
        <p:spPr bwMode="auto">
          <a:xfrm>
            <a:off x="1873854" y="2111188"/>
            <a:ext cx="2494043" cy="98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通过太阳高度角、方位角、赤纬角得到入射光线、反射光线以及定日镜法向向量。</a:t>
            </a:r>
          </a:p>
        </p:txBody>
      </p:sp>
      <p:cxnSp>
        <p:nvCxnSpPr>
          <p:cNvPr id="27" name="直接连接符 38">
            <a:extLst>
              <a:ext uri="{FF2B5EF4-FFF2-40B4-BE49-F238E27FC236}">
                <a16:creationId xmlns:a16="http://schemas.microsoft.com/office/drawing/2014/main" id="{2A6F616C-666D-BEE7-78FC-C31AF51C47CD}"/>
              </a:ext>
            </a:extLst>
          </p:cNvPr>
          <p:cNvCxnSpPr>
            <a:cxnSpLocks noChangeShapeType="1"/>
          </p:cNvCxnSpPr>
          <p:nvPr/>
        </p:nvCxnSpPr>
        <p:spPr bwMode="auto">
          <a:xfrm flipV="1">
            <a:off x="3458031" y="5045586"/>
            <a:ext cx="0" cy="1069092"/>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28" name="矩形 1">
            <a:extLst>
              <a:ext uri="{FF2B5EF4-FFF2-40B4-BE49-F238E27FC236}">
                <a16:creationId xmlns:a16="http://schemas.microsoft.com/office/drawing/2014/main" id="{4E870C36-4FA7-5E39-1299-B1B03584D2E9}"/>
              </a:ext>
            </a:extLst>
          </p:cNvPr>
          <p:cNvSpPr>
            <a:spLocks noChangeArrowheads="1"/>
          </p:cNvSpPr>
          <p:nvPr/>
        </p:nvSpPr>
        <p:spPr bwMode="auto">
          <a:xfrm>
            <a:off x="3519543" y="5240292"/>
            <a:ext cx="2314752" cy="98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根据题目信息和相关文献，建立余弦效率和大气透射率模型。</a:t>
            </a:r>
          </a:p>
        </p:txBody>
      </p:sp>
      <p:cxnSp>
        <p:nvCxnSpPr>
          <p:cNvPr id="29" name="直接连接符 40">
            <a:extLst>
              <a:ext uri="{FF2B5EF4-FFF2-40B4-BE49-F238E27FC236}">
                <a16:creationId xmlns:a16="http://schemas.microsoft.com/office/drawing/2014/main" id="{345D30C2-E0F1-D24B-9B40-9367E29D64F2}"/>
              </a:ext>
            </a:extLst>
          </p:cNvPr>
          <p:cNvCxnSpPr>
            <a:cxnSpLocks noChangeShapeType="1"/>
          </p:cNvCxnSpPr>
          <p:nvPr/>
        </p:nvCxnSpPr>
        <p:spPr bwMode="auto">
          <a:xfrm flipV="1">
            <a:off x="5130217"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0" name="矩形 1">
            <a:extLst>
              <a:ext uri="{FF2B5EF4-FFF2-40B4-BE49-F238E27FC236}">
                <a16:creationId xmlns:a16="http://schemas.microsoft.com/office/drawing/2014/main" id="{453BCA9E-F4B3-8F11-147C-A7E082619B48}"/>
              </a:ext>
            </a:extLst>
          </p:cNvPr>
          <p:cNvSpPr>
            <a:spLocks noChangeArrowheads="1"/>
          </p:cNvSpPr>
          <p:nvPr/>
        </p:nvSpPr>
        <p:spPr bwMode="auto">
          <a:xfrm>
            <a:off x="5130218" y="2111188"/>
            <a:ext cx="2314751"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建立光锥能流密度模型去定量描述非平行光线。</a:t>
            </a:r>
          </a:p>
        </p:txBody>
      </p:sp>
      <p:cxnSp>
        <p:nvCxnSpPr>
          <p:cNvPr id="31" name="直接连接符 43">
            <a:extLst>
              <a:ext uri="{FF2B5EF4-FFF2-40B4-BE49-F238E27FC236}">
                <a16:creationId xmlns:a16="http://schemas.microsoft.com/office/drawing/2014/main" id="{A4FB26BA-DBEF-532A-6C95-33D63322A3B8}"/>
              </a:ext>
            </a:extLst>
          </p:cNvPr>
          <p:cNvCxnSpPr>
            <a:cxnSpLocks noChangeShapeType="1"/>
          </p:cNvCxnSpPr>
          <p:nvPr/>
        </p:nvCxnSpPr>
        <p:spPr bwMode="auto">
          <a:xfrm flipV="1">
            <a:off x="6714392" y="5045586"/>
            <a:ext cx="0" cy="1069092"/>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2" name="矩形 1">
            <a:extLst>
              <a:ext uri="{FF2B5EF4-FFF2-40B4-BE49-F238E27FC236}">
                <a16:creationId xmlns:a16="http://schemas.microsoft.com/office/drawing/2014/main" id="{B91A4C9B-1678-CBF4-92B1-6B5F23A99367}"/>
              </a:ext>
            </a:extLst>
          </p:cNvPr>
          <p:cNvSpPr>
            <a:spLocks noChangeArrowheads="1"/>
          </p:cNvSpPr>
          <p:nvPr/>
        </p:nvSpPr>
        <p:spPr bwMode="auto">
          <a:xfrm>
            <a:off x="6775905" y="5240292"/>
            <a:ext cx="2314752" cy="987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通过蒙特卡洛光线追迹法建立阴影遮挡效率和截断效率的模型。</a:t>
            </a:r>
          </a:p>
        </p:txBody>
      </p:sp>
      <p:cxnSp>
        <p:nvCxnSpPr>
          <p:cNvPr id="33" name="直接连接符 32">
            <a:extLst>
              <a:ext uri="{FF2B5EF4-FFF2-40B4-BE49-F238E27FC236}">
                <a16:creationId xmlns:a16="http://schemas.microsoft.com/office/drawing/2014/main" id="{E08DC382-96A5-B461-F793-37E2FD64A6AF}"/>
              </a:ext>
            </a:extLst>
          </p:cNvPr>
          <p:cNvCxnSpPr>
            <a:cxnSpLocks noChangeShapeType="1"/>
          </p:cNvCxnSpPr>
          <p:nvPr/>
        </p:nvCxnSpPr>
        <p:spPr bwMode="auto">
          <a:xfrm flipV="1">
            <a:off x="8386578" y="2272929"/>
            <a:ext cx="0" cy="1069093"/>
          </a:xfrm>
          <a:prstGeom prst="line">
            <a:avLst/>
          </a:prstGeom>
          <a:noFill/>
          <a:ln w="6350">
            <a:solidFill>
              <a:sysClr val="windowText" lastClr="000000">
                <a:lumMod val="75000"/>
                <a:lumOff val="25000"/>
                <a:alpha val="98038"/>
              </a:sysClr>
            </a:solidFill>
            <a:prstDash val="sysDot"/>
            <a:round/>
            <a:headEnd type="oval" w="med" len="med"/>
            <a:tailEnd type="oval" w="med" len="med"/>
          </a:ln>
          <a:extLst>
            <a:ext uri="{909E8E84-426E-40DD-AFC4-6F175D3DCCD1}">
              <a14:hiddenFill xmlns:a14="http://schemas.microsoft.com/office/drawing/2010/main">
                <a:noFill/>
              </a14:hiddenFill>
            </a:ext>
          </a:extLst>
        </p:spPr>
      </p:cxnSp>
      <p:sp>
        <p:nvSpPr>
          <p:cNvPr id="34" name="矩形 1">
            <a:extLst>
              <a:ext uri="{FF2B5EF4-FFF2-40B4-BE49-F238E27FC236}">
                <a16:creationId xmlns:a16="http://schemas.microsoft.com/office/drawing/2014/main" id="{D76D5892-E399-5FF5-4496-9EDB7CAA8DE8}"/>
              </a:ext>
            </a:extLst>
          </p:cNvPr>
          <p:cNvSpPr>
            <a:spLocks noChangeArrowheads="1"/>
          </p:cNvSpPr>
          <p:nvPr/>
        </p:nvSpPr>
        <p:spPr bwMode="auto">
          <a:xfrm>
            <a:off x="8386578" y="2111188"/>
            <a:ext cx="2314752" cy="6767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1102995">
              <a:lnSpc>
                <a:spcPct val="150000"/>
              </a:lnSpc>
              <a:defRPr/>
            </a:pPr>
            <a:r>
              <a:rPr lang="zh-CN" altLang="en-US" sz="1345" dirty="0">
                <a:latin typeface="微软雅黑" panose="020B0503020204020204" pitchFamily="34" charset="-122"/>
                <a:ea typeface="微软雅黑" panose="020B0503020204020204" pitchFamily="34" charset="-122"/>
              </a:rPr>
              <a:t>计算年平均光学效率和年平均输出热功率。</a:t>
            </a:r>
          </a:p>
        </p:txBody>
      </p:sp>
      <p:grpSp>
        <p:nvGrpSpPr>
          <p:cNvPr id="35" name="组合 34">
            <a:extLst>
              <a:ext uri="{FF2B5EF4-FFF2-40B4-BE49-F238E27FC236}">
                <a16:creationId xmlns:a16="http://schemas.microsoft.com/office/drawing/2014/main" id="{C12F50E5-175E-417F-17D5-C64D8A26802D}"/>
              </a:ext>
            </a:extLst>
          </p:cNvPr>
          <p:cNvGrpSpPr/>
          <p:nvPr/>
        </p:nvGrpSpPr>
        <p:grpSpPr>
          <a:xfrm>
            <a:off x="494070" y="987050"/>
            <a:ext cx="2527425" cy="594134"/>
            <a:chOff x="825910" y="2762865"/>
            <a:chExt cx="1610464" cy="594134"/>
          </a:xfrm>
        </p:grpSpPr>
        <p:sp>
          <p:nvSpPr>
            <p:cNvPr id="36" name="矩形: 圆角 35">
              <a:extLst>
                <a:ext uri="{FF2B5EF4-FFF2-40B4-BE49-F238E27FC236}">
                  <a16:creationId xmlns:a16="http://schemas.microsoft.com/office/drawing/2014/main" id="{40BAE970-47FD-7E26-7986-89FC45E89932}"/>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文本框 36">
              <a:extLst>
                <a:ext uri="{FF2B5EF4-FFF2-40B4-BE49-F238E27FC236}">
                  <a16:creationId xmlns:a16="http://schemas.microsoft.com/office/drawing/2014/main" id="{9AAE2769-9D2C-943F-17CE-F9A59F9BE1FA}"/>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问题一解题流程</a:t>
              </a:r>
            </a:p>
          </p:txBody>
        </p:sp>
      </p:grpSp>
    </p:spTree>
    <p:extLst>
      <p:ext uri="{BB962C8B-B14F-4D97-AF65-F5344CB8AC3E}">
        <p14:creationId xmlns:p14="http://schemas.microsoft.com/office/powerpoint/2010/main" val="342331084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0-#ppt_w/2"/>
                                          </p:val>
                                        </p:tav>
                                        <p:tav tm="100000">
                                          <p:val>
                                            <p:strVal val="#ppt_x"/>
                                          </p:val>
                                        </p:tav>
                                      </p:tavLst>
                                    </p:anim>
                                    <p:anim calcmode="lin" valueType="num">
                                      <p:cBhvr additive="base">
                                        <p:cTn id="8" dur="500" fill="hold"/>
                                        <p:tgtEl>
                                          <p:spTgt spid="22"/>
                                        </p:tgtEl>
                                        <p:attrNameLst>
                                          <p:attrName>ppt_y</p:attrName>
                                        </p:attrNameLst>
                                      </p:cBhvr>
                                      <p:tavLst>
                                        <p:tav tm="0">
                                          <p:val>
                                            <p:strVal val="#ppt_y"/>
                                          </p:val>
                                        </p:tav>
                                        <p:tav tm="100000">
                                          <p:val>
                                            <p:strVal val="#ppt_y"/>
                                          </p:val>
                                        </p:tav>
                                      </p:tavLst>
                                    </p:anim>
                                  </p:childTnLst>
                                </p:cTn>
                              </p:par>
                              <p:par>
                                <p:cTn id="9" presetID="12" presetClass="entr" presetSubtype="8" fill="hold" nodeType="withEffect">
                                  <p:stCondLst>
                                    <p:cond delay="20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p:tgtEl>
                                          <p:spTgt spid="19"/>
                                        </p:tgtEl>
                                        <p:attrNameLst>
                                          <p:attrName>ppt_x</p:attrName>
                                        </p:attrNameLst>
                                      </p:cBhvr>
                                      <p:tavLst>
                                        <p:tav tm="0">
                                          <p:val>
                                            <p:strVal val="#ppt_x-#ppt_w*1.125000"/>
                                          </p:val>
                                        </p:tav>
                                        <p:tav tm="100000">
                                          <p:val>
                                            <p:strVal val="#ppt_x"/>
                                          </p:val>
                                        </p:tav>
                                      </p:tavLst>
                                    </p:anim>
                                    <p:animEffect transition="in" filter="wipe(right)">
                                      <p:cBhvr>
                                        <p:cTn id="12" dur="500"/>
                                        <p:tgtEl>
                                          <p:spTgt spid="19"/>
                                        </p:tgtEl>
                                      </p:cBhvr>
                                    </p:animEffect>
                                  </p:childTnLst>
                                </p:cTn>
                              </p:par>
                              <p:par>
                                <p:cTn id="13" presetID="12" presetClass="entr" presetSubtype="8" fill="hold" nodeType="withEffect">
                                  <p:stCondLst>
                                    <p:cond delay="4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p:tgtEl>
                                          <p:spTgt spid="16"/>
                                        </p:tgtEl>
                                        <p:attrNameLst>
                                          <p:attrName>ppt_x</p:attrName>
                                        </p:attrNameLst>
                                      </p:cBhvr>
                                      <p:tavLst>
                                        <p:tav tm="0">
                                          <p:val>
                                            <p:strVal val="#ppt_x-#ppt_w*1.125000"/>
                                          </p:val>
                                        </p:tav>
                                        <p:tav tm="100000">
                                          <p:val>
                                            <p:strVal val="#ppt_x"/>
                                          </p:val>
                                        </p:tav>
                                      </p:tavLst>
                                    </p:anim>
                                    <p:animEffect transition="in" filter="wipe(right)">
                                      <p:cBhvr>
                                        <p:cTn id="16" dur="500"/>
                                        <p:tgtEl>
                                          <p:spTgt spid="16"/>
                                        </p:tgtEl>
                                      </p:cBhvr>
                                    </p:animEffect>
                                  </p:childTnLst>
                                </p:cTn>
                              </p:par>
                              <p:par>
                                <p:cTn id="17" presetID="12" presetClass="entr" presetSubtype="8" fill="hold"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right)">
                                      <p:cBhvr>
                                        <p:cTn id="20" dur="500"/>
                                        <p:tgtEl>
                                          <p:spTgt spid="10"/>
                                        </p:tgtEl>
                                      </p:cBhvr>
                                    </p:animEffect>
                                  </p:childTnLst>
                                </p:cTn>
                              </p:par>
                              <p:par>
                                <p:cTn id="21" presetID="12" presetClass="entr" presetSubtype="8" fill="hold" nodeType="withEffect">
                                  <p:stCondLst>
                                    <p:cond delay="80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p:tgtEl>
                                          <p:spTgt spid="5"/>
                                        </p:tgtEl>
                                        <p:attrNameLst>
                                          <p:attrName>ppt_x</p:attrName>
                                        </p:attrNameLst>
                                      </p:cBhvr>
                                      <p:tavLst>
                                        <p:tav tm="0">
                                          <p:val>
                                            <p:strVal val="#ppt_x-#ppt_w*1.125000"/>
                                          </p:val>
                                        </p:tav>
                                        <p:tav tm="100000">
                                          <p:val>
                                            <p:strVal val="#ppt_x"/>
                                          </p:val>
                                        </p:tav>
                                      </p:tavLst>
                                    </p:anim>
                                    <p:animEffect transition="in" filter="wipe(right)">
                                      <p:cBhvr>
                                        <p:cTn id="24" dur="500"/>
                                        <p:tgtEl>
                                          <p:spTgt spid="5"/>
                                        </p:tgtEl>
                                      </p:cBhvr>
                                    </p:animEffect>
                                  </p:childTnLst>
                                </p:cTn>
                              </p:par>
                            </p:childTnLst>
                          </p:cTn>
                        </p:par>
                        <p:par>
                          <p:cTn id="25" fill="hold">
                            <p:stCondLst>
                              <p:cond delay="1300"/>
                            </p:stCondLst>
                            <p:childTnLst>
                              <p:par>
                                <p:cTn id="26" presetID="22" presetClass="entr" presetSubtype="4" fill="hold" nodeType="after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wipe(down)">
                                      <p:cBhvr>
                                        <p:cTn id="28" dur="500"/>
                                        <p:tgtEl>
                                          <p:spTgt spid="25"/>
                                        </p:tgtEl>
                                      </p:cBhvr>
                                    </p:animEffect>
                                  </p:childTnLst>
                                </p:cTn>
                              </p:par>
                            </p:childTnLst>
                          </p:cTn>
                        </p:par>
                        <p:par>
                          <p:cTn id="29" fill="hold">
                            <p:stCondLst>
                              <p:cond delay="1800"/>
                            </p:stCondLst>
                            <p:childTnLst>
                              <p:par>
                                <p:cTn id="30" presetID="2" presetClass="entr" presetSubtype="8" fill="hold" grpId="0" nodeType="afterEffect">
                                  <p:stCondLst>
                                    <p:cond delay="0"/>
                                  </p:stCondLst>
                                  <p:childTnLst>
                                    <p:set>
                                      <p:cBhvr>
                                        <p:cTn id="31" dur="1" fill="hold">
                                          <p:stCondLst>
                                            <p:cond delay="0"/>
                                          </p:stCondLst>
                                        </p:cTn>
                                        <p:tgtEl>
                                          <p:spTgt spid="26"/>
                                        </p:tgtEl>
                                        <p:attrNameLst>
                                          <p:attrName>style.visibility</p:attrName>
                                        </p:attrNameLst>
                                      </p:cBhvr>
                                      <p:to>
                                        <p:strVal val="visible"/>
                                      </p:to>
                                    </p:set>
                                    <p:anim calcmode="lin" valueType="num">
                                      <p:cBhvr additive="base">
                                        <p:cTn id="32" dur="300" fill="hold"/>
                                        <p:tgtEl>
                                          <p:spTgt spid="26"/>
                                        </p:tgtEl>
                                        <p:attrNameLst>
                                          <p:attrName>ppt_x</p:attrName>
                                        </p:attrNameLst>
                                      </p:cBhvr>
                                      <p:tavLst>
                                        <p:tav tm="0">
                                          <p:val>
                                            <p:strVal val="0-#ppt_w/2"/>
                                          </p:val>
                                        </p:tav>
                                        <p:tav tm="100000">
                                          <p:val>
                                            <p:strVal val="#ppt_x"/>
                                          </p:val>
                                        </p:tav>
                                      </p:tavLst>
                                    </p:anim>
                                    <p:anim calcmode="lin" valueType="num">
                                      <p:cBhvr additive="base">
                                        <p:cTn id="33" dur="300" fill="hold"/>
                                        <p:tgtEl>
                                          <p:spTgt spid="26"/>
                                        </p:tgtEl>
                                        <p:attrNameLst>
                                          <p:attrName>ppt_y</p:attrName>
                                        </p:attrNameLst>
                                      </p:cBhvr>
                                      <p:tavLst>
                                        <p:tav tm="0">
                                          <p:val>
                                            <p:strVal val="#ppt_y"/>
                                          </p:val>
                                        </p:tav>
                                        <p:tav tm="100000">
                                          <p:val>
                                            <p:strVal val="#ppt_y"/>
                                          </p:val>
                                        </p:tav>
                                      </p:tavLst>
                                    </p:anim>
                                  </p:childTnLst>
                                </p:cTn>
                              </p:par>
                            </p:childTnLst>
                          </p:cTn>
                        </p:par>
                        <p:par>
                          <p:cTn id="34" fill="hold">
                            <p:stCondLst>
                              <p:cond delay="2100"/>
                            </p:stCondLst>
                            <p:childTnLst>
                              <p:par>
                                <p:cTn id="35" presetID="22" presetClass="entr" presetSubtype="4" fill="hold"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down)">
                                      <p:cBhvr>
                                        <p:cTn id="37" dur="500"/>
                                        <p:tgtEl>
                                          <p:spTgt spid="27"/>
                                        </p:tgtEl>
                                      </p:cBhvr>
                                    </p:animEffect>
                                  </p:childTnLst>
                                </p:cTn>
                              </p:par>
                            </p:childTnLst>
                          </p:cTn>
                        </p:par>
                        <p:par>
                          <p:cTn id="38" fill="hold">
                            <p:stCondLst>
                              <p:cond delay="2600"/>
                            </p:stCondLst>
                            <p:childTnLst>
                              <p:par>
                                <p:cTn id="39" presetID="2" presetClass="entr" presetSubtype="8" fill="hold" grpId="0" nodeType="afterEffect">
                                  <p:stCondLst>
                                    <p:cond delay="0"/>
                                  </p:stCondLst>
                                  <p:childTnLst>
                                    <p:set>
                                      <p:cBhvr>
                                        <p:cTn id="40" dur="1" fill="hold">
                                          <p:stCondLst>
                                            <p:cond delay="0"/>
                                          </p:stCondLst>
                                        </p:cTn>
                                        <p:tgtEl>
                                          <p:spTgt spid="28"/>
                                        </p:tgtEl>
                                        <p:attrNameLst>
                                          <p:attrName>style.visibility</p:attrName>
                                        </p:attrNameLst>
                                      </p:cBhvr>
                                      <p:to>
                                        <p:strVal val="visible"/>
                                      </p:to>
                                    </p:set>
                                    <p:anim calcmode="lin" valueType="num">
                                      <p:cBhvr additive="base">
                                        <p:cTn id="41" dur="300" fill="hold"/>
                                        <p:tgtEl>
                                          <p:spTgt spid="28"/>
                                        </p:tgtEl>
                                        <p:attrNameLst>
                                          <p:attrName>ppt_x</p:attrName>
                                        </p:attrNameLst>
                                      </p:cBhvr>
                                      <p:tavLst>
                                        <p:tav tm="0">
                                          <p:val>
                                            <p:strVal val="0-#ppt_w/2"/>
                                          </p:val>
                                        </p:tav>
                                        <p:tav tm="100000">
                                          <p:val>
                                            <p:strVal val="#ppt_x"/>
                                          </p:val>
                                        </p:tav>
                                      </p:tavLst>
                                    </p:anim>
                                    <p:anim calcmode="lin" valueType="num">
                                      <p:cBhvr additive="base">
                                        <p:cTn id="42" dur="300" fill="hold"/>
                                        <p:tgtEl>
                                          <p:spTgt spid="28"/>
                                        </p:tgtEl>
                                        <p:attrNameLst>
                                          <p:attrName>ppt_y</p:attrName>
                                        </p:attrNameLst>
                                      </p:cBhvr>
                                      <p:tavLst>
                                        <p:tav tm="0">
                                          <p:val>
                                            <p:strVal val="#ppt_y"/>
                                          </p:val>
                                        </p:tav>
                                        <p:tav tm="100000">
                                          <p:val>
                                            <p:strVal val="#ppt_y"/>
                                          </p:val>
                                        </p:tav>
                                      </p:tavLst>
                                    </p:anim>
                                  </p:childTnLst>
                                </p:cTn>
                              </p:par>
                            </p:childTnLst>
                          </p:cTn>
                        </p:par>
                        <p:par>
                          <p:cTn id="43" fill="hold">
                            <p:stCondLst>
                              <p:cond delay="2900"/>
                            </p:stCondLst>
                            <p:childTnLst>
                              <p:par>
                                <p:cTn id="44" presetID="22" presetClass="entr" presetSubtype="4" fill="hold" nodeType="after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down)">
                                      <p:cBhvr>
                                        <p:cTn id="46" dur="500"/>
                                        <p:tgtEl>
                                          <p:spTgt spid="29"/>
                                        </p:tgtEl>
                                      </p:cBhvr>
                                    </p:animEffect>
                                  </p:childTnLst>
                                </p:cTn>
                              </p:par>
                            </p:childTnLst>
                          </p:cTn>
                        </p:par>
                        <p:par>
                          <p:cTn id="47" fill="hold">
                            <p:stCondLst>
                              <p:cond delay="3400"/>
                            </p:stCondLst>
                            <p:childTnLst>
                              <p:par>
                                <p:cTn id="48" presetID="2" presetClass="entr" presetSubtype="8" fill="hold" grpId="0" nodeType="afterEffect">
                                  <p:stCondLst>
                                    <p:cond delay="0"/>
                                  </p:stCondLst>
                                  <p:childTnLst>
                                    <p:set>
                                      <p:cBhvr>
                                        <p:cTn id="49" dur="1" fill="hold">
                                          <p:stCondLst>
                                            <p:cond delay="0"/>
                                          </p:stCondLst>
                                        </p:cTn>
                                        <p:tgtEl>
                                          <p:spTgt spid="30"/>
                                        </p:tgtEl>
                                        <p:attrNameLst>
                                          <p:attrName>style.visibility</p:attrName>
                                        </p:attrNameLst>
                                      </p:cBhvr>
                                      <p:to>
                                        <p:strVal val="visible"/>
                                      </p:to>
                                    </p:set>
                                    <p:anim calcmode="lin" valueType="num">
                                      <p:cBhvr additive="base">
                                        <p:cTn id="50" dur="300" fill="hold"/>
                                        <p:tgtEl>
                                          <p:spTgt spid="30"/>
                                        </p:tgtEl>
                                        <p:attrNameLst>
                                          <p:attrName>ppt_x</p:attrName>
                                        </p:attrNameLst>
                                      </p:cBhvr>
                                      <p:tavLst>
                                        <p:tav tm="0">
                                          <p:val>
                                            <p:strVal val="0-#ppt_w/2"/>
                                          </p:val>
                                        </p:tav>
                                        <p:tav tm="100000">
                                          <p:val>
                                            <p:strVal val="#ppt_x"/>
                                          </p:val>
                                        </p:tav>
                                      </p:tavLst>
                                    </p:anim>
                                    <p:anim calcmode="lin" valueType="num">
                                      <p:cBhvr additive="base">
                                        <p:cTn id="51" dur="300" fill="hold"/>
                                        <p:tgtEl>
                                          <p:spTgt spid="30"/>
                                        </p:tgtEl>
                                        <p:attrNameLst>
                                          <p:attrName>ppt_y</p:attrName>
                                        </p:attrNameLst>
                                      </p:cBhvr>
                                      <p:tavLst>
                                        <p:tav tm="0">
                                          <p:val>
                                            <p:strVal val="#ppt_y"/>
                                          </p:val>
                                        </p:tav>
                                        <p:tav tm="100000">
                                          <p:val>
                                            <p:strVal val="#ppt_y"/>
                                          </p:val>
                                        </p:tav>
                                      </p:tavLst>
                                    </p:anim>
                                  </p:childTnLst>
                                </p:cTn>
                              </p:par>
                            </p:childTnLst>
                          </p:cTn>
                        </p:par>
                        <p:par>
                          <p:cTn id="52" fill="hold">
                            <p:stCondLst>
                              <p:cond delay="3700"/>
                            </p:stCondLst>
                            <p:childTnLst>
                              <p:par>
                                <p:cTn id="53" presetID="22" presetClass="entr" presetSubtype="4" fill="hold" nodeType="afterEffect">
                                  <p:stCondLst>
                                    <p:cond delay="0"/>
                                  </p:stCondLst>
                                  <p:childTnLst>
                                    <p:set>
                                      <p:cBhvr>
                                        <p:cTn id="54" dur="1" fill="hold">
                                          <p:stCondLst>
                                            <p:cond delay="0"/>
                                          </p:stCondLst>
                                        </p:cTn>
                                        <p:tgtEl>
                                          <p:spTgt spid="31"/>
                                        </p:tgtEl>
                                        <p:attrNameLst>
                                          <p:attrName>style.visibility</p:attrName>
                                        </p:attrNameLst>
                                      </p:cBhvr>
                                      <p:to>
                                        <p:strVal val="visible"/>
                                      </p:to>
                                    </p:set>
                                    <p:animEffect transition="in" filter="wipe(down)">
                                      <p:cBhvr>
                                        <p:cTn id="55" dur="500"/>
                                        <p:tgtEl>
                                          <p:spTgt spid="31"/>
                                        </p:tgtEl>
                                      </p:cBhvr>
                                    </p:animEffect>
                                  </p:childTnLst>
                                </p:cTn>
                              </p:par>
                            </p:childTnLst>
                          </p:cTn>
                        </p:par>
                        <p:par>
                          <p:cTn id="56" fill="hold">
                            <p:stCondLst>
                              <p:cond delay="4200"/>
                            </p:stCondLst>
                            <p:childTnLst>
                              <p:par>
                                <p:cTn id="57" presetID="2" presetClass="entr" presetSubtype="8" fill="hold" grpId="0" nodeType="afterEffect">
                                  <p:stCondLst>
                                    <p:cond delay="0"/>
                                  </p:stCondLst>
                                  <p:childTnLst>
                                    <p:set>
                                      <p:cBhvr>
                                        <p:cTn id="58" dur="1" fill="hold">
                                          <p:stCondLst>
                                            <p:cond delay="0"/>
                                          </p:stCondLst>
                                        </p:cTn>
                                        <p:tgtEl>
                                          <p:spTgt spid="32"/>
                                        </p:tgtEl>
                                        <p:attrNameLst>
                                          <p:attrName>style.visibility</p:attrName>
                                        </p:attrNameLst>
                                      </p:cBhvr>
                                      <p:to>
                                        <p:strVal val="visible"/>
                                      </p:to>
                                    </p:set>
                                    <p:anim calcmode="lin" valueType="num">
                                      <p:cBhvr additive="base">
                                        <p:cTn id="59" dur="300" fill="hold"/>
                                        <p:tgtEl>
                                          <p:spTgt spid="32"/>
                                        </p:tgtEl>
                                        <p:attrNameLst>
                                          <p:attrName>ppt_x</p:attrName>
                                        </p:attrNameLst>
                                      </p:cBhvr>
                                      <p:tavLst>
                                        <p:tav tm="0">
                                          <p:val>
                                            <p:strVal val="0-#ppt_w/2"/>
                                          </p:val>
                                        </p:tav>
                                        <p:tav tm="100000">
                                          <p:val>
                                            <p:strVal val="#ppt_x"/>
                                          </p:val>
                                        </p:tav>
                                      </p:tavLst>
                                    </p:anim>
                                    <p:anim calcmode="lin" valueType="num">
                                      <p:cBhvr additive="base">
                                        <p:cTn id="60" dur="300" fill="hold"/>
                                        <p:tgtEl>
                                          <p:spTgt spid="32"/>
                                        </p:tgtEl>
                                        <p:attrNameLst>
                                          <p:attrName>ppt_y</p:attrName>
                                        </p:attrNameLst>
                                      </p:cBhvr>
                                      <p:tavLst>
                                        <p:tav tm="0">
                                          <p:val>
                                            <p:strVal val="#ppt_y"/>
                                          </p:val>
                                        </p:tav>
                                        <p:tav tm="100000">
                                          <p:val>
                                            <p:strVal val="#ppt_y"/>
                                          </p:val>
                                        </p:tav>
                                      </p:tavLst>
                                    </p:anim>
                                  </p:childTnLst>
                                </p:cTn>
                              </p:par>
                            </p:childTnLst>
                          </p:cTn>
                        </p:par>
                        <p:par>
                          <p:cTn id="61" fill="hold">
                            <p:stCondLst>
                              <p:cond delay="4500"/>
                            </p:stCondLst>
                            <p:childTnLst>
                              <p:par>
                                <p:cTn id="62" presetID="22" presetClass="entr" presetSubtype="4" fill="hold" nodeType="after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down)">
                                      <p:cBhvr>
                                        <p:cTn id="64" dur="500"/>
                                        <p:tgtEl>
                                          <p:spTgt spid="33"/>
                                        </p:tgtEl>
                                      </p:cBhvr>
                                    </p:animEffect>
                                  </p:childTnLst>
                                </p:cTn>
                              </p:par>
                            </p:childTnLst>
                          </p:cTn>
                        </p:par>
                        <p:par>
                          <p:cTn id="65" fill="hold">
                            <p:stCondLst>
                              <p:cond delay="5000"/>
                            </p:stCondLst>
                            <p:childTnLst>
                              <p:par>
                                <p:cTn id="66" presetID="2" presetClass="entr" presetSubtype="8" fill="hold" grpId="0" nodeType="afterEffect">
                                  <p:stCondLst>
                                    <p:cond delay="0"/>
                                  </p:stCondLst>
                                  <p:childTnLst>
                                    <p:set>
                                      <p:cBhvr>
                                        <p:cTn id="67" dur="1" fill="hold">
                                          <p:stCondLst>
                                            <p:cond delay="0"/>
                                          </p:stCondLst>
                                        </p:cTn>
                                        <p:tgtEl>
                                          <p:spTgt spid="34"/>
                                        </p:tgtEl>
                                        <p:attrNameLst>
                                          <p:attrName>style.visibility</p:attrName>
                                        </p:attrNameLst>
                                      </p:cBhvr>
                                      <p:to>
                                        <p:strVal val="visible"/>
                                      </p:to>
                                    </p:set>
                                    <p:anim calcmode="lin" valueType="num">
                                      <p:cBhvr additive="base">
                                        <p:cTn id="68" dur="300" fill="hold"/>
                                        <p:tgtEl>
                                          <p:spTgt spid="34"/>
                                        </p:tgtEl>
                                        <p:attrNameLst>
                                          <p:attrName>ppt_x</p:attrName>
                                        </p:attrNameLst>
                                      </p:cBhvr>
                                      <p:tavLst>
                                        <p:tav tm="0">
                                          <p:val>
                                            <p:strVal val="0-#ppt_w/2"/>
                                          </p:val>
                                        </p:tav>
                                        <p:tav tm="100000">
                                          <p:val>
                                            <p:strVal val="#ppt_x"/>
                                          </p:val>
                                        </p:tav>
                                      </p:tavLst>
                                    </p:anim>
                                    <p:anim calcmode="lin" valueType="num">
                                      <p:cBhvr additive="base">
                                        <p:cTn id="69" dur="300" fill="hold"/>
                                        <p:tgtEl>
                                          <p:spTgt spid="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8" grpId="0" autoUpdateAnimBg="0"/>
      <p:bldP spid="30" grpId="0" autoUpdateAnimBg="0"/>
      <p:bldP spid="32" grpId="0" autoUpdateAnimBg="0"/>
      <p:bldP spid="34"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E420C5-E0A2-CA0F-2EC0-F1CC6FF256E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2085" b="-1"/>
          <a:stretch/>
        </p:blipFill>
        <p:spPr bwMode="auto">
          <a:xfrm>
            <a:off x="294631" y="2113828"/>
            <a:ext cx="2664879" cy="2630343"/>
          </a:xfrm>
          <a:prstGeom prst="rect">
            <a:avLst/>
          </a:prstGeom>
          <a:noFill/>
          <a:ln>
            <a:noFill/>
          </a:ln>
          <a:extLst>
            <a:ext uri="{53640926-AAD7-44D8-BBD7-CCE9431645EC}">
              <a14:shadowObscured xmlns:a14="http://schemas.microsoft.com/office/drawing/2010/main"/>
            </a:ext>
          </a:extLst>
        </p:spPr>
      </p:pic>
      <p:pic>
        <p:nvPicPr>
          <p:cNvPr id="4" name="图片 3">
            <a:extLst>
              <a:ext uri="{FF2B5EF4-FFF2-40B4-BE49-F238E27FC236}">
                <a16:creationId xmlns:a16="http://schemas.microsoft.com/office/drawing/2014/main" id="{3378C509-8927-118A-875F-E2BCFFAC220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92361" y="2455699"/>
            <a:ext cx="3126801" cy="2118917"/>
          </a:xfrm>
          <a:prstGeom prst="rect">
            <a:avLst/>
          </a:prstGeom>
          <a:noFill/>
          <a:ln>
            <a:noFill/>
          </a:ln>
        </p:spPr>
      </p:pic>
      <p:sp>
        <p:nvSpPr>
          <p:cNvPr id="8" name="文本框 7">
            <a:extLst>
              <a:ext uri="{FF2B5EF4-FFF2-40B4-BE49-F238E27FC236}">
                <a16:creationId xmlns:a16="http://schemas.microsoft.com/office/drawing/2014/main" id="{2C66543D-23F7-515E-D27B-559F5D03DDFD}"/>
              </a:ext>
            </a:extLst>
          </p:cNvPr>
          <p:cNvSpPr txBox="1"/>
          <p:nvPr/>
        </p:nvSpPr>
        <p:spPr>
          <a:xfrm>
            <a:off x="134620" y="4744171"/>
            <a:ext cx="6130412" cy="369332"/>
          </a:xfrm>
          <a:prstGeom prst="rect">
            <a:avLst/>
          </a:prstGeom>
          <a:noFill/>
        </p:spPr>
        <p:txBody>
          <a:bodyPr wrap="square">
            <a:spAutoFit/>
          </a:bodyPr>
          <a:lstStyle/>
          <a:p>
            <a:pPr algn="ct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图 </a:t>
            </a:r>
            <a:r>
              <a:rPr lang="en-US"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2 </a:t>
            </a:r>
            <a:r>
              <a:rPr lang="zh-CN" altLang="zh-CN" sz="1800" kern="100" dirty="0">
                <a:effectLst/>
                <a:latin typeface="Times New Roman" panose="02020603050405020304" pitchFamily="18" charset="0"/>
                <a:ea typeface="黑体" panose="02010609060101010101" pitchFamily="49" charset="-122"/>
                <a:cs typeface="Times New Roman" panose="02020603050405020304" pitchFamily="18" charset="0"/>
              </a:rPr>
              <a:t>太阳高度角、方位角、赤纬角示意图</a:t>
            </a:r>
          </a:p>
        </p:txBody>
      </p:sp>
      <p:sp>
        <p:nvSpPr>
          <p:cNvPr id="9" name="TextBox 11">
            <a:extLst>
              <a:ext uri="{FF2B5EF4-FFF2-40B4-BE49-F238E27FC236}">
                <a16:creationId xmlns:a16="http://schemas.microsoft.com/office/drawing/2014/main" id="{B736B2C7-7948-DA90-484E-F30A19967BE1}"/>
              </a:ext>
            </a:extLst>
          </p:cNvPr>
          <p:cNvSpPr txBox="1"/>
          <p:nvPr/>
        </p:nvSpPr>
        <p:spPr>
          <a:xfrm>
            <a:off x="6272840" y="2566756"/>
            <a:ext cx="5014450" cy="1896801"/>
          </a:xfrm>
          <a:prstGeom prst="rect">
            <a:avLst/>
          </a:prstGeom>
          <a:noFill/>
        </p:spPr>
        <p:txBody>
          <a:bodyPr wrap="square" rtlCol="0">
            <a:spAutoFit/>
          </a:bodyPr>
          <a:lstStyle/>
          <a:p>
            <a:pPr>
              <a:lnSpc>
                <a:spcPct val="125000"/>
              </a:lnSpc>
            </a:pP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根据题目信息和文献得到太阳高度角、方位角、赤纬角</a:t>
            </a:r>
            <a:r>
              <a:rPr lang="en-US" altLang="zh-CN" sz="2400" baseline="30000" dirty="0">
                <a:solidFill>
                  <a:schemeClr val="tx1"/>
                </a:solidFill>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。通过三个角度建立</a:t>
            </a:r>
            <a:r>
              <a:rPr lang="zh-CN" altLang="en-US" sz="2400" b="1" dirty="0">
                <a:latin typeface="微软雅黑" panose="020B0503020204020204" pitchFamily="34" charset="-122"/>
                <a:ea typeface="微软雅黑" panose="020B0503020204020204" pitchFamily="34" charset="-122"/>
              </a:rPr>
              <a:t>入射光线</a:t>
            </a:r>
            <a:r>
              <a:rPr lang="zh-CN" altLang="en-US" sz="2400"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反射光线</a:t>
            </a:r>
            <a:r>
              <a:rPr lang="zh-CN" altLang="en-US" sz="2400" dirty="0">
                <a:latin typeface="微软雅黑" panose="020B0503020204020204" pitchFamily="34" charset="-122"/>
                <a:ea typeface="微软雅黑" panose="020B0503020204020204" pitchFamily="34" charset="-122"/>
              </a:rPr>
              <a:t>以及定日镜</a:t>
            </a:r>
            <a:r>
              <a:rPr lang="zh-CN" altLang="en-US" sz="2400" b="1" dirty="0">
                <a:latin typeface="微软雅黑" panose="020B0503020204020204" pitchFamily="34" charset="-122"/>
                <a:ea typeface="微软雅黑" panose="020B0503020204020204" pitchFamily="34" charset="-122"/>
              </a:rPr>
              <a:t>法向向量</a:t>
            </a:r>
            <a:r>
              <a:rPr lang="zh-CN" altLang="en-US" sz="2400" dirty="0">
                <a:latin typeface="微软雅黑" panose="020B0503020204020204" pitchFamily="34" charset="-122"/>
                <a:ea typeface="微软雅黑" panose="020B0503020204020204" pitchFamily="34" charset="-122"/>
              </a:rPr>
              <a:t>的模型。</a:t>
            </a:r>
            <a:endParaRPr lang="en-US" altLang="zh-CN" sz="2400" dirty="0">
              <a:latin typeface="微软雅黑" panose="020B0503020204020204" pitchFamily="34" charset="-122"/>
              <a:ea typeface="微软雅黑" panose="020B0503020204020204" pitchFamily="34" charset="-122"/>
            </a:endParaRPr>
          </a:p>
        </p:txBody>
      </p:sp>
      <p:sp>
        <p:nvSpPr>
          <p:cNvPr id="10" name="内容占位符 3">
            <a:extLst>
              <a:ext uri="{FF2B5EF4-FFF2-40B4-BE49-F238E27FC236}">
                <a16:creationId xmlns:a16="http://schemas.microsoft.com/office/drawing/2014/main" id="{4E73E347-B540-E0C3-DBA2-6F907B7EA320}"/>
              </a:ext>
            </a:extLst>
          </p:cNvPr>
          <p:cNvSpPr txBox="1"/>
          <p:nvPr/>
        </p:nvSpPr>
        <p:spPr>
          <a:xfrm>
            <a:off x="134620" y="182245"/>
            <a:ext cx="5511465" cy="67691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rPr>
              <a:t>二、</a:t>
            </a:r>
            <a:r>
              <a:rPr lang="zh-CN" altLang="en-US"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sym typeface="+mn-ea"/>
              </a:rPr>
              <a:t>模型建立与求解</a:t>
            </a:r>
            <a:endParaRPr lang="zh-CN" sz="4400" b="1" dirty="0">
              <a:solidFill>
                <a:srgbClr val="014924"/>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6" name="页脚占位符 2">
            <a:extLst>
              <a:ext uri="{FF2B5EF4-FFF2-40B4-BE49-F238E27FC236}">
                <a16:creationId xmlns:a16="http://schemas.microsoft.com/office/drawing/2014/main" id="{475AD8C7-1588-5E6C-4764-67A7998C5514}"/>
              </a:ext>
            </a:extLst>
          </p:cNvPr>
          <p:cNvSpPr>
            <a:spLocks noGrp="1"/>
          </p:cNvSpPr>
          <p:nvPr>
            <p:ph type="ftr" sz="quarter" idx="11"/>
          </p:nvPr>
        </p:nvSpPr>
        <p:spPr>
          <a:xfrm>
            <a:off x="294631" y="6360884"/>
            <a:ext cx="4751067" cy="365125"/>
          </a:xfrm>
        </p:spPr>
        <p:txBody>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蔡志杰，太阳影子定位</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，数学建模及其应用，</a:t>
            </a:r>
            <a:r>
              <a:rPr lang="en-US" altLang="zh-CN" dirty="0">
                <a:latin typeface="Times New Roman" panose="02020603050405020304" pitchFamily="18" charset="0"/>
                <a:cs typeface="Times New Roman" panose="02020603050405020304" pitchFamily="18" charset="0"/>
              </a:rPr>
              <a:t>2015</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4(4):25-33.</a:t>
            </a:r>
            <a:endParaRPr lang="zh-CN" altLang="en-US" dirty="0">
              <a:latin typeface="Times New Roman" panose="02020603050405020304" pitchFamily="18" charset="0"/>
              <a:cs typeface="Times New Roman" panose="02020603050405020304" pitchFamily="18" charset="0"/>
            </a:endParaRPr>
          </a:p>
        </p:txBody>
      </p:sp>
      <p:grpSp>
        <p:nvGrpSpPr>
          <p:cNvPr id="7" name="组合 6">
            <a:extLst>
              <a:ext uri="{FF2B5EF4-FFF2-40B4-BE49-F238E27FC236}">
                <a16:creationId xmlns:a16="http://schemas.microsoft.com/office/drawing/2014/main" id="{20FEADFF-3C32-803C-C06D-AF19C50F5F5C}"/>
              </a:ext>
            </a:extLst>
          </p:cNvPr>
          <p:cNvGrpSpPr/>
          <p:nvPr/>
        </p:nvGrpSpPr>
        <p:grpSpPr>
          <a:xfrm>
            <a:off x="494070" y="987050"/>
            <a:ext cx="2527425" cy="594134"/>
            <a:chOff x="825910" y="2762865"/>
            <a:chExt cx="1610464" cy="594134"/>
          </a:xfrm>
        </p:grpSpPr>
        <p:sp>
          <p:nvSpPr>
            <p:cNvPr id="11" name="矩形: 圆角 10">
              <a:extLst>
                <a:ext uri="{FF2B5EF4-FFF2-40B4-BE49-F238E27FC236}">
                  <a16:creationId xmlns:a16="http://schemas.microsoft.com/office/drawing/2014/main" id="{AAD1FC90-F235-2D87-A717-5F1A42FE550F}"/>
                </a:ext>
              </a:extLst>
            </p:cNvPr>
            <p:cNvSpPr/>
            <p:nvPr/>
          </p:nvSpPr>
          <p:spPr>
            <a:xfrm>
              <a:off x="825910" y="2762865"/>
              <a:ext cx="1610464" cy="594134"/>
            </a:xfrm>
            <a:prstGeom prst="roundRect">
              <a:avLst/>
            </a:prstGeom>
            <a:solidFill>
              <a:srgbClr val="01492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 name="文本框 14">
              <a:extLst>
                <a:ext uri="{FF2B5EF4-FFF2-40B4-BE49-F238E27FC236}">
                  <a16:creationId xmlns:a16="http://schemas.microsoft.com/office/drawing/2014/main" id="{7363D98A-B06C-4417-DD23-D4E5560D06D6}"/>
                </a:ext>
              </a:extLst>
            </p:cNvPr>
            <p:cNvSpPr txBox="1"/>
            <p:nvPr/>
          </p:nvSpPr>
          <p:spPr>
            <a:xfrm>
              <a:off x="899131" y="2829101"/>
              <a:ext cx="1537243" cy="461661"/>
            </a:xfrm>
            <a:prstGeom prst="rect">
              <a:avLst/>
            </a:prstGeom>
            <a:noFill/>
          </p:spPr>
          <p:txBody>
            <a:bodyPr wrap="square" lIns="91436" tIns="45718" rIns="91436" bIns="45718"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问题一模型建立</a:t>
              </a:r>
            </a:p>
          </p:txBody>
        </p:sp>
      </p:grpSp>
    </p:spTree>
    <p:extLst>
      <p:ext uri="{BB962C8B-B14F-4D97-AF65-F5344CB8AC3E}">
        <p14:creationId xmlns:p14="http://schemas.microsoft.com/office/powerpoint/2010/main" val="5637163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c42abca6-6dc3-4901-aec9-434daec8d191"/>
  <p:tag name="COMMONDATA" val="eyJoZGlkIjoiNjk1NmU1NDY1ODY2MjE0MWIzOGM3Y2UyMTBhMGUwNzIifQ=="/>
</p:tagLst>
</file>

<file path=ppt/tags/tag2.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96,&quot;width&quot;:6748}"/>
</p:tagLst>
</file>

<file path=ppt/tags/tag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96,&quot;width&quot;:6748}"/>
</p:tagLst>
</file>

<file path=ppt/tags/tag4.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496,&quot;width&quot;:6748}"/>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440</TotalTime>
  <Words>2932</Words>
  <Application>Microsoft Office PowerPoint</Application>
  <PresentationFormat>宽屏</PresentationFormat>
  <Paragraphs>302</Paragraphs>
  <Slides>29</Slides>
  <Notes>26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29</vt:i4>
      </vt:variant>
    </vt:vector>
  </HeadingPairs>
  <TitlesOfParts>
    <vt:vector size="39" baseType="lpstr">
      <vt:lpstr>Kozuka Gothic Pro M</vt:lpstr>
      <vt:lpstr>等线</vt:lpstr>
      <vt:lpstr>微软雅黑</vt:lpstr>
      <vt:lpstr>Arial</vt:lpstr>
      <vt:lpstr>Calibri</vt:lpstr>
      <vt:lpstr>Calibri Light</vt:lpstr>
      <vt:lpstr>Cambria Math</vt:lpstr>
      <vt:lpstr>Impact</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子林 曾</dc:creator>
  <cp:lastModifiedBy>子林 曾</cp:lastModifiedBy>
  <cp:revision>8</cp:revision>
  <dcterms:created xsi:type="dcterms:W3CDTF">2023-09-06T13:18:38Z</dcterms:created>
  <dcterms:modified xsi:type="dcterms:W3CDTF">2023-10-03T08:18:55Z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F5BC546EBFC240E5A4C9AB468CDEFE10</vt:lpwstr>
  </property>
  <property fmtid="{D5CDD505-2E9C-101B-9397-08002B2CF9AE}" pid="3" name="KSOProductBuildVer">
    <vt:lpwstr>2052-11.1.0.13703</vt:lpwstr>
  </property>
</Properties>
</file>