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5" r:id="rId4"/>
    <p:sldId id="266" r:id="rId5"/>
    <p:sldId id="276" r:id="rId6"/>
    <p:sldId id="267" r:id="rId7"/>
    <p:sldId id="268" r:id="rId8"/>
    <p:sldId id="269" r:id="rId9"/>
    <p:sldId id="277" r:id="rId10"/>
    <p:sldId id="270" r:id="rId11"/>
    <p:sldId id="271" r:id="rId12"/>
    <p:sldId id="272" r:id="rId13"/>
    <p:sldId id="278" r:id="rId14"/>
    <p:sldId id="279" r:id="rId15"/>
    <p:sldId id="280" r:id="rId16"/>
    <p:sldId id="274" r:id="rId17"/>
    <p:sldId id="281" r:id="rId18"/>
    <p:sldId id="27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大型超市数据库系统展示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5567052" y="5534723"/>
            <a:ext cx="160147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>
                <a:solidFill>
                  <a:srgbClr val="014723"/>
                </a:solidFill>
                <a:latin typeface="微软雅黑" panose="020B0503020204020204" charset="-122"/>
                <a:ea typeface="微软雅黑" panose="020B0503020204020204" charset="-122"/>
              </a:rPr>
              <a:t>詹迪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charset="-122"/>
                <a:ea typeface="微软雅黑" panose="020B0503020204020204" charset="-122"/>
              </a:rPr>
              <a:t>凌国明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4581472" y="5501643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/>
      <p:bldP spid="13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安全性、完整性设计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 </a:t>
            </a:r>
            <a:r>
              <a:rPr lang="en-US" altLang="zh-CN" sz="2400">
                <a:ea typeface="宋体" panose="02010600030101010101" pitchFamily="2" charset="-122"/>
                <a:cs typeface="+mn-lt"/>
              </a:rPr>
              <a:t>    </a:t>
            </a:r>
            <a:r>
              <a:rPr lang="zh-CN" altLang="en-US" sz="2400">
                <a:ea typeface="宋体" panose="02010600030101010101" pitchFamily="2" charset="-122"/>
                <a:cs typeface="+mn-lt"/>
              </a:rPr>
              <a:t>操作权限：</a:t>
            </a:r>
            <a:endParaRPr lang="zh-CN" altLang="en-US" sz="2000">
              <a:ea typeface="宋体" panose="02010600030101010101" pitchFamily="2" charset="-122"/>
              <a:cs typeface="+mn-lt"/>
            </a:endParaRP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</a:t>
            </a:r>
            <a:endParaRPr lang="zh-CN" altLang="en-US" sz="2000">
              <a:ea typeface="宋体" panose="02010600030101010101" pitchFamily="2" charset="-122"/>
              <a:cs typeface="+mn-lt"/>
            </a:endParaRPr>
          </a:p>
          <a:p>
            <a:endParaRPr lang="zh-CN" altLang="en-US" sz="2000">
              <a:ea typeface="宋体" panose="02010600030101010101" pitchFamily="2" charset="-122"/>
              <a:cs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17897" y="2311981"/>
          <a:ext cx="10166284" cy="380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524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585">
                <a:tc>
                  <a:txBody>
                    <a:bodyPr/>
                    <a:lstStyle/>
                    <a:p>
                      <a:r>
                        <a:rPr lang="zh-CN" altLang="en-US" dirty="0"/>
                        <a:t>顾客 </a:t>
                      </a:r>
                      <a:r>
                        <a:rPr lang="en-US" altLang="zh-CN" dirty="0"/>
                        <a:t>customer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 ON TABLE </a:t>
                      </a:r>
                      <a:r>
                        <a:rPr lang="zh-CN" altLang="en-US" dirty="0"/>
                        <a:t>“</a:t>
                      </a:r>
                      <a:r>
                        <a:rPr dirty="0"/>
                        <a:t>商品(Goods)</a:t>
                      </a:r>
                      <a:r>
                        <a:rPr lang="zh-CN" altLang="en-US" dirty="0"/>
                        <a:t>”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UPGRATE ON TABLE </a:t>
                      </a:r>
                      <a:r>
                        <a:rPr lang="zh-CN" altLang="en-US" dirty="0"/>
                        <a:t>“</a:t>
                      </a:r>
                      <a:r>
                        <a:rPr dirty="0"/>
                        <a:t>订单(Order)</a:t>
                      </a:r>
                      <a:r>
                        <a:rPr lang="zh-CN" altLang="en-US" dirty="0"/>
                        <a:t>”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INSERT ON TABLE </a:t>
                      </a:r>
                      <a:r>
                        <a:rPr lang="zh-CN" altLang="en-US" dirty="0"/>
                        <a:t>“</a:t>
                      </a:r>
                      <a:r>
                        <a:t>商品订单明细(OrderDetail)</a:t>
                      </a:r>
                      <a:r>
                        <a:rPr lang="zh-CN" altLang="en-US" dirty="0"/>
                        <a:t>”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24">
                <a:tc>
                  <a:txBody>
                    <a:bodyPr/>
                    <a:lstStyle/>
                    <a:p>
                      <a:r>
                        <a:rPr lang="zh-CN" altLang="en-US" dirty="0"/>
                        <a:t>员工</a:t>
                      </a:r>
                      <a:r>
                        <a:rPr lang="en-US" altLang="zh-CN" dirty="0"/>
                        <a:t>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 ON TABLE “</a:t>
                      </a:r>
                      <a:r>
                        <a:rPr sz="1800" dirty="0">
                          <a:sym typeface="+mn-ea"/>
                        </a:rPr>
                        <a:t>商品(Goods)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sz="1800" dirty="0">
                          <a:sym typeface="+mn-ea"/>
                        </a:rPr>
                        <a:t>INSERT ON TABLE </a:t>
                      </a:r>
                      <a:r>
                        <a:rPr lang="zh-CN" altLang="en-US" sz="1800" dirty="0">
                          <a:sym typeface="+mn-ea"/>
                        </a:rPr>
                        <a:t>“</a:t>
                      </a:r>
                      <a:r>
                        <a:rPr sz="1800">
                          <a:sym typeface="+mn-ea"/>
                        </a:rPr>
                        <a:t>商品订单明细(OrderDetail)</a:t>
                      </a:r>
                      <a:r>
                        <a:rPr lang="zh-CN" altLang="en-US" sz="1800" dirty="0">
                          <a:sym typeface="+mn-ea"/>
                        </a:rPr>
                        <a:t>”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34">
                <a:tc>
                  <a:txBody>
                    <a:bodyPr/>
                    <a:lstStyle/>
                    <a:p>
                      <a:r>
                        <a:rPr lang="zh-CN" altLang="en-US" dirty="0"/>
                        <a:t>经理 </a:t>
                      </a:r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ALL ON TABLE  “</a:t>
                      </a:r>
                      <a:r>
                        <a:rPr sz="1800" dirty="0">
                          <a:sym typeface="+mn-ea"/>
                        </a:rPr>
                        <a:t>商品(Goods)</a:t>
                      </a:r>
                      <a:r>
                        <a:rPr lang="en-US" altLang="zh-CN" sz="1800" dirty="0">
                          <a:sym typeface="+mn-ea"/>
                        </a:rPr>
                        <a:t>”</a:t>
                      </a:r>
                      <a:r>
                        <a:rPr lang="zh-CN" altLang="en-US" sz="1800" dirty="0">
                          <a:sym typeface="+mn-ea"/>
                        </a:rPr>
                        <a:t>、“</a:t>
                      </a:r>
                      <a:r>
                        <a:rPr sz="1800" dirty="0">
                          <a:sym typeface="+mn-ea"/>
                        </a:rPr>
                        <a:t>订单(Order)</a:t>
                      </a:r>
                      <a:r>
                        <a:rPr lang="zh-CN" altLang="en-US" sz="1800" dirty="0">
                          <a:sym typeface="+mn-ea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                          </a:t>
                      </a:r>
                      <a:r>
                        <a:rPr lang="zh-CN" altLang="en-US" sz="1800" dirty="0">
                          <a:sym typeface="+mn-ea"/>
                        </a:rPr>
                        <a:t>“</a:t>
                      </a:r>
                      <a:r>
                        <a:rPr sz="1800">
                          <a:sym typeface="+mn-ea"/>
                        </a:rPr>
                        <a:t>商品订单明细(OrderDetail)</a:t>
                      </a:r>
                      <a:r>
                        <a:rPr lang="zh-CN" altLang="en-US" sz="1800" dirty="0">
                          <a:sym typeface="+mn-ea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                             “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员工</a:t>
                      </a:r>
                      <a:r>
                        <a:rPr lang="en-US" altLang="zh-CN" sz="1800" dirty="0">
                          <a:sym typeface="+mn-ea"/>
                        </a:rPr>
                        <a:t>(Employee)”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安全性、完整性设计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 </a:t>
            </a:r>
            <a:r>
              <a:rPr lang="en-US" altLang="zh-CN" sz="2400">
                <a:ea typeface="宋体" panose="02010600030101010101" pitchFamily="2" charset="-122"/>
                <a:cs typeface="+mn-lt"/>
              </a:rPr>
              <a:t>    </a:t>
            </a:r>
            <a:r>
              <a:rPr lang="zh-CN" altLang="en-US" sz="2400">
                <a:ea typeface="宋体" panose="02010600030101010101" pitchFamily="2" charset="-122"/>
                <a:cs typeface="+mn-lt"/>
              </a:rPr>
              <a:t>完整性：</a:t>
            </a:r>
            <a:endParaRPr lang="zh-CN" altLang="en-US" sz="2000">
              <a:ea typeface="宋体" panose="02010600030101010101" pitchFamily="2" charset="-122"/>
              <a:cs typeface="+mn-lt"/>
            </a:endParaRP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     1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、实体完整性：</a:t>
            </a:r>
            <a:r>
              <a:rPr lang="en-US" altLang="zh-CN" sz="2000">
                <a:ea typeface="宋体" panose="02010600030101010101" pitchFamily="2" charset="-122"/>
                <a:cs typeface="+mn-lt"/>
              </a:rPr>
              <a:t>表的主属性都不为空</a:t>
            </a: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     2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、参照完整性：在很多表中都设有外码，并且符合参照完整性规则；</a:t>
            </a:r>
            <a:r>
              <a:rPr lang="en-US" altLang="zh-CN" sz="2000">
                <a:ea typeface="宋体" panose="02010600030101010101" pitchFamily="2" charset="-122"/>
                <a:cs typeface="+mn-lt"/>
              </a:rPr>
              <a:t>eg.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订单与订单明细。</a:t>
            </a: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     3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、用户定义完整性：部分属性设置了相应的范围要求。</a:t>
            </a: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           eg.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货架上的商品数量不能超过货架能承载的最大商品数量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EF80AD-338D-F7AB-A168-CDE5BB970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97" y="4485477"/>
            <a:ext cx="9724205" cy="1421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685" y="923290"/>
            <a:ext cx="5503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第四章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具体实现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  <a:cs typeface="+mn-lt"/>
              </a:rPr>
              <a:t>建立表格：</a:t>
            </a:r>
          </a:p>
          <a:p>
            <a:endParaRPr lang="zh-CN" altLang="en-US" sz="2000" dirty="0">
              <a:ea typeface="宋体" panose="02010600030101010101" pitchFamily="2" charset="-122"/>
              <a:cs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8BA08E-619C-D5AA-DBE4-82E9E0AAE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67" y="923290"/>
            <a:ext cx="6404273" cy="56310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85FD7D-CA52-B410-0CB8-FD0A603B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8" y="2292261"/>
            <a:ext cx="5546369" cy="18019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CE8C93-308E-52DE-C2EF-D82722EBE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33837"/>
            <a:ext cx="5620547" cy="28241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685" y="923290"/>
            <a:ext cx="5503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具体实现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  <a:cs typeface="+mn-lt"/>
              </a:rPr>
              <a:t>顾客模块：</a:t>
            </a:r>
          </a:p>
          <a:p>
            <a:endParaRPr lang="zh-CN" altLang="en-US" sz="2000">
              <a:ea typeface="宋体" panose="02010600030101010101" pitchFamily="2" charset="-122"/>
              <a:cs typeface="+mn-lt"/>
            </a:endParaRPr>
          </a:p>
          <a:p>
            <a:r>
              <a:rPr lang="zh-CN" altLang="en-US" sz="2000">
                <a:ea typeface="宋体" panose="02010600030101010101" pitchFamily="2" charset="-122"/>
                <a:cs typeface="+mn-lt"/>
              </a:rPr>
              <a:t>顾客模块的主要功能包括，为顾客展示超市的各类商品；顾客能够查找某类特定的商品，并得知该商品的位置信息（如：某商品位于三层</a:t>
            </a: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C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区</a:t>
            </a:r>
            <a:r>
              <a:rPr lang="en-US" altLang="zh-CN" sz="2000">
                <a:ea typeface="宋体" panose="02010600030101010101" pitchFamily="2" charset="-122"/>
                <a:cs typeface="+mn-lt"/>
              </a:rPr>
              <a:t>2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号展示柜）；顾客能查看自己的订单、在订单中增加商品（增加订单明细）、在订单中减少商品（减少订单明细）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4AA117-370E-D94C-F65B-DA375E8C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784" y="997067"/>
            <a:ext cx="6380955" cy="5342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9A2966-50A4-65C6-9A2C-92B1D0363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08" y="4421605"/>
            <a:ext cx="3946358" cy="24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7170" y="923290"/>
            <a:ext cx="550354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具体实现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  <a:cs typeface="+mn-lt"/>
              </a:rPr>
              <a:t>员工模块：</a:t>
            </a:r>
          </a:p>
          <a:p>
            <a:endParaRPr lang="zh-CN" altLang="en-US" sz="2000">
              <a:ea typeface="宋体" panose="02010600030101010101" pitchFamily="2" charset="-122"/>
              <a:cs typeface="+mn-lt"/>
            </a:endParaRPr>
          </a:p>
          <a:p>
            <a:r>
              <a:rPr lang="zh-CN" altLang="en-US" sz="2000">
                <a:ea typeface="宋体" panose="02010600030101010101" pitchFamily="2" charset="-122"/>
                <a:cs typeface="+mn-lt"/>
              </a:rPr>
              <a:t>员工模块需要连接到数据库，使得员工可以查看售罄商品，方便员工进行及时的补货；员工补完货之后，可以增加商品在售数量（补货，即根据商品库存余量决定是否增加）；同时，员工也可以查看过期商品，方便员工前去清理过期商品</a:t>
            </a:r>
            <a:r>
              <a:rPr lang="en-US" altLang="zh-CN" sz="2000">
                <a:ea typeface="宋体" panose="02010600030101010101" pitchFamily="2" charset="-122"/>
                <a:cs typeface="+mn-lt"/>
              </a:rPr>
              <a:t>——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减少商品在售数量（清理过期的</a:t>
            </a:r>
          </a:p>
          <a:p>
            <a:r>
              <a:rPr lang="zh-CN" altLang="en-US" sz="2000">
                <a:ea typeface="宋体" panose="02010600030101010101" pitchFamily="2" charset="-122"/>
                <a:cs typeface="+mn-lt"/>
              </a:rPr>
              <a:t>商品，同时还生成过期订单）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41FB7-6210-DAF0-4B9A-226B8FC14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779" y="4646295"/>
            <a:ext cx="8511390" cy="2039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4BB557-85F4-194D-21E5-4BBF8EA73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877" y="518089"/>
            <a:ext cx="6646863" cy="338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7170" y="923290"/>
            <a:ext cx="550354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具体实现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  <a:cs typeface="+mn-lt"/>
              </a:rPr>
              <a:t>员工模块：</a:t>
            </a:r>
          </a:p>
          <a:p>
            <a:endParaRPr lang="zh-CN" altLang="en-US" sz="2000">
              <a:ea typeface="宋体" panose="02010600030101010101" pitchFamily="2" charset="-122"/>
              <a:cs typeface="+mn-lt"/>
            </a:endParaRPr>
          </a:p>
          <a:p>
            <a:r>
              <a:rPr lang="zh-CN" altLang="en-US" sz="2000">
                <a:ea typeface="宋体" panose="02010600030101010101" pitchFamily="2" charset="-122"/>
                <a:cs typeface="+mn-lt"/>
              </a:rPr>
              <a:t>员工模块需要连接到数据库，使得员工可以查看售罄商品，方便员工进行及时的补货；员工补完货之后，可以增加商品在售数量（补货，即根据商品库存余量决定是否增加）；同时，员工也可以查看过期商品，方便员工前去清理过期商品</a:t>
            </a:r>
            <a:r>
              <a:rPr lang="en-US" altLang="zh-CN" sz="2000">
                <a:ea typeface="宋体" panose="02010600030101010101" pitchFamily="2" charset="-122"/>
                <a:cs typeface="+mn-lt"/>
              </a:rPr>
              <a:t>——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减少商品在售数量（清理过期的</a:t>
            </a:r>
          </a:p>
          <a:p>
            <a:r>
              <a:rPr lang="zh-CN" altLang="en-US" sz="2000">
                <a:ea typeface="宋体" panose="02010600030101010101" pitchFamily="2" charset="-122"/>
                <a:cs typeface="+mn-lt"/>
              </a:rPr>
              <a:t>商品，同时还生成过期订单）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9DC5EF-C25F-E6C8-6B2C-69074FF8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937" y="4705350"/>
            <a:ext cx="8715375" cy="2152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17CE3E-B388-8204-FEAB-AC42E2F2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239" y="298727"/>
            <a:ext cx="6064330" cy="43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8595" y="923290"/>
            <a:ext cx="5503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具体实现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  <a:cs typeface="+mn-lt"/>
              </a:rPr>
              <a:t>经理模块：</a:t>
            </a:r>
          </a:p>
          <a:p>
            <a:endParaRPr lang="zh-CN" altLang="en-US" sz="2000">
              <a:ea typeface="宋体" panose="02010600030101010101" pitchFamily="2" charset="-122"/>
              <a:cs typeface="+mn-lt"/>
            </a:endParaRPr>
          </a:p>
          <a:p>
            <a:r>
              <a:rPr lang="zh-CN" altLang="en-US" sz="2000">
                <a:ea typeface="宋体" panose="02010600030101010101" pitchFamily="2" charset="-122"/>
                <a:cs typeface="+mn-lt"/>
              </a:rPr>
              <a:t> 经理模块的主要功能是让经理能够进行超市的日常管理，包括查看员工名单、增加员工、删除员工，修改员工的工作时间；同时制定销售计划，包括查看商品信息、增加商品、删除商品，修改商品库存量；还可以查看订单信息，进行统计分析，获知销售情况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59F9C4-751E-89B5-A2DC-4000F4F6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394" y="330370"/>
            <a:ext cx="6234364" cy="4027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183643-9968-9AC2-E4B3-19E68C935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778" y="5227721"/>
            <a:ext cx="4868851" cy="8592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85DC79-8A8A-D35B-52E9-A35FADF86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66" y="4536461"/>
            <a:ext cx="5948764" cy="2068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8595" y="923290"/>
            <a:ext cx="5503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第四章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具体实现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+mn-lt"/>
              </a:rPr>
              <a:t>CPP</a:t>
            </a:r>
            <a:r>
              <a:rPr lang="zh-CN" altLang="en-US" sz="2400" b="1" dirty="0">
                <a:ea typeface="宋体" panose="02010600030101010101" pitchFamily="2" charset="-122"/>
                <a:cs typeface="+mn-lt"/>
              </a:rPr>
              <a:t>连接：</a:t>
            </a:r>
          </a:p>
          <a:p>
            <a:endParaRPr lang="zh-CN" altLang="en-US" sz="2000" dirty="0">
              <a:ea typeface="宋体" panose="02010600030101010101" pitchFamily="2" charset="-122"/>
              <a:cs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6D329-A303-4631-0BE9-00391C97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44" y="474496"/>
            <a:ext cx="5702273" cy="5096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98B180-05ED-0F6B-DDB8-68DB86645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95" y="2313772"/>
            <a:ext cx="5599088" cy="41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8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1190" y="2546350"/>
            <a:ext cx="5503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第五章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运行展示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需求建模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现如今，超大型超市营业模式盛行，如沃尔玛、山姆会员商店、麦德龙超市。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大家去超大型超市购买东西的时候，常常会遇到一个难题：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我妈妈让我买的酱油在哪里？！怎么找半天找不到？！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顾客在购物时，常常无法准确快速地找到自己想要购买的商品的位置，而不得不寻求超市工作人员的帮助。（这对于有些社恐人士来说无异于灭顶之灾）而超市为了帮助顾客购物，配置大量的导购员也是一笔不菲的开销，并且每个导购员都需要不厌其烦地记下所有商品的摆放位置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我们决定设计一个大型超市的数据库系统！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需求建模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经过需求调查，对数据库系统的功能性需求分析如下：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商品信息：大型超市数据库管理系统，需要存储商品相关信息，诸如商品名称、商品类型、商品价格、上架数量、摆放位置、过期时间、在售数量等等。这些数据需要被及时更新、备份和维护，并且需要支持多用户同时访问。</a:t>
            </a: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②库存管理：大型超市数据库管理系统，需要提供库存管理服务，用于监控商品数量，及时更新商品的在售数量和库存数量，在必要时提醒员工对商品进行补货。</a:t>
            </a: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顾客服务：大型超市数据库管理系统，需要提供完善的顾客服务，包括向顾客提供商品信息、促销活动和折扣优惠；告诉顾客商品的位置，以便导航顾客到相应的位置选购商品；为顾客生成购买订单用于自动结账等等。</a:t>
            </a: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销售统计：大型超市数据库管理系统，还需要满足销售统计的需求，用于监控商品销售情况、顾客消费习惯等信息，生成对应的报表，以便管理者制定更好的销售策略。例如，经理可以查看某一段时间内，某种商品的订单数量、销售额和利润等信息，来决定是否继续进货。</a:t>
            </a: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⑤人事管理：大型超市数据库管理系统，也需要提供人事管理服务。经理可以规定员工的上班时间、对员工进行人事任免等。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需求建模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用户组织架构图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71115" y="1701800"/>
            <a:ext cx="6496685" cy="4805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需求建模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系统用例图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E75643-ED67-B3C5-04E2-0E6EDE9E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139" y="1481165"/>
            <a:ext cx="6154577" cy="49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8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数据库设计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  <a:cs typeface="+mn-lt"/>
              </a:rPr>
              <a:t>根据需求调查信息，设计实体如下：</a:t>
            </a:r>
          </a:p>
        </p:txBody>
      </p:sp>
      <p:pic>
        <p:nvPicPr>
          <p:cNvPr id="1764353797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2450" y="2183130"/>
            <a:ext cx="5276850" cy="423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数据库设计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E-R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图</a:t>
            </a:r>
          </a:p>
          <a:p>
            <a:endParaRPr lang="zh-CN" altLang="en-US" sz="2000">
              <a:ea typeface="宋体" panose="02010600030101010101" pitchFamily="2" charset="-122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66340" y="1470025"/>
            <a:ext cx="6942455" cy="5151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数据库设计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  <a:cs typeface="+mn-lt"/>
              </a:rPr>
              <a:t>  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逻辑结构</a:t>
            </a:r>
          </a:p>
          <a:p>
            <a:endParaRPr lang="zh-CN" altLang="en-US" sz="2000">
              <a:ea typeface="宋体" panose="02010600030101010101" pitchFamily="2" charset="-122"/>
              <a:cs typeface="+mn-lt"/>
            </a:endParaRPr>
          </a:p>
        </p:txBody>
      </p:sp>
      <p:pic>
        <p:nvPicPr>
          <p:cNvPr id="1108474444" name="图片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1590" y="1757680"/>
            <a:ext cx="7826375" cy="414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-147157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923290"/>
            <a:ext cx="1100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数据库设计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+mn-lt"/>
              </a:rPr>
              <a:t>系统领域模型图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855D52-B3FA-6E03-4449-AF5F6CA98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894" y="1668011"/>
            <a:ext cx="5922211" cy="4938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68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hZmI4YjQwZjE4NTQ3M2M0OGFkZGU2OGVhZWMw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985</Words>
  <Application>Microsoft Office PowerPoint</Application>
  <PresentationFormat>宽屏</PresentationFormat>
  <Paragraphs>94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詹迪</dc:creator>
  <cp:lastModifiedBy>国明 凌</cp:lastModifiedBy>
  <cp:revision>32</cp:revision>
  <dcterms:created xsi:type="dcterms:W3CDTF">2023-08-09T12:44:00Z</dcterms:created>
  <dcterms:modified xsi:type="dcterms:W3CDTF">2024-01-10T07:56:50Z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