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5.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6.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7.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2.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9" r:id="rId4"/>
    <p:sldId id="260" r:id="rId5"/>
    <p:sldId id="266" r:id="rId6"/>
    <p:sldId id="263" r:id="rId7"/>
    <p:sldId id="302" r:id="rId8"/>
    <p:sldId id="301"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295"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9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90116" autoAdjust="0"/>
  </p:normalViewPr>
  <p:slideViewPr>
    <p:cSldViewPr snapToGrid="0" showGuides="1">
      <p:cViewPr varScale="1">
        <p:scale>
          <a:sx n="79" d="100"/>
          <a:sy n="79" d="100"/>
        </p:scale>
        <p:origin x="744" y="67"/>
      </p:cViewPr>
      <p:guideLst>
        <p:guide orient="horz" pos="2160"/>
        <p:guide pos="9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2A8A1-2718-456C-B6BB-4ED2E5219E3C}" type="datetimeFigureOut">
              <a:rPr lang="zh-CN" altLang="en-US" smtClean="0"/>
              <a:t>2024/3/1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0FCEC-76B1-462B-8480-C8B7B91DCBA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0FCEC-76B1-462B-8480-C8B7B91DCBA3}" type="slidenum">
              <a:rPr lang="zh-CN" altLang="en-US" smtClean="0"/>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0FCEC-76B1-462B-8480-C8B7B91DCBA3}" type="slidenum">
              <a:rPr lang="zh-CN" altLang="en-US" smtClean="0"/>
              <a:t>20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0FCEC-76B1-462B-8480-C8B7B91DCBA3}" type="slidenum">
              <a:rPr lang="zh-CN" altLang="en-US" smtClean="0"/>
              <a:t>21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0FCEC-76B1-462B-8480-C8B7B91DCBA3}"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0FCEC-76B1-462B-8480-C8B7B91DCBA3}" type="slidenum">
              <a:rPr lang="zh-CN" altLang="en-US" smtClean="0"/>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0FCEC-76B1-462B-8480-C8B7B91DCBA3}" type="slidenum">
              <a:rPr lang="zh-CN" altLang="en-US" smtClean="0"/>
              <a:t>13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0FCEC-76B1-462B-8480-C8B7B91DCBA3}" type="slidenum">
              <a:rPr lang="zh-CN" altLang="en-US" smtClean="0"/>
              <a:t>14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0FCEC-76B1-462B-8480-C8B7B91DCBA3}" type="slidenum">
              <a:rPr lang="zh-CN" altLang="en-US" smtClean="0"/>
              <a:t>15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0FCEC-76B1-462B-8480-C8B7B91DCBA3}" type="slidenum">
              <a:rPr lang="zh-CN" altLang="en-US" smtClean="0"/>
              <a:t>16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0FCEC-76B1-462B-8480-C8B7B91DCBA3}" type="slidenum">
              <a:rPr lang="zh-CN" altLang="en-US" smtClean="0"/>
              <a:t>17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0FCEC-76B1-462B-8480-C8B7B91DCBA3}" type="slidenum">
              <a:rPr lang="zh-CN" altLang="en-US" smtClean="0"/>
              <a:t>18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50FCEC-76B1-462B-8480-C8B7B91DCBA3}" type="slidenum">
              <a:rPr lang="zh-CN" altLang="en-US" smtClean="0"/>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9B9C495-DEF6-4E98-BD2A-4C5A61A99BB9}" type="datetimeFigureOut">
              <a:rPr lang="zh-CN" altLang="en-US" smtClean="0"/>
              <a:t>2024/3/1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673B-2875-413E-9DBD-E6D3804563F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9B9C495-DEF6-4E98-BD2A-4C5A61A99BB9}" type="datetimeFigureOut">
              <a:rPr lang="zh-CN" altLang="en-US" smtClean="0"/>
              <a:t>2024/3/1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673B-2875-413E-9DBD-E6D3804563F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9B9C495-DEF6-4E98-BD2A-4C5A61A99BB9}" type="datetimeFigureOut">
              <a:rPr lang="zh-CN" altLang="en-US" smtClean="0"/>
              <a:t>2024/3/1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673B-2875-413E-9DBD-E6D3804563F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9B9C495-DEF6-4E98-BD2A-4C5A61A99BB9}" type="datetimeFigureOut">
              <a:rPr lang="zh-CN" altLang="en-US" smtClean="0"/>
              <a:t>2024/3/1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673B-2875-413E-9DBD-E6D3804563F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9B9C495-DEF6-4E98-BD2A-4C5A61A99BB9}" type="datetimeFigureOut">
              <a:rPr lang="zh-CN" altLang="en-US" smtClean="0"/>
              <a:t>2024/3/1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673B-2875-413E-9DBD-E6D3804563F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9B9C495-DEF6-4E98-BD2A-4C5A61A99BB9}" type="datetimeFigureOut">
              <a:rPr lang="zh-CN" altLang="en-US" smtClean="0"/>
              <a:t>2024/3/1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72673B-2875-413E-9DBD-E6D3804563F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9B9C495-DEF6-4E98-BD2A-4C5A61A99BB9}" type="datetimeFigureOut">
              <a:rPr lang="zh-CN" altLang="en-US" smtClean="0"/>
              <a:t>2024/3/1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72673B-2875-413E-9DBD-E6D3804563F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9B9C495-DEF6-4E98-BD2A-4C5A61A99BB9}" type="datetimeFigureOut">
              <a:rPr lang="zh-CN" altLang="en-US" smtClean="0"/>
              <a:t>2024/3/1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72673B-2875-413E-9DBD-E6D3804563F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B9C495-DEF6-4E98-BD2A-4C5A61A99BB9}" type="datetimeFigureOut">
              <a:rPr lang="zh-CN" altLang="en-US" smtClean="0"/>
              <a:t>2024/3/1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72673B-2875-413E-9DBD-E6D3804563F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9B9C495-DEF6-4E98-BD2A-4C5A61A99BB9}" type="datetimeFigureOut">
              <a:rPr lang="zh-CN" altLang="en-US" smtClean="0"/>
              <a:t>2024/3/1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72673B-2875-413E-9DBD-E6D3804563F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9B9C495-DEF6-4E98-BD2A-4C5A61A99BB9}" type="datetimeFigureOut">
              <a:rPr lang="zh-CN" altLang="en-US" smtClean="0"/>
              <a:t>2024/3/1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72673B-2875-413E-9DBD-E6D3804563F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9C495-DEF6-4E98-BD2A-4C5A61A99BB9}" type="datetimeFigureOut">
              <a:rPr lang="zh-CN" altLang="en-US" smtClean="0"/>
              <a:t>2024/3/1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2673B-2875-413E-9DBD-E6D3804563F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31.xml"/><Relationship Id="rId7" Type="http://schemas.openxmlformats.org/officeDocument/2006/relationships/notesSlide" Target="../notesSlides/notesSlide2.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Layout" Target="../slideLayouts/slideLayout7.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4.jpe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jpeg"/><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6.jpe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5.png"/><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18.jpe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7.jpeg"/><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0.jpe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9.jpeg"/><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22.jpe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21.jpeg"/><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24.jpe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23.jpeg"/><Relationship Id="rId5" Type="http://schemas.openxmlformats.org/officeDocument/2006/relationships/notesSlide" Target="../notesSlides/notesSlide8.xml"/><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25.jpe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7.jpeg"/><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slideLayout" Target="../slideLayouts/slideLayout7.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27.jpe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26.jpeg"/><Relationship Id="rId5" Type="http://schemas.openxmlformats.org/officeDocument/2006/relationships/notesSlide" Target="../notesSlides/notesSlide10.xml"/><Relationship Id="rId4"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29.jpe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28.jpeg"/><Relationship Id="rId5" Type="http://schemas.openxmlformats.org/officeDocument/2006/relationships/notesSlide" Target="../notesSlides/notesSlide11.xml"/><Relationship Id="rId4"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31.jpe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30.jpeg"/><Relationship Id="rId5" Type="http://schemas.openxmlformats.org/officeDocument/2006/relationships/notesSlide" Target="../notesSlides/notesSlide12.xml"/><Relationship Id="rId4"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slideLayout" Target="../slideLayouts/slideLayout7.xml"/><Relationship Id="rId4" Type="http://schemas.openxmlformats.org/officeDocument/2006/relationships/tags" Target="../tags/tag70.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9.xml"/><Relationship Id="rId7"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3.png"/><Relationship Id="rId5" Type="http://schemas.openxmlformats.org/officeDocument/2006/relationships/slideLayout" Target="../slideLayouts/slideLayout7.xml"/><Relationship Id="rId4" Type="http://schemas.openxmlformats.org/officeDocument/2006/relationships/tags" Target="../tags/tag1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7.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6.jpeg"/><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8.png"/><Relationship Id="rId5" Type="http://schemas.openxmlformats.org/officeDocument/2006/relationships/slideLayout" Target="../slideLayouts/slideLayout7.xml"/><Relationship Id="rId4"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custDataLst>
              <p:tags r:id="rId1"/>
            </p:custDataLst>
          </p:nvPr>
        </p:nvSpPr>
        <p:spPr>
          <a:xfrm>
            <a:off x="3242311" y="1627406"/>
            <a:ext cx="5669280" cy="2306955"/>
          </a:xfrm>
          <a:prstGeom prst="rect">
            <a:avLst/>
          </a:prstGeom>
          <a:noFill/>
          <a:effectLst/>
        </p:spPr>
        <p:txBody>
          <a:bodyPr wrap="none">
            <a:spAutoFit/>
          </a:bodyPr>
          <a:lstStyle/>
          <a:p>
            <a:pPr lvl="0" algn="ctr">
              <a:defRPr/>
            </a:pPr>
            <a:r>
              <a:rPr lang="zh-CN" altLang="en-US" sz="7200" dirty="0">
                <a:ln/>
                <a:solidFill>
                  <a:schemeClr val="tx1"/>
                </a:solidFill>
                <a:effectLst>
                  <a:outerShdw blurRad="38100" dist="19050" dir="2700000" algn="tl" rotWithShape="0">
                    <a:schemeClr val="dk1">
                      <a:alpha val="40000"/>
                    </a:schemeClr>
                  </a:outerShdw>
                </a:effectLst>
                <a:latin typeface="字魂59号-创粗黑" panose="00000500000000000000" pitchFamily="2" charset="-122"/>
                <a:ea typeface="字魂59号-创粗黑" panose="00000500000000000000" pitchFamily="2" charset="-122"/>
                <a:cs typeface="+mn-ea"/>
                <a:sym typeface="+mn-lt"/>
              </a:rPr>
              <a:t>数字图像处理</a:t>
            </a:r>
          </a:p>
          <a:p>
            <a:pPr lvl="0" algn="ctr">
              <a:defRPr/>
            </a:pPr>
            <a:r>
              <a:rPr lang="zh-CN" altLang="en-US" sz="7200" dirty="0">
                <a:ln/>
                <a:solidFill>
                  <a:schemeClr val="tx1"/>
                </a:solidFill>
                <a:effectLst>
                  <a:outerShdw blurRad="38100" dist="19050" dir="2700000" algn="tl" rotWithShape="0">
                    <a:schemeClr val="dk1">
                      <a:alpha val="40000"/>
                    </a:schemeClr>
                  </a:outerShdw>
                </a:effectLst>
                <a:latin typeface="字魂59号-创粗黑" panose="00000500000000000000" pitchFamily="2" charset="-122"/>
                <a:ea typeface="字魂59号-创粗黑" panose="00000500000000000000" pitchFamily="2" charset="-122"/>
                <a:cs typeface="+mn-ea"/>
                <a:sym typeface="+mn-lt"/>
              </a:rPr>
              <a:t>期末项目</a:t>
            </a:r>
          </a:p>
        </p:txBody>
      </p:sp>
      <p:sp>
        <p:nvSpPr>
          <p:cNvPr id="6" name="文本框 5"/>
          <p:cNvSpPr txBox="1"/>
          <p:nvPr/>
        </p:nvSpPr>
        <p:spPr>
          <a:xfrm>
            <a:off x="3535045" y="4886325"/>
            <a:ext cx="5122545" cy="583565"/>
          </a:xfrm>
          <a:prstGeom prst="rect">
            <a:avLst/>
          </a:prstGeom>
          <a:noFill/>
        </p:spPr>
        <p:txBody>
          <a:bodyPr wrap="square" rtlCol="0">
            <a:spAutoFit/>
          </a:bodyPr>
          <a:lstStyle/>
          <a:p>
            <a:r>
              <a:rPr lang="zh-CN" altLang="en-US" sz="3200"/>
              <a:t>小组成员：冯浩</a:t>
            </a:r>
            <a:r>
              <a:rPr lang="en-US" altLang="zh-CN" sz="3200"/>
              <a:t>        </a:t>
            </a:r>
            <a:r>
              <a:rPr lang="zh-CN" altLang="en-US" sz="3200"/>
              <a:t>凌国明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效果展示</a:t>
            </a:r>
          </a:p>
        </p:txBody>
      </p:sp>
      <p:sp>
        <p:nvSpPr>
          <p:cNvPr id="6" name="矩形 5"/>
          <p:cNvSpPr/>
          <p:nvPr>
            <p:custDataLst>
              <p:tags r:id="rId3"/>
            </p:custDataLst>
          </p:nvPr>
        </p:nvSpPr>
        <p:spPr>
          <a:xfrm>
            <a:off x="908299"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sp>
        <p:nvSpPr>
          <p:cNvPr id="10" name="文本框 9"/>
          <p:cNvSpPr txBox="1"/>
          <p:nvPr/>
        </p:nvSpPr>
        <p:spPr>
          <a:xfrm>
            <a:off x="0" y="1825625"/>
            <a:ext cx="6096000" cy="521970"/>
          </a:xfrm>
          <a:prstGeom prst="rect">
            <a:avLst/>
          </a:prstGeom>
          <a:noFill/>
        </p:spPr>
        <p:txBody>
          <a:bodyPr wrap="square" rtlCol="0" anchor="t">
            <a:spAutoFit/>
          </a:bodyPr>
          <a:lstStyle/>
          <a:p>
            <a:r>
              <a:rPr lang="zh-CN" altLang="en-US" sz="2800" b="1"/>
              <a:t>去雾处理前图像 和 处理后图像：</a:t>
            </a:r>
          </a:p>
        </p:txBody>
      </p:sp>
      <p:pic>
        <p:nvPicPr>
          <p:cNvPr id="4" name="图片 3"/>
          <p:cNvPicPr>
            <a:picLocks noChangeAspect="1"/>
          </p:cNvPicPr>
          <p:nvPr>
            <p:custDataLst>
              <p:tags r:id="rId4"/>
            </p:custDataLst>
          </p:nvPr>
        </p:nvPicPr>
        <p:blipFill>
          <a:blip r:embed="rId8"/>
          <a:stretch>
            <a:fillRect/>
          </a:stretch>
        </p:blipFill>
        <p:spPr>
          <a:xfrm>
            <a:off x="197485" y="2775585"/>
            <a:ext cx="5210175" cy="3271520"/>
          </a:xfrm>
          <a:prstGeom prst="rect">
            <a:avLst/>
          </a:prstGeom>
        </p:spPr>
      </p:pic>
      <p:pic>
        <p:nvPicPr>
          <p:cNvPr id="5" name="图片 4"/>
          <p:cNvPicPr>
            <a:picLocks noChangeAspect="1"/>
          </p:cNvPicPr>
          <p:nvPr>
            <p:custDataLst>
              <p:tags r:id="rId5"/>
            </p:custDataLst>
          </p:nvPr>
        </p:nvPicPr>
        <p:blipFill>
          <a:blip r:embed="rId9"/>
          <a:stretch>
            <a:fillRect/>
          </a:stretch>
        </p:blipFill>
        <p:spPr>
          <a:xfrm>
            <a:off x="6417945" y="2764790"/>
            <a:ext cx="5318125" cy="3354705"/>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使用方法及原理</a:t>
            </a:r>
          </a:p>
        </p:txBody>
      </p:sp>
      <p:sp>
        <p:nvSpPr>
          <p:cNvPr id="6" name="矩形 5"/>
          <p:cNvSpPr/>
          <p:nvPr>
            <p:custDataLst>
              <p:tags r:id="rId3"/>
            </p:custDataLst>
          </p:nvPr>
        </p:nvSpPr>
        <p:spPr>
          <a:xfrm>
            <a:off x="838200"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sp>
        <p:nvSpPr>
          <p:cNvPr id="4" name="文本框 3"/>
          <p:cNvSpPr txBox="1"/>
          <p:nvPr/>
        </p:nvSpPr>
        <p:spPr>
          <a:xfrm>
            <a:off x="-635" y="1504950"/>
            <a:ext cx="12193270" cy="5353050"/>
          </a:xfrm>
          <a:prstGeom prst="rect">
            <a:avLst/>
          </a:prstGeom>
          <a:noFill/>
        </p:spPr>
        <p:txBody>
          <a:bodyPr wrap="square" rtlCol="0" anchor="t">
            <a:noAutofit/>
          </a:bodyPr>
          <a:lstStyle/>
          <a:p>
            <a:r>
              <a:rPr lang="zh-CN" altLang="en-US" sz="3600" b="1">
                <a:solidFill>
                  <a:schemeClr val="tx1"/>
                </a:solidFill>
                <a:effectLst>
                  <a:outerShdw blurRad="38100" dist="19050" dir="2700000" algn="tl" rotWithShape="0">
                    <a:schemeClr val="dk1">
                      <a:alpha val="40000"/>
                    </a:schemeClr>
                  </a:outerShdw>
                </a:effectLst>
              </a:rPr>
              <a:t>方法：</a:t>
            </a:r>
          </a:p>
          <a:p>
            <a:r>
              <a:rPr lang="en-US" altLang="zh-CN" sz="2800"/>
              <a:t>3. </a:t>
            </a:r>
            <a:r>
              <a:rPr lang="zh-CN" altLang="en-US" sz="2800"/>
              <a:t>直方图均衡化</a:t>
            </a:r>
          </a:p>
          <a:p>
            <a:pPr indent="457200"/>
            <a:r>
              <a:rPr lang="zh-CN" altLang="en-US" sz="2400"/>
              <a:t>局部直方图均衡化是一种通过将图像分成小块并对每个小块进行直方图均衡化的方法。这种方法允许在不同区域内进行对比度调整，有助于增强图像的局部细节。在本实验中，采用adapthisteq 函数实现局部直方图均衡化。</a:t>
            </a:r>
          </a:p>
          <a:p>
            <a:pPr indent="457200"/>
            <a:endParaRPr lang="zh-CN" altLang="en-US" sz="2400"/>
          </a:p>
          <a:p>
            <a:r>
              <a:rPr lang="zh-CN" altLang="en-US" sz="2400" b="1"/>
              <a:t>对比度拉伸</a:t>
            </a:r>
            <a:endParaRPr lang="zh-CN" altLang="en-US" sz="2400"/>
          </a:p>
          <a:p>
            <a:pPr indent="457200"/>
            <a:r>
              <a:rPr lang="zh-CN" altLang="en-US" sz="2400"/>
              <a:t>对比度拉伸是通过调整图像的像素值范围来增强图像对比度的一种方法。通过设定最小和最大像素值，将原始图像的像素值映射到新的范围，从而增强图像的对比度。在本实验中，采用 ContrastStretch 函数实现对比度拉伸，也属于直方图均衡化。对比度拉伸通过调整像素值的范围，对整体图像进行对比度增强，而限制对比度自适应直方图均衡化在</a:t>
            </a:r>
          </a:p>
          <a:p>
            <a:r>
              <a:rPr lang="zh-CN" altLang="en-US" sz="2400"/>
              <a:t>保持局部对比度增强的同时，限制了对比度的过度增强。</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10229" y="871703"/>
            <a:ext cx="3601752" cy="1077218"/>
          </a:xfrm>
          <a:prstGeom prst="rect">
            <a:avLst/>
          </a:prstGeom>
        </p:spPr>
        <p:txBody>
          <a:bodyPr wrap="square">
            <a:spAutoFit/>
          </a:bodyPr>
          <a:lstStyle/>
          <a:p>
            <a:pPr lvl="0" algn="ctr">
              <a:defRPr/>
            </a:pPr>
            <a:endParaRPr lang="en-US" altLang="zh-CN" sz="3200" b="1" kern="0" dirty="0">
              <a:latin typeface="黑体" panose="02010609060101010101" charset="-122"/>
              <a:ea typeface="黑体" panose="02010609060101010101" charset="-122"/>
            </a:endParaRPr>
          </a:p>
          <a:p>
            <a:pPr lvl="0" algn="ctr">
              <a:defRPr/>
            </a:pPr>
            <a:endParaRPr lang="en-US" altLang="zh-CN" sz="3200" b="1" kern="0" dirty="0">
              <a:latin typeface="黑体" panose="02010609060101010101" charset="-122"/>
              <a:ea typeface="黑体" panose="02010609060101010101" charset="-122"/>
            </a:endParaRPr>
          </a:p>
        </p:txBody>
      </p:sp>
      <p:sp>
        <p:nvSpPr>
          <p:cNvPr id="3" name="标题 2"/>
          <p:cNvSpPr>
            <a:spLocks noGrp="1"/>
          </p:cNvSpPr>
          <p:nvPr>
            <p:ph type="title"/>
          </p:nvPr>
        </p:nvSpPr>
        <p:spPr>
          <a:xfrm>
            <a:off x="626000" y="240029"/>
            <a:ext cx="10543571" cy="1439229"/>
          </a:xfrm>
        </p:spPr>
        <p:txBody>
          <a:bodyPr/>
          <a:lstStyle/>
          <a:p>
            <a:pPr algn="ctr"/>
            <a:r>
              <a:rPr lang="zh-CN" altLang="en-US" dirty="0">
                <a:sym typeface="+mn-ea"/>
              </a:rPr>
              <a:t>使用方法及原理</a:t>
            </a:r>
            <a:endParaRPr lang="zh-CN" altLang="en-US" dirty="0"/>
          </a:p>
        </p:txBody>
      </p:sp>
      <p:sp>
        <p:nvSpPr>
          <p:cNvPr id="6" name="文本框 5"/>
          <p:cNvSpPr txBox="1"/>
          <p:nvPr/>
        </p:nvSpPr>
        <p:spPr>
          <a:xfrm>
            <a:off x="0" y="1337239"/>
            <a:ext cx="12192000" cy="180277"/>
          </a:xfrm>
          <a:prstGeom prst="rect">
            <a:avLst/>
          </a:prstGeom>
          <a:solidFill>
            <a:schemeClr val="accent1"/>
          </a:solidFill>
          <a:ln>
            <a:solidFill>
              <a:schemeClr val="accent1"/>
            </a:solidFill>
          </a:ln>
        </p:spPr>
        <p:txBody>
          <a:bodyPr wrap="square" rtlCol="0">
            <a:spAutoFit/>
          </a:bodyPr>
          <a:lstStyle/>
          <a:p>
            <a:endParaRPr lang="zh-CN" altLang="en-US" dirty="0"/>
          </a:p>
        </p:txBody>
      </p:sp>
      <p:sp>
        <p:nvSpPr>
          <p:cNvPr id="2" name="文本框 1"/>
          <p:cNvSpPr txBox="1"/>
          <p:nvPr/>
        </p:nvSpPr>
        <p:spPr>
          <a:xfrm>
            <a:off x="-635" y="1517015"/>
            <a:ext cx="12192635" cy="2926715"/>
          </a:xfrm>
          <a:prstGeom prst="rect">
            <a:avLst/>
          </a:prstGeom>
          <a:noFill/>
        </p:spPr>
        <p:txBody>
          <a:bodyPr wrap="square" rtlCol="0" anchor="t">
            <a:noAutofit/>
          </a:bodyPr>
          <a:lstStyle/>
          <a:p>
            <a:r>
              <a:rPr lang="zh-CN" altLang="en-US" sz="2400" b="1"/>
              <a:t>限制对比度自适应直方图均衡化</a:t>
            </a:r>
          </a:p>
          <a:p>
            <a:endParaRPr lang="zh-CN" altLang="en-US" sz="2400" b="1"/>
          </a:p>
          <a:p>
            <a:pPr indent="457200"/>
            <a:r>
              <a:rPr lang="zh-CN" altLang="en-US" sz="2400"/>
              <a:t>限制对比度自适应直方图均衡化是对传统直方图均衡化方法的改进，它通过在小块上应用直方图均衡化来增强图像的对比度，同时引入限制参数以避免过度增强对比度。在本实验中，采用 adapthisteq 函数，同时设置了限制参数来实现限制对比度自适应直方图均衡化。</a:t>
            </a:r>
          </a:p>
          <a:p>
            <a:pPr indent="457200"/>
            <a:endParaRPr lang="zh-CN" altLang="en-US" sz="2400"/>
          </a:p>
        </p:txBody>
      </p:sp>
      <p:sp>
        <p:nvSpPr>
          <p:cNvPr id="4" name="文本框 3"/>
          <p:cNvSpPr txBox="1"/>
          <p:nvPr/>
        </p:nvSpPr>
        <p:spPr>
          <a:xfrm>
            <a:off x="-413385" y="4003040"/>
            <a:ext cx="11731625" cy="2676525"/>
          </a:xfrm>
          <a:prstGeom prst="rect">
            <a:avLst/>
          </a:prstGeom>
          <a:noFill/>
        </p:spPr>
        <p:txBody>
          <a:bodyPr wrap="square" rtlCol="0">
            <a:spAutoFit/>
          </a:bodyPr>
          <a:lstStyle/>
          <a:p>
            <a:pPr indent="457200"/>
            <a:r>
              <a:rPr lang="zh-CN" altLang="en-US" sz="2400" b="1">
                <a:sym typeface="+mn-ea"/>
              </a:rPr>
              <a:t>ContrastStretch 函数</a:t>
            </a:r>
            <a:r>
              <a:rPr lang="zh-CN" altLang="en-US" sz="2400">
                <a:sym typeface="+mn-ea"/>
              </a:rPr>
              <a:t>实现：</a:t>
            </a:r>
          </a:p>
          <a:p>
            <a:pPr indent="457200"/>
            <a:endParaRPr lang="zh-CN" altLang="en-US" sz="2400">
              <a:sym typeface="+mn-ea"/>
            </a:endParaRPr>
          </a:p>
          <a:p>
            <a:pPr indent="457200"/>
            <a:r>
              <a:rPr lang="en-US" altLang="zh-CN" sz="2400">
                <a:sym typeface="+mn-ea"/>
              </a:rPr>
              <a:t>1. </a:t>
            </a:r>
            <a:r>
              <a:rPr lang="zh-CN" altLang="en-US" sz="2400">
                <a:sym typeface="+mn-ea"/>
              </a:rPr>
              <a:t>首先检查输入参数 x1 和 x2 是否相同，如果相同则输出错误信息并退出</a:t>
            </a:r>
            <a:endParaRPr lang="zh-CN" altLang="en-US" sz="2400"/>
          </a:p>
          <a:p>
            <a:pPr indent="457200"/>
            <a:r>
              <a:rPr lang="en-US" altLang="zh-CN" sz="2400">
                <a:sym typeface="+mn-ea"/>
              </a:rPr>
              <a:t>2. </a:t>
            </a:r>
            <a:r>
              <a:rPr lang="zh-CN" altLang="en-US" sz="2400">
                <a:sym typeface="+mn-ea"/>
              </a:rPr>
              <a:t>然后，对于每个像素，计算线性映射参数 k 和 b</a:t>
            </a:r>
            <a:endParaRPr lang="zh-CN" altLang="en-US" sz="2400"/>
          </a:p>
          <a:p>
            <a:pPr indent="457200"/>
            <a:r>
              <a:rPr lang="en-US" altLang="zh-CN" sz="2400">
                <a:sym typeface="+mn-ea"/>
              </a:rPr>
              <a:t>3. </a:t>
            </a:r>
            <a:r>
              <a:rPr lang="zh-CN" altLang="en-US" sz="2400">
                <a:sym typeface="+mn-ea"/>
              </a:rPr>
              <a:t>然后根据输入像素值的范围进行线性映射</a:t>
            </a:r>
            <a:endParaRPr lang="zh-CN" altLang="en-US" sz="2400"/>
          </a:p>
          <a:p>
            <a:pPr indent="457200"/>
            <a:r>
              <a:rPr lang="en-US" altLang="zh-CN" sz="2400">
                <a:sym typeface="+mn-ea"/>
              </a:rPr>
              <a:t>4. </a:t>
            </a:r>
            <a:r>
              <a:rPr lang="zh-CN" altLang="en-US" sz="2400">
                <a:sym typeface="+mn-ea"/>
              </a:rPr>
              <a:t>最后，输出调整后的图像 I2</a:t>
            </a:r>
            <a:endParaRPr lang="zh-CN" altLang="en-US" sz="2400"/>
          </a:p>
          <a:p>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效果展示</a:t>
            </a:r>
          </a:p>
        </p:txBody>
      </p:sp>
      <p:sp>
        <p:nvSpPr>
          <p:cNvPr id="6" name="矩形 5"/>
          <p:cNvSpPr/>
          <p:nvPr>
            <p:custDataLst>
              <p:tags r:id="rId3"/>
            </p:custDataLst>
          </p:nvPr>
        </p:nvSpPr>
        <p:spPr>
          <a:xfrm>
            <a:off x="908299"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sp>
        <p:nvSpPr>
          <p:cNvPr id="10" name="文本框 9"/>
          <p:cNvSpPr txBox="1"/>
          <p:nvPr/>
        </p:nvSpPr>
        <p:spPr>
          <a:xfrm>
            <a:off x="0" y="1825625"/>
            <a:ext cx="6956425" cy="521970"/>
          </a:xfrm>
          <a:prstGeom prst="rect">
            <a:avLst/>
          </a:prstGeom>
          <a:noFill/>
        </p:spPr>
        <p:txBody>
          <a:bodyPr wrap="square" rtlCol="0" anchor="t">
            <a:spAutoFit/>
          </a:bodyPr>
          <a:lstStyle/>
          <a:p>
            <a:r>
              <a:rPr lang="zh-CN" altLang="en-US" sz="2800" b="1"/>
              <a:t>直方图均衡化处理前图像 和 处理后图像：</a:t>
            </a:r>
          </a:p>
        </p:txBody>
      </p:sp>
      <p:pic>
        <p:nvPicPr>
          <p:cNvPr id="7" name="图片 6" descr="554"/>
          <p:cNvPicPr>
            <a:picLocks noChangeAspect="1"/>
          </p:cNvPicPr>
          <p:nvPr/>
        </p:nvPicPr>
        <p:blipFill>
          <a:blip r:embed="rId6"/>
          <a:stretch>
            <a:fillRect/>
          </a:stretch>
        </p:blipFill>
        <p:spPr>
          <a:xfrm>
            <a:off x="0" y="2824480"/>
            <a:ext cx="5522595" cy="3106420"/>
          </a:xfrm>
          <a:prstGeom prst="rect">
            <a:avLst/>
          </a:prstGeom>
        </p:spPr>
      </p:pic>
      <p:pic>
        <p:nvPicPr>
          <p:cNvPr id="8" name="图片 7" descr="直方图均衡out554"/>
          <p:cNvPicPr>
            <a:picLocks noChangeAspect="1"/>
          </p:cNvPicPr>
          <p:nvPr/>
        </p:nvPicPr>
        <p:blipFill>
          <a:blip r:embed="rId7"/>
          <a:stretch>
            <a:fillRect/>
          </a:stretch>
        </p:blipFill>
        <p:spPr>
          <a:xfrm>
            <a:off x="6248400" y="2778760"/>
            <a:ext cx="5575300" cy="3136265"/>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最终效果展示</a:t>
            </a:r>
          </a:p>
        </p:txBody>
      </p:sp>
      <p:sp>
        <p:nvSpPr>
          <p:cNvPr id="6" name="矩形 5"/>
          <p:cNvSpPr/>
          <p:nvPr>
            <p:custDataLst>
              <p:tags r:id="rId3"/>
            </p:custDataLst>
          </p:nvPr>
        </p:nvSpPr>
        <p:spPr>
          <a:xfrm>
            <a:off x="908299"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pic>
        <p:nvPicPr>
          <p:cNvPr id="4" name="图片 3" descr="1"/>
          <p:cNvPicPr>
            <a:picLocks noChangeAspect="1"/>
          </p:cNvPicPr>
          <p:nvPr/>
        </p:nvPicPr>
        <p:blipFill>
          <a:blip r:embed="rId6"/>
          <a:stretch>
            <a:fillRect/>
          </a:stretch>
        </p:blipFill>
        <p:spPr>
          <a:xfrm>
            <a:off x="578485" y="2467610"/>
            <a:ext cx="4907280" cy="3709670"/>
          </a:xfrm>
          <a:prstGeom prst="rect">
            <a:avLst/>
          </a:prstGeom>
        </p:spPr>
      </p:pic>
      <p:pic>
        <p:nvPicPr>
          <p:cNvPr id="5" name="图片 4" descr="白平衡+直方图均衡+去雾out1"/>
          <p:cNvPicPr>
            <a:picLocks noChangeAspect="1"/>
          </p:cNvPicPr>
          <p:nvPr/>
        </p:nvPicPr>
        <p:blipFill>
          <a:blip r:embed="rId7"/>
          <a:stretch>
            <a:fillRect/>
          </a:stretch>
        </p:blipFill>
        <p:spPr>
          <a:xfrm>
            <a:off x="6459220" y="2477135"/>
            <a:ext cx="4894580" cy="3700145"/>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最终效果展示</a:t>
            </a:r>
          </a:p>
        </p:txBody>
      </p:sp>
      <p:sp>
        <p:nvSpPr>
          <p:cNvPr id="6" name="矩形 5"/>
          <p:cNvSpPr/>
          <p:nvPr>
            <p:custDataLst>
              <p:tags r:id="rId3"/>
            </p:custDataLst>
          </p:nvPr>
        </p:nvSpPr>
        <p:spPr>
          <a:xfrm>
            <a:off x="908299"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pic>
        <p:nvPicPr>
          <p:cNvPr id="5" name="图片 4" descr="3"/>
          <p:cNvPicPr>
            <a:picLocks noChangeAspect="1"/>
          </p:cNvPicPr>
          <p:nvPr/>
        </p:nvPicPr>
        <p:blipFill>
          <a:blip r:embed="rId6"/>
          <a:stretch>
            <a:fillRect/>
          </a:stretch>
        </p:blipFill>
        <p:spPr>
          <a:xfrm>
            <a:off x="394335" y="2682240"/>
            <a:ext cx="5556250" cy="3126105"/>
          </a:xfrm>
          <a:prstGeom prst="rect">
            <a:avLst/>
          </a:prstGeom>
        </p:spPr>
      </p:pic>
      <p:pic>
        <p:nvPicPr>
          <p:cNvPr id="7" name="图片 6" descr="白平衡+直方图均衡+去雾out3"/>
          <p:cNvPicPr>
            <a:picLocks noChangeAspect="1"/>
          </p:cNvPicPr>
          <p:nvPr/>
        </p:nvPicPr>
        <p:blipFill>
          <a:blip r:embed="rId7"/>
          <a:stretch>
            <a:fillRect/>
          </a:stretch>
        </p:blipFill>
        <p:spPr>
          <a:xfrm>
            <a:off x="6154420" y="2654935"/>
            <a:ext cx="5661660" cy="3184525"/>
          </a:xfrm>
          <a:prstGeom prst="rect">
            <a:avLst/>
          </a:prstGeom>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最终效果展示</a:t>
            </a:r>
          </a:p>
        </p:txBody>
      </p:sp>
      <p:sp>
        <p:nvSpPr>
          <p:cNvPr id="6" name="矩形 5"/>
          <p:cNvSpPr/>
          <p:nvPr>
            <p:custDataLst>
              <p:tags r:id="rId3"/>
            </p:custDataLst>
          </p:nvPr>
        </p:nvSpPr>
        <p:spPr>
          <a:xfrm>
            <a:off x="908299"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pic>
        <p:nvPicPr>
          <p:cNvPr id="5" name="图片 4" descr="16"/>
          <p:cNvPicPr>
            <a:picLocks noChangeAspect="1"/>
          </p:cNvPicPr>
          <p:nvPr/>
        </p:nvPicPr>
        <p:blipFill>
          <a:blip r:embed="rId6"/>
          <a:stretch>
            <a:fillRect/>
          </a:stretch>
        </p:blipFill>
        <p:spPr>
          <a:xfrm>
            <a:off x="192405" y="2543810"/>
            <a:ext cx="5685790" cy="3198495"/>
          </a:xfrm>
          <a:prstGeom prst="rect">
            <a:avLst/>
          </a:prstGeom>
        </p:spPr>
      </p:pic>
      <p:pic>
        <p:nvPicPr>
          <p:cNvPr id="7" name="图片 6" descr="白平衡+直方图均衡+去雾out16"/>
          <p:cNvPicPr>
            <a:picLocks noChangeAspect="1"/>
          </p:cNvPicPr>
          <p:nvPr/>
        </p:nvPicPr>
        <p:blipFill>
          <a:blip r:embed="rId7"/>
          <a:stretch>
            <a:fillRect/>
          </a:stretch>
        </p:blipFill>
        <p:spPr>
          <a:xfrm>
            <a:off x="6103620" y="2512060"/>
            <a:ext cx="5742940" cy="3230245"/>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最终效果展示</a:t>
            </a:r>
          </a:p>
        </p:txBody>
      </p:sp>
      <p:sp>
        <p:nvSpPr>
          <p:cNvPr id="6" name="矩形 5"/>
          <p:cNvSpPr/>
          <p:nvPr>
            <p:custDataLst>
              <p:tags r:id="rId3"/>
            </p:custDataLst>
          </p:nvPr>
        </p:nvSpPr>
        <p:spPr>
          <a:xfrm>
            <a:off x="908299"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pic>
        <p:nvPicPr>
          <p:cNvPr id="5" name="图片 4" descr="47"/>
          <p:cNvPicPr>
            <a:picLocks noChangeAspect="1"/>
          </p:cNvPicPr>
          <p:nvPr/>
        </p:nvPicPr>
        <p:blipFill>
          <a:blip r:embed="rId6"/>
          <a:stretch>
            <a:fillRect/>
          </a:stretch>
        </p:blipFill>
        <p:spPr>
          <a:xfrm>
            <a:off x="207010" y="2848610"/>
            <a:ext cx="5559425" cy="2780030"/>
          </a:xfrm>
          <a:prstGeom prst="rect">
            <a:avLst/>
          </a:prstGeom>
        </p:spPr>
      </p:pic>
      <p:pic>
        <p:nvPicPr>
          <p:cNvPr id="7" name="图片 6" descr="白平衡+直方图均衡+去雾out47"/>
          <p:cNvPicPr>
            <a:picLocks noChangeAspect="1"/>
          </p:cNvPicPr>
          <p:nvPr/>
        </p:nvPicPr>
        <p:blipFill>
          <a:blip r:embed="rId7"/>
          <a:stretch>
            <a:fillRect/>
          </a:stretch>
        </p:blipFill>
        <p:spPr>
          <a:xfrm>
            <a:off x="6254750" y="2821305"/>
            <a:ext cx="5614035" cy="2807335"/>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最终效果展示</a:t>
            </a:r>
          </a:p>
        </p:txBody>
      </p:sp>
      <p:sp>
        <p:nvSpPr>
          <p:cNvPr id="6" name="矩形 5"/>
          <p:cNvSpPr/>
          <p:nvPr>
            <p:custDataLst>
              <p:tags r:id="rId3"/>
            </p:custDataLst>
          </p:nvPr>
        </p:nvSpPr>
        <p:spPr>
          <a:xfrm>
            <a:off x="908299"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pic>
        <p:nvPicPr>
          <p:cNvPr id="5" name="图片 4" descr="246"/>
          <p:cNvPicPr>
            <a:picLocks noChangeAspect="1"/>
          </p:cNvPicPr>
          <p:nvPr/>
        </p:nvPicPr>
        <p:blipFill>
          <a:blip r:embed="rId6"/>
          <a:stretch>
            <a:fillRect/>
          </a:stretch>
        </p:blipFill>
        <p:spPr>
          <a:xfrm>
            <a:off x="578485" y="2211070"/>
            <a:ext cx="5102860" cy="4082415"/>
          </a:xfrm>
          <a:prstGeom prst="rect">
            <a:avLst/>
          </a:prstGeom>
        </p:spPr>
      </p:pic>
      <p:pic>
        <p:nvPicPr>
          <p:cNvPr id="7" name="图片 6" descr="白平衡+直方图均衡+去雾out246"/>
          <p:cNvPicPr>
            <a:picLocks noChangeAspect="1"/>
          </p:cNvPicPr>
          <p:nvPr/>
        </p:nvPicPr>
        <p:blipFill>
          <a:blip r:embed="rId7"/>
          <a:stretch>
            <a:fillRect/>
          </a:stretch>
        </p:blipFill>
        <p:spPr>
          <a:xfrm>
            <a:off x="6275070" y="2206625"/>
            <a:ext cx="5148580" cy="4118610"/>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最终效果展示</a:t>
            </a:r>
          </a:p>
        </p:txBody>
      </p:sp>
      <p:sp>
        <p:nvSpPr>
          <p:cNvPr id="6" name="矩形 5"/>
          <p:cNvSpPr/>
          <p:nvPr>
            <p:custDataLst>
              <p:tags r:id="rId3"/>
            </p:custDataLst>
          </p:nvPr>
        </p:nvSpPr>
        <p:spPr>
          <a:xfrm>
            <a:off x="908299"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pic>
        <p:nvPicPr>
          <p:cNvPr id="5" name="图片 4" descr="554"/>
          <p:cNvPicPr>
            <a:picLocks noChangeAspect="1"/>
          </p:cNvPicPr>
          <p:nvPr/>
        </p:nvPicPr>
        <p:blipFill>
          <a:blip r:embed="rId6"/>
          <a:stretch>
            <a:fillRect/>
          </a:stretch>
        </p:blipFill>
        <p:spPr>
          <a:xfrm>
            <a:off x="271780" y="2841625"/>
            <a:ext cx="5583555" cy="3140710"/>
          </a:xfrm>
          <a:prstGeom prst="rect">
            <a:avLst/>
          </a:prstGeom>
        </p:spPr>
      </p:pic>
      <p:pic>
        <p:nvPicPr>
          <p:cNvPr id="7" name="图片 6" descr="白平衡+直方图均衡+去雾out554"/>
          <p:cNvPicPr>
            <a:picLocks noChangeAspect="1"/>
          </p:cNvPicPr>
          <p:nvPr/>
        </p:nvPicPr>
        <p:blipFill>
          <a:blip r:embed="rId7"/>
          <a:stretch>
            <a:fillRect/>
          </a:stretch>
        </p:blipFill>
        <p:spPr>
          <a:xfrm>
            <a:off x="6320790" y="2841625"/>
            <a:ext cx="5584190" cy="3141345"/>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提纲</a:t>
            </a:r>
          </a:p>
        </p:txBody>
      </p:sp>
      <p:sp>
        <p:nvSpPr>
          <p:cNvPr id="6" name="矩形 5"/>
          <p:cNvSpPr/>
          <p:nvPr>
            <p:custDataLst>
              <p:tags r:id="rId3"/>
            </p:custDataLst>
          </p:nvPr>
        </p:nvSpPr>
        <p:spPr>
          <a:xfrm>
            <a:off x="838200"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9" name="矩形 8"/>
          <p:cNvSpPr/>
          <p:nvPr>
            <p:custDataLst>
              <p:tags r:id="rId4"/>
            </p:custDataLst>
          </p:nvPr>
        </p:nvSpPr>
        <p:spPr>
          <a:xfrm>
            <a:off x="838200" y="1825625"/>
            <a:ext cx="10515600" cy="4351338"/>
          </a:xfrm>
          <a:prstGeom prst="rect">
            <a:avLst/>
          </a:prstGeom>
        </p:spPr>
        <p:txBody>
          <a:bodyPr vert="horz" wrap="square" lIns="91440" tIns="45720" rIns="91440" bIns="45720" rtlCol="0" anchor="t">
            <a:normAutofit/>
          </a:bodyPr>
          <a:lstStyle/>
          <a:p>
            <a:pPr marL="457200" lvl="0" indent="-457200" algn="l">
              <a:lnSpc>
                <a:spcPct val="90000"/>
              </a:lnSpc>
              <a:spcBef>
                <a:spcPts val="1000"/>
              </a:spcBef>
              <a:buFont typeface="Arial" panose="020B0604020202020204" pitchFamily="34" charset="0"/>
              <a:buChar char="•"/>
            </a:pPr>
            <a:r>
              <a:rPr lang="zh-CN" altLang="en-US" sz="2800" dirty="0">
                <a:sym typeface="+mn-ea"/>
              </a:rPr>
              <a:t>选题</a:t>
            </a:r>
          </a:p>
          <a:p>
            <a:pPr marL="457200" lvl="0" indent="-457200" algn="l">
              <a:lnSpc>
                <a:spcPct val="90000"/>
              </a:lnSpc>
              <a:spcBef>
                <a:spcPts val="1000"/>
              </a:spcBef>
              <a:buFont typeface="Arial" panose="020B0604020202020204" pitchFamily="34" charset="0"/>
              <a:buChar char="•"/>
            </a:pPr>
            <a:endParaRPr lang="zh-CN" altLang="en-US" sz="2800" dirty="0">
              <a:sym typeface="+mn-ea"/>
            </a:endParaRPr>
          </a:p>
          <a:p>
            <a:pPr marL="457200" lvl="0" indent="-457200" algn="l">
              <a:lnSpc>
                <a:spcPct val="90000"/>
              </a:lnSpc>
              <a:spcBef>
                <a:spcPts val="1000"/>
              </a:spcBef>
              <a:buFont typeface="Arial" panose="020B0604020202020204" pitchFamily="34" charset="0"/>
              <a:buChar char="•"/>
            </a:pPr>
            <a:r>
              <a:rPr lang="zh-CN" altLang="en-US" sz="2800" dirty="0">
                <a:sym typeface="+mn-ea"/>
              </a:rPr>
              <a:t>使用方法及原理</a:t>
            </a:r>
          </a:p>
          <a:p>
            <a:pPr marL="457200" lvl="0" indent="-457200" algn="l">
              <a:lnSpc>
                <a:spcPct val="90000"/>
              </a:lnSpc>
              <a:spcBef>
                <a:spcPts val="1000"/>
              </a:spcBef>
              <a:buFont typeface="Arial" panose="020B0604020202020204" pitchFamily="34" charset="0"/>
              <a:buChar char="•"/>
            </a:pPr>
            <a:endParaRPr lang="zh-CN" altLang="en-US" sz="2800" dirty="0">
              <a:sym typeface="+mn-ea"/>
            </a:endParaRPr>
          </a:p>
          <a:p>
            <a:pPr marL="457200" lvl="0" indent="-457200" algn="l">
              <a:lnSpc>
                <a:spcPct val="90000"/>
              </a:lnSpc>
              <a:spcBef>
                <a:spcPts val="1000"/>
              </a:spcBef>
              <a:buFont typeface="Arial" panose="020B0604020202020204" pitchFamily="34" charset="0"/>
              <a:buChar char="•"/>
            </a:pPr>
            <a:r>
              <a:rPr lang="zh-CN" altLang="en-US" sz="2800" dirty="0">
                <a:sym typeface="+mn-ea"/>
              </a:rPr>
              <a:t>结果展示</a:t>
            </a: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最终效果展示</a:t>
            </a:r>
          </a:p>
        </p:txBody>
      </p:sp>
      <p:sp>
        <p:nvSpPr>
          <p:cNvPr id="6" name="矩形 5"/>
          <p:cNvSpPr/>
          <p:nvPr>
            <p:custDataLst>
              <p:tags r:id="rId3"/>
            </p:custDataLst>
          </p:nvPr>
        </p:nvSpPr>
        <p:spPr>
          <a:xfrm>
            <a:off x="908299"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pic>
        <p:nvPicPr>
          <p:cNvPr id="5" name="图片 4" descr="2129"/>
          <p:cNvPicPr>
            <a:picLocks noChangeAspect="1"/>
          </p:cNvPicPr>
          <p:nvPr/>
        </p:nvPicPr>
        <p:blipFill>
          <a:blip r:embed="rId6"/>
          <a:stretch>
            <a:fillRect/>
          </a:stretch>
        </p:blipFill>
        <p:spPr>
          <a:xfrm>
            <a:off x="908050" y="1825625"/>
            <a:ext cx="4710430" cy="4710430"/>
          </a:xfrm>
          <a:prstGeom prst="rect">
            <a:avLst/>
          </a:prstGeom>
        </p:spPr>
      </p:pic>
      <p:pic>
        <p:nvPicPr>
          <p:cNvPr id="7" name="图片 6" descr="白平衡+直方图均衡+去雾out2129"/>
          <p:cNvPicPr>
            <a:picLocks noChangeAspect="1"/>
          </p:cNvPicPr>
          <p:nvPr/>
        </p:nvPicPr>
        <p:blipFill>
          <a:blip r:embed="rId7"/>
          <a:stretch>
            <a:fillRect/>
          </a:stretch>
        </p:blipFill>
        <p:spPr>
          <a:xfrm>
            <a:off x="6758940" y="1825625"/>
            <a:ext cx="4664710" cy="4664710"/>
          </a:xfrm>
          <a:prstGeom prst="rect">
            <a:avLst/>
          </a:prstGeom>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最终效果展示</a:t>
            </a:r>
          </a:p>
        </p:txBody>
      </p:sp>
      <p:sp>
        <p:nvSpPr>
          <p:cNvPr id="6" name="矩形 5"/>
          <p:cNvSpPr/>
          <p:nvPr>
            <p:custDataLst>
              <p:tags r:id="rId3"/>
            </p:custDataLst>
          </p:nvPr>
        </p:nvSpPr>
        <p:spPr>
          <a:xfrm>
            <a:off x="908299"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pic>
        <p:nvPicPr>
          <p:cNvPr id="4" name="图片 3" descr="2552"/>
          <p:cNvPicPr>
            <a:picLocks noChangeAspect="1"/>
          </p:cNvPicPr>
          <p:nvPr/>
        </p:nvPicPr>
        <p:blipFill>
          <a:blip r:embed="rId6"/>
          <a:stretch>
            <a:fillRect/>
          </a:stretch>
        </p:blipFill>
        <p:spPr>
          <a:xfrm>
            <a:off x="908050" y="2308225"/>
            <a:ext cx="4725035" cy="3543935"/>
          </a:xfrm>
          <a:prstGeom prst="rect">
            <a:avLst/>
          </a:prstGeom>
        </p:spPr>
      </p:pic>
      <p:pic>
        <p:nvPicPr>
          <p:cNvPr id="7" name="图片 6" descr="白平衡+直方图均衡+去雾out2552"/>
          <p:cNvPicPr>
            <a:picLocks noChangeAspect="1"/>
          </p:cNvPicPr>
          <p:nvPr/>
        </p:nvPicPr>
        <p:blipFill>
          <a:blip r:embed="rId7"/>
          <a:stretch>
            <a:fillRect/>
          </a:stretch>
        </p:blipFill>
        <p:spPr>
          <a:xfrm>
            <a:off x="6399530" y="2300605"/>
            <a:ext cx="4735195" cy="3551555"/>
          </a:xfrm>
          <a:prstGeom prst="rect">
            <a:avLst/>
          </a:prstGeom>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最终效果展示</a:t>
            </a:r>
          </a:p>
        </p:txBody>
      </p:sp>
      <p:sp>
        <p:nvSpPr>
          <p:cNvPr id="6" name="矩形 5"/>
          <p:cNvSpPr/>
          <p:nvPr>
            <p:custDataLst>
              <p:tags r:id="rId3"/>
            </p:custDataLst>
          </p:nvPr>
        </p:nvSpPr>
        <p:spPr>
          <a:xfrm>
            <a:off x="908299"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pic>
        <p:nvPicPr>
          <p:cNvPr id="4" name="图片 3" descr="5015"/>
          <p:cNvPicPr>
            <a:picLocks noChangeAspect="1"/>
          </p:cNvPicPr>
          <p:nvPr/>
        </p:nvPicPr>
        <p:blipFill>
          <a:blip r:embed="rId6"/>
          <a:stretch>
            <a:fillRect/>
          </a:stretch>
        </p:blipFill>
        <p:spPr>
          <a:xfrm>
            <a:off x="222885" y="2587625"/>
            <a:ext cx="5563870" cy="3129915"/>
          </a:xfrm>
          <a:prstGeom prst="rect">
            <a:avLst/>
          </a:prstGeom>
        </p:spPr>
      </p:pic>
      <p:pic>
        <p:nvPicPr>
          <p:cNvPr id="7" name="图片 6" descr="白平衡+直方图均衡+去雾out5015"/>
          <p:cNvPicPr>
            <a:picLocks noChangeAspect="1"/>
          </p:cNvPicPr>
          <p:nvPr/>
        </p:nvPicPr>
        <p:blipFill>
          <a:blip r:embed="rId7"/>
          <a:stretch>
            <a:fillRect/>
          </a:stretch>
        </p:blipFill>
        <p:spPr>
          <a:xfrm>
            <a:off x="6189980" y="2587625"/>
            <a:ext cx="5563235" cy="3129280"/>
          </a:xfrm>
          <a:prstGeom prst="rect">
            <a:avLst/>
          </a:prstGeom>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水下图像复原</a:t>
            </a:r>
          </a:p>
        </p:txBody>
      </p:sp>
      <p:sp>
        <p:nvSpPr>
          <p:cNvPr id="6" name="矩形 5"/>
          <p:cNvSpPr/>
          <p:nvPr>
            <p:custDataLst>
              <p:tags r:id="rId3"/>
            </p:custDataLst>
          </p:nvPr>
        </p:nvSpPr>
        <p:spPr>
          <a:xfrm>
            <a:off x="838200"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9" name="矩形 8"/>
          <p:cNvSpPr/>
          <p:nvPr>
            <p:custDataLst>
              <p:tags r:id="rId4"/>
            </p:custDataLst>
          </p:nvPr>
        </p:nvSpPr>
        <p:spPr>
          <a:xfrm>
            <a:off x="838200" y="1825625"/>
            <a:ext cx="10515600" cy="4351338"/>
          </a:xfrm>
          <a:prstGeom prst="rect">
            <a:avLst/>
          </a:prstGeom>
        </p:spPr>
        <p:txBody>
          <a:bodyPr vert="horz" wrap="square" lIns="91440" tIns="45720" rIns="91440" bIns="45720" rtlCol="0" anchor="t">
            <a:normAutofit/>
          </a:bodyPr>
          <a:lstStyle/>
          <a:p>
            <a:pPr lvl="0" algn="l">
              <a:lnSpc>
                <a:spcPct val="90000"/>
              </a:lnSpc>
              <a:spcBef>
                <a:spcPts val="1000"/>
              </a:spcBef>
            </a:pPr>
            <a:endParaRPr lang="zh-CN" altLang="en-US" sz="2800" dirty="0">
              <a:solidFill>
                <a:schemeClr val="accent1"/>
              </a:solidFill>
              <a:sym typeface="+mn-ea"/>
            </a:endParaRPr>
          </a:p>
          <a:p>
            <a:pPr lvl="0" indent="0" algn="l">
              <a:lnSpc>
                <a:spcPct val="90000"/>
              </a:lnSpc>
              <a:spcBef>
                <a:spcPts val="1000"/>
              </a:spcBef>
              <a:buFont typeface="Arial" panose="020B0604020202020204" pitchFamily="34" charset="0"/>
              <a:buNone/>
            </a:pPr>
            <a:endParaRPr lang="zh-CN" altLang="en-US" sz="2800" dirty="0">
              <a:sym typeface="+mn-ea"/>
            </a:endParaRP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sp>
        <p:nvSpPr>
          <p:cNvPr id="10" name="文本框 9"/>
          <p:cNvSpPr txBox="1"/>
          <p:nvPr/>
        </p:nvSpPr>
        <p:spPr>
          <a:xfrm rot="10800000" flipH="1" flipV="1">
            <a:off x="4548850" y="2986268"/>
            <a:ext cx="4362109" cy="1189026"/>
          </a:xfrm>
          <a:prstGeom prst="rect">
            <a:avLst/>
          </a:prstGeom>
          <a:noFill/>
        </p:spPr>
        <p:txBody>
          <a:bodyPr wrap="square" rtlCol="0">
            <a:spAutoFit/>
          </a:bodyPr>
          <a:lstStyle/>
          <a:p>
            <a:r>
              <a:rPr lang="en-US" altLang="zh-CN" sz="7200" dirty="0">
                <a:solidFill>
                  <a:schemeClr val="accent1"/>
                </a:solidFill>
              </a:rPr>
              <a:t>Thanks!</a:t>
            </a:r>
            <a:endParaRPr lang="zh-CN" altLang="en-US" sz="7200" dirty="0">
              <a:solidFill>
                <a:schemeClr val="accent1"/>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选题</a:t>
            </a:r>
          </a:p>
        </p:txBody>
      </p:sp>
      <p:sp>
        <p:nvSpPr>
          <p:cNvPr id="6" name="矩形 5"/>
          <p:cNvSpPr/>
          <p:nvPr>
            <p:custDataLst>
              <p:tags r:id="rId3"/>
            </p:custDataLst>
          </p:nvPr>
        </p:nvSpPr>
        <p:spPr>
          <a:xfrm>
            <a:off x="838200"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9" name="矩形 8"/>
          <p:cNvSpPr/>
          <p:nvPr>
            <p:custDataLst>
              <p:tags r:id="rId4"/>
            </p:custDataLst>
          </p:nvPr>
        </p:nvSpPr>
        <p:spPr>
          <a:xfrm>
            <a:off x="578485" y="1691005"/>
            <a:ext cx="10515600" cy="4351338"/>
          </a:xfrm>
          <a:prstGeom prst="rect">
            <a:avLst/>
          </a:prstGeom>
        </p:spPr>
        <p:txBody>
          <a:bodyPr vert="horz" wrap="square" lIns="91440" tIns="45720" rIns="91440" bIns="45720" rtlCol="0" anchor="t">
            <a:normAutofit lnSpcReduction="20000"/>
          </a:bodyPr>
          <a:lstStyle/>
          <a:p>
            <a:pPr lvl="0" algn="l">
              <a:lnSpc>
                <a:spcPct val="90000"/>
              </a:lnSpc>
              <a:spcBef>
                <a:spcPts val="1000"/>
              </a:spcBef>
            </a:pPr>
            <a:r>
              <a:rPr lang="zh-CN" sz="2800" dirty="0">
                <a:solidFill>
                  <a:schemeClr val="accent1"/>
                </a:solidFill>
                <a:sym typeface="+mn-ea"/>
              </a:rPr>
              <a:t>题目二：</a:t>
            </a:r>
          </a:p>
          <a:p>
            <a:pPr lvl="0" algn="l">
              <a:lnSpc>
                <a:spcPct val="90000"/>
              </a:lnSpc>
              <a:spcBef>
                <a:spcPts val="1000"/>
              </a:spcBef>
            </a:pPr>
            <a:r>
              <a:rPr lang="en-US" altLang="zh-CN" sz="2400" dirty="0"/>
              <a:t>      </a:t>
            </a:r>
            <a:r>
              <a:rPr lang="zh-CN" sz="2400" dirty="0"/>
              <a:t>近年来，水下图像在海洋军事、海洋环境保护和海洋工程等科研和工业领</a:t>
            </a:r>
          </a:p>
          <a:p>
            <a:pPr lvl="0" algn="l">
              <a:lnSpc>
                <a:spcPct val="90000"/>
              </a:lnSpc>
              <a:spcBef>
                <a:spcPts val="1000"/>
              </a:spcBef>
            </a:pPr>
            <a:r>
              <a:rPr lang="zh-CN" sz="2400" dirty="0"/>
              <a:t>域扮演着越来越重要的角色。由于水的折射和水中悬浮颗粒的散射都会对光</a:t>
            </a:r>
          </a:p>
          <a:p>
            <a:pPr lvl="0" algn="l">
              <a:lnSpc>
                <a:spcPct val="90000"/>
              </a:lnSpc>
              <a:spcBef>
                <a:spcPts val="1000"/>
              </a:spcBef>
            </a:pPr>
            <a:r>
              <a:rPr lang="zh-CN" sz="2400" dirty="0"/>
              <a:t>造成大幅度的衰减，使得在水下拍摄的图片往往具有较大的色偏，导致很多</a:t>
            </a:r>
          </a:p>
          <a:p>
            <a:pPr lvl="0" algn="l">
              <a:lnSpc>
                <a:spcPct val="90000"/>
              </a:lnSpc>
              <a:spcBef>
                <a:spcPts val="1000"/>
              </a:spcBef>
            </a:pPr>
            <a:r>
              <a:rPr lang="zh-CN" sz="2400" dirty="0"/>
              <a:t>视觉任务失效。请实现一个水下图像复原算法，如下图所示那样，将有色差</a:t>
            </a:r>
          </a:p>
          <a:p>
            <a:pPr lvl="0" algn="l">
              <a:lnSpc>
                <a:spcPct val="90000"/>
              </a:lnSpc>
              <a:spcBef>
                <a:spcPts val="1000"/>
              </a:spcBef>
            </a:pPr>
            <a:r>
              <a:rPr lang="zh-CN" sz="2400" dirty="0"/>
              <a:t>的水下图像 (a) 转变为接近于自然色彩的图像</a:t>
            </a:r>
            <a:r>
              <a:rPr lang="zh-CN" sz="2400" dirty="0">
                <a:sym typeface="+mn-ea"/>
              </a:rPr>
              <a:t>(</a:t>
            </a:r>
            <a:r>
              <a:rPr lang="en-US" altLang="zh-CN" sz="2400" dirty="0">
                <a:sym typeface="+mn-ea"/>
              </a:rPr>
              <a:t>b</a:t>
            </a:r>
            <a:r>
              <a:rPr lang="zh-CN" sz="2400" dirty="0">
                <a:sym typeface="+mn-ea"/>
              </a:rPr>
              <a:t>)。 </a:t>
            </a:r>
            <a:endParaRPr lang="zh-CN" sz="2400" dirty="0"/>
          </a:p>
          <a:p>
            <a:pPr>
              <a:lnSpc>
                <a:spcPct val="90000"/>
              </a:lnSpc>
              <a:spcBef>
                <a:spcPts val="1000"/>
              </a:spcBef>
            </a:pPr>
            <a:r>
              <a:rPr lang="en-US" altLang="zh-CN" sz="2400" dirty="0"/>
              <a:t>    </a:t>
            </a:r>
            <a:endParaRPr lang="zh-CN" altLang="en-US" sz="2400" dirty="0"/>
          </a:p>
          <a:p>
            <a:pPr lvl="0" algn="l">
              <a:lnSpc>
                <a:spcPct val="90000"/>
              </a:lnSpc>
              <a:spcBef>
                <a:spcPts val="1000"/>
              </a:spcBef>
            </a:pPr>
            <a:endParaRPr lang="en-US" altLang="zh-CN" sz="2400" dirty="0"/>
          </a:p>
          <a:p>
            <a:pPr lvl="0" algn="l">
              <a:lnSpc>
                <a:spcPct val="90000"/>
              </a:lnSpc>
              <a:spcBef>
                <a:spcPts val="1000"/>
              </a:spcBef>
            </a:pPr>
            <a:endParaRPr lang="zh-CN" altLang="zh-CN" sz="2400" dirty="0"/>
          </a:p>
          <a:p>
            <a:pPr lvl="1">
              <a:lnSpc>
                <a:spcPct val="90000"/>
              </a:lnSpc>
              <a:spcBef>
                <a:spcPts val="1000"/>
              </a:spcBef>
            </a:pPr>
            <a:endParaRPr lang="zh-CN" altLang="en-US" sz="2800" dirty="0">
              <a:sym typeface="+mn-ea"/>
            </a:endParaRPr>
          </a:p>
          <a:p>
            <a:pPr lvl="0" indent="0" algn="l">
              <a:lnSpc>
                <a:spcPct val="90000"/>
              </a:lnSpc>
              <a:spcBef>
                <a:spcPts val="1000"/>
              </a:spcBef>
              <a:buFont typeface="Arial" panose="020B0604020202020204" pitchFamily="34" charset="0"/>
              <a:buNone/>
            </a:pPr>
            <a:endParaRPr lang="zh-CN" altLang="en-US" sz="2800" dirty="0">
              <a:sym typeface="+mn-ea"/>
            </a:endParaRP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pic>
        <p:nvPicPr>
          <p:cNvPr id="4" name="图片 3"/>
          <p:cNvPicPr>
            <a:picLocks noChangeAspect="1"/>
          </p:cNvPicPr>
          <p:nvPr>
            <p:custDataLst>
              <p:tags r:id="rId5"/>
            </p:custDataLst>
          </p:nvPr>
        </p:nvPicPr>
        <p:blipFill>
          <a:blip r:embed="rId8"/>
          <a:stretch>
            <a:fillRect/>
          </a:stretch>
        </p:blipFill>
        <p:spPr>
          <a:xfrm>
            <a:off x="1287145" y="4097020"/>
            <a:ext cx="3473450" cy="2609850"/>
          </a:xfrm>
          <a:prstGeom prst="rect">
            <a:avLst/>
          </a:prstGeom>
        </p:spPr>
      </p:pic>
      <p:pic>
        <p:nvPicPr>
          <p:cNvPr id="5" name="图片 4"/>
          <p:cNvPicPr>
            <a:picLocks noChangeAspect="1"/>
          </p:cNvPicPr>
          <p:nvPr>
            <p:custDataLst>
              <p:tags r:id="rId6"/>
            </p:custDataLst>
          </p:nvPr>
        </p:nvPicPr>
        <p:blipFill>
          <a:blip r:embed="rId9"/>
          <a:stretch>
            <a:fillRect/>
          </a:stretch>
        </p:blipFill>
        <p:spPr>
          <a:xfrm>
            <a:off x="6338570" y="4097020"/>
            <a:ext cx="3473450" cy="26289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par>
                                <p:cTn id="8" presetID="2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edg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使用方法及原理</a:t>
            </a:r>
          </a:p>
        </p:txBody>
      </p:sp>
      <p:sp>
        <p:nvSpPr>
          <p:cNvPr id="6" name="矩形 5"/>
          <p:cNvSpPr/>
          <p:nvPr>
            <p:custDataLst>
              <p:tags r:id="rId3"/>
            </p:custDataLst>
          </p:nvPr>
        </p:nvSpPr>
        <p:spPr>
          <a:xfrm>
            <a:off x="838200"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sp>
        <p:nvSpPr>
          <p:cNvPr id="4" name="文本框 3"/>
          <p:cNvSpPr txBox="1"/>
          <p:nvPr/>
        </p:nvSpPr>
        <p:spPr>
          <a:xfrm>
            <a:off x="-635" y="1504950"/>
            <a:ext cx="12193270" cy="5353050"/>
          </a:xfrm>
          <a:prstGeom prst="rect">
            <a:avLst/>
          </a:prstGeom>
          <a:noFill/>
        </p:spPr>
        <p:txBody>
          <a:bodyPr wrap="square" rtlCol="0" anchor="t">
            <a:noAutofit/>
          </a:bodyPr>
          <a:lstStyle/>
          <a:p>
            <a:r>
              <a:rPr lang="zh-CN" altLang="en-US" sz="3600" b="1">
                <a:ln/>
                <a:solidFill>
                  <a:schemeClr val="tx1"/>
                </a:solidFill>
                <a:effectLst>
                  <a:outerShdw blurRad="38100" dist="19050" dir="2700000" algn="tl" rotWithShape="0">
                    <a:schemeClr val="dk1">
                      <a:alpha val="40000"/>
                    </a:schemeClr>
                  </a:outerShdw>
                </a:effectLst>
              </a:rPr>
              <a:t>方法：</a:t>
            </a:r>
          </a:p>
          <a:p>
            <a:r>
              <a:rPr lang="en-US" altLang="zh-CN" sz="2800"/>
              <a:t>1. </a:t>
            </a:r>
            <a:r>
              <a:rPr lang="zh-CN" altLang="en-US" sz="2800"/>
              <a:t>白平衡</a:t>
            </a:r>
          </a:p>
          <a:p>
            <a:r>
              <a:rPr lang="en-US" altLang="zh-CN" sz="2400"/>
              <a:t>          </a:t>
            </a:r>
            <a:r>
              <a:rPr lang="zh-CN" altLang="en-US" sz="2400"/>
              <a:t>白平衡是图像处理中用于调整图像中的颜色偏差，使其更接近人眼所看到的自然颜色的技术。其主要目的是消除由于光源色温不同而导致的色彩偏差。白平衡的基本原理是通过调整图像中的红色、绿色和蓝色通道的强度，使得白色或灰色物体在图像中显现为中性色（无色偏）。简单来说，白平衡处理可以使得图像的色彩更平衡，以使其更接近人眼所见的自然状态。其核心思想是识别图像中的白色或灰色区域，并据此调整所有颜色，以补偿光源色温的影响。</a:t>
            </a:r>
          </a:p>
          <a:p>
            <a:r>
              <a:rPr lang="zh-CN" altLang="en-US" sz="2400"/>
              <a:t>以下是一种基于 YCbCr 色彩空间的白平衡处理的数学表达：</a:t>
            </a:r>
          </a:p>
        </p:txBody>
      </p:sp>
      <p:pic>
        <p:nvPicPr>
          <p:cNvPr id="5" name="图片 4"/>
          <p:cNvPicPr>
            <a:picLocks noChangeAspect="1"/>
          </p:cNvPicPr>
          <p:nvPr>
            <p:custDataLst>
              <p:tags r:id="rId4"/>
            </p:custDataLst>
          </p:nvPr>
        </p:nvPicPr>
        <p:blipFill>
          <a:blip r:embed="rId6"/>
          <a:stretch>
            <a:fillRect/>
          </a:stretch>
        </p:blipFill>
        <p:spPr>
          <a:xfrm>
            <a:off x="3331845" y="5078730"/>
            <a:ext cx="3792855" cy="177927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10229" y="871703"/>
            <a:ext cx="3601752" cy="1077218"/>
          </a:xfrm>
          <a:prstGeom prst="rect">
            <a:avLst/>
          </a:prstGeom>
        </p:spPr>
        <p:txBody>
          <a:bodyPr wrap="square">
            <a:spAutoFit/>
          </a:bodyPr>
          <a:lstStyle/>
          <a:p>
            <a:pPr lvl="0" algn="ctr">
              <a:defRPr/>
            </a:pPr>
            <a:endParaRPr lang="en-US" altLang="zh-CN" sz="3200" b="1" kern="0" dirty="0">
              <a:latin typeface="黑体" panose="02010609060101010101" charset="-122"/>
              <a:ea typeface="黑体" panose="02010609060101010101" charset="-122"/>
            </a:endParaRPr>
          </a:p>
          <a:p>
            <a:pPr lvl="0" algn="ctr">
              <a:defRPr/>
            </a:pPr>
            <a:endParaRPr lang="en-US" altLang="zh-CN" sz="3200" b="1" kern="0" dirty="0">
              <a:latin typeface="黑体" panose="02010609060101010101" charset="-122"/>
              <a:ea typeface="黑体" panose="02010609060101010101" charset="-122"/>
            </a:endParaRPr>
          </a:p>
        </p:txBody>
      </p:sp>
      <p:sp>
        <p:nvSpPr>
          <p:cNvPr id="3" name="标题 2"/>
          <p:cNvSpPr>
            <a:spLocks noGrp="1"/>
          </p:cNvSpPr>
          <p:nvPr>
            <p:ph type="title"/>
          </p:nvPr>
        </p:nvSpPr>
        <p:spPr>
          <a:xfrm>
            <a:off x="626000" y="240029"/>
            <a:ext cx="10543571" cy="1439229"/>
          </a:xfrm>
        </p:spPr>
        <p:txBody>
          <a:bodyPr/>
          <a:lstStyle/>
          <a:p>
            <a:pPr algn="ctr"/>
            <a:r>
              <a:rPr lang="zh-CN" altLang="en-US" dirty="0">
                <a:sym typeface="+mn-ea"/>
              </a:rPr>
              <a:t>使用方法及原理</a:t>
            </a:r>
            <a:endParaRPr lang="zh-CN" altLang="en-US" dirty="0"/>
          </a:p>
        </p:txBody>
      </p:sp>
      <p:sp>
        <p:nvSpPr>
          <p:cNvPr id="6" name="文本框 5"/>
          <p:cNvSpPr txBox="1"/>
          <p:nvPr/>
        </p:nvSpPr>
        <p:spPr>
          <a:xfrm>
            <a:off x="0" y="1337239"/>
            <a:ext cx="12192000" cy="180277"/>
          </a:xfrm>
          <a:prstGeom prst="rect">
            <a:avLst/>
          </a:prstGeom>
          <a:solidFill>
            <a:schemeClr val="accent1"/>
          </a:solidFill>
          <a:ln>
            <a:solidFill>
              <a:schemeClr val="accent1"/>
            </a:solidFill>
          </a:ln>
        </p:spPr>
        <p:txBody>
          <a:bodyPr wrap="square" rtlCol="0">
            <a:spAutoFit/>
          </a:bodyPr>
          <a:lstStyle/>
          <a:p>
            <a:endParaRPr lang="zh-CN" altLang="en-US" dirty="0"/>
          </a:p>
        </p:txBody>
      </p:sp>
      <p:sp>
        <p:nvSpPr>
          <p:cNvPr id="11" name="文本框 10"/>
          <p:cNvSpPr txBox="1"/>
          <p:nvPr/>
        </p:nvSpPr>
        <p:spPr>
          <a:xfrm>
            <a:off x="177800" y="1769110"/>
            <a:ext cx="8966200" cy="2720975"/>
          </a:xfrm>
          <a:prstGeom prst="rect">
            <a:avLst/>
          </a:prstGeom>
          <a:noFill/>
        </p:spPr>
        <p:txBody>
          <a:bodyPr wrap="square" rtlCol="0" anchor="t">
            <a:noAutofit/>
          </a:bodyPr>
          <a:lstStyle/>
          <a:p>
            <a:r>
              <a:rPr lang="zh-CN" altLang="en-US" sz="2000"/>
              <a:t>其中，Mb 和 Mr 分别是 Cb 和 Cr 分量的平均值，N 是像素点总数。</a:t>
            </a:r>
          </a:p>
          <a:p>
            <a:r>
              <a:rPr lang="zh-CN" altLang="en-US" sz="2000"/>
              <a:t> </a:t>
            </a:r>
            <a:r>
              <a:rPr lang="en-US" altLang="zh-CN" sz="2000"/>
              <a:t> </a:t>
            </a:r>
          </a:p>
          <a:p>
            <a:endParaRPr lang="zh-CN" altLang="en-US" sz="2000"/>
          </a:p>
          <a:p>
            <a:endParaRPr lang="zh-CN" altLang="en-US" sz="2000"/>
          </a:p>
          <a:p>
            <a:endParaRPr lang="zh-CN" altLang="en-US" sz="2000"/>
          </a:p>
          <a:p>
            <a:endParaRPr lang="zh-CN" altLang="en-US" sz="2000"/>
          </a:p>
          <a:p>
            <a:r>
              <a:rPr lang="zh-CN" altLang="en-US" sz="2000"/>
              <a:t>Db 和 Dr 分别是 Cb 和 Cr 分量的均方差。</a:t>
            </a:r>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r>
              <a:rPr lang="zh-CN" altLang="en-US" sz="2000"/>
              <a:t>Rgain、Ggain 和 Bgain 是为了调整 RGB 通道而计算的增益系数，其中 Ymax 是亮度最大值，而Rav、Gav 和 Bav 是参考白点在 RGB 通道中的平均值。</a:t>
            </a:r>
          </a:p>
        </p:txBody>
      </p:sp>
      <p:pic>
        <p:nvPicPr>
          <p:cNvPr id="12" name="图片 11"/>
          <p:cNvPicPr>
            <a:picLocks noChangeAspect="1"/>
          </p:cNvPicPr>
          <p:nvPr>
            <p:custDataLst>
              <p:tags r:id="rId1"/>
            </p:custDataLst>
          </p:nvPr>
        </p:nvPicPr>
        <p:blipFill>
          <a:blip r:embed="rId4"/>
          <a:stretch>
            <a:fillRect/>
          </a:stretch>
        </p:blipFill>
        <p:spPr>
          <a:xfrm>
            <a:off x="4185285" y="2333625"/>
            <a:ext cx="2486025" cy="1095375"/>
          </a:xfrm>
          <a:prstGeom prst="rect">
            <a:avLst/>
          </a:prstGeom>
        </p:spPr>
      </p:pic>
      <p:pic>
        <p:nvPicPr>
          <p:cNvPr id="13" name="图片 12"/>
          <p:cNvPicPr>
            <a:picLocks noChangeAspect="1"/>
          </p:cNvPicPr>
          <p:nvPr>
            <p:custDataLst>
              <p:tags r:id="rId2"/>
            </p:custDataLst>
          </p:nvPr>
        </p:nvPicPr>
        <p:blipFill>
          <a:blip r:embed="rId5"/>
          <a:stretch>
            <a:fillRect/>
          </a:stretch>
        </p:blipFill>
        <p:spPr>
          <a:xfrm>
            <a:off x="4185285" y="4083050"/>
            <a:ext cx="2076450" cy="16668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效果展示</a:t>
            </a:r>
          </a:p>
        </p:txBody>
      </p:sp>
      <p:sp>
        <p:nvSpPr>
          <p:cNvPr id="6" name="矩形 5"/>
          <p:cNvSpPr/>
          <p:nvPr>
            <p:custDataLst>
              <p:tags r:id="rId3"/>
            </p:custDataLst>
          </p:nvPr>
        </p:nvSpPr>
        <p:spPr>
          <a:xfrm>
            <a:off x="908299"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sp>
        <p:nvSpPr>
          <p:cNvPr id="10" name="文本框 9"/>
          <p:cNvSpPr txBox="1"/>
          <p:nvPr/>
        </p:nvSpPr>
        <p:spPr>
          <a:xfrm>
            <a:off x="0" y="1825625"/>
            <a:ext cx="6096000" cy="521970"/>
          </a:xfrm>
          <a:prstGeom prst="rect">
            <a:avLst/>
          </a:prstGeom>
          <a:noFill/>
        </p:spPr>
        <p:txBody>
          <a:bodyPr wrap="square" rtlCol="0" anchor="t">
            <a:spAutoFit/>
          </a:bodyPr>
          <a:lstStyle/>
          <a:p>
            <a:r>
              <a:rPr lang="zh-CN" altLang="en-US" sz="2800" b="1"/>
              <a:t>白平衡处理前图像 和 处理后图像：</a:t>
            </a:r>
          </a:p>
        </p:txBody>
      </p:sp>
      <p:pic>
        <p:nvPicPr>
          <p:cNvPr id="12" name="图片 11" descr="白平衡out554"/>
          <p:cNvPicPr>
            <a:picLocks noChangeAspect="1"/>
          </p:cNvPicPr>
          <p:nvPr/>
        </p:nvPicPr>
        <p:blipFill>
          <a:blip r:embed="rId6"/>
          <a:stretch>
            <a:fillRect/>
          </a:stretch>
        </p:blipFill>
        <p:spPr>
          <a:xfrm>
            <a:off x="6273800" y="2917825"/>
            <a:ext cx="5918200" cy="3328670"/>
          </a:xfrm>
          <a:prstGeom prst="rect">
            <a:avLst/>
          </a:prstGeom>
        </p:spPr>
      </p:pic>
      <p:pic>
        <p:nvPicPr>
          <p:cNvPr id="13" name="图片 12" descr="554"/>
          <p:cNvPicPr>
            <a:picLocks noChangeAspect="1"/>
          </p:cNvPicPr>
          <p:nvPr/>
        </p:nvPicPr>
        <p:blipFill>
          <a:blip r:embed="rId7"/>
          <a:stretch>
            <a:fillRect/>
          </a:stretch>
        </p:blipFill>
        <p:spPr>
          <a:xfrm>
            <a:off x="0" y="2917825"/>
            <a:ext cx="5795010" cy="3259455"/>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78734" y="162046"/>
            <a:ext cx="10775066" cy="1528642"/>
          </a:xfrm>
          <a:prstGeom prst="rect">
            <a:avLst/>
          </a:prstGeom>
        </p:spPr>
        <p:txBody>
          <a:bodyPr vert="horz" wrap="square" lIns="91440" tIns="45720" rIns="91440" bIns="45720" rtlCol="0" anchor="ctr">
            <a:normAutofit/>
          </a:bodyPr>
          <a:lstStyle/>
          <a:p>
            <a:pPr lvl="0" algn="ctr">
              <a:lnSpc>
                <a:spcPct val="90000"/>
              </a:lnSpc>
            </a:pPr>
            <a:r>
              <a:rPr lang="zh-CN" altLang="en-US" sz="4400" dirty="0">
                <a:latin typeface="+mj-lt"/>
                <a:ea typeface="+mj-ea"/>
                <a:cs typeface="+mj-cs"/>
                <a:sym typeface="+mn-ea"/>
              </a:rPr>
              <a:t>使用方法及原理</a:t>
            </a:r>
          </a:p>
        </p:txBody>
      </p:sp>
      <p:sp>
        <p:nvSpPr>
          <p:cNvPr id="6" name="矩形 5"/>
          <p:cNvSpPr/>
          <p:nvPr>
            <p:custDataLst>
              <p:tags r:id="rId3"/>
            </p:custDataLst>
          </p:nvPr>
        </p:nvSpPr>
        <p:spPr>
          <a:xfrm>
            <a:off x="838200" y="1825625"/>
            <a:ext cx="10515600" cy="4351338"/>
          </a:xfrm>
          <a:prstGeom prst="rect">
            <a:avLst/>
          </a:prstGeom>
        </p:spPr>
        <p:txBody>
          <a:bodyPr vert="horz" wrap="square" lIns="91440" tIns="45720" rIns="91440" bIns="45720" rtlCol="0" anchor="t">
            <a:normAutofit/>
          </a:bodyPr>
          <a:lstStyle/>
          <a:p>
            <a:pPr marL="228600" lvl="0" indent="-228600" algn="l">
              <a:lnSpc>
                <a:spcPct val="90000"/>
              </a:lnSpc>
              <a:spcBef>
                <a:spcPts val="1000"/>
              </a:spcBef>
              <a:buFont typeface="Arial" panose="020B0604020202020204" pitchFamily="34" charset="0"/>
            </a:pPr>
            <a:endParaRPr lang="zh-CN" altLang="en-US" sz="2800">
              <a:sym typeface="+mn-ea"/>
            </a:endParaRPr>
          </a:p>
        </p:txBody>
      </p:sp>
      <p:sp>
        <p:nvSpPr>
          <p:cNvPr id="2" name="文本框 1"/>
          <p:cNvSpPr txBox="1"/>
          <p:nvPr/>
        </p:nvSpPr>
        <p:spPr>
          <a:xfrm>
            <a:off x="0" y="1319514"/>
            <a:ext cx="12192000" cy="185195"/>
          </a:xfrm>
          <a:prstGeom prst="rect">
            <a:avLst/>
          </a:prstGeom>
          <a:solidFill>
            <a:schemeClr val="accent1"/>
          </a:solidFill>
        </p:spPr>
        <p:txBody>
          <a:bodyPr wrap="square" rtlCol="0">
            <a:spAutoFit/>
          </a:bodyPr>
          <a:lstStyle/>
          <a:p>
            <a:endParaRPr lang="zh-CN" altLang="en-US" dirty="0"/>
          </a:p>
        </p:txBody>
      </p:sp>
      <p:sp>
        <p:nvSpPr>
          <p:cNvPr id="4" name="文本框 3"/>
          <p:cNvSpPr txBox="1"/>
          <p:nvPr/>
        </p:nvSpPr>
        <p:spPr>
          <a:xfrm>
            <a:off x="-635" y="1504950"/>
            <a:ext cx="12193270" cy="5353050"/>
          </a:xfrm>
          <a:prstGeom prst="rect">
            <a:avLst/>
          </a:prstGeom>
          <a:noFill/>
        </p:spPr>
        <p:txBody>
          <a:bodyPr wrap="square" rtlCol="0" anchor="t">
            <a:noAutofit/>
          </a:bodyPr>
          <a:lstStyle/>
          <a:p>
            <a:r>
              <a:rPr lang="zh-CN" altLang="en-US" sz="3600" b="1">
                <a:solidFill>
                  <a:schemeClr val="tx1"/>
                </a:solidFill>
                <a:effectLst>
                  <a:outerShdw blurRad="38100" dist="19050" dir="2700000" algn="tl" rotWithShape="0">
                    <a:schemeClr val="dk1">
                      <a:alpha val="40000"/>
                    </a:schemeClr>
                  </a:outerShdw>
                </a:effectLst>
              </a:rPr>
              <a:t>方法：</a:t>
            </a:r>
          </a:p>
          <a:p>
            <a:r>
              <a:rPr lang="en-US" altLang="zh-CN" sz="2800"/>
              <a:t>2. </a:t>
            </a:r>
            <a:r>
              <a:rPr lang="zh-CN" altLang="en-US" sz="2800"/>
              <a:t>去雾</a:t>
            </a:r>
          </a:p>
          <a:p>
            <a:r>
              <a:rPr lang="en-US" altLang="zh-CN" sz="2400"/>
              <a:t>          </a:t>
            </a:r>
            <a:r>
              <a:rPr lang="zh-CN" altLang="en-US" sz="2400"/>
              <a:t>去雾算法的基本思想是估计每个像素的雾霾程度，并相应地调整像素值以减少雾霾的影响。这通常涉及到大气光估计和透射图的恢复。</a:t>
            </a:r>
          </a:p>
          <a:p>
            <a:r>
              <a:rPr lang="zh-CN" altLang="en-US" sz="2400"/>
              <a:t>以下是去雾算法的数学表达：</a:t>
            </a:r>
          </a:p>
          <a:p>
            <a:endParaRPr lang="zh-CN" altLang="en-US" sz="2400"/>
          </a:p>
          <a:p>
            <a:r>
              <a:rPr lang="zh-CN" altLang="en-US" sz="2400" b="1"/>
              <a:t>暗通道先验</a:t>
            </a:r>
          </a:p>
          <a:p>
            <a:r>
              <a:rPr lang="en-US" altLang="zh-CN" sz="2400"/>
              <a:t>         </a:t>
            </a:r>
            <a:r>
              <a:rPr lang="zh-CN" altLang="en-US" sz="2400"/>
              <a:t>暗通道先验是基于自然图像的一个观察，即除去天空等少数区域外，大多数非天空区域的某个颜色通道至少在某个像素上有很低的值。</a:t>
            </a:r>
          </a:p>
          <a:p>
            <a:endParaRPr lang="zh-CN" altLang="en-US" sz="2400"/>
          </a:p>
          <a:p>
            <a:endParaRPr lang="zh-CN" altLang="en-US" sz="2400"/>
          </a:p>
          <a:p>
            <a:endParaRPr lang="zh-CN" altLang="en-US" sz="2400"/>
          </a:p>
          <a:p>
            <a:r>
              <a:rPr lang="zh-CN" altLang="en-US" sz="2400"/>
              <a:t>其中， 是暗通道图像， 是颜色通道 c 在位置 y 的强度，Ω(x) 是以 x 为中心的局部窗</a:t>
            </a:r>
          </a:p>
          <a:p>
            <a:r>
              <a:rPr lang="zh-CN" altLang="en-US" sz="2400"/>
              <a:t>口。</a:t>
            </a:r>
          </a:p>
        </p:txBody>
      </p:sp>
      <p:pic>
        <p:nvPicPr>
          <p:cNvPr id="7" name="图片 6"/>
          <p:cNvPicPr>
            <a:picLocks noChangeAspect="1"/>
          </p:cNvPicPr>
          <p:nvPr>
            <p:custDataLst>
              <p:tags r:id="rId4"/>
            </p:custDataLst>
          </p:nvPr>
        </p:nvPicPr>
        <p:blipFill>
          <a:blip r:embed="rId6"/>
          <a:stretch>
            <a:fillRect/>
          </a:stretch>
        </p:blipFill>
        <p:spPr>
          <a:xfrm>
            <a:off x="3087370" y="5236845"/>
            <a:ext cx="5159375" cy="791210"/>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10229" y="871703"/>
            <a:ext cx="3601752" cy="1077218"/>
          </a:xfrm>
          <a:prstGeom prst="rect">
            <a:avLst/>
          </a:prstGeom>
        </p:spPr>
        <p:txBody>
          <a:bodyPr wrap="square">
            <a:spAutoFit/>
          </a:bodyPr>
          <a:lstStyle/>
          <a:p>
            <a:pPr lvl="0" algn="ctr">
              <a:defRPr/>
            </a:pPr>
            <a:endParaRPr lang="en-US" altLang="zh-CN" sz="3200" b="1" kern="0" dirty="0">
              <a:latin typeface="黑体" panose="02010609060101010101" charset="-122"/>
              <a:ea typeface="黑体" panose="02010609060101010101" charset="-122"/>
            </a:endParaRPr>
          </a:p>
          <a:p>
            <a:pPr lvl="0" algn="ctr">
              <a:defRPr/>
            </a:pPr>
            <a:endParaRPr lang="en-US" altLang="zh-CN" sz="3200" b="1" kern="0" dirty="0">
              <a:latin typeface="黑体" panose="02010609060101010101" charset="-122"/>
              <a:ea typeface="黑体" panose="02010609060101010101" charset="-122"/>
            </a:endParaRPr>
          </a:p>
        </p:txBody>
      </p:sp>
      <p:sp>
        <p:nvSpPr>
          <p:cNvPr id="3" name="标题 2"/>
          <p:cNvSpPr>
            <a:spLocks noGrp="1"/>
          </p:cNvSpPr>
          <p:nvPr>
            <p:ph type="title"/>
          </p:nvPr>
        </p:nvSpPr>
        <p:spPr>
          <a:xfrm>
            <a:off x="626000" y="240029"/>
            <a:ext cx="10543571" cy="1439229"/>
          </a:xfrm>
        </p:spPr>
        <p:txBody>
          <a:bodyPr/>
          <a:lstStyle/>
          <a:p>
            <a:pPr algn="ctr"/>
            <a:r>
              <a:rPr lang="zh-CN" altLang="en-US" dirty="0">
                <a:sym typeface="+mn-ea"/>
              </a:rPr>
              <a:t>使用方法及原理</a:t>
            </a:r>
            <a:endParaRPr lang="zh-CN" altLang="en-US" dirty="0"/>
          </a:p>
        </p:txBody>
      </p:sp>
      <p:sp>
        <p:nvSpPr>
          <p:cNvPr id="6" name="文本框 5"/>
          <p:cNvSpPr txBox="1"/>
          <p:nvPr/>
        </p:nvSpPr>
        <p:spPr>
          <a:xfrm>
            <a:off x="0" y="1337239"/>
            <a:ext cx="12192000" cy="180277"/>
          </a:xfrm>
          <a:prstGeom prst="rect">
            <a:avLst/>
          </a:prstGeom>
          <a:solidFill>
            <a:schemeClr val="accent1"/>
          </a:solidFill>
          <a:ln>
            <a:solidFill>
              <a:schemeClr val="accent1"/>
            </a:solidFill>
          </a:ln>
        </p:spPr>
        <p:txBody>
          <a:bodyPr wrap="square" rtlCol="0">
            <a:spAutoFit/>
          </a:bodyPr>
          <a:lstStyle/>
          <a:p>
            <a:endParaRPr lang="zh-CN" altLang="en-US" dirty="0"/>
          </a:p>
        </p:txBody>
      </p:sp>
      <p:sp>
        <p:nvSpPr>
          <p:cNvPr id="2" name="文本框 1"/>
          <p:cNvSpPr txBox="1"/>
          <p:nvPr/>
        </p:nvSpPr>
        <p:spPr>
          <a:xfrm>
            <a:off x="0" y="1517650"/>
            <a:ext cx="12007215" cy="2676525"/>
          </a:xfrm>
          <a:prstGeom prst="rect">
            <a:avLst/>
          </a:prstGeom>
          <a:noFill/>
        </p:spPr>
        <p:txBody>
          <a:bodyPr wrap="square" rtlCol="0" anchor="t">
            <a:spAutoFit/>
          </a:bodyPr>
          <a:lstStyle/>
          <a:p>
            <a:r>
              <a:rPr lang="zh-CN" altLang="en-US" sz="2400" b="1"/>
              <a:t>大气光估计</a:t>
            </a:r>
          </a:p>
          <a:p>
            <a:r>
              <a:rPr lang="en-US" altLang="zh-CN" sz="2400"/>
              <a:t>         </a:t>
            </a:r>
            <a:r>
              <a:rPr lang="zh-CN" altLang="en-US" sz="2400"/>
              <a:t>使用暗通道图像估计大气光。通常选择暗通道图像中最亮的一些像素，然后在原始图像中对应的像素中找到具有最高强度的像素作为大气光。</a:t>
            </a:r>
          </a:p>
          <a:p>
            <a:endParaRPr lang="zh-CN" altLang="en-US" sz="2400"/>
          </a:p>
          <a:p>
            <a:endParaRPr lang="zh-CN" altLang="en-US" sz="2400"/>
          </a:p>
          <a:p>
            <a:endParaRPr lang="zh-CN" altLang="en-US" sz="2400"/>
          </a:p>
          <a:p>
            <a:r>
              <a:rPr lang="zh-CN" altLang="en-US" sz="2400"/>
              <a:t>其中，A 是大气光，I(x) 是原始图像在位置 x 的强度。</a:t>
            </a:r>
          </a:p>
        </p:txBody>
      </p:sp>
      <p:pic>
        <p:nvPicPr>
          <p:cNvPr id="4" name="图片 3"/>
          <p:cNvPicPr>
            <a:picLocks noChangeAspect="1"/>
          </p:cNvPicPr>
          <p:nvPr>
            <p:custDataLst>
              <p:tags r:id="rId1"/>
            </p:custDataLst>
          </p:nvPr>
        </p:nvPicPr>
        <p:blipFill>
          <a:blip r:embed="rId4"/>
          <a:stretch>
            <a:fillRect/>
          </a:stretch>
        </p:blipFill>
        <p:spPr>
          <a:xfrm>
            <a:off x="3483610" y="2792095"/>
            <a:ext cx="3965575" cy="929005"/>
          </a:xfrm>
          <a:prstGeom prst="rect">
            <a:avLst/>
          </a:prstGeom>
        </p:spPr>
      </p:pic>
      <p:sp>
        <p:nvSpPr>
          <p:cNvPr id="7" name="文本框 6"/>
          <p:cNvSpPr txBox="1"/>
          <p:nvPr/>
        </p:nvSpPr>
        <p:spPr>
          <a:xfrm>
            <a:off x="0" y="4348480"/>
            <a:ext cx="12007215" cy="2306955"/>
          </a:xfrm>
          <a:prstGeom prst="rect">
            <a:avLst/>
          </a:prstGeom>
          <a:noFill/>
        </p:spPr>
        <p:txBody>
          <a:bodyPr wrap="square" rtlCol="0" anchor="t">
            <a:spAutoFit/>
          </a:bodyPr>
          <a:lstStyle/>
          <a:p>
            <a:r>
              <a:rPr lang="zh-CN" altLang="en-US" sz="2400" b="1"/>
              <a:t>透射图估计</a:t>
            </a:r>
          </a:p>
          <a:p>
            <a:pPr indent="457200"/>
            <a:r>
              <a:rPr lang="zh-CN" altLang="en-US" sz="2400"/>
              <a:t>透射图描述了场景中的每个像素有多少光直接到达相机而没有被大气光散射</a:t>
            </a:r>
          </a:p>
          <a:p>
            <a:pPr indent="457200"/>
            <a:endParaRPr lang="zh-CN" altLang="en-US" sz="2400"/>
          </a:p>
          <a:p>
            <a:pPr indent="457200"/>
            <a:endParaRPr lang="zh-CN" altLang="en-US" sz="2400"/>
          </a:p>
          <a:p>
            <a:endParaRPr lang="zh-CN" altLang="en-US" sz="2400"/>
          </a:p>
          <a:p>
            <a:r>
              <a:rPr lang="zh-CN" altLang="en-US" sz="2400"/>
              <a:t>其中，t(x) 是透射图，在位置 x 的透射率，ω 是保持一些大气光的常数（通常取 0.95）。</a:t>
            </a:r>
          </a:p>
        </p:txBody>
      </p:sp>
      <p:pic>
        <p:nvPicPr>
          <p:cNvPr id="8" name="图片 7"/>
          <p:cNvPicPr>
            <a:picLocks noChangeAspect="1"/>
          </p:cNvPicPr>
          <p:nvPr>
            <p:custDataLst>
              <p:tags r:id="rId2"/>
            </p:custDataLst>
          </p:nvPr>
        </p:nvPicPr>
        <p:blipFill>
          <a:blip r:embed="rId5"/>
          <a:stretch>
            <a:fillRect/>
          </a:stretch>
        </p:blipFill>
        <p:spPr>
          <a:xfrm>
            <a:off x="2842260" y="5180330"/>
            <a:ext cx="5590540" cy="9817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10229" y="871703"/>
            <a:ext cx="3601752" cy="1077218"/>
          </a:xfrm>
          <a:prstGeom prst="rect">
            <a:avLst/>
          </a:prstGeom>
        </p:spPr>
        <p:txBody>
          <a:bodyPr wrap="square">
            <a:spAutoFit/>
          </a:bodyPr>
          <a:lstStyle/>
          <a:p>
            <a:pPr lvl="0" algn="ctr">
              <a:defRPr/>
            </a:pPr>
            <a:endParaRPr lang="en-US" altLang="zh-CN" sz="3200" b="1" kern="0" dirty="0">
              <a:latin typeface="黑体" panose="02010609060101010101" charset="-122"/>
              <a:ea typeface="黑体" panose="02010609060101010101" charset="-122"/>
            </a:endParaRPr>
          </a:p>
          <a:p>
            <a:pPr lvl="0" algn="ctr">
              <a:defRPr/>
            </a:pPr>
            <a:endParaRPr lang="en-US" altLang="zh-CN" sz="3200" b="1" kern="0" dirty="0">
              <a:latin typeface="黑体" panose="02010609060101010101" charset="-122"/>
              <a:ea typeface="黑体" panose="02010609060101010101" charset="-122"/>
            </a:endParaRPr>
          </a:p>
        </p:txBody>
      </p:sp>
      <p:sp>
        <p:nvSpPr>
          <p:cNvPr id="3" name="标题 2"/>
          <p:cNvSpPr>
            <a:spLocks noGrp="1"/>
          </p:cNvSpPr>
          <p:nvPr>
            <p:ph type="title"/>
          </p:nvPr>
        </p:nvSpPr>
        <p:spPr>
          <a:xfrm>
            <a:off x="626000" y="240029"/>
            <a:ext cx="10543571" cy="1439229"/>
          </a:xfrm>
        </p:spPr>
        <p:txBody>
          <a:bodyPr/>
          <a:lstStyle/>
          <a:p>
            <a:pPr algn="ctr"/>
            <a:r>
              <a:rPr lang="zh-CN" altLang="en-US" dirty="0">
                <a:sym typeface="+mn-ea"/>
              </a:rPr>
              <a:t>使用方法及原理</a:t>
            </a:r>
            <a:endParaRPr lang="zh-CN" altLang="en-US" dirty="0"/>
          </a:p>
        </p:txBody>
      </p:sp>
      <p:sp>
        <p:nvSpPr>
          <p:cNvPr id="6" name="文本框 5"/>
          <p:cNvSpPr txBox="1"/>
          <p:nvPr/>
        </p:nvSpPr>
        <p:spPr>
          <a:xfrm>
            <a:off x="0" y="1337239"/>
            <a:ext cx="12192000" cy="180277"/>
          </a:xfrm>
          <a:prstGeom prst="rect">
            <a:avLst/>
          </a:prstGeom>
          <a:solidFill>
            <a:schemeClr val="accent1"/>
          </a:solidFill>
          <a:ln>
            <a:solidFill>
              <a:schemeClr val="accent1"/>
            </a:solidFill>
          </a:ln>
        </p:spPr>
        <p:txBody>
          <a:bodyPr wrap="square" rtlCol="0">
            <a:spAutoFit/>
          </a:bodyPr>
          <a:lstStyle/>
          <a:p>
            <a:endParaRPr lang="zh-CN" altLang="en-US" dirty="0"/>
          </a:p>
        </p:txBody>
      </p:sp>
      <p:sp>
        <p:nvSpPr>
          <p:cNvPr id="9" name="文本框 8"/>
          <p:cNvSpPr txBox="1"/>
          <p:nvPr/>
        </p:nvSpPr>
        <p:spPr>
          <a:xfrm>
            <a:off x="0" y="1574165"/>
            <a:ext cx="12192635" cy="2676525"/>
          </a:xfrm>
          <a:prstGeom prst="rect">
            <a:avLst/>
          </a:prstGeom>
          <a:noFill/>
        </p:spPr>
        <p:txBody>
          <a:bodyPr wrap="square" rtlCol="0" anchor="t">
            <a:spAutoFit/>
          </a:bodyPr>
          <a:lstStyle/>
          <a:p>
            <a:r>
              <a:rPr lang="zh-CN" altLang="en-US" sz="2400" b="1"/>
              <a:t>恢复去雾图像</a:t>
            </a:r>
          </a:p>
          <a:p>
            <a:pPr indent="457200"/>
            <a:r>
              <a:rPr lang="zh-CN" altLang="en-US" sz="2400"/>
              <a:t>最后，使用大气光和透射图恢复无雾图像。</a:t>
            </a:r>
          </a:p>
          <a:p>
            <a:pPr indent="457200"/>
            <a:endParaRPr lang="zh-CN" altLang="en-US" sz="2400"/>
          </a:p>
          <a:p>
            <a:pPr indent="457200"/>
            <a:endParaRPr lang="zh-CN" altLang="en-US" sz="2400"/>
          </a:p>
          <a:p>
            <a:pPr indent="457200"/>
            <a:endParaRPr lang="zh-CN" altLang="en-US" sz="2400"/>
          </a:p>
          <a:p>
            <a:pPr indent="457200"/>
            <a:endParaRPr lang="zh-CN" altLang="en-US" sz="2400"/>
          </a:p>
          <a:p>
            <a:r>
              <a:rPr lang="zh-CN" altLang="en-US" sz="2400"/>
              <a:t>其中，J(x) 是恢复的无雾图像，t_0 是透射图的下限阈值，用于避免过度放大噪声。</a:t>
            </a:r>
          </a:p>
        </p:txBody>
      </p:sp>
      <p:pic>
        <p:nvPicPr>
          <p:cNvPr id="10" name="图片 9"/>
          <p:cNvPicPr>
            <a:picLocks noChangeAspect="1"/>
          </p:cNvPicPr>
          <p:nvPr>
            <p:custDataLst>
              <p:tags r:id="rId1"/>
            </p:custDataLst>
          </p:nvPr>
        </p:nvPicPr>
        <p:blipFill>
          <a:blip r:embed="rId3"/>
          <a:stretch>
            <a:fillRect/>
          </a:stretch>
        </p:blipFill>
        <p:spPr>
          <a:xfrm>
            <a:off x="2733675" y="2449830"/>
            <a:ext cx="4662170" cy="114427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NlMWUzOGMyNjg3MmI5ZjkxZmNhZTAxYTA3ZmU1MzMifQ=="/>
</p:tagLst>
</file>

<file path=ppt/tags/tag10.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f"/>
  <p:tag name="KSO_WM_UNIT_ID" val="diagram160999_1*f*1"/>
  <p:tag name="KSO_WM_TEMPLATE_CATEGORY" val="diagram"/>
  <p:tag name="KSO_WM_TEMPLATE_INDEX" val="160999"/>
  <p:tag name="KSO_WM_UNIT_INDEX" val="1"/>
  <p:tag name="KSO_WM_UNIT_CLEAR" val="1"/>
  <p:tag name="KSO_WM_UNIT_LAYERLEVEL" val="1"/>
  <p:tag name="KSO_WM_UNIT_VALUE" val="319"/>
  <p:tag name="KSO_WM_UNIT_HIGHLIGHT" val="0"/>
  <p:tag name="KSO_WM_UNIT_COMPATIBLE" val="0"/>
  <p:tag name="KSO_WM_UNIT_PRESET_TEXT_INDEX" val="2"/>
  <p:tag name="KSO_WM_UNIT_PRESET_TEXT_LEN" val="20"/>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4.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5.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21.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3.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24.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0.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31.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5.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36.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8.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39.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ags/tag4.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1.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42.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4.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45.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47.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48.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ags/tag50.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51.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3.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54.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6.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57.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9.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6.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f"/>
  <p:tag name="KSO_WM_UNIT_ID" val="diagram160999_1*f*1"/>
  <p:tag name="KSO_WM_TEMPLATE_CATEGORY" val="diagram"/>
  <p:tag name="KSO_WM_TEMPLATE_INDEX" val="160999"/>
  <p:tag name="KSO_WM_UNIT_INDEX" val="1"/>
  <p:tag name="KSO_WM_UNIT_CLEAR" val="1"/>
  <p:tag name="KSO_WM_UNIT_LAYERLEVEL" val="1"/>
  <p:tag name="KSO_WM_UNIT_VALUE" val="319"/>
  <p:tag name="KSO_WM_UNIT_HIGHLIGHT" val="0"/>
  <p:tag name="KSO_WM_UNIT_COMPATIBLE" val="0"/>
  <p:tag name="KSO_WM_UNIT_PRESET_TEXT_INDEX" val="2"/>
  <p:tag name="KSO_WM_UNIT_PRESET_TEXT_LEN" val="20"/>
</p:tagLst>
</file>

<file path=ppt/tags/tag60.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2.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63.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5.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66.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8.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69.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999"/>
  <p:tag name="KSO_WM_TAG_VERSION" val="1.0"/>
  <p:tag name="KSO_WM_SLIDE_ID" val="diagram160999_1"/>
  <p:tag name="KSO_WM_SLIDE_INDEX" val="1"/>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0.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f"/>
  <p:tag name="KSO_WM_UNIT_ID" val="diagram160999_1*f*1"/>
  <p:tag name="KSO_WM_TEMPLATE_CATEGORY" val="diagram"/>
  <p:tag name="KSO_WM_TEMPLATE_INDEX" val="160999"/>
  <p:tag name="KSO_WM_UNIT_INDEX" val="1"/>
  <p:tag name="KSO_WM_UNIT_CLEAR" val="1"/>
  <p:tag name="KSO_WM_UNIT_LAYERLEVEL" val="1"/>
  <p:tag name="KSO_WM_UNIT_VALUE" val="319"/>
  <p:tag name="KSO_WM_UNIT_HIGHLIGHT" val="0"/>
  <p:tag name="KSO_WM_UNIT_COMPATIBLE" val="0"/>
  <p:tag name="KSO_WM_UNIT_PRESET_TEXT_INDEX" val="2"/>
  <p:tag name="KSO_WM_UNIT_PRESET_TEXT_LEN" val="20"/>
</p:tagLst>
</file>

<file path=ppt/tags/tag8.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a"/>
  <p:tag name="KSO_WM_UNIT_ID" val="diagram160999_1*a*1"/>
  <p:tag name="KSO_WM_TEMPLATE_CATEGORY" val="diagram"/>
  <p:tag name="KSO_WM_TEMPLATE_INDEX" val="160999"/>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9.xml><?xml version="1.0" encoding="utf-8"?>
<p:tagLst xmlns:a="http://schemas.openxmlformats.org/drawingml/2006/main" xmlns:r="http://schemas.openxmlformats.org/officeDocument/2006/relationships" xmlns:p="http://schemas.openxmlformats.org/presentationml/2006/main">
  <p:tag name="DEFAULT" val="default"/>
  <p:tag name="KSO_WM_TAG_VERSION" val="1.0"/>
  <p:tag name="KSO_WM_BEAUTIFY_FLAG" val="#wm#"/>
  <p:tag name="KSO_WM_UNIT_TYPE" val="i"/>
  <p:tag name="KSO_WM_UNIT_ID" val="diagram160999_1*i*1"/>
  <p:tag name="KSO_WM_TEMPLATE_CATEGORY" val="diagram"/>
  <p:tag name="KSO_WM_TEMPLATE_INDEX" val="160999"/>
  <p:tag name="KSO_WM_UNIT_INDEX"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1041</Words>
  <Application>Microsoft Office PowerPoint</Application>
  <PresentationFormat>宽屏</PresentationFormat>
  <Paragraphs>120</Paragraphs>
  <Slides>23</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黑体</vt:lpstr>
      <vt:lpstr>字魂59号-创粗黑</vt:lpstr>
      <vt:lpstr>Arial</vt:lpstr>
      <vt:lpstr>Calibri</vt:lpstr>
      <vt:lpstr>Calibri Light</vt:lpstr>
      <vt:lpstr>Office 主题</vt:lpstr>
      <vt:lpstr>PowerPoint 演示文稿</vt:lpstr>
      <vt:lpstr>PowerPoint 演示文稿</vt:lpstr>
      <vt:lpstr>PowerPoint 演示文稿</vt:lpstr>
      <vt:lpstr>PowerPoint 演示文稿</vt:lpstr>
      <vt:lpstr>使用方法及原理</vt:lpstr>
      <vt:lpstr>PowerPoint 演示文稿</vt:lpstr>
      <vt:lpstr>PowerPoint 演示文稿</vt:lpstr>
      <vt:lpstr>使用方法及原理</vt:lpstr>
      <vt:lpstr>使用方法及原理</vt:lpstr>
      <vt:lpstr>PowerPoint 演示文稿</vt:lpstr>
      <vt:lpstr>PowerPoint 演示文稿</vt:lpstr>
      <vt:lpstr>使用方法及原理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水下图像复原综述</dc:title>
  <dc:creator>qiqi</dc:creator>
  <cp:lastModifiedBy>国明 凌</cp:lastModifiedBy>
  <cp:revision>44</cp:revision>
  <dcterms:created xsi:type="dcterms:W3CDTF">2016-09-04T02:50:00Z</dcterms:created>
  <dcterms:modified xsi:type="dcterms:W3CDTF">2024-03-01T03:31:01Z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CF9EA68032AA44709E3E9C2D07C5C24E_13</vt:lpwstr>
  </property>
  <property fmtid="{D5CDD505-2E9C-101B-9397-08002B2CF9AE}" pid="3" name="KSOProductBuildVer">
    <vt:lpwstr>2052-12.1.0.15990</vt:lpwstr>
  </property>
</Properties>
</file>