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</p:sldIdLst>
  <p:sldSz cx="9144000" cy="6858000" type="screen4x3"/>
  <p:notesSz cx="9283700" cy="6946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008E40"/>
    <a:srgbClr val="FF66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67" autoAdjust="0"/>
    <p:restoredTop sz="87722" autoAdjust="0"/>
  </p:normalViewPr>
  <p:slideViewPr>
    <p:cSldViewPr>
      <p:cViewPr varScale="1">
        <p:scale>
          <a:sx n="97" d="100"/>
          <a:sy n="97" d="100"/>
        </p:scale>
        <p:origin x="-11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amHe\git\PPR\RentIndex\3_StatisticalResults\Boston_Office_ListingRentIndex_2005Q2_2011Q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Boston Office Rental Index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Boston_Office_ListingRentIndex_!$G$9</c:f>
              <c:strCache>
                <c:ptCount val="1"/>
                <c:pt idx="0">
                  <c:v>RentIndex</c:v>
                </c:pt>
              </c:strCache>
            </c:strRef>
          </c:tx>
          <c:marker>
            <c:symbol val="none"/>
          </c:marker>
          <c:cat>
            <c:strRef>
              <c:f>Boston_Office_ListingRentIndex_!$F$10:$F$36</c:f>
              <c:strCache>
                <c:ptCount val="27"/>
                <c:pt idx="0">
                  <c:v>2005Q2</c:v>
                </c:pt>
                <c:pt idx="1">
                  <c:v>2005Q3</c:v>
                </c:pt>
                <c:pt idx="2">
                  <c:v>2005Q4</c:v>
                </c:pt>
                <c:pt idx="3">
                  <c:v>2006Q1</c:v>
                </c:pt>
                <c:pt idx="4">
                  <c:v>2006Q2</c:v>
                </c:pt>
                <c:pt idx="5">
                  <c:v>2006Q3</c:v>
                </c:pt>
                <c:pt idx="6">
                  <c:v>2006Q4</c:v>
                </c:pt>
                <c:pt idx="7">
                  <c:v>2007Q1</c:v>
                </c:pt>
                <c:pt idx="8">
                  <c:v>2007Q2</c:v>
                </c:pt>
                <c:pt idx="9">
                  <c:v>2007Q3</c:v>
                </c:pt>
                <c:pt idx="10">
                  <c:v>2007Q4</c:v>
                </c:pt>
                <c:pt idx="11">
                  <c:v>2008Q1</c:v>
                </c:pt>
                <c:pt idx="12">
                  <c:v>2008Q2</c:v>
                </c:pt>
                <c:pt idx="13">
                  <c:v>2008Q3</c:v>
                </c:pt>
                <c:pt idx="14">
                  <c:v>2008Q4</c:v>
                </c:pt>
                <c:pt idx="15">
                  <c:v>2009Q1</c:v>
                </c:pt>
                <c:pt idx="16">
                  <c:v>2009Q2</c:v>
                </c:pt>
                <c:pt idx="17">
                  <c:v>2009Q3</c:v>
                </c:pt>
                <c:pt idx="18">
                  <c:v>2009Q4</c:v>
                </c:pt>
                <c:pt idx="19">
                  <c:v>2010Q1</c:v>
                </c:pt>
                <c:pt idx="20">
                  <c:v>2010Q2</c:v>
                </c:pt>
                <c:pt idx="21">
                  <c:v>2010Q3</c:v>
                </c:pt>
                <c:pt idx="22">
                  <c:v>2010Q4</c:v>
                </c:pt>
                <c:pt idx="23">
                  <c:v>2011Q1</c:v>
                </c:pt>
                <c:pt idx="24">
                  <c:v>2011Q2</c:v>
                </c:pt>
                <c:pt idx="25">
                  <c:v>2011Q3</c:v>
                </c:pt>
                <c:pt idx="26">
                  <c:v>2011Q4</c:v>
                </c:pt>
              </c:strCache>
            </c:strRef>
          </c:cat>
          <c:val>
            <c:numRef>
              <c:f>Boston_Office_ListingRentIndex_!$G$10:$G$36</c:f>
              <c:numCache>
                <c:formatCode>General</c:formatCode>
                <c:ptCount val="27"/>
                <c:pt idx="0">
                  <c:v>100</c:v>
                </c:pt>
                <c:pt idx="1">
                  <c:v>99.992363763112721</c:v>
                </c:pt>
                <c:pt idx="2">
                  <c:v>100.76749203280622</c:v>
                </c:pt>
                <c:pt idx="3">
                  <c:v>99.329356718112621</c:v>
                </c:pt>
                <c:pt idx="4">
                  <c:v>102.86560674020582</c:v>
                </c:pt>
                <c:pt idx="5">
                  <c:v>104.17404955756639</c:v>
                </c:pt>
                <c:pt idx="6">
                  <c:v>103.26178667641079</c:v>
                </c:pt>
                <c:pt idx="7">
                  <c:v>105.41297788895405</c:v>
                </c:pt>
                <c:pt idx="8">
                  <c:v>110.22566360064468</c:v>
                </c:pt>
                <c:pt idx="9">
                  <c:v>113.61402383323167</c:v>
                </c:pt>
                <c:pt idx="10">
                  <c:v>117.33867877563</c:v>
                </c:pt>
                <c:pt idx="11">
                  <c:v>111.02459435154539</c:v>
                </c:pt>
                <c:pt idx="12">
                  <c:v>119.38832717060792</c:v>
                </c:pt>
                <c:pt idx="13">
                  <c:v>121.05089469763564</c:v>
                </c:pt>
                <c:pt idx="14">
                  <c:v>114.43052469504428</c:v>
                </c:pt>
                <c:pt idx="15">
                  <c:v>111.40219839657945</c:v>
                </c:pt>
                <c:pt idx="16">
                  <c:v>113.86852488774409</c:v>
                </c:pt>
                <c:pt idx="17">
                  <c:v>111.34853798802918</c:v>
                </c:pt>
                <c:pt idx="18">
                  <c:v>107.16345470853832</c:v>
                </c:pt>
                <c:pt idx="19">
                  <c:v>111.69100769250717</c:v>
                </c:pt>
                <c:pt idx="20">
                  <c:v>103.99996062752032</c:v>
                </c:pt>
                <c:pt idx="21">
                  <c:v>105.77388319066694</c:v>
                </c:pt>
                <c:pt idx="22">
                  <c:v>107.76952121404409</c:v>
                </c:pt>
                <c:pt idx="23">
                  <c:v>103.01604152320816</c:v>
                </c:pt>
                <c:pt idx="24">
                  <c:v>104.50311347570155</c:v>
                </c:pt>
                <c:pt idx="25">
                  <c:v>106.69940436535965</c:v>
                </c:pt>
                <c:pt idx="26">
                  <c:v>102.43802092786112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Boston_Office_ListingRentIndex_!$H$9</c:f>
              <c:strCache>
                <c:ptCount val="1"/>
                <c:pt idx="0">
                  <c:v>EqualW_Avg</c:v>
                </c:pt>
              </c:strCache>
            </c:strRef>
          </c:tx>
          <c:marker>
            <c:symbol val="none"/>
          </c:marker>
          <c:cat>
            <c:strRef>
              <c:f>Boston_Office_ListingRentIndex_!$F$10:$F$36</c:f>
              <c:strCache>
                <c:ptCount val="27"/>
                <c:pt idx="0">
                  <c:v>2005Q2</c:v>
                </c:pt>
                <c:pt idx="1">
                  <c:v>2005Q3</c:v>
                </c:pt>
                <c:pt idx="2">
                  <c:v>2005Q4</c:v>
                </c:pt>
                <c:pt idx="3">
                  <c:v>2006Q1</c:v>
                </c:pt>
                <c:pt idx="4">
                  <c:v>2006Q2</c:v>
                </c:pt>
                <c:pt idx="5">
                  <c:v>2006Q3</c:v>
                </c:pt>
                <c:pt idx="6">
                  <c:v>2006Q4</c:v>
                </c:pt>
                <c:pt idx="7">
                  <c:v>2007Q1</c:v>
                </c:pt>
                <c:pt idx="8">
                  <c:v>2007Q2</c:v>
                </c:pt>
                <c:pt idx="9">
                  <c:v>2007Q3</c:v>
                </c:pt>
                <c:pt idx="10">
                  <c:v>2007Q4</c:v>
                </c:pt>
                <c:pt idx="11">
                  <c:v>2008Q1</c:v>
                </c:pt>
                <c:pt idx="12">
                  <c:v>2008Q2</c:v>
                </c:pt>
                <c:pt idx="13">
                  <c:v>2008Q3</c:v>
                </c:pt>
                <c:pt idx="14">
                  <c:v>2008Q4</c:v>
                </c:pt>
                <c:pt idx="15">
                  <c:v>2009Q1</c:v>
                </c:pt>
                <c:pt idx="16">
                  <c:v>2009Q2</c:v>
                </c:pt>
                <c:pt idx="17">
                  <c:v>2009Q3</c:v>
                </c:pt>
                <c:pt idx="18">
                  <c:v>2009Q4</c:v>
                </c:pt>
                <c:pt idx="19">
                  <c:v>2010Q1</c:v>
                </c:pt>
                <c:pt idx="20">
                  <c:v>2010Q2</c:v>
                </c:pt>
                <c:pt idx="21">
                  <c:v>2010Q3</c:v>
                </c:pt>
                <c:pt idx="22">
                  <c:v>2010Q4</c:v>
                </c:pt>
                <c:pt idx="23">
                  <c:v>2011Q1</c:v>
                </c:pt>
                <c:pt idx="24">
                  <c:v>2011Q2</c:v>
                </c:pt>
                <c:pt idx="25">
                  <c:v>2011Q3</c:v>
                </c:pt>
                <c:pt idx="26">
                  <c:v>2011Q4</c:v>
                </c:pt>
              </c:strCache>
            </c:strRef>
          </c:cat>
          <c:val>
            <c:numRef>
              <c:f>Boston_Office_ListingRentIndex_!$H$10:$H$36</c:f>
              <c:numCache>
                <c:formatCode>General</c:formatCode>
                <c:ptCount val="27"/>
                <c:pt idx="0">
                  <c:v>100</c:v>
                </c:pt>
                <c:pt idx="1">
                  <c:v>100.21192894613495</c:v>
                </c:pt>
                <c:pt idx="2">
                  <c:v>100.32305155263622</c:v>
                </c:pt>
                <c:pt idx="3">
                  <c:v>101.54062928345419</c:v>
                </c:pt>
                <c:pt idx="4">
                  <c:v>102.70733833219123</c:v>
                </c:pt>
                <c:pt idx="5">
                  <c:v>103.85700536967872</c:v>
                </c:pt>
                <c:pt idx="6">
                  <c:v>106.93863602204672</c:v>
                </c:pt>
                <c:pt idx="7">
                  <c:v>109.19958794916114</c:v>
                </c:pt>
                <c:pt idx="8">
                  <c:v>111.56356767455944</c:v>
                </c:pt>
                <c:pt idx="9">
                  <c:v>113.99274238233947</c:v>
                </c:pt>
                <c:pt idx="10">
                  <c:v>115.43307493903083</c:v>
                </c:pt>
                <c:pt idx="11">
                  <c:v>115.19375657586349</c:v>
                </c:pt>
                <c:pt idx="12">
                  <c:v>116.04468025978125</c:v>
                </c:pt>
                <c:pt idx="13">
                  <c:v>117.50570055647924</c:v>
                </c:pt>
                <c:pt idx="14">
                  <c:v>116.82882466333486</c:v>
                </c:pt>
                <c:pt idx="15">
                  <c:v>115.96765492015946</c:v>
                </c:pt>
                <c:pt idx="16">
                  <c:v>113.69906690101585</c:v>
                </c:pt>
                <c:pt idx="17">
                  <c:v>113.12079859953357</c:v>
                </c:pt>
                <c:pt idx="18">
                  <c:v>106.19578211720982</c:v>
                </c:pt>
                <c:pt idx="19">
                  <c:v>104.77120971753125</c:v>
                </c:pt>
                <c:pt idx="20">
                  <c:v>104.45118739164909</c:v>
                </c:pt>
                <c:pt idx="21">
                  <c:v>104.07365405137273</c:v>
                </c:pt>
                <c:pt idx="22">
                  <c:v>102.9489453793572</c:v>
                </c:pt>
                <c:pt idx="23">
                  <c:v>102.58392596793459</c:v>
                </c:pt>
                <c:pt idx="24">
                  <c:v>101.58934349143071</c:v>
                </c:pt>
                <c:pt idx="25">
                  <c:v>102.23656376930114</c:v>
                </c:pt>
                <c:pt idx="26">
                  <c:v>103.07029032223211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Boston_Office_ListingRentIndex_!$I$9</c:f>
              <c:strCache>
                <c:ptCount val="1"/>
                <c:pt idx="0">
                  <c:v>VacantW_Avg</c:v>
                </c:pt>
              </c:strCache>
            </c:strRef>
          </c:tx>
          <c:marker>
            <c:symbol val="none"/>
          </c:marker>
          <c:cat>
            <c:strRef>
              <c:f>Boston_Office_ListingRentIndex_!$F$10:$F$36</c:f>
              <c:strCache>
                <c:ptCount val="27"/>
                <c:pt idx="0">
                  <c:v>2005Q2</c:v>
                </c:pt>
                <c:pt idx="1">
                  <c:v>2005Q3</c:v>
                </c:pt>
                <c:pt idx="2">
                  <c:v>2005Q4</c:v>
                </c:pt>
                <c:pt idx="3">
                  <c:v>2006Q1</c:v>
                </c:pt>
                <c:pt idx="4">
                  <c:v>2006Q2</c:v>
                </c:pt>
                <c:pt idx="5">
                  <c:v>2006Q3</c:v>
                </c:pt>
                <c:pt idx="6">
                  <c:v>2006Q4</c:v>
                </c:pt>
                <c:pt idx="7">
                  <c:v>2007Q1</c:v>
                </c:pt>
                <c:pt idx="8">
                  <c:v>2007Q2</c:v>
                </c:pt>
                <c:pt idx="9">
                  <c:v>2007Q3</c:v>
                </c:pt>
                <c:pt idx="10">
                  <c:v>2007Q4</c:v>
                </c:pt>
                <c:pt idx="11">
                  <c:v>2008Q1</c:v>
                </c:pt>
                <c:pt idx="12">
                  <c:v>2008Q2</c:v>
                </c:pt>
                <c:pt idx="13">
                  <c:v>2008Q3</c:v>
                </c:pt>
                <c:pt idx="14">
                  <c:v>2008Q4</c:v>
                </c:pt>
                <c:pt idx="15">
                  <c:v>2009Q1</c:v>
                </c:pt>
                <c:pt idx="16">
                  <c:v>2009Q2</c:v>
                </c:pt>
                <c:pt idx="17">
                  <c:v>2009Q3</c:v>
                </c:pt>
                <c:pt idx="18">
                  <c:v>2009Q4</c:v>
                </c:pt>
                <c:pt idx="19">
                  <c:v>2010Q1</c:v>
                </c:pt>
                <c:pt idx="20">
                  <c:v>2010Q2</c:v>
                </c:pt>
                <c:pt idx="21">
                  <c:v>2010Q3</c:v>
                </c:pt>
                <c:pt idx="22">
                  <c:v>2010Q4</c:v>
                </c:pt>
                <c:pt idx="23">
                  <c:v>2011Q1</c:v>
                </c:pt>
                <c:pt idx="24">
                  <c:v>2011Q2</c:v>
                </c:pt>
                <c:pt idx="25">
                  <c:v>2011Q3</c:v>
                </c:pt>
                <c:pt idx="26">
                  <c:v>2011Q4</c:v>
                </c:pt>
              </c:strCache>
            </c:strRef>
          </c:cat>
          <c:val>
            <c:numRef>
              <c:f>Boston_Office_ListingRentIndex_!$I$10:$I$36</c:f>
              <c:numCache>
                <c:formatCode>General</c:formatCode>
                <c:ptCount val="27"/>
                <c:pt idx="0">
                  <c:v>100</c:v>
                </c:pt>
                <c:pt idx="1">
                  <c:v>97.319266990849911</c:v>
                </c:pt>
                <c:pt idx="2">
                  <c:v>95.971787479494381</c:v>
                </c:pt>
                <c:pt idx="3">
                  <c:v>99.56273056227576</c:v>
                </c:pt>
                <c:pt idx="4">
                  <c:v>99.99991506857576</c:v>
                </c:pt>
                <c:pt idx="5">
                  <c:v>100.39009003155628</c:v>
                </c:pt>
                <c:pt idx="6">
                  <c:v>102.49813044702381</c:v>
                </c:pt>
                <c:pt idx="7">
                  <c:v>102.05882265511769</c:v>
                </c:pt>
                <c:pt idx="8">
                  <c:v>103.72262925607292</c:v>
                </c:pt>
                <c:pt idx="9">
                  <c:v>104.2548095603907</c:v>
                </c:pt>
                <c:pt idx="10">
                  <c:v>102.96363958330946</c:v>
                </c:pt>
                <c:pt idx="11">
                  <c:v>101.44374928073701</c:v>
                </c:pt>
                <c:pt idx="12">
                  <c:v>100.66212538341229</c:v>
                </c:pt>
                <c:pt idx="13">
                  <c:v>104.21845891081394</c:v>
                </c:pt>
                <c:pt idx="14">
                  <c:v>105.08853888648957</c:v>
                </c:pt>
                <c:pt idx="15">
                  <c:v>104.32653414816542</c:v>
                </c:pt>
                <c:pt idx="16">
                  <c:v>103.80352643766606</c:v>
                </c:pt>
                <c:pt idx="17">
                  <c:v>101.39444658896291</c:v>
                </c:pt>
                <c:pt idx="18">
                  <c:v>94.293967193538762</c:v>
                </c:pt>
                <c:pt idx="19">
                  <c:v>93.157754599992089</c:v>
                </c:pt>
                <c:pt idx="20">
                  <c:v>95.088628064485036</c:v>
                </c:pt>
                <c:pt idx="21">
                  <c:v>94.055522219971536</c:v>
                </c:pt>
                <c:pt idx="22">
                  <c:v>91.4171699915196</c:v>
                </c:pt>
                <c:pt idx="23">
                  <c:v>94.162960471641185</c:v>
                </c:pt>
                <c:pt idx="24">
                  <c:v>93.545933674502862</c:v>
                </c:pt>
                <c:pt idx="25">
                  <c:v>91.463075426323897</c:v>
                </c:pt>
                <c:pt idx="26">
                  <c:v>91.068738823555378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Boston_Office_ListingRentIndex_!$K$9</c:f>
              <c:strCache>
                <c:ptCount val="1"/>
                <c:pt idx="0">
                  <c:v>RI.95%up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cat>
            <c:strRef>
              <c:f>Boston_Office_ListingRentIndex_!$F$10:$F$36</c:f>
              <c:strCache>
                <c:ptCount val="27"/>
                <c:pt idx="0">
                  <c:v>2005Q2</c:v>
                </c:pt>
                <c:pt idx="1">
                  <c:v>2005Q3</c:v>
                </c:pt>
                <c:pt idx="2">
                  <c:v>2005Q4</c:v>
                </c:pt>
                <c:pt idx="3">
                  <c:v>2006Q1</c:v>
                </c:pt>
                <c:pt idx="4">
                  <c:v>2006Q2</c:v>
                </c:pt>
                <c:pt idx="5">
                  <c:v>2006Q3</c:v>
                </c:pt>
                <c:pt idx="6">
                  <c:v>2006Q4</c:v>
                </c:pt>
                <c:pt idx="7">
                  <c:v>2007Q1</c:v>
                </c:pt>
                <c:pt idx="8">
                  <c:v>2007Q2</c:v>
                </c:pt>
                <c:pt idx="9">
                  <c:v>2007Q3</c:v>
                </c:pt>
                <c:pt idx="10">
                  <c:v>2007Q4</c:v>
                </c:pt>
                <c:pt idx="11">
                  <c:v>2008Q1</c:v>
                </c:pt>
                <c:pt idx="12">
                  <c:v>2008Q2</c:v>
                </c:pt>
                <c:pt idx="13">
                  <c:v>2008Q3</c:v>
                </c:pt>
                <c:pt idx="14">
                  <c:v>2008Q4</c:v>
                </c:pt>
                <c:pt idx="15">
                  <c:v>2009Q1</c:v>
                </c:pt>
                <c:pt idx="16">
                  <c:v>2009Q2</c:v>
                </c:pt>
                <c:pt idx="17">
                  <c:v>2009Q3</c:v>
                </c:pt>
                <c:pt idx="18">
                  <c:v>2009Q4</c:v>
                </c:pt>
                <c:pt idx="19">
                  <c:v>2010Q1</c:v>
                </c:pt>
                <c:pt idx="20">
                  <c:v>2010Q2</c:v>
                </c:pt>
                <c:pt idx="21">
                  <c:v>2010Q3</c:v>
                </c:pt>
                <c:pt idx="22">
                  <c:v>2010Q4</c:v>
                </c:pt>
                <c:pt idx="23">
                  <c:v>2011Q1</c:v>
                </c:pt>
                <c:pt idx="24">
                  <c:v>2011Q2</c:v>
                </c:pt>
                <c:pt idx="25">
                  <c:v>2011Q3</c:v>
                </c:pt>
                <c:pt idx="26">
                  <c:v>2011Q4</c:v>
                </c:pt>
              </c:strCache>
            </c:strRef>
          </c:cat>
          <c:val>
            <c:numRef>
              <c:f>Boston_Office_ListingRentIndex_!$K$10:$K$36</c:f>
              <c:numCache>
                <c:formatCode>General</c:formatCode>
                <c:ptCount val="27"/>
                <c:pt idx="0">
                  <c:v>100</c:v>
                </c:pt>
                <c:pt idx="1">
                  <c:v>103.42255279797763</c:v>
                </c:pt>
                <c:pt idx="2">
                  <c:v>104.22232548784866</c:v>
                </c:pt>
                <c:pt idx="3">
                  <c:v>102.67838275993873</c:v>
                </c:pt>
                <c:pt idx="4">
                  <c:v>106.25960281740407</c:v>
                </c:pt>
                <c:pt idx="5">
                  <c:v>107.69028833541412</c:v>
                </c:pt>
                <c:pt idx="6">
                  <c:v>107.10228822946139</c:v>
                </c:pt>
                <c:pt idx="7">
                  <c:v>109.14111501494295</c:v>
                </c:pt>
                <c:pt idx="8">
                  <c:v>114.13627845637227</c:v>
                </c:pt>
                <c:pt idx="9">
                  <c:v>117.91540405496721</c:v>
                </c:pt>
                <c:pt idx="10">
                  <c:v>122.09036927251447</c:v>
                </c:pt>
                <c:pt idx="11">
                  <c:v>115.16096772931517</c:v>
                </c:pt>
                <c:pt idx="12">
                  <c:v>124.12155790545414</c:v>
                </c:pt>
                <c:pt idx="13">
                  <c:v>125.58175885600576</c:v>
                </c:pt>
                <c:pt idx="14">
                  <c:v>118.98548077201127</c:v>
                </c:pt>
                <c:pt idx="15">
                  <c:v>115.91697698379416</c:v>
                </c:pt>
                <c:pt idx="16">
                  <c:v>118.44936032371746</c:v>
                </c:pt>
                <c:pt idx="17">
                  <c:v>115.89581714687566</c:v>
                </c:pt>
                <c:pt idx="18">
                  <c:v>111.45568190544044</c:v>
                </c:pt>
                <c:pt idx="19">
                  <c:v>116.03006218646705</c:v>
                </c:pt>
                <c:pt idx="20">
                  <c:v>107.92764835651847</c:v>
                </c:pt>
                <c:pt idx="21">
                  <c:v>110.03179513838109</c:v>
                </c:pt>
                <c:pt idx="22">
                  <c:v>111.79946490630394</c:v>
                </c:pt>
                <c:pt idx="23">
                  <c:v>106.91547450319985</c:v>
                </c:pt>
                <c:pt idx="24">
                  <c:v>108.46763725772948</c:v>
                </c:pt>
                <c:pt idx="25">
                  <c:v>110.94532489710309</c:v>
                </c:pt>
                <c:pt idx="26">
                  <c:v>106.40146483853925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Boston_Office_ListingRentIndex_!$L$9</c:f>
              <c:strCache>
                <c:ptCount val="1"/>
                <c:pt idx="0">
                  <c:v>RI.95%down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cat>
            <c:strRef>
              <c:f>Boston_Office_ListingRentIndex_!$F$10:$F$36</c:f>
              <c:strCache>
                <c:ptCount val="27"/>
                <c:pt idx="0">
                  <c:v>2005Q2</c:v>
                </c:pt>
                <c:pt idx="1">
                  <c:v>2005Q3</c:v>
                </c:pt>
                <c:pt idx="2">
                  <c:v>2005Q4</c:v>
                </c:pt>
                <c:pt idx="3">
                  <c:v>2006Q1</c:v>
                </c:pt>
                <c:pt idx="4">
                  <c:v>2006Q2</c:v>
                </c:pt>
                <c:pt idx="5">
                  <c:v>2006Q3</c:v>
                </c:pt>
                <c:pt idx="6">
                  <c:v>2006Q4</c:v>
                </c:pt>
                <c:pt idx="7">
                  <c:v>2007Q1</c:v>
                </c:pt>
                <c:pt idx="8">
                  <c:v>2007Q2</c:v>
                </c:pt>
                <c:pt idx="9">
                  <c:v>2007Q3</c:v>
                </c:pt>
                <c:pt idx="10">
                  <c:v>2007Q4</c:v>
                </c:pt>
                <c:pt idx="11">
                  <c:v>2008Q1</c:v>
                </c:pt>
                <c:pt idx="12">
                  <c:v>2008Q2</c:v>
                </c:pt>
                <c:pt idx="13">
                  <c:v>2008Q3</c:v>
                </c:pt>
                <c:pt idx="14">
                  <c:v>2008Q4</c:v>
                </c:pt>
                <c:pt idx="15">
                  <c:v>2009Q1</c:v>
                </c:pt>
                <c:pt idx="16">
                  <c:v>2009Q2</c:v>
                </c:pt>
                <c:pt idx="17">
                  <c:v>2009Q3</c:v>
                </c:pt>
                <c:pt idx="18">
                  <c:v>2009Q4</c:v>
                </c:pt>
                <c:pt idx="19">
                  <c:v>2010Q1</c:v>
                </c:pt>
                <c:pt idx="20">
                  <c:v>2010Q2</c:v>
                </c:pt>
                <c:pt idx="21">
                  <c:v>2010Q3</c:v>
                </c:pt>
                <c:pt idx="22">
                  <c:v>2010Q4</c:v>
                </c:pt>
                <c:pt idx="23">
                  <c:v>2011Q1</c:v>
                </c:pt>
                <c:pt idx="24">
                  <c:v>2011Q2</c:v>
                </c:pt>
                <c:pt idx="25">
                  <c:v>2011Q3</c:v>
                </c:pt>
                <c:pt idx="26">
                  <c:v>2011Q4</c:v>
                </c:pt>
              </c:strCache>
            </c:strRef>
          </c:cat>
          <c:val>
            <c:numRef>
              <c:f>Boston_Office_ListingRentIndex_!$L$10:$L$36</c:f>
              <c:numCache>
                <c:formatCode>General</c:formatCode>
                <c:ptCount val="27"/>
                <c:pt idx="0">
                  <c:v>100</c:v>
                </c:pt>
                <c:pt idx="1">
                  <c:v>96.562174728247811</c:v>
                </c:pt>
                <c:pt idx="2">
                  <c:v>97.31265857776377</c:v>
                </c:pt>
                <c:pt idx="3">
                  <c:v>95.980330676286513</c:v>
                </c:pt>
                <c:pt idx="4">
                  <c:v>99.471610663007567</c:v>
                </c:pt>
                <c:pt idx="5">
                  <c:v>100.65781077971866</c:v>
                </c:pt>
                <c:pt idx="6">
                  <c:v>99.421285123360192</c:v>
                </c:pt>
                <c:pt idx="7">
                  <c:v>101.68484076296514</c:v>
                </c:pt>
                <c:pt idx="8">
                  <c:v>106.31504874491709</c:v>
                </c:pt>
                <c:pt idx="9">
                  <c:v>109.31264361149613</c:v>
                </c:pt>
                <c:pt idx="10">
                  <c:v>112.58698827874554</c:v>
                </c:pt>
                <c:pt idx="11">
                  <c:v>106.8882209737756</c:v>
                </c:pt>
                <c:pt idx="12">
                  <c:v>114.65509643576171</c:v>
                </c:pt>
                <c:pt idx="13">
                  <c:v>116.52003053926552</c:v>
                </c:pt>
                <c:pt idx="14">
                  <c:v>109.8755686180773</c:v>
                </c:pt>
                <c:pt idx="15">
                  <c:v>106.88741980936474</c:v>
                </c:pt>
                <c:pt idx="16">
                  <c:v>109.28768945177072</c:v>
                </c:pt>
                <c:pt idx="17">
                  <c:v>106.8012588291827</c:v>
                </c:pt>
                <c:pt idx="18">
                  <c:v>102.87122751163621</c:v>
                </c:pt>
                <c:pt idx="19">
                  <c:v>107.35195319854729</c:v>
                </c:pt>
                <c:pt idx="20">
                  <c:v>100.07227289852217</c:v>
                </c:pt>
                <c:pt idx="21">
                  <c:v>101.51597124295279</c:v>
                </c:pt>
                <c:pt idx="22">
                  <c:v>103.73957752178424</c:v>
                </c:pt>
                <c:pt idx="23">
                  <c:v>99.116608543216472</c:v>
                </c:pt>
                <c:pt idx="24">
                  <c:v>100.53858969367363</c:v>
                </c:pt>
                <c:pt idx="25">
                  <c:v>102.45348383361622</c:v>
                </c:pt>
                <c:pt idx="26">
                  <c:v>98.47457701718298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310912"/>
        <c:axId val="92326912"/>
      </c:lineChart>
      <c:catAx>
        <c:axId val="92310912"/>
        <c:scaling>
          <c:orientation val="minMax"/>
        </c:scaling>
        <c:delete val="0"/>
        <c:axPos val="b"/>
        <c:majorTickMark val="out"/>
        <c:minorTickMark val="none"/>
        <c:tickLblPos val="nextTo"/>
        <c:crossAx val="92326912"/>
        <c:crosses val="autoZero"/>
        <c:auto val="1"/>
        <c:lblAlgn val="ctr"/>
        <c:lblOffset val="100"/>
        <c:noMultiLvlLbl val="0"/>
      </c:catAx>
      <c:valAx>
        <c:axId val="92326912"/>
        <c:scaling>
          <c:orientation val="minMax"/>
          <c:max val="130"/>
          <c:min val="9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2310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3244" cy="346742"/>
          </a:xfrm>
          <a:prstGeom prst="rect">
            <a:avLst/>
          </a:prstGeom>
        </p:spPr>
        <p:txBody>
          <a:bodyPr vert="horz" lIns="87728" tIns="43864" rIns="87728" bIns="4386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921" y="0"/>
            <a:ext cx="4023244" cy="346742"/>
          </a:xfrm>
          <a:prstGeom prst="rect">
            <a:avLst/>
          </a:prstGeom>
        </p:spPr>
        <p:txBody>
          <a:bodyPr vert="horz" lIns="87728" tIns="43864" rIns="87728" bIns="43864" rtlCol="0"/>
          <a:lstStyle>
            <a:lvl1pPr algn="r">
              <a:defRPr sz="1200"/>
            </a:lvl1pPr>
          </a:lstStyle>
          <a:p>
            <a:fld id="{4F3C2AF9-20A2-4853-9476-D73A38C25B01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98651"/>
            <a:ext cx="4023244" cy="346742"/>
          </a:xfrm>
          <a:prstGeom prst="rect">
            <a:avLst/>
          </a:prstGeom>
        </p:spPr>
        <p:txBody>
          <a:bodyPr vert="horz" lIns="87728" tIns="43864" rIns="87728" bIns="4386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921" y="6598651"/>
            <a:ext cx="4023244" cy="346742"/>
          </a:xfrm>
          <a:prstGeom prst="rect">
            <a:avLst/>
          </a:prstGeom>
        </p:spPr>
        <p:txBody>
          <a:bodyPr vert="horz" lIns="87728" tIns="43864" rIns="87728" bIns="43864" rtlCol="0" anchor="b"/>
          <a:lstStyle>
            <a:lvl1pPr algn="r">
              <a:defRPr sz="1200"/>
            </a:lvl1pPr>
          </a:lstStyle>
          <a:p>
            <a:fld id="{F0D9DE64-8BF7-4E17-915C-C5F25487EE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61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7" cy="347345"/>
          </a:xfrm>
          <a:prstGeom prst="rect">
            <a:avLst/>
          </a:prstGeom>
        </p:spPr>
        <p:txBody>
          <a:bodyPr vert="horz" lIns="92526" tIns="46263" rIns="92526" bIns="4626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5" y="0"/>
            <a:ext cx="4022937" cy="347345"/>
          </a:xfrm>
          <a:prstGeom prst="rect">
            <a:avLst/>
          </a:prstGeom>
        </p:spPr>
        <p:txBody>
          <a:bodyPr vert="horz" lIns="92526" tIns="46263" rIns="92526" bIns="46263" rtlCol="0"/>
          <a:lstStyle>
            <a:lvl1pPr algn="r">
              <a:defRPr sz="1200"/>
            </a:lvl1pPr>
          </a:lstStyle>
          <a:p>
            <a:fld id="{057DA646-8614-4479-B971-F17D0FB1251C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6713" y="522288"/>
            <a:ext cx="3470275" cy="2603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26" tIns="46263" rIns="92526" bIns="4626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299778"/>
            <a:ext cx="7426960" cy="3126105"/>
          </a:xfrm>
          <a:prstGeom prst="rect">
            <a:avLst/>
          </a:prstGeom>
        </p:spPr>
        <p:txBody>
          <a:bodyPr vert="horz" lIns="92526" tIns="46263" rIns="92526" bIns="462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98350"/>
            <a:ext cx="4022937" cy="347345"/>
          </a:xfrm>
          <a:prstGeom prst="rect">
            <a:avLst/>
          </a:prstGeom>
        </p:spPr>
        <p:txBody>
          <a:bodyPr vert="horz" lIns="92526" tIns="46263" rIns="92526" bIns="4626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5" y="6598350"/>
            <a:ext cx="4022937" cy="347345"/>
          </a:xfrm>
          <a:prstGeom prst="rect">
            <a:avLst/>
          </a:prstGeom>
        </p:spPr>
        <p:txBody>
          <a:bodyPr vert="horz" lIns="92526" tIns="46263" rIns="92526" bIns="46263" rtlCol="0" anchor="b"/>
          <a:lstStyle>
            <a:lvl1pPr algn="r">
              <a:defRPr sz="1200"/>
            </a:lvl1pPr>
          </a:lstStyle>
          <a:p>
            <a:fld id="{B1905F22-2AD6-4CB6-BF8F-51E2D78E92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05F22-2AD6-4CB6-BF8F-51E2D78E92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6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05F22-2AD6-4CB6-BF8F-51E2D78E92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6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05F22-2AD6-4CB6-BF8F-51E2D78E92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62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05F22-2AD6-4CB6-BF8F-51E2D78E92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62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05F22-2AD6-4CB6-BF8F-51E2D78E92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62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05F22-2AD6-4CB6-BF8F-51E2D78E92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62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05F22-2AD6-4CB6-BF8F-51E2D78E92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62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05F22-2AD6-4CB6-BF8F-51E2D78E92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6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2774" y="3256670"/>
            <a:ext cx="6128825" cy="1467729"/>
          </a:xfrm>
        </p:spPr>
        <p:txBody>
          <a:bodyPr>
            <a:normAutofit/>
          </a:bodyPr>
          <a:lstStyle>
            <a:lvl1pPr algn="just">
              <a:defRPr sz="3200" b="1"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logo.w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90590" y="6305503"/>
            <a:ext cx="896472" cy="49534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latin typeface="+mn-lt"/>
              </a:defRPr>
            </a:lvl1pPr>
            <a:lvl2pPr algn="just">
              <a:defRPr>
                <a:latin typeface="+mn-lt"/>
              </a:defRPr>
            </a:lvl2pPr>
            <a:lvl3pPr algn="just">
              <a:defRPr>
                <a:latin typeface="+mn-lt"/>
              </a:defRPr>
            </a:lvl3pPr>
            <a:lvl4pPr algn="just">
              <a:defRPr>
                <a:latin typeface="+mn-lt"/>
              </a:defRPr>
            </a:lvl4pPr>
            <a:lvl5pPr algn="just"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Costargroup_4c_notag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2436" y="330678"/>
            <a:ext cx="1103243" cy="609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52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526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 descr="Costargroup_4c_notag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2436" y="330678"/>
            <a:ext cx="1103243" cy="609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26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343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Costargroup_4c_notag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2436" y="330678"/>
            <a:ext cx="1103243" cy="609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28750"/>
            <a:ext cx="4268788" cy="63976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068512"/>
            <a:ext cx="4268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28750"/>
            <a:ext cx="4346575" cy="63976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68512"/>
            <a:ext cx="43465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Costargroup_4c_notag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2436" y="330678"/>
            <a:ext cx="1103243" cy="609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Costargroup_4c_notag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2436" y="330678"/>
            <a:ext cx="1103243" cy="609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stargroup_4c_notag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2436" y="330678"/>
            <a:ext cx="1103243" cy="609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190171"/>
            <a:ext cx="9144000" cy="5667829"/>
          </a:xfrm>
        </p:spPr>
        <p:txBody>
          <a:bodyPr/>
          <a:lstStyle>
            <a:lvl1pPr marL="0" indent="0">
              <a:buNone/>
              <a:defRPr lang="en-US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6201" y="152400"/>
            <a:ext cx="7620000" cy="1042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stargroup_4c_notag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2436" y="330678"/>
            <a:ext cx="1103243" cy="609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152399"/>
            <a:ext cx="7620000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99736"/>
            <a:ext cx="8839200" cy="5305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ransition/>
  <p:timing>
    <p:tnLst>
      <p:par>
        <p:cTn id="1" dur="indefinite" restart="never" nodeType="tmRoot"/>
      </p:par>
    </p:tnLst>
  </p:timing>
  <p:txStyles>
    <p:titleStyle>
      <a:lvl1pPr algn="just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7.w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4.bin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Constant Quality Asking Rent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33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right methodology?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average</a:t>
            </a:r>
          </a:p>
          <a:p>
            <a:pPr lvl="1"/>
            <a:r>
              <a:rPr lang="en-US" dirty="0" smtClean="0"/>
              <a:t>Vacant-weight </a:t>
            </a:r>
            <a:r>
              <a:rPr lang="en-US" dirty="0"/>
              <a:t>vs. </a:t>
            </a:r>
            <a:r>
              <a:rPr lang="en-US" dirty="0" smtClean="0"/>
              <a:t>Equal-weight (Example)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Lease level result:</a:t>
            </a:r>
          </a:p>
          <a:p>
            <a:pPr lvl="3"/>
            <a:r>
              <a:rPr lang="en-US" dirty="0" smtClean="0"/>
              <a:t>Equally weighted: </a:t>
            </a:r>
          </a:p>
          <a:p>
            <a:pPr lvl="3"/>
            <a:r>
              <a:rPr lang="en-US" dirty="0" smtClean="0"/>
              <a:t>Vacant weighted: </a:t>
            </a:r>
          </a:p>
          <a:p>
            <a:pPr lvl="3"/>
            <a:r>
              <a:rPr lang="en-US" dirty="0" smtClean="0"/>
              <a:t>The </a:t>
            </a:r>
            <a:r>
              <a:rPr lang="en-US" dirty="0"/>
              <a:t>equally weight </a:t>
            </a:r>
            <a:r>
              <a:rPr lang="en-US" dirty="0" smtClean="0"/>
              <a:t>results and vacant weight result are different if the vacant for each lease is different.</a:t>
            </a:r>
          </a:p>
          <a:p>
            <a:pPr lvl="2"/>
            <a:r>
              <a:rPr lang="en-US" dirty="0" smtClean="0"/>
              <a:t>Building level result:</a:t>
            </a:r>
          </a:p>
          <a:p>
            <a:pPr lvl="3"/>
            <a:r>
              <a:rPr lang="en-US" dirty="0" smtClean="0"/>
              <a:t>Equally weighted:</a:t>
            </a:r>
          </a:p>
          <a:p>
            <a:pPr lvl="3"/>
            <a:r>
              <a:rPr lang="en-US" dirty="0" smtClean="0"/>
              <a:t>Vacant weighted:  </a:t>
            </a:r>
          </a:p>
          <a:p>
            <a:pPr lvl="2"/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806243"/>
              </p:ext>
            </p:extLst>
          </p:nvPr>
        </p:nvGraphicFramePr>
        <p:xfrm>
          <a:off x="1555983" y="2468513"/>
          <a:ext cx="6292618" cy="11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Worksheet" r:id="rId4" imgW="4362416" imgH="771642" progId="Excel.Sheet.12">
                  <p:embed/>
                </p:oleObj>
              </mc:Choice>
              <mc:Fallback>
                <p:oleObj name="Worksheet" r:id="rId4" imgW="4362416" imgH="77164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5983" y="2468513"/>
                        <a:ext cx="6292618" cy="1112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928675"/>
              </p:ext>
            </p:extLst>
          </p:nvPr>
        </p:nvGraphicFramePr>
        <p:xfrm>
          <a:off x="4823132" y="3810000"/>
          <a:ext cx="134906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6" imgW="1130040" imgH="393480" progId="Equation.DSMT4">
                  <p:embed/>
                </p:oleObj>
              </mc:Choice>
              <mc:Fallback>
                <p:oleObj name="Equation" r:id="rId6" imgW="1130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23132" y="3810000"/>
                        <a:ext cx="1349068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605769"/>
              </p:ext>
            </p:extLst>
          </p:nvPr>
        </p:nvGraphicFramePr>
        <p:xfrm>
          <a:off x="4077929" y="4267200"/>
          <a:ext cx="209427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8" imgW="1803240" imgH="393480" progId="Equation.DSMT4">
                  <p:embed/>
                </p:oleObj>
              </mc:Choice>
              <mc:Fallback>
                <p:oleObj name="Equation" r:id="rId8" imgW="1803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77929" y="4267200"/>
                        <a:ext cx="2094271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737566"/>
              </p:ext>
            </p:extLst>
          </p:nvPr>
        </p:nvGraphicFramePr>
        <p:xfrm>
          <a:off x="5029200" y="5715000"/>
          <a:ext cx="1143000" cy="466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10" imgW="965160" imgH="393480" progId="Equation.DSMT4">
                  <p:embed/>
                </p:oleObj>
              </mc:Choice>
              <mc:Fallback>
                <p:oleObj name="Equation" r:id="rId10" imgW="965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29200" y="5715000"/>
                        <a:ext cx="1143000" cy="466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369580"/>
              </p:ext>
            </p:extLst>
          </p:nvPr>
        </p:nvGraphicFramePr>
        <p:xfrm>
          <a:off x="3962400" y="6172200"/>
          <a:ext cx="218901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12" imgW="2006280" imgH="419040" progId="Equation.DSMT4">
                  <p:embed/>
                </p:oleObj>
              </mc:Choice>
              <mc:Fallback>
                <p:oleObj name="Equation" r:id="rId12" imgW="2006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62400" y="6172200"/>
                        <a:ext cx="218901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2254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right methodology?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Regression based result based on lease level</a:t>
            </a:r>
          </a:p>
          <a:p>
            <a:pPr lvl="1"/>
            <a:r>
              <a:rPr lang="en-US" dirty="0" smtClean="0"/>
              <a:t>Why Regression based methodology? </a:t>
            </a:r>
          </a:p>
          <a:p>
            <a:pPr lvl="2"/>
            <a:r>
              <a:rPr lang="en-US" dirty="0" smtClean="0"/>
              <a:t>Simple average usually apply to random variable. Different leases has different characteristics: (Building Class, Service Type, Amenity, etc.) Those leases with different characteristics have different rent patterns. They can not simply be considered as a random variable.</a:t>
            </a:r>
          </a:p>
          <a:p>
            <a:pPr lvl="2"/>
            <a:r>
              <a:rPr lang="en-US" dirty="0" smtClean="0"/>
              <a:t>Simple average usually apply to independent samples. There are serious correlation between leases. They are not independent samples.</a:t>
            </a:r>
          </a:p>
          <a:p>
            <a:pPr lvl="2"/>
            <a:r>
              <a:rPr lang="en-US" dirty="0" smtClean="0"/>
              <a:t>Not random distributed over metro: Spatial heterogeneity (location) and Anisotropy (direction)</a:t>
            </a:r>
          </a:p>
          <a:p>
            <a:pPr lvl="2"/>
            <a:r>
              <a:rPr lang="en-US" dirty="0" smtClean="0"/>
              <a:t>…, etc.</a:t>
            </a:r>
          </a:p>
        </p:txBody>
      </p:sp>
    </p:spTree>
    <p:extLst>
      <p:ext uri="{BB962C8B-B14F-4D97-AF65-F5344CB8AC3E}">
        <p14:creationId xmlns:p14="http://schemas.microsoft.com/office/powerpoint/2010/main" val="1630251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right methodology?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 based result based on lease level</a:t>
            </a:r>
          </a:p>
          <a:p>
            <a:pPr lvl="1"/>
            <a:r>
              <a:rPr lang="en-US" dirty="0" smtClean="0"/>
              <a:t>Why not using building level? </a:t>
            </a:r>
          </a:p>
          <a:p>
            <a:pPr lvl="2"/>
            <a:r>
              <a:rPr lang="en-US" dirty="0" smtClean="0"/>
              <a:t>Building level data lucks lease information</a:t>
            </a:r>
          </a:p>
          <a:p>
            <a:pPr lvl="2"/>
            <a:r>
              <a:rPr lang="en-US" dirty="0" smtClean="0"/>
              <a:t>Duplication problem in building </a:t>
            </a:r>
            <a:r>
              <a:rPr lang="en-US" dirty="0"/>
              <a:t>level data </a:t>
            </a:r>
            <a:endParaRPr lang="en-US" dirty="0" smtClean="0"/>
          </a:p>
          <a:p>
            <a:pPr lvl="2"/>
            <a:r>
              <a:rPr lang="en-US" dirty="0" smtClean="0"/>
              <a:t>Building level asking </a:t>
            </a:r>
            <a:r>
              <a:rPr lang="en-US" dirty="0"/>
              <a:t>r</a:t>
            </a:r>
            <a:r>
              <a:rPr lang="en-US" dirty="0" smtClean="0"/>
              <a:t>ent may not reflect market price well</a:t>
            </a:r>
          </a:p>
        </p:txBody>
      </p:sp>
    </p:spTree>
    <p:extLst>
      <p:ext uri="{BB962C8B-B14F-4D97-AF65-F5344CB8AC3E}">
        <p14:creationId xmlns:p14="http://schemas.microsoft.com/office/powerpoint/2010/main" val="2057207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right methodology?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Asking Rent Index Comparison</a:t>
            </a:r>
          </a:p>
          <a:p>
            <a:pPr lvl="1"/>
            <a:r>
              <a:rPr lang="en-US" dirty="0" smtClean="0"/>
              <a:t>Boston Office (2005Q2~2011Q4)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604016"/>
              </p:ext>
            </p:extLst>
          </p:nvPr>
        </p:nvGraphicFramePr>
        <p:xfrm>
          <a:off x="457200" y="2438400"/>
          <a:ext cx="73152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7457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Asking Rent Looks like?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078"/>
            <a:ext cx="9144000" cy="553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15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Demystify Rent Change Trend</a:t>
            </a:r>
            <a:endParaRPr lang="en-US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799"/>
          </a:xfr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65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Rent Index and Why it Matters?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Rent Index describes the rent change trend over time.</a:t>
            </a:r>
          </a:p>
          <a:p>
            <a:r>
              <a:rPr lang="en-US" dirty="0" smtClean="0"/>
              <a:t>It serves as an important economic indicators.</a:t>
            </a:r>
          </a:p>
          <a:p>
            <a:r>
              <a:rPr lang="en-US" dirty="0" smtClean="0"/>
              <a:t>It help investors to investigate the market and make critical decision</a:t>
            </a:r>
          </a:p>
          <a:p>
            <a:r>
              <a:rPr lang="en-US" dirty="0" smtClean="0"/>
              <a:t>It serves as an important exogenous variable in many economic research fields.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78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Choice of Rent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rent types</a:t>
            </a:r>
          </a:p>
          <a:p>
            <a:pPr lvl="1"/>
            <a:r>
              <a:rPr lang="en-US" dirty="0" smtClean="0"/>
              <a:t>Asking Rent</a:t>
            </a:r>
          </a:p>
          <a:p>
            <a:pPr lvl="1"/>
            <a:r>
              <a:rPr lang="en-US" dirty="0" smtClean="0"/>
              <a:t>Contract Rent</a:t>
            </a:r>
          </a:p>
          <a:p>
            <a:pPr lvl="1"/>
            <a:r>
              <a:rPr lang="en-US" dirty="0" smtClean="0"/>
              <a:t>Effective Rent</a:t>
            </a:r>
          </a:p>
          <a:p>
            <a:pPr lvl="1"/>
            <a:r>
              <a:rPr lang="en-US" dirty="0" smtClean="0"/>
              <a:t>…,etc.</a:t>
            </a:r>
          </a:p>
          <a:p>
            <a:r>
              <a:rPr lang="en-US" dirty="0" smtClean="0"/>
              <a:t>Which one should be chosen for studying rent index</a:t>
            </a:r>
          </a:p>
          <a:p>
            <a:pPr lvl="1"/>
            <a:r>
              <a:rPr lang="en-US" dirty="0" smtClean="0"/>
              <a:t>It totally depends on the needs/usage and data availability.</a:t>
            </a:r>
          </a:p>
          <a:p>
            <a:pPr lvl="1"/>
            <a:r>
              <a:rPr lang="en-US" b="1" dirty="0" smtClean="0"/>
              <a:t>Asking Rent index</a:t>
            </a:r>
            <a:r>
              <a:rPr lang="en-US" dirty="0" smtClean="0"/>
              <a:t> will be our research focus.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53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right methodology?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Current costar methodologies:</a:t>
            </a:r>
          </a:p>
          <a:p>
            <a:pPr lvl="1"/>
            <a:r>
              <a:rPr lang="en-US" dirty="0" smtClean="0"/>
              <a:t>Simple average</a:t>
            </a:r>
          </a:p>
          <a:p>
            <a:pPr lvl="2"/>
            <a:r>
              <a:rPr lang="en-US" dirty="0" smtClean="0"/>
              <a:t>Based on building-level</a:t>
            </a:r>
          </a:p>
          <a:p>
            <a:pPr lvl="3"/>
            <a:r>
              <a:rPr lang="en-US" dirty="0" smtClean="0"/>
              <a:t>Equally-weighted</a:t>
            </a:r>
          </a:p>
          <a:p>
            <a:pPr lvl="3"/>
            <a:r>
              <a:rPr lang="en-US" dirty="0" smtClean="0"/>
              <a:t>Vacant-weighted</a:t>
            </a:r>
          </a:p>
          <a:p>
            <a:pPr lvl="2"/>
            <a:r>
              <a:rPr lang="en-US" dirty="0" smtClean="0"/>
              <a:t>Based on lease-level</a:t>
            </a:r>
          </a:p>
          <a:p>
            <a:pPr lvl="3"/>
            <a:r>
              <a:rPr lang="en-US" dirty="0" smtClean="0"/>
              <a:t>Equally-weighted</a:t>
            </a:r>
          </a:p>
          <a:p>
            <a:pPr lvl="3"/>
            <a:r>
              <a:rPr lang="en-US" dirty="0" smtClean="0"/>
              <a:t>Vacant-weighted</a:t>
            </a:r>
          </a:p>
          <a:p>
            <a:pPr lvl="1"/>
            <a:r>
              <a:rPr lang="en-US" dirty="0" smtClean="0"/>
              <a:t>Regression based </a:t>
            </a:r>
          </a:p>
          <a:p>
            <a:pPr lvl="2"/>
            <a:r>
              <a:rPr lang="en-US" dirty="0" smtClean="0"/>
              <a:t>Based on lease-level</a:t>
            </a:r>
          </a:p>
          <a:p>
            <a:pPr lvl="3"/>
            <a:r>
              <a:rPr lang="en-US" dirty="0" smtClean="0"/>
              <a:t>Constant quality equally-weighted</a:t>
            </a:r>
          </a:p>
          <a:p>
            <a:pPr lvl="3"/>
            <a:r>
              <a:rPr lang="en-US" dirty="0" smtClean="0"/>
              <a:t>Constant quality vacant-weighted</a:t>
            </a:r>
            <a:endParaRPr lang="en-US" dirty="0"/>
          </a:p>
          <a:p>
            <a:r>
              <a:rPr lang="en-US" dirty="0" smtClean="0"/>
              <a:t>Which methodology is preferable?</a:t>
            </a:r>
          </a:p>
          <a:p>
            <a:pPr lvl="1"/>
            <a:r>
              <a:rPr lang="en-US" dirty="0" smtClean="0"/>
              <a:t>Depending on the objective and data availability</a:t>
            </a:r>
          </a:p>
          <a:p>
            <a:pPr lvl="1"/>
            <a:r>
              <a:rPr lang="en-US" dirty="0" smtClean="0"/>
              <a:t>Intuitively, rent is connected more close to lease.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67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right methodology?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average vs. regression based:</a:t>
            </a:r>
          </a:p>
          <a:p>
            <a:pPr lvl="1"/>
            <a:r>
              <a:rPr lang="en-US" dirty="0" smtClean="0"/>
              <a:t>Simple average</a:t>
            </a:r>
          </a:p>
          <a:p>
            <a:pPr lvl="2"/>
            <a:r>
              <a:rPr lang="en-US" dirty="0" smtClean="0"/>
              <a:t>Simple and straight-forward</a:t>
            </a:r>
          </a:p>
          <a:p>
            <a:pPr lvl="2"/>
            <a:r>
              <a:rPr lang="en-US" dirty="0" smtClean="0"/>
              <a:t>Fast / Computation inexpensive</a:t>
            </a:r>
          </a:p>
          <a:p>
            <a:pPr lvl="1"/>
            <a:r>
              <a:rPr lang="en-US" dirty="0" smtClean="0"/>
              <a:t>Regression based </a:t>
            </a:r>
          </a:p>
          <a:p>
            <a:pPr lvl="2"/>
            <a:r>
              <a:rPr lang="en-US" dirty="0" smtClean="0"/>
              <a:t>Complex and powerful</a:t>
            </a:r>
          </a:p>
          <a:p>
            <a:pPr lvl="2"/>
            <a:r>
              <a:rPr lang="en-US" dirty="0" smtClean="0"/>
              <a:t>Slow / Computation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87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right methodology?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average </a:t>
            </a:r>
          </a:p>
          <a:p>
            <a:pPr lvl="1"/>
            <a:r>
              <a:rPr lang="en-US" dirty="0" smtClean="0"/>
              <a:t>Building-level vs. lease-level</a:t>
            </a:r>
          </a:p>
          <a:p>
            <a:pPr lvl="2"/>
            <a:r>
              <a:rPr lang="en-US" dirty="0" smtClean="0"/>
              <a:t>The result based on building-level is an approximation of that based on lease-level.</a:t>
            </a:r>
          </a:p>
          <a:p>
            <a:pPr lvl="2"/>
            <a:r>
              <a:rPr lang="en-US" dirty="0" smtClean="0"/>
              <a:t>The building-level result is very close to lease-level result if the rents in the same building are very similar.</a:t>
            </a:r>
          </a:p>
          <a:p>
            <a:pPr lvl="2"/>
            <a:r>
              <a:rPr lang="en-US" dirty="0" smtClean="0"/>
              <a:t>Define rent’s perturbation rate for specific building in specific time as following: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In Boston Office, the building with more than 50% perturbation rate has been detected. Over all, there are 5.3% of the buildings have more than 5% perturbation rate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255571"/>
              </p:ext>
            </p:extLst>
          </p:nvPr>
        </p:nvGraphicFramePr>
        <p:xfrm>
          <a:off x="2914649" y="4648200"/>
          <a:ext cx="351212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2145960" imgH="419040" progId="Equation.DSMT4">
                  <p:embed/>
                </p:oleObj>
              </mc:Choice>
              <mc:Fallback>
                <p:oleObj name="Equation" r:id="rId4" imgW="2145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4649" y="4648200"/>
                        <a:ext cx="351212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8660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right methodology?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average</a:t>
            </a:r>
          </a:p>
          <a:p>
            <a:pPr lvl="1"/>
            <a:r>
              <a:rPr lang="en-US" dirty="0" smtClean="0"/>
              <a:t>Vacant-weight </a:t>
            </a:r>
            <a:r>
              <a:rPr lang="en-US" dirty="0"/>
              <a:t>vs. </a:t>
            </a:r>
            <a:r>
              <a:rPr lang="en-US" dirty="0" smtClean="0"/>
              <a:t>Equal-weight</a:t>
            </a:r>
          </a:p>
          <a:p>
            <a:pPr lvl="2"/>
            <a:r>
              <a:rPr lang="en-US" dirty="0" smtClean="0"/>
              <a:t>The choice may depend on needs/usage</a:t>
            </a:r>
          </a:p>
          <a:p>
            <a:pPr lvl="2"/>
            <a:r>
              <a:rPr lang="en-US" dirty="0" smtClean="0"/>
              <a:t>Building level results</a:t>
            </a:r>
          </a:p>
          <a:p>
            <a:pPr lvl="3"/>
            <a:r>
              <a:rPr lang="en-US" dirty="0" smtClean="0"/>
              <a:t>The vacant-weighted result is same as that on lease level. </a:t>
            </a:r>
          </a:p>
          <a:p>
            <a:pPr lvl="3"/>
            <a:r>
              <a:rPr lang="en-US" dirty="0" smtClean="0"/>
              <a:t>The equally-weighted result will be quite different  from that on lease level, unless the lease number in each building is same.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6409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1470</TotalTime>
  <Words>571</Words>
  <Application>Microsoft Office PowerPoint</Application>
  <PresentationFormat>On-screen Show (4:3)</PresentationFormat>
  <Paragraphs>94</Paragraphs>
  <Slides>13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Template</vt:lpstr>
      <vt:lpstr>MathType 6.0 Equation</vt:lpstr>
      <vt:lpstr>Microsoft Excel Worksheet</vt:lpstr>
      <vt:lpstr>Constant Quality Asking Rent Index</vt:lpstr>
      <vt:lpstr>How Asking Rent Looks like?</vt:lpstr>
      <vt:lpstr>Demystify Rent Change Trend</vt:lpstr>
      <vt:lpstr>What is Rent Index and Why it Matters?</vt:lpstr>
      <vt:lpstr>The Choice of Rent Types</vt:lpstr>
      <vt:lpstr>What is the right methodology?</vt:lpstr>
      <vt:lpstr>What is the right methodology?</vt:lpstr>
      <vt:lpstr>What is the right methodology?</vt:lpstr>
      <vt:lpstr>What is the right methodology?</vt:lpstr>
      <vt:lpstr>What is the right methodology?</vt:lpstr>
      <vt:lpstr>What is the right methodology?</vt:lpstr>
      <vt:lpstr>What is the right methodology?</vt:lpstr>
      <vt:lpstr>What is the right methodology?</vt:lpstr>
    </vt:vector>
  </TitlesOfParts>
  <Company>CoStar Group,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He</dc:creator>
  <cp:lastModifiedBy>Sam He</cp:lastModifiedBy>
  <cp:revision>42</cp:revision>
  <dcterms:created xsi:type="dcterms:W3CDTF">2012-05-10T19:44:57Z</dcterms:created>
  <dcterms:modified xsi:type="dcterms:W3CDTF">2012-05-11T20:15:20Z</dcterms:modified>
</cp:coreProperties>
</file>