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87" r:id="rId2"/>
    <p:sldId id="298" r:id="rId3"/>
    <p:sldId id="324" r:id="rId4"/>
    <p:sldId id="336" r:id="rId5"/>
    <p:sldId id="337" r:id="rId6"/>
    <p:sldId id="338" r:id="rId7"/>
    <p:sldId id="339" r:id="rId8"/>
    <p:sldId id="335" r:id="rId9"/>
    <p:sldId id="300" r:id="rId10"/>
    <p:sldId id="320" r:id="rId11"/>
    <p:sldId id="319" r:id="rId12"/>
    <p:sldId id="321" r:id="rId13"/>
    <p:sldId id="322" r:id="rId14"/>
    <p:sldId id="323" r:id="rId15"/>
    <p:sldId id="327" r:id="rId16"/>
    <p:sldId id="328" r:id="rId17"/>
    <p:sldId id="331" r:id="rId18"/>
    <p:sldId id="332" r:id="rId19"/>
    <p:sldId id="325" r:id="rId20"/>
    <p:sldId id="301" r:id="rId21"/>
    <p:sldId id="326" r:id="rId22"/>
    <p:sldId id="330" r:id="rId23"/>
    <p:sldId id="329" r:id="rId24"/>
    <p:sldId id="359" r:id="rId25"/>
    <p:sldId id="306" r:id="rId26"/>
    <p:sldId id="307" r:id="rId27"/>
    <p:sldId id="302" r:id="rId28"/>
    <p:sldId id="303" r:id="rId29"/>
    <p:sldId id="304" r:id="rId30"/>
    <p:sldId id="305" r:id="rId31"/>
    <p:sldId id="334" r:id="rId32"/>
    <p:sldId id="308" r:id="rId33"/>
    <p:sldId id="309" r:id="rId34"/>
    <p:sldId id="310" r:id="rId35"/>
    <p:sldId id="311" r:id="rId36"/>
    <p:sldId id="312" r:id="rId37"/>
    <p:sldId id="347" r:id="rId38"/>
    <p:sldId id="348" r:id="rId39"/>
    <p:sldId id="360" r:id="rId40"/>
    <p:sldId id="361" r:id="rId41"/>
    <p:sldId id="313" r:id="rId42"/>
    <p:sldId id="340" r:id="rId43"/>
    <p:sldId id="341" r:id="rId44"/>
    <p:sldId id="342" r:id="rId45"/>
    <p:sldId id="343" r:id="rId46"/>
    <p:sldId id="344" r:id="rId47"/>
    <p:sldId id="346" r:id="rId48"/>
    <p:sldId id="345" r:id="rId49"/>
    <p:sldId id="358" r:id="rId50"/>
    <p:sldId id="349" r:id="rId51"/>
    <p:sldId id="350" r:id="rId52"/>
    <p:sldId id="351" r:id="rId53"/>
    <p:sldId id="353" r:id="rId54"/>
    <p:sldId id="354" r:id="rId55"/>
    <p:sldId id="355" r:id="rId56"/>
    <p:sldId id="356" r:id="rId57"/>
    <p:sldId id="362" r:id="rId58"/>
    <p:sldId id="363" r:id="rId59"/>
    <p:sldId id="365" r:id="rId60"/>
    <p:sldId id="357" r:id="rId61"/>
    <p:sldId id="367" r:id="rId62"/>
    <p:sldId id="366" r:id="rId63"/>
    <p:sldId id="352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7A3"/>
    <a:srgbClr val="CC33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9" autoAdjust="0"/>
  </p:normalViewPr>
  <p:slideViewPr>
    <p:cSldViewPr>
      <p:cViewPr>
        <p:scale>
          <a:sx n="66" d="100"/>
          <a:sy n="66" d="100"/>
        </p:scale>
        <p:origin x="-432" y="-120"/>
      </p:cViewPr>
      <p:guideLst>
        <p:guide orient="horz" pos="2160"/>
        <p:guide pos="2880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61" Type="http://schemas.openxmlformats.org/officeDocument/2006/relationships/slide" Target="slides/slide62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470D10-66C5-4FEB-B256-A3F1F4C05DCA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3721-6F1D-49DE-A4C3-8459CD3E2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EC354D6-1606-43F7-96EC-428F15795A53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4912EB4-3CA0-4BCB-BFF1-2AD2DDB51E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70A46C-9965-4916-83AA-EA2B3442CF80}" type="slidenum">
              <a:rPr lang="en-US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35F09F-B2C9-44DF-B6F8-9510114C6BC4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10889-D3AC-4976-8509-0EB32DCFA6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340D8-6804-433F-88BA-120461485EE2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AA5EE-CE3A-4AC4-950B-76D5652B0A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9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B2D7E8-4BAF-46A2-89E8-0F80482A821C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1A603-0990-4FE8-BA33-D7D53DC206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2A524-BE55-4F3D-B6CB-B05856498B15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E9CB6-6C94-40FB-989B-D1ED0161E4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E3E3A7-B589-4455-B0D8-2F842DB5839D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C5D94-7860-4704-BD69-80A58A9E0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1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6FC91C-68B2-4B62-9B7A-734E3ED23CA4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8F7F0-4F13-41F1-B057-32C43603F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D8D076-1086-4845-A41F-C63242AE9297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9F540-98D6-4086-A90C-EA6076606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6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ED81E5-E478-4AAF-A9FB-155776ACA335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E022D-FBAE-4751-BCC0-D59590A99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08B64-2F7D-415C-B061-609B0EF5394D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41732-4FAC-4906-911D-CF21A335C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8E823-A02F-4C20-88E7-718D3F1F1C00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EB96A-ADB0-4080-BD87-F5FC644288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DECCE-C6BE-4042-9DE3-4B315922A861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8E6FB-7BE0-4A82-8582-77129954F2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9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FEBAD8-7033-4076-8667-284567597307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9AB25-EA5E-4DF2-B66C-391BB44F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1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3FD63-2BDE-4D36-8735-A7167CA1E0E1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D43D3-860D-46A6-9FFE-FEAB73C604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46DA9F1-4BAF-4B45-9159-24CEEE57850C}" type="datetimeFigureOut">
              <a:rPr lang="en-US"/>
              <a:pPr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84FCFA4-E2AB-4B8D-B0CA-98772054E5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3.xlsx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4.xlsx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5.xlsx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Excel_Worksheet7.xlsx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898989"/>
                </a:solidFill>
                <a:latin typeface="Calibri" pitchFamily="34" charset="0"/>
              </a:rPr>
              <a:t>page </a:t>
            </a:r>
            <a:fld id="{FD7EA170-4779-4849-BD85-6BB3F497CD11}" type="slidenum">
              <a:rPr lang="en-US">
                <a:solidFill>
                  <a:srgbClr val="898989"/>
                </a:solidFill>
                <a:latin typeface="Calibri" pitchFamily="34" charset="0"/>
              </a:rPr>
              <a:pPr algn="l" eaLnBrk="1" hangingPunct="1"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760663" y="6111875"/>
            <a:ext cx="63595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3117850" y="6269038"/>
            <a:ext cx="2487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rgbClr val="E13B31"/>
                </a:solidFill>
              </a:rPr>
              <a:t>PROPERTY AND PORTFOLIO RESEARCH </a:t>
            </a: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922963" y="6269038"/>
            <a:ext cx="12446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NORTH AMERICA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7210425" y="6269038"/>
            <a:ext cx="8001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EUROPE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7935913" y="6269038"/>
            <a:ext cx="80168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sz="1000">
                <a:solidFill>
                  <a:schemeClr val="bg2"/>
                </a:solidFill>
              </a:rPr>
              <a:t>ASIA-PACIFIC</a:t>
            </a:r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2349954" y="1371600"/>
            <a:ext cx="4433888" cy="57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dirty="0"/>
              <a:t>Rent </a:t>
            </a:r>
            <a:r>
              <a:rPr lang="en-US" sz="3200" b="1" dirty="0" smtClean="0"/>
              <a:t>Index</a:t>
            </a:r>
            <a:endParaRPr lang="en-US" sz="3200" b="1" dirty="0"/>
          </a:p>
        </p:txBody>
      </p:sp>
      <p:sp>
        <p:nvSpPr>
          <p:cNvPr id="2057" name="Text Box 13"/>
          <p:cNvSpPr txBox="1">
            <a:spLocks noChangeArrowheads="1"/>
          </p:cNvSpPr>
          <p:nvPr/>
        </p:nvSpPr>
        <p:spPr bwMode="auto">
          <a:xfrm>
            <a:off x="7096125" y="4456113"/>
            <a:ext cx="167957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rgbClr val="E13B31"/>
                </a:solidFill>
              </a:rPr>
              <a:t>2012</a:t>
            </a:r>
            <a:endParaRPr lang="en-US" sz="1700" dirty="0">
              <a:solidFill>
                <a:srgbClr val="E13B31"/>
              </a:solidFill>
            </a:endParaRPr>
          </a:p>
        </p:txBody>
      </p:sp>
      <p:sp>
        <p:nvSpPr>
          <p:cNvPr id="2058" name="Line 3"/>
          <p:cNvSpPr>
            <a:spLocks noChangeShapeType="1"/>
          </p:cNvSpPr>
          <p:nvPr/>
        </p:nvSpPr>
        <p:spPr bwMode="auto">
          <a:xfrm>
            <a:off x="3071813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59" name="Line 4"/>
          <p:cNvSpPr>
            <a:spLocks noChangeShapeType="1"/>
          </p:cNvSpPr>
          <p:nvPr/>
        </p:nvSpPr>
        <p:spPr bwMode="auto">
          <a:xfrm>
            <a:off x="4935538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0" name="Line 14"/>
          <p:cNvSpPr>
            <a:spLocks noChangeShapeType="1"/>
          </p:cNvSpPr>
          <p:nvPr/>
        </p:nvSpPr>
        <p:spPr bwMode="auto">
          <a:xfrm>
            <a:off x="804863" y="4160838"/>
            <a:ext cx="0" cy="890587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1" name="Line 15"/>
          <p:cNvSpPr>
            <a:spLocks noChangeShapeType="1"/>
          </p:cNvSpPr>
          <p:nvPr/>
        </p:nvSpPr>
        <p:spPr bwMode="auto">
          <a:xfrm>
            <a:off x="7058025" y="4191000"/>
            <a:ext cx="0" cy="890588"/>
          </a:xfrm>
          <a:prstGeom prst="line">
            <a:avLst/>
          </a:prstGeom>
          <a:noFill/>
          <a:ln w="1587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5115379" y="4456113"/>
            <a:ext cx="1668463" cy="34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rgbClr val="E13B31"/>
                </a:solidFill>
              </a:rPr>
              <a:t>R&amp;D Group</a:t>
            </a:r>
          </a:p>
        </p:txBody>
      </p:sp>
      <p:pic>
        <p:nvPicPr>
          <p:cNvPr id="206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871913"/>
            <a:ext cx="179387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4" name="Text Box 12"/>
          <p:cNvSpPr txBox="1">
            <a:spLocks noChangeArrowheads="1"/>
          </p:cNvSpPr>
          <p:nvPr/>
        </p:nvSpPr>
        <p:spPr bwMode="auto">
          <a:xfrm>
            <a:off x="3263901" y="4343400"/>
            <a:ext cx="1460500" cy="60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058" tIns="41029" rIns="82058" bIns="410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700" b="1" dirty="0" smtClean="0"/>
              <a:t>Internal </a:t>
            </a:r>
          </a:p>
          <a:p>
            <a:pPr algn="ctr" eaLnBrk="1" hangingPunct="1"/>
            <a:r>
              <a:rPr lang="en-US" sz="1700" b="1" dirty="0" smtClean="0"/>
              <a:t>Documents</a:t>
            </a:r>
            <a:endParaRPr lang="en-US" sz="17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Rent Types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Asking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Contract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Actual Rent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Effective Rent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Which type of rent to choose?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Choice is majorly based on data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Rent Types</a:t>
            </a:r>
          </a:p>
        </p:txBody>
      </p:sp>
    </p:spTree>
    <p:extLst>
      <p:ext uri="{BB962C8B-B14F-4D97-AF65-F5344CB8AC3E}">
        <p14:creationId xmlns:p14="http://schemas.microsoft.com/office/powerpoint/2010/main" val="1560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Lease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Only 10% records have contract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Around 50% records have asking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The time dummy for asking rent has no clear definition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Listing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Most of lists has asking rent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Only lists that are off markets after 2005Q2 is available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Asking rent could vary along listing period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Building class Information could vary along listing period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Data Source / Availability</a:t>
            </a:r>
          </a:p>
        </p:txBody>
      </p:sp>
    </p:spTree>
    <p:extLst>
      <p:ext uri="{BB962C8B-B14F-4D97-AF65-F5344CB8AC3E}">
        <p14:creationId xmlns:p14="http://schemas.microsoft.com/office/powerpoint/2010/main" val="435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Lease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Lease Signed Date will be considered as </a:t>
            </a:r>
            <a:r>
              <a:rPr lang="en-US" sz="2400" b="1" dirty="0"/>
              <a:t>T</a:t>
            </a:r>
            <a:r>
              <a:rPr lang="en-US" sz="2400" b="1" dirty="0" smtClean="0"/>
              <a:t>ime Dummy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Listing Data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“Date-On-Market” or “Date-Off-Market” or the period </a:t>
            </a:r>
            <a:r>
              <a:rPr lang="en-US" sz="2400" b="1" dirty="0"/>
              <a:t>between “Date-On-Market</a:t>
            </a:r>
            <a:r>
              <a:rPr lang="en-US" sz="2400" b="1" dirty="0" smtClean="0"/>
              <a:t>” and </a:t>
            </a:r>
            <a:r>
              <a:rPr lang="en-US" sz="2400" b="1" dirty="0"/>
              <a:t>“Date-Off-Market”</a:t>
            </a: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It depends on when asking rent is updated</a:t>
            </a: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</p:spTree>
    <p:extLst>
      <p:ext uri="{BB962C8B-B14F-4D97-AF65-F5344CB8AC3E}">
        <p14:creationId xmlns:p14="http://schemas.microsoft.com/office/powerpoint/2010/main" val="26770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is rent aggregated in Costar Database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000" b="1" dirty="0" smtClean="0"/>
              <a:t>Rent is aggregated using vacant weighted asking rent.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09994"/>
              </p:ext>
            </p:extLst>
          </p:nvPr>
        </p:nvGraphicFramePr>
        <p:xfrm>
          <a:off x="221440" y="1752600"/>
          <a:ext cx="8693960" cy="509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Worksheet" r:id="rId4" imgW="7172241" imgH="4200532" progId="Excel.Sheet.12">
                  <p:embed/>
                </p:oleObj>
              </mc:Choice>
              <mc:Fallback>
                <p:oleObj name="Worksheet" r:id="rId4" imgW="7172241" imgH="42005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440" y="1752600"/>
                        <a:ext cx="8693960" cy="509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8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How is rent aggregated in Costar Database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Pro: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Simple and low cost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r>
              <a:rPr lang="en-US" sz="2400" b="1" dirty="0" smtClean="0"/>
              <a:t>Con: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Include both withdrawn list and leased list</a:t>
            </a:r>
          </a:p>
          <a:p>
            <a:pPr marL="1485900" lvl="2" indent="-571500">
              <a:spcBef>
                <a:spcPct val="20000"/>
              </a:spcBef>
              <a:buSzPct val="120000"/>
              <a:buFont typeface="Wingdings" pitchFamily="2" charset="2"/>
              <a:buChar char="q"/>
            </a:pPr>
            <a:r>
              <a:rPr lang="en-US" sz="2400" b="1" dirty="0" smtClean="0"/>
              <a:t>Include many vacant duplication</a:t>
            </a:r>
          </a:p>
          <a:p>
            <a:pPr marL="1943100" lvl="3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 b="1" dirty="0" smtClean="0"/>
              <a:t>For example: the list will be put into aggregation in ten quarters if its’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is 2003Q4 and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 is 2006Q1</a:t>
            </a:r>
          </a:p>
          <a:p>
            <a:pPr marL="1943100" lvl="3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 b="1" dirty="0" smtClean="0"/>
              <a:t>One should assign a 1/10 weight in aggregation if each list is treated equally</a:t>
            </a:r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Time Dummy</a:t>
            </a:r>
          </a:p>
        </p:txBody>
      </p:sp>
    </p:spTree>
    <p:extLst>
      <p:ext uri="{BB962C8B-B14F-4D97-AF65-F5344CB8AC3E}">
        <p14:creationId xmlns:p14="http://schemas.microsoft.com/office/powerpoint/2010/main" val="1289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Appropriate choice of control variables is critical for hedonic methodology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Missing important control variable may greatly decrease the result accuracy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Too many insignificant control variables will make calculation expensive and lead to potential convergence/identification problems</a:t>
            </a:r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For other methodology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19612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How to choose control variables for rent?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those variables affect the rent?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those variables affect the rent significantly?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 the model has any limitation on control variables? 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Is correlation allowed between control variables?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Does Costar database has enough information of those control variables?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Does Costar database cover all range (or random-selection) of those control variables? If not, will truncated or censored data cause sampling bias?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9664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Listing Data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Endogenous objective variable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Asking annual rent ( 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 )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Candidates  of exogenous control variables: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Building Class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Service Type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Spatial Information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Longitude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Latitude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Age after most recent renovation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TBD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0825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153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800" b="1" dirty="0" smtClean="0"/>
              <a:t>Lease Data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/>
              <a:t>Objective variable </a:t>
            </a:r>
            <a:r>
              <a:rPr lang="en-US" sz="2400" b="1" dirty="0" smtClean="0"/>
              <a:t>(endogenous</a:t>
            </a:r>
            <a:r>
              <a:rPr lang="en-US" sz="2400" b="1" dirty="0"/>
              <a:t>)</a:t>
            </a:r>
            <a:endParaRPr lang="en-US" sz="24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Asking annual rent ( 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 ) ?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Contract annual rent (/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) 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Candidates  of </a:t>
            </a:r>
            <a:r>
              <a:rPr lang="en-US" sz="2400" b="1" dirty="0"/>
              <a:t>control variables (exogenous):</a:t>
            </a:r>
            <a:endParaRPr lang="en-US" sz="24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Building Class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Service Type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Spatial Information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Longitude</a:t>
            </a:r>
          </a:p>
          <a:p>
            <a:pPr marL="2171700" lvl="4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Latitude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Age after most recent renovation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/>
              <a:t>Lease Term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400" b="1" dirty="0" smtClean="0"/>
              <a:t>Amenities</a:t>
            </a:r>
          </a:p>
          <a:p>
            <a:pPr lvl="1"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4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 smtClean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Ø"/>
            </a:pPr>
            <a:endParaRPr lang="en-US" sz="2400" b="1" dirty="0"/>
          </a:p>
          <a:p>
            <a:pPr lvl="1">
              <a:spcBef>
                <a:spcPct val="20000"/>
              </a:spcBef>
              <a:buSzPct val="75000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419600" y="381000"/>
            <a:ext cx="4343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Control Variables</a:t>
            </a:r>
          </a:p>
        </p:txBody>
      </p:sp>
    </p:spTree>
    <p:extLst>
      <p:ext uri="{BB962C8B-B14F-4D97-AF65-F5344CB8AC3E}">
        <p14:creationId xmlns:p14="http://schemas.microsoft.com/office/powerpoint/2010/main" val="20761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Summary Statistics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6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Outline</a:t>
            </a:r>
            <a:endParaRPr lang="en-US" sz="2800" b="1" dirty="0"/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Introduction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Data Preparation</a:t>
            </a:r>
            <a:endParaRPr lang="en-US" sz="3600" b="1" dirty="0"/>
          </a:p>
          <a:p>
            <a:pPr marL="1028700" lvl="1" indent="-5715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800" b="1" dirty="0" smtClean="0"/>
              <a:t>Summary Statistics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Modeling and Analysis</a:t>
            </a: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600" b="1" dirty="0" smtClean="0"/>
              <a:t>Results and Model Validation</a:t>
            </a:r>
            <a:endParaRPr lang="en-US" sz="36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Check the fineness of the data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Give information about the distribution of  variables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Help removing the outliers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Give inference about endogenous variable, if all exogenous variables are included and correlation is not considered.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1350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Filters have to be applied before analysis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E</a:t>
            </a:r>
            <a:r>
              <a:rPr lang="en-US" sz="2400" b="1" dirty="0" smtClean="0"/>
              <a:t>nsure the choice of correct data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R</a:t>
            </a:r>
            <a:r>
              <a:rPr lang="en-US" sz="2400" b="1" dirty="0" smtClean="0"/>
              <a:t>emove the unreasonable outliers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General Filters: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USA Metros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Costar Type Properties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Building Class is Class A, Class B, Class C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executive </a:t>
            </a:r>
            <a:r>
              <a:rPr lang="en-US" sz="2400" b="1" dirty="0"/>
              <a:t>s</a:t>
            </a:r>
            <a:r>
              <a:rPr lang="en-US" sz="2400" b="1" dirty="0" smtClean="0"/>
              <a:t>uite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sublet (direct leases / lists only)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Not month to month leases / lists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Time Domain Cut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General Filters</a:t>
            </a:r>
          </a:p>
        </p:txBody>
      </p:sp>
    </p:spTree>
    <p:extLst>
      <p:ext uri="{BB962C8B-B14F-4D97-AF65-F5344CB8AC3E}">
        <p14:creationId xmlns:p14="http://schemas.microsoft.com/office/powerpoint/2010/main" val="19698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Summary Statistics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For Listing Data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Variable for Summary Statistics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Asking Annual Rent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Objective variable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Average Vacant (</a:t>
            </a:r>
            <a:r>
              <a:rPr lang="en-US" sz="2400" b="1" dirty="0" err="1" smtClean="0">
                <a:cs typeface="Times New Roman" pitchFamily="18" charset="0"/>
              </a:rPr>
              <a:t>sqft</a:t>
            </a:r>
            <a:r>
              <a:rPr lang="en-US" sz="2400" b="1" dirty="0" smtClean="0">
                <a:cs typeface="Times New Roman" pitchFamily="18" charset="0"/>
              </a:rPr>
              <a:t>)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For data cut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Times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For data cut only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Age of the Property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Control variable and for data cut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Number of Stories above Ground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Control variable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28013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Additional Filters for Listing Data: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Listings that have been leased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Less than 30% of the Listings that have been withdrawn, which may be considered as not reflecting market price.  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is not missing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Square footage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Spatial coordinates are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Service type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Ages from most recent renovation is not missing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>
                <a:cs typeface="Times New Roman" pitchFamily="18" charset="0"/>
              </a:rPr>
              <a:t>TBD</a:t>
            </a: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4800600" y="381000"/>
            <a:ext cx="396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96732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403066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066" y="1905000"/>
            <a:ext cx="3295334" cy="20664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58" y="4653676"/>
            <a:ext cx="2939099" cy="2204324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Data cut regarding to asking </a:t>
            </a:r>
            <a:r>
              <a:rPr lang="en-US" sz="2400" b="1" dirty="0"/>
              <a:t>a</a:t>
            </a:r>
            <a:r>
              <a:rPr lang="en-US" sz="2400" b="1" dirty="0" smtClean="0"/>
              <a:t>nnual </a:t>
            </a:r>
            <a:r>
              <a:rPr lang="en-US" sz="2400" b="1" dirty="0"/>
              <a:t>r</a:t>
            </a:r>
            <a:r>
              <a:rPr lang="en-US" sz="2400" b="1" dirty="0" smtClean="0"/>
              <a:t>ent (/</a:t>
            </a:r>
            <a:r>
              <a:rPr lang="en-US" sz="2400" b="1" dirty="0" err="1" smtClean="0"/>
              <a:t>sqft</a:t>
            </a:r>
            <a:r>
              <a:rPr lang="en-US" sz="2400" b="1" dirty="0" smtClean="0"/>
              <a:t>):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99.5% </a:t>
            </a:r>
            <a:r>
              <a:rPr lang="en-US" sz="2000" b="1" dirty="0" err="1"/>
              <a:t>w</a:t>
            </a:r>
            <a:r>
              <a:rPr lang="en-US" sz="2000" b="1" dirty="0" err="1" smtClean="0"/>
              <a:t>insorization</a:t>
            </a:r>
            <a:r>
              <a:rPr lang="en-US" sz="2000" b="1" dirty="0" smtClean="0"/>
              <a:t> has been performed on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Special case: Boston Office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Original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Min: $1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25% quartile: $15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$19.00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75% quartile: $25.00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Max: $950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99.5%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on original asking annual rent(/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</a:t>
            </a:r>
            <a:r>
              <a:rPr lang="en-US" b="1" dirty="0" smtClean="0"/>
              <a:t>$6.1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$</a:t>
            </a:r>
            <a:r>
              <a:rPr lang="en-US" b="1" dirty="0" smtClean="0"/>
              <a:t>15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$18.95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$</a:t>
            </a:r>
            <a:r>
              <a:rPr lang="en-US" b="1" dirty="0" smtClean="0"/>
              <a:t>25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$66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15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8822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88344"/>
            <a:ext cx="3444875" cy="2583656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44463" y="914400"/>
            <a:ext cx="884713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average vacant (</a:t>
            </a:r>
            <a:r>
              <a:rPr lang="en-US" sz="2800" b="1" dirty="0" err="1" smtClean="0"/>
              <a:t>sqft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Office vacant should not be too small: 5% bottom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has been performed on average leased area(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Special case: Boston Office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Original </a:t>
            </a:r>
            <a:r>
              <a:rPr lang="en-US" sz="2000" b="1" dirty="0"/>
              <a:t>average leased area(</a:t>
            </a:r>
            <a:r>
              <a:rPr lang="en-US" sz="2000" b="1" dirty="0" err="1"/>
              <a:t>sqft</a:t>
            </a:r>
            <a:r>
              <a:rPr lang="en-US" sz="2000" b="1" dirty="0"/>
              <a:t>):</a:t>
            </a:r>
            <a:endParaRPr lang="en-US" sz="2000" b="1" dirty="0" smtClean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Min: 80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25% quartile: 1013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Median: 1926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75% quartile: 3900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Max: 121600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5% bottom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on average leased area(</a:t>
            </a:r>
            <a:r>
              <a:rPr lang="en-US" sz="2000" b="1" dirty="0" err="1" smtClean="0"/>
              <a:t>sqft</a:t>
            </a:r>
            <a:r>
              <a:rPr lang="en-US" sz="2000" b="1" dirty="0" smtClean="0"/>
              <a:t>):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</a:t>
            </a:r>
            <a:r>
              <a:rPr lang="en-US" b="1" dirty="0" smtClean="0"/>
              <a:t>375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1122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Mean: </a:t>
            </a:r>
            <a:r>
              <a:rPr lang="en-US" b="1" dirty="0" smtClean="0"/>
              <a:t>2000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4075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121600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4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“Times On Market”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Lists status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Still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market: withdrawn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market: leased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Which kind of lists should be selected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Off market lists: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The leased lists reflect its current market value and should been selected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The withdrawn lists may not reflect its current market value and should not been selected.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On market lists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It may be prone to be withdrawn if times on market is long enough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 smtClean="0"/>
              <a:t>It could be leased or withdrawn if times on market is not that long. Ignoring them may lead to sample selection bias.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2578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22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Data cut regarding to “Times On Market</a:t>
            </a:r>
            <a:r>
              <a:rPr lang="en-US" sz="28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Lists Status vs. Entry Year to Markets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following result is from Boston office lists.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2003 and 2004 have less records, it could lead to sampling bias if records is not random-selected.</a:t>
            </a:r>
          </a:p>
          <a:p>
            <a:pPr marL="1371600" lvl="2" indent="-4572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2009 and 2010 may have sample selection bias due to the “times on market” truncation. (Around 97.5% of the leased lists will be off market after four years).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88987"/>
              </p:ext>
            </p:extLst>
          </p:nvPr>
        </p:nvGraphicFramePr>
        <p:xfrm>
          <a:off x="762000" y="4200525"/>
          <a:ext cx="7584292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Worksheet" r:id="rId4" imgW="5848384" imgH="1000217" progId="Excel.Sheet.12">
                  <p:embed/>
                </p:oleObj>
              </mc:Choice>
              <mc:Fallback>
                <p:oleObj name="Worksheet" r:id="rId4" imgW="5848384" imgH="10002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4200525"/>
                        <a:ext cx="7584292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91400" cy="55435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at Each </a:t>
            </a:r>
            <a:r>
              <a:rPr lang="en-US" sz="2000" b="1" dirty="0"/>
              <a:t>Q</a:t>
            </a:r>
            <a:r>
              <a:rPr lang="en-US" sz="2000" b="1" dirty="0" smtClean="0"/>
              <a:t>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9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Introduction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after quarters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84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7598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</a:t>
            </a:r>
            <a:r>
              <a:rPr lang="en-US" sz="2400" b="1" dirty="0" smtClean="0"/>
              <a:t>on </a:t>
            </a:r>
            <a:r>
              <a:rPr lang="en-US" sz="2400" b="1" dirty="0"/>
              <a:t>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“Times on Market” </a:t>
            </a:r>
            <a:r>
              <a:rPr lang="en-US" sz="2400" b="1" dirty="0" smtClean="0">
                <a:solidFill>
                  <a:srgbClr val="FF0000"/>
                </a:solidFill>
              </a:rPr>
              <a:t>thresholds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lists staying on market too long will be filtered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Average “Times on Market” varies along entry year.</a:t>
            </a:r>
          </a:p>
          <a:p>
            <a:pPr marL="1714500" lvl="3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In </a:t>
            </a:r>
            <a:r>
              <a:rPr lang="en-US" sz="2000" b="1" dirty="0"/>
              <a:t>recession </a:t>
            </a:r>
            <a:r>
              <a:rPr lang="en-US" sz="2000" b="1" dirty="0" smtClean="0"/>
              <a:t>scenario, average “Times on market” could be up to 3 years from 3 quarters in normal scenario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summary result for year 2007~2010 may only be reference (Their “on market” history is not long enough and there are more than 10% lists are still on markets)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97.5% </a:t>
            </a:r>
            <a:r>
              <a:rPr lang="en-US" sz="2000" b="1" dirty="0" err="1" smtClean="0"/>
              <a:t>quantiles</a:t>
            </a:r>
            <a:r>
              <a:rPr lang="en-US" sz="2000" b="1" dirty="0" smtClean="0"/>
              <a:t>  of quarters on market from year 2005 is </a:t>
            </a:r>
            <a:r>
              <a:rPr lang="en-US" sz="2000" b="1" dirty="0" smtClean="0">
                <a:solidFill>
                  <a:srgbClr val="FF0000"/>
                </a:solidFill>
              </a:rPr>
              <a:t>16</a:t>
            </a:r>
            <a:r>
              <a:rPr lang="en-US" sz="2000" b="1" dirty="0" smtClean="0"/>
              <a:t> quarters; that from year 2003 is </a:t>
            </a:r>
            <a:r>
              <a:rPr lang="en-US" sz="2000" b="1" dirty="0" smtClean="0">
                <a:solidFill>
                  <a:srgbClr val="FF0000"/>
                </a:solidFill>
              </a:rPr>
              <a:t>17</a:t>
            </a:r>
            <a:r>
              <a:rPr lang="en-US" sz="2000" b="1" dirty="0" smtClean="0"/>
              <a:t> quarters.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034622"/>
              </p:ext>
            </p:extLst>
          </p:nvPr>
        </p:nvGraphicFramePr>
        <p:xfrm>
          <a:off x="228600" y="1371600"/>
          <a:ext cx="8534400" cy="172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Worksheet" r:id="rId4" imgW="6638976" imgH="1343079" progId="Excel.Sheet.12">
                  <p:embed/>
                </p:oleObj>
              </mc:Choice>
              <mc:Fallback>
                <p:oleObj name="Worksheet" r:id="rId4" imgW="6638976" imgH="13430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8534400" cy="1726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8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7598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Sampling Bias for </a:t>
            </a:r>
            <a:r>
              <a:rPr lang="en-US" sz="2400" b="1" dirty="0"/>
              <a:t>L</a:t>
            </a:r>
            <a:r>
              <a:rPr lang="en-US" sz="2400" b="1" dirty="0" smtClean="0"/>
              <a:t>isting Data?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Question: Can the lists with entry year of 2003 and 2004 be claimed as biased sample?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Alternative question: Is the lists with entry year of 2003 and 2004 be claimed as random selected?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Sampling Bias Judgment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Entry year will be considered as a independent control variable.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only difference between the samples from 2003/2004 and the remaining ones are entry year if they are randomly selected.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The control variable “entry year” may shift or scale the characteristics.</a:t>
            </a:r>
          </a:p>
          <a:p>
            <a:pPr marL="1257300" lvl="2" indent="-342900">
              <a:spcBef>
                <a:spcPct val="20000"/>
              </a:spcBef>
              <a:buSzPct val="120000"/>
              <a:buFont typeface="Arial" pitchFamily="34" charset="0"/>
              <a:buChar char="•"/>
            </a:pPr>
            <a:r>
              <a:rPr lang="en-US" sz="2000" b="1" dirty="0" smtClean="0"/>
              <a:t>Are the characteristics has similar shapes?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5409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Leased Probability at Standardized </a:t>
            </a:r>
            <a:r>
              <a:rPr lang="en-US" sz="2000" b="1" dirty="0"/>
              <a:t>Q</a:t>
            </a:r>
            <a:r>
              <a:rPr lang="en-US" sz="2000" b="1" dirty="0" smtClean="0"/>
              <a:t>uarters by Entry Year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97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Data cut regarding to “Times On 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Based on the previous chart: leased probability at standardized quarters. One may be very hard to claim that the lists with entry year of 2003 and 2004 are biased samples.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Why the lists with entry year of 2003 and 2004 takes more time to be leased?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(Answer): It is caused by 2011 US recession. The unemployment rate reaches peak (6.3%) on </a:t>
            </a:r>
            <a:r>
              <a:rPr lang="en-US" sz="2400" b="1" dirty="0" smtClean="0">
                <a:solidFill>
                  <a:srgbClr val="FF0000"/>
                </a:solidFill>
              </a:rPr>
              <a:t>2003/06</a:t>
            </a:r>
            <a:r>
              <a:rPr lang="en-US" sz="2400" b="1" dirty="0" smtClean="0"/>
              <a:t>, which greatly extends the lists’ times on market.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space market was recovering from year 2004, which greatly shorten lists’ average  times on market.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799" y="365125"/>
            <a:ext cx="38877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3097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5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It indicates that the asking price will drop 0.53% if lists stay one more quarter(~90 days) on market (0.57%= [1-exp(-5.94e-5*90)] 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921030"/>
              </p:ext>
            </p:extLst>
          </p:nvPr>
        </p:nvGraphicFramePr>
        <p:xfrm>
          <a:off x="457200" y="1676400"/>
          <a:ext cx="851212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Worksheet" r:id="rId4" imgW="4648335" imgH="1914516" progId="Excel.Sheet.12">
                  <p:embed/>
                </p:oleObj>
              </mc:Choice>
              <mc:Fallback>
                <p:oleObj name="Worksheet" r:id="rId4" imgW="4648335" imgH="19145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76400"/>
                        <a:ext cx="851212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9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(Condition Cases)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Case one: One records the asking rent of two very similar lists on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and they have different asking rent. The one with higher asking rent used to stay longer on the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Case two: One updates the asking rent of the same lists at different time points. The asking rent of the same lists will decrease upon the increase of the times on market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6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Asking Rent vs. Times On Market (Explanation)</a:t>
            </a:r>
            <a:endParaRPr lang="en-US" sz="28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In Costar databases, “</a:t>
            </a:r>
            <a:r>
              <a:rPr lang="en-US" sz="2400" b="1" dirty="0" err="1" smtClean="0"/>
              <a:t>LastResearchedDate</a:t>
            </a:r>
            <a:r>
              <a:rPr lang="en-US" sz="2400" b="1" dirty="0" smtClean="0"/>
              <a:t>” is recorded along with each lists. Generally, it is same as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 if the list is off market and it will keep getting updated if the list is still on market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Very likely, the asking rent in costar database is reflecting the condition on “</a:t>
            </a:r>
            <a:r>
              <a:rPr lang="en-US" sz="2400" b="1" dirty="0" err="1" smtClean="0"/>
              <a:t>DateOffMarket</a:t>
            </a:r>
            <a:r>
              <a:rPr lang="en-US" sz="2400" b="1" dirty="0" smtClean="0"/>
              <a:t>”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13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1066800"/>
            <a:ext cx="5505451" cy="4129089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(Explanation)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Case one can not to be spotted. Assuming market equilibrium rent is $19.6 for specific kind of lists. Ex.1 list $30 as asking rent when it is on market and  it takes 15 quarters to be off market with $19.6 as final rent. Ex.2 list $19.6 as asking rent and it is off market just after 1 quarter.  One may only observe the red line is above chart due to record updating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89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Why Rent Index is needed?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4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5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7409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00150"/>
            <a:ext cx="4191000" cy="31432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Asking Rent vs. Times On Market (Explanation)</a:t>
            </a:r>
            <a:endParaRPr lang="en-US" sz="24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Case two doesn’t exist in costar database either. If the asking rent keeps getting update in costar database and the lists is randomly selected, most likely people will observe </a:t>
            </a:r>
            <a:r>
              <a:rPr lang="en-US" sz="2000" b="1" dirty="0" smtClean="0">
                <a:solidFill>
                  <a:srgbClr val="FF0000"/>
                </a:solidFill>
              </a:rPr>
              <a:t>a constant rent</a:t>
            </a:r>
            <a:r>
              <a:rPr lang="en-US" sz="2000" b="1" dirty="0" smtClean="0"/>
              <a:t>  along times on markets.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landlord may decrease the rent a little bit along time. The linear regression estimates a 0.53% price drop after one quarter.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53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Times On Market (Continued)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5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Age plays as an important factor for rent index (mentioned by 1, 2, …)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rent for old properties used to grow slowly, while that for new ones used to</a:t>
            </a:r>
            <a:r>
              <a:rPr lang="en-US" sz="2800" b="1" dirty="0"/>
              <a:t> </a:t>
            </a:r>
            <a:r>
              <a:rPr lang="en-US" sz="2800" b="1" dirty="0" smtClean="0"/>
              <a:t>grow fast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definition of Age: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Age from the delivery date of the property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Age from the most recent renovated </a:t>
            </a:r>
            <a:r>
              <a:rPr lang="en-US" sz="2800" b="1" dirty="0" smtClean="0"/>
              <a:t>date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For rent index, age from the most recent renovated date will be more appropriate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5016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completion date of construction or renovation need to be earlier than “</a:t>
            </a:r>
            <a:r>
              <a:rPr lang="en-US" sz="2400" b="1" dirty="0" err="1" smtClean="0"/>
              <a:t>DateOnMarket</a:t>
            </a:r>
            <a:r>
              <a:rPr lang="en-US" sz="2400" b="1" dirty="0" smtClean="0"/>
              <a:t>” of specific list</a:t>
            </a:r>
            <a:endParaRPr lang="en-US" sz="28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Most lists has their age information available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583249"/>
              </p:ext>
            </p:extLst>
          </p:nvPr>
        </p:nvGraphicFramePr>
        <p:xfrm>
          <a:off x="457200" y="2642545"/>
          <a:ext cx="8229601" cy="116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Worksheet" r:id="rId4" imgW="4095649" imgH="580893" progId="Excel.Sheet.12">
                  <p:embed/>
                </p:oleObj>
              </mc:Choice>
              <mc:Fallback>
                <p:oleObj name="Worksheet" r:id="rId4" imgW="4095649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642545"/>
                        <a:ext cx="8229601" cy="116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68106"/>
              </p:ext>
            </p:extLst>
          </p:nvPr>
        </p:nvGraphicFramePr>
        <p:xfrm>
          <a:off x="228599" y="4191001"/>
          <a:ext cx="8763001" cy="118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Worksheet" r:id="rId7" imgW="5724576" imgH="580893" progId="Excel.Sheet.12">
                  <p:embed/>
                </p:oleObj>
              </mc:Choice>
              <mc:Fallback>
                <p:oleObj name="Worksheet" r:id="rId7" imgW="5724576" imgH="5808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599" y="4191001"/>
                        <a:ext cx="8763001" cy="118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26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0150"/>
            <a:ext cx="7543800" cy="56578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45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Data cut regarding to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lists for extreme old properties may need to be filtered out. 95% top </a:t>
            </a:r>
            <a:r>
              <a:rPr lang="en-US" sz="2000" b="1" dirty="0" err="1" smtClean="0"/>
              <a:t>winsorization</a:t>
            </a:r>
            <a:r>
              <a:rPr lang="en-US" sz="2000" b="1" dirty="0" smtClean="0"/>
              <a:t> has applied on the age of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Special case: Boston </a:t>
            </a:r>
            <a:r>
              <a:rPr lang="en-US" sz="2000" b="1" dirty="0" smtClean="0"/>
              <a:t>Office Leased Lists</a:t>
            </a:r>
            <a:endParaRPr lang="en-US" sz="2000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Original </a:t>
            </a:r>
            <a:r>
              <a:rPr lang="en-US" sz="2000" b="1" dirty="0" smtClean="0"/>
              <a:t>age of property (year):</a:t>
            </a:r>
            <a:endParaRPr lang="en-US" sz="2000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14.75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Median: </a:t>
            </a:r>
            <a:r>
              <a:rPr lang="en-US" b="1" dirty="0" smtClean="0"/>
              <a:t>21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30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245</a:t>
            </a:r>
            <a:endParaRPr lang="en-US" b="1" dirty="0"/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95</a:t>
            </a:r>
            <a:r>
              <a:rPr lang="en-US" sz="2000" b="1" dirty="0"/>
              <a:t>% </a:t>
            </a:r>
            <a:r>
              <a:rPr lang="en-US" sz="2000" b="1" dirty="0" smtClean="0"/>
              <a:t>top </a:t>
            </a:r>
            <a:r>
              <a:rPr lang="en-US" sz="2000" b="1" dirty="0" err="1"/>
              <a:t>winsorization</a:t>
            </a:r>
            <a:r>
              <a:rPr lang="en-US" sz="2000" b="1" dirty="0"/>
              <a:t> on </a:t>
            </a:r>
            <a:r>
              <a:rPr lang="en-US" sz="2000" b="1" dirty="0" smtClean="0"/>
              <a:t>age of property (year):</a:t>
            </a:r>
            <a:endParaRPr lang="en-US" sz="2000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Min: 0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25% quartile: </a:t>
            </a:r>
            <a:r>
              <a:rPr lang="en-US" b="1" dirty="0" smtClean="0"/>
              <a:t>14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Mean: </a:t>
            </a:r>
            <a:r>
              <a:rPr lang="en-US" b="1" dirty="0" smtClean="0"/>
              <a:t>21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75% quartile: </a:t>
            </a:r>
            <a:r>
              <a:rPr lang="en-US" b="1" dirty="0" smtClean="0"/>
              <a:t>27</a:t>
            </a:r>
            <a:endParaRPr lang="en-US" b="1" dirty="0"/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b="1" dirty="0"/>
              <a:t>Max: </a:t>
            </a:r>
            <a:r>
              <a:rPr lang="en-US" b="1" dirty="0" smtClean="0"/>
              <a:t>108</a:t>
            </a:r>
            <a:endParaRPr lang="en-US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400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800" b="1" dirty="0" smtClean="0"/>
              <a:t>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80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Age of the Property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33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/>
              <a:t>Asking Rent vs. Age of the Property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The old properties usually has lower rent and slow rent growth rate . The relationship between rent and age is not that significant though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 smtClean="0"/>
          </a:p>
          <a:p>
            <a:pPr lvl="1">
              <a:spcBef>
                <a:spcPct val="20000"/>
              </a:spcBef>
              <a:buSzPct val="120000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It indicates that the asking price will drop 0.165% if the property of the list is one year older than others</a:t>
            </a:r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 (0.165%= [1-exp(-0.0016508)] )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62233"/>
              </p:ext>
            </p:extLst>
          </p:nvPr>
        </p:nvGraphicFramePr>
        <p:xfrm>
          <a:off x="331787" y="2362200"/>
          <a:ext cx="8583613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Worksheet" r:id="rId4" imgW="4895951" imgH="1724037" progId="Excel.Sheet.12">
                  <p:embed/>
                </p:oleObj>
              </mc:Choice>
              <mc:Fallback>
                <p:oleObj name="Worksheet" r:id="rId4" imgW="4895951" imgH="17240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787" y="2362200"/>
                        <a:ext cx="8583613" cy="302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620000" cy="571500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Asking Rent vs. Age of the Property (Continued)</a:t>
            </a:r>
          </a:p>
          <a:p>
            <a:pPr>
              <a:spcBef>
                <a:spcPct val="20000"/>
              </a:spcBef>
              <a:buSzPct val="120000"/>
            </a:pPr>
            <a:endParaRPr lang="en-US" sz="24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21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73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Data cut regarding to </a:t>
            </a:r>
            <a:r>
              <a:rPr lang="en-US" sz="2400" b="1" dirty="0"/>
              <a:t>n</a:t>
            </a:r>
            <a:r>
              <a:rPr lang="en-US" sz="2400" b="1" dirty="0" smtClean="0"/>
              <a:t>umber of stories above Ground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Number of stories serves as an important factor to asking rent 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</p:spTree>
    <p:extLst>
      <p:ext uri="{BB962C8B-B14F-4D97-AF65-F5344CB8AC3E}">
        <p14:creationId xmlns:p14="http://schemas.microsoft.com/office/powerpoint/2010/main" val="34694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Previous works by Researchers: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/>
              <a:t>1</a:t>
            </a: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err="1" smtClean="0"/>
              <a:t>Xudong</a:t>
            </a:r>
            <a:r>
              <a:rPr lang="en-US" sz="2800" b="1" dirty="0" smtClean="0"/>
              <a:t> An (2011, San Diego State Univ.)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7656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Asking Rent vs. Amenities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Amenity classification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Properties 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TBD (important to rent)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Space Amenities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Freezer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Laboratory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Raised Floor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SCIF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Trading Floor</a:t>
            </a:r>
          </a:p>
          <a:p>
            <a:pPr marL="1714500" lvl="3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000" b="1" dirty="0" smtClean="0"/>
              <a:t>Underground Space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9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657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Summary Statistics</a:t>
            </a: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Listing Data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155575" y="914400"/>
            <a:ext cx="88360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TBD</a:t>
            </a:r>
            <a:endParaRPr lang="en-US" sz="2800" b="1" dirty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>
              <a:spcBef>
                <a:spcPct val="20000"/>
              </a:spcBef>
              <a:buSzPct val="120000"/>
            </a:pPr>
            <a:r>
              <a:rPr lang="en-US" sz="2800" b="1" dirty="0"/>
              <a:t>	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b="1" dirty="0" smtClean="0"/>
          </a:p>
          <a:p>
            <a:pPr lvl="1">
              <a:spcBef>
                <a:spcPct val="20000"/>
              </a:spcBef>
              <a:buSzPct val="120000"/>
            </a:pP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endParaRPr lang="en-US" sz="20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Modeling and Analysis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7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Assumptions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Linear Model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Model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Model Comparison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Key Issues</a:t>
            </a:r>
          </a:p>
        </p:txBody>
      </p:sp>
    </p:spTree>
    <p:extLst>
      <p:ext uri="{BB962C8B-B14F-4D97-AF65-F5344CB8AC3E}">
        <p14:creationId xmlns:p14="http://schemas.microsoft.com/office/powerpoint/2010/main" val="25948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Constant Quality Rent Index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following characteristics has been considered and their effect has been excluded from rent index: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Building Class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Service Type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Age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Floor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Amenities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Spatial Correlation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above characteristics are independent of time dummy</a:t>
            </a: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352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Formulas: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Objective Variable ~ Control Variables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l-GR" sz="3200" b="1" dirty="0" smtClean="0"/>
              <a:t>ε</a:t>
            </a:r>
            <a:r>
              <a:rPr lang="en-US" sz="3200" b="1" dirty="0" smtClean="0"/>
              <a:t>~N(0,</a:t>
            </a:r>
            <a:r>
              <a:rPr lang="el-GR" sz="3200" b="1" dirty="0" smtClean="0"/>
              <a:t>σ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)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Objective Variable (Asking Rent)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Log(</a:t>
            </a:r>
            <a:r>
              <a:rPr lang="en-US" sz="2800" b="1" dirty="0" err="1" smtClean="0"/>
              <a:t>Asking_Rent</a:t>
            </a:r>
            <a:r>
              <a:rPr lang="en-US" sz="2800" b="1" dirty="0" smtClean="0"/>
              <a:t>) or </a:t>
            </a:r>
            <a:r>
              <a:rPr lang="en-US" sz="2800" b="1" dirty="0" err="1" smtClean="0"/>
              <a:t>Asking_Rent</a:t>
            </a:r>
            <a:endParaRPr lang="en-US" sz="28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based on model fit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result residuals </a:t>
            </a:r>
            <a:r>
              <a:rPr lang="el-GR" sz="2800" b="1" dirty="0"/>
              <a:t>ε </a:t>
            </a:r>
            <a:r>
              <a:rPr lang="en-US" sz="2800" b="1" dirty="0" smtClean="0"/>
              <a:t>that using log(</a:t>
            </a:r>
            <a:r>
              <a:rPr lang="en-US" sz="2800" b="1" dirty="0" err="1" smtClean="0"/>
              <a:t>asking_rent</a:t>
            </a:r>
            <a:r>
              <a:rPr lang="en-US" sz="2800" b="1" dirty="0" smtClean="0"/>
              <a:t>) are more close to a normal distribution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21859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Correlation?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20655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formula0:log(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formula1:log(</a:t>
            </a:r>
            <a:r>
              <a:rPr lang="en-US" sz="2400" b="1" dirty="0" err="1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formula2:log(</a:t>
            </a:r>
            <a:r>
              <a:rPr lang="en-US" sz="2400" b="1" dirty="0" err="1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formula3:log(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Floor+BldgClass+ST+QuarterOff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/>
              <a:t>formula4:log(</a:t>
            </a:r>
            <a:r>
              <a:rPr lang="en-US" sz="2400" b="1" dirty="0" err="1"/>
              <a:t>AskingRate</a:t>
            </a:r>
            <a:r>
              <a:rPr lang="en-US" sz="2400" b="1" dirty="0"/>
              <a:t>)~</a:t>
            </a:r>
            <a:r>
              <a:rPr lang="en-US" sz="2400" b="1" dirty="0" err="1" smtClean="0"/>
              <a:t>ListAge+Floor+BldgClass+ST+QuarterOff</a:t>
            </a:r>
            <a:endParaRPr lang="en-US" sz="2400" b="1" dirty="0" smtClean="0"/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formula5:log(</a:t>
            </a:r>
            <a:r>
              <a:rPr lang="en-US" sz="2400" b="1" dirty="0" err="1" smtClean="0"/>
              <a:t>AskingRate</a:t>
            </a:r>
            <a:r>
              <a:rPr lang="en-US" sz="2400" b="1" dirty="0" smtClean="0"/>
              <a:t>)~</a:t>
            </a:r>
            <a:r>
              <a:rPr lang="en-US" sz="2400" b="1" dirty="0" err="1" smtClean="0"/>
              <a:t>Quarters+ListAge+Floor+BldgClass+ST+QuarterOff</a:t>
            </a:r>
            <a:endParaRPr lang="en-US" sz="24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38744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14450"/>
            <a:ext cx="7391400" cy="5543550"/>
          </a:xfrm>
          <a:prstGeom prst="rect">
            <a:avLst/>
          </a:prstGeom>
        </p:spPr>
      </p:pic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</a:t>
            </a: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8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800" b="1" dirty="0" smtClean="0"/>
              <a:t>The choice of control variables (continued)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control variables play a very important role in hedonic model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 control variables we picked generally can be considered to be independent of time dummy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Theoretically, the time dummies are independent of control variables and the rent index should not be changed for formula0~5. However, too few control variables will lead to large residual and thus affect the rent index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After enough control variables has been added, the rent index will keep stable. One should avoid adding too much control variables, which may make computation expensive and convergence difficult</a:t>
            </a:r>
            <a:endParaRPr lang="en-US" sz="2400" b="1" dirty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538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Comparison of different methodology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Bob Hargreaves (2000, New Zealand)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3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TBD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8438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2400" b="1" dirty="0" smtClean="0"/>
              <a:t>Boston Office Asking Rent Distribution</a:t>
            </a:r>
            <a:endParaRPr lang="en-US" sz="24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1925"/>
            <a:ext cx="7239000" cy="55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Correlation?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10141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924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Modeling and Analysis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Spatial Model Comparison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Spatial Model</a:t>
            </a:r>
          </a:p>
        </p:txBody>
      </p:sp>
    </p:spTree>
    <p:extLst>
      <p:ext uri="{BB962C8B-B14F-4D97-AF65-F5344CB8AC3E}">
        <p14:creationId xmlns:p14="http://schemas.microsoft.com/office/powerpoint/2010/main" val="8729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Results and Model Validation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Introduction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PPR’s methodology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Advantage and Disadvantage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Advantage: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2</a:t>
            </a:r>
          </a:p>
          <a:p>
            <a:pPr marL="800100" lvl="1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Disadvantage</a:t>
            </a:r>
          </a:p>
          <a:p>
            <a:pPr marL="1257300" lvl="2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1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5696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ttp://property.costar.com/Property/Results/GetChartAreas.aspx?chart=128&amp;range=105&amp;width=814&amp;height=569&amp;big=False&amp;start=2/15/2006&amp;end=5/15/2010&amp;pageID=2010-08-18T13:08:41.7196401Z&amp;result=GetChart&amp;interval=4&amp;recordsdisplay=0&amp;ChartFormat=0&amp;IsScatterPlot=False&amp;filter=&amp;filterParam=&amp;chartIndex=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0" name="AutoShape 1051" descr="http://property.costar.com/Property/ImageViewer/GetImage.ashx?id=DE78CAC33761FBF8738E6525D942C834&amp;aid=970346179DEA4EEA5AD81A81BF284DBB&amp;width=1240&amp;height=900&amp;pgid=37B579A3F878796A47D4969B1DB7EAD2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6863" y="2590800"/>
            <a:ext cx="854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Preparation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36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7" name="Group 1042"/>
          <p:cNvGrpSpPr>
            <a:grpSpLocks/>
          </p:cNvGrpSpPr>
          <p:nvPr/>
        </p:nvGrpSpPr>
        <p:grpSpPr bwMode="auto">
          <a:xfrm>
            <a:off x="0" y="2868613"/>
            <a:ext cx="9144000" cy="1122362"/>
            <a:chOff x="0" y="707"/>
            <a:chExt cx="5760" cy="707"/>
          </a:xfrm>
        </p:grpSpPr>
        <p:sp>
          <p:nvSpPr>
            <p:cNvPr id="3082" name="Rectangle 1039"/>
            <p:cNvSpPr>
              <a:spLocks noChangeArrowheads="1"/>
            </p:cNvSpPr>
            <p:nvPr/>
          </p:nvSpPr>
          <p:spPr bwMode="auto">
            <a:xfrm>
              <a:off x="0" y="707"/>
              <a:ext cx="5760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83" name="Rectangle 1040"/>
            <p:cNvSpPr>
              <a:spLocks noChangeArrowheads="1"/>
            </p:cNvSpPr>
            <p:nvPr/>
          </p:nvSpPr>
          <p:spPr bwMode="auto">
            <a:xfrm>
              <a:off x="0" y="707"/>
              <a:ext cx="57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000">
                  <a:latin typeface="Verdana" pitchFamily="34" charset="0"/>
                </a:rPr>
                <a:t>  </a:t>
              </a:r>
              <a:r>
                <a:rPr lang="en-US">
                  <a:latin typeface="Verdana" pitchFamily="34" charset="0"/>
                </a:rPr>
                <a:t> </a:t>
              </a:r>
              <a:r>
                <a:rPr lang="en-US" sz="1000">
                  <a:latin typeface="Verdana" pitchFamily="34" charset="0"/>
                </a:rPr>
                <a:t>     </a:t>
              </a:r>
            </a:p>
          </p:txBody>
        </p:sp>
      </p:grpSp>
      <p:sp>
        <p:nvSpPr>
          <p:cNvPr id="3078" name="AutoShape 1041" descr="1701 S 16th St - click for full-size image"/>
          <p:cNvSpPr>
            <a:spLocks noChangeAspect="1" noChangeArrowheads="1"/>
          </p:cNvSpPr>
          <p:nvPr/>
        </p:nvSpPr>
        <p:spPr bwMode="auto">
          <a:xfrm>
            <a:off x="4419600" y="2914650"/>
            <a:ext cx="296863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1049"/>
          <p:cNvSpPr>
            <a:spLocks noChangeArrowheads="1"/>
          </p:cNvSpPr>
          <p:nvPr/>
        </p:nvSpPr>
        <p:spPr bwMode="auto">
          <a:xfrm>
            <a:off x="685800" y="365125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800" b="1" dirty="0" smtClean="0">
                <a:solidFill>
                  <a:srgbClr val="EE3124"/>
                </a:solidFill>
              </a:rPr>
              <a:t>Data Preparation</a:t>
            </a:r>
          </a:p>
        </p:txBody>
      </p:sp>
      <p:sp>
        <p:nvSpPr>
          <p:cNvPr id="3081" name="Rectangle 1028"/>
          <p:cNvSpPr>
            <a:spLocks noChangeArrowheads="1"/>
          </p:cNvSpPr>
          <p:nvPr/>
        </p:nvSpPr>
        <p:spPr bwMode="auto">
          <a:xfrm>
            <a:off x="609600" y="914400"/>
            <a:ext cx="8001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/>
          <a:lstStyle/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Rent Types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Data Source / Availability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Time Dummy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r>
              <a:rPr lang="en-US" sz="3200" b="1" dirty="0" smtClean="0"/>
              <a:t>Control Variables </a:t>
            </a:r>
          </a:p>
          <a:p>
            <a:pPr marL="342900" indent="-342900">
              <a:spcBef>
                <a:spcPct val="20000"/>
              </a:spcBef>
              <a:buSzPct val="120000"/>
              <a:buFontTx/>
              <a:buChar char="•"/>
            </a:pPr>
            <a:endParaRPr lang="en-US" sz="3200" b="1" dirty="0" smtClean="0"/>
          </a:p>
          <a:p>
            <a:pPr>
              <a:spcBef>
                <a:spcPct val="20000"/>
              </a:spcBef>
              <a:buSzPct val="120000"/>
            </a:pPr>
            <a:endParaRPr lang="en-US" sz="1200" b="1" dirty="0"/>
          </a:p>
          <a:p>
            <a:pPr marL="800100" lvl="1" indent="-342900">
              <a:spcBef>
                <a:spcPct val="20000"/>
              </a:spcBef>
              <a:buSzPct val="75000"/>
              <a:buFont typeface="Wingdings" pitchFamily="2" charset="2"/>
              <a:buChar char="Ø"/>
            </a:pPr>
            <a:endParaRPr lang="en-US" sz="1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1400" dirty="0"/>
          </a:p>
        </p:txBody>
      </p:sp>
      <p:sp>
        <p:nvSpPr>
          <p:cNvPr id="11" name="Rectangle 1049"/>
          <p:cNvSpPr>
            <a:spLocks noChangeArrowheads="1"/>
          </p:cNvSpPr>
          <p:nvPr/>
        </p:nvSpPr>
        <p:spPr bwMode="auto">
          <a:xfrm>
            <a:off x="5486400" y="381000"/>
            <a:ext cx="327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EE3124"/>
                </a:solidFill>
              </a:rPr>
              <a:t>Key Issues</a:t>
            </a:r>
          </a:p>
        </p:txBody>
      </p:sp>
    </p:spTree>
    <p:extLst>
      <p:ext uri="{BB962C8B-B14F-4D97-AF65-F5344CB8AC3E}">
        <p14:creationId xmlns:p14="http://schemas.microsoft.com/office/powerpoint/2010/main" val="25389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2645</Words>
  <Application>Microsoft Office PowerPoint</Application>
  <PresentationFormat>On-screen Show (4:3)</PresentationFormat>
  <Paragraphs>777</Paragraphs>
  <Slides>63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Vacancy Comparison</dc:title>
  <dc:creator>Walter Bialas</dc:creator>
  <cp:lastModifiedBy>Sam He</cp:lastModifiedBy>
  <cp:revision>441</cp:revision>
  <dcterms:created xsi:type="dcterms:W3CDTF">2010-08-18T13:11:13Z</dcterms:created>
  <dcterms:modified xsi:type="dcterms:W3CDTF">2012-05-04T15:46:05Z</dcterms:modified>
</cp:coreProperties>
</file>