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87" r:id="rId2"/>
    <p:sldId id="298" r:id="rId3"/>
    <p:sldId id="324" r:id="rId4"/>
    <p:sldId id="336" r:id="rId5"/>
    <p:sldId id="337" r:id="rId6"/>
    <p:sldId id="338" r:id="rId7"/>
    <p:sldId id="339" r:id="rId8"/>
    <p:sldId id="335" r:id="rId9"/>
    <p:sldId id="300" r:id="rId10"/>
    <p:sldId id="320" r:id="rId11"/>
    <p:sldId id="319" r:id="rId12"/>
    <p:sldId id="321" r:id="rId13"/>
    <p:sldId id="322" r:id="rId14"/>
    <p:sldId id="323" r:id="rId15"/>
    <p:sldId id="327" r:id="rId16"/>
    <p:sldId id="328" r:id="rId17"/>
    <p:sldId id="331" r:id="rId18"/>
    <p:sldId id="332" r:id="rId19"/>
    <p:sldId id="325" r:id="rId20"/>
    <p:sldId id="301" r:id="rId21"/>
    <p:sldId id="326" r:id="rId22"/>
    <p:sldId id="330" r:id="rId23"/>
    <p:sldId id="329" r:id="rId24"/>
    <p:sldId id="359" r:id="rId25"/>
    <p:sldId id="306" r:id="rId26"/>
    <p:sldId id="307" r:id="rId27"/>
    <p:sldId id="302" r:id="rId28"/>
    <p:sldId id="303" r:id="rId29"/>
    <p:sldId id="304" r:id="rId30"/>
    <p:sldId id="305" r:id="rId31"/>
    <p:sldId id="334" r:id="rId32"/>
    <p:sldId id="308" r:id="rId33"/>
    <p:sldId id="309" r:id="rId34"/>
    <p:sldId id="310" r:id="rId35"/>
    <p:sldId id="311" r:id="rId36"/>
    <p:sldId id="312" r:id="rId37"/>
    <p:sldId id="347" r:id="rId38"/>
    <p:sldId id="348" r:id="rId39"/>
    <p:sldId id="360" r:id="rId40"/>
    <p:sldId id="361" r:id="rId41"/>
    <p:sldId id="313" r:id="rId42"/>
    <p:sldId id="340" r:id="rId43"/>
    <p:sldId id="341" r:id="rId44"/>
    <p:sldId id="342" r:id="rId45"/>
    <p:sldId id="343" r:id="rId46"/>
    <p:sldId id="344" r:id="rId47"/>
    <p:sldId id="346" r:id="rId48"/>
    <p:sldId id="345" r:id="rId49"/>
    <p:sldId id="358" r:id="rId50"/>
    <p:sldId id="349" r:id="rId51"/>
    <p:sldId id="350" r:id="rId52"/>
    <p:sldId id="351" r:id="rId53"/>
    <p:sldId id="353" r:id="rId54"/>
    <p:sldId id="354" r:id="rId55"/>
    <p:sldId id="355" r:id="rId56"/>
    <p:sldId id="356" r:id="rId57"/>
    <p:sldId id="362" r:id="rId58"/>
    <p:sldId id="363" r:id="rId59"/>
    <p:sldId id="365" r:id="rId60"/>
    <p:sldId id="357" r:id="rId61"/>
    <p:sldId id="367" r:id="rId62"/>
    <p:sldId id="368" r:id="rId63"/>
    <p:sldId id="369" r:id="rId64"/>
    <p:sldId id="370" r:id="rId65"/>
    <p:sldId id="372" r:id="rId66"/>
    <p:sldId id="373" r:id="rId67"/>
    <p:sldId id="371" r:id="rId68"/>
    <p:sldId id="374" r:id="rId69"/>
    <p:sldId id="376" r:id="rId70"/>
    <p:sldId id="36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84" r:id="rId79"/>
    <p:sldId id="386" r:id="rId80"/>
    <p:sldId id="387" r:id="rId81"/>
    <p:sldId id="385" r:id="rId82"/>
    <p:sldId id="352" r:id="rId83"/>
    <p:sldId id="388" r:id="rId84"/>
    <p:sldId id="389" r:id="rId85"/>
    <p:sldId id="390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7A3"/>
    <a:srgbClr val="CC330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>
        <p:scale>
          <a:sx n="66" d="100"/>
          <a:sy n="66" d="100"/>
        </p:scale>
        <p:origin x="-1284" y="-1020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63" Type="http://schemas.openxmlformats.org/officeDocument/2006/relationships/slide" Target="slides/slide64.xml"/><Relationship Id="rId68" Type="http://schemas.openxmlformats.org/officeDocument/2006/relationships/slide" Target="slides/slide69.xml"/><Relationship Id="rId76" Type="http://schemas.openxmlformats.org/officeDocument/2006/relationships/slide" Target="slides/slide77.xml"/><Relationship Id="rId84" Type="http://schemas.openxmlformats.org/officeDocument/2006/relationships/slide" Target="slides/slide85.xml"/><Relationship Id="rId7" Type="http://schemas.openxmlformats.org/officeDocument/2006/relationships/slide" Target="slides/slide8.xml"/><Relationship Id="rId71" Type="http://schemas.openxmlformats.org/officeDocument/2006/relationships/slide" Target="slides/slide72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66" Type="http://schemas.openxmlformats.org/officeDocument/2006/relationships/slide" Target="slides/slide67.xml"/><Relationship Id="rId74" Type="http://schemas.openxmlformats.org/officeDocument/2006/relationships/slide" Target="slides/slide75.xml"/><Relationship Id="rId79" Type="http://schemas.openxmlformats.org/officeDocument/2006/relationships/slide" Target="slides/slide80.xml"/><Relationship Id="rId5" Type="http://schemas.openxmlformats.org/officeDocument/2006/relationships/slide" Target="slides/slide6.xml"/><Relationship Id="rId61" Type="http://schemas.openxmlformats.org/officeDocument/2006/relationships/slide" Target="slides/slide62.xml"/><Relationship Id="rId82" Type="http://schemas.openxmlformats.org/officeDocument/2006/relationships/slide" Target="slides/slide83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60" Type="http://schemas.openxmlformats.org/officeDocument/2006/relationships/slide" Target="slides/slide61.xml"/><Relationship Id="rId65" Type="http://schemas.openxmlformats.org/officeDocument/2006/relationships/slide" Target="slides/slide66.xml"/><Relationship Id="rId73" Type="http://schemas.openxmlformats.org/officeDocument/2006/relationships/slide" Target="slides/slide74.xml"/><Relationship Id="rId78" Type="http://schemas.openxmlformats.org/officeDocument/2006/relationships/slide" Target="slides/slide79.xml"/><Relationship Id="rId81" Type="http://schemas.openxmlformats.org/officeDocument/2006/relationships/slide" Target="slides/slide8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56" Type="http://schemas.openxmlformats.org/officeDocument/2006/relationships/slide" Target="slides/slide57.xml"/><Relationship Id="rId64" Type="http://schemas.openxmlformats.org/officeDocument/2006/relationships/slide" Target="slides/slide65.xml"/><Relationship Id="rId69" Type="http://schemas.openxmlformats.org/officeDocument/2006/relationships/slide" Target="slides/slide70.xml"/><Relationship Id="rId77" Type="http://schemas.openxmlformats.org/officeDocument/2006/relationships/slide" Target="slides/slide78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72" Type="http://schemas.openxmlformats.org/officeDocument/2006/relationships/slide" Target="slides/slide73.xml"/><Relationship Id="rId80" Type="http://schemas.openxmlformats.org/officeDocument/2006/relationships/slide" Target="slides/slide81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59" Type="http://schemas.openxmlformats.org/officeDocument/2006/relationships/slide" Target="slides/slide60.xml"/><Relationship Id="rId67" Type="http://schemas.openxmlformats.org/officeDocument/2006/relationships/slide" Target="slides/slide68.xml"/><Relationship Id="rId20" Type="http://schemas.openxmlformats.org/officeDocument/2006/relationships/slide" Target="slides/slide21.xml"/><Relationship Id="rId41" Type="http://schemas.openxmlformats.org/officeDocument/2006/relationships/slide" Target="slides/slide42.xml"/><Relationship Id="rId54" Type="http://schemas.openxmlformats.org/officeDocument/2006/relationships/slide" Target="slides/slide55.xml"/><Relationship Id="rId62" Type="http://schemas.openxmlformats.org/officeDocument/2006/relationships/slide" Target="slides/slide63.xml"/><Relationship Id="rId70" Type="http://schemas.openxmlformats.org/officeDocument/2006/relationships/slide" Target="slides/slide71.xml"/><Relationship Id="rId75" Type="http://schemas.openxmlformats.org/officeDocument/2006/relationships/slide" Target="slides/slide76.xml"/><Relationship Id="rId83" Type="http://schemas.openxmlformats.org/officeDocument/2006/relationships/slide" Target="slides/slide84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57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amHe\git\PPR\RentIndex\RCode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Boston Office Rent Index by</a:t>
            </a:r>
            <a:r>
              <a:rPr lang="en-US" baseline="0"/>
              <a:t> Spatial Models</a:t>
            </a:r>
            <a:endParaRPr lang="en-US"/>
          </a:p>
        </c:rich>
      </c:tx>
      <c:layout>
        <c:manualLayout>
          <c:xMode val="edge"/>
          <c:yMode val="edge"/>
          <c:x val="0.20958034361208955"/>
          <c:y val="3.7940371307775576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Sheet2!$O$13</c:f>
              <c:strCache>
                <c:ptCount val="1"/>
                <c:pt idx="0">
                  <c:v>spautolm</c:v>
                </c:pt>
              </c:strCache>
            </c:strRef>
          </c:tx>
          <c:marker>
            <c:symbol val="none"/>
          </c:marker>
          <c:cat>
            <c:strRef>
              <c:f>Sheet2!$N$14:$N$40</c:f>
              <c:strCache>
                <c:ptCount val="27"/>
                <c:pt idx="0">
                  <c:v>2005Q2</c:v>
                </c:pt>
                <c:pt idx="1">
                  <c:v>2005Q3</c:v>
                </c:pt>
                <c:pt idx="2">
                  <c:v>2005Q4</c:v>
                </c:pt>
                <c:pt idx="3">
                  <c:v>2006Q1</c:v>
                </c:pt>
                <c:pt idx="4">
                  <c:v>2006Q2</c:v>
                </c:pt>
                <c:pt idx="5">
                  <c:v>2006Q3</c:v>
                </c:pt>
                <c:pt idx="6">
                  <c:v>2006Q4</c:v>
                </c:pt>
                <c:pt idx="7">
                  <c:v>2007Q1</c:v>
                </c:pt>
                <c:pt idx="8">
                  <c:v>2007Q2</c:v>
                </c:pt>
                <c:pt idx="9">
                  <c:v>2007Q3</c:v>
                </c:pt>
                <c:pt idx="10">
                  <c:v>2007Q4</c:v>
                </c:pt>
                <c:pt idx="11">
                  <c:v>2008Q1</c:v>
                </c:pt>
                <c:pt idx="12">
                  <c:v>2008Q2</c:v>
                </c:pt>
                <c:pt idx="13">
                  <c:v>2008Q3</c:v>
                </c:pt>
                <c:pt idx="14">
                  <c:v>2008Q4</c:v>
                </c:pt>
                <c:pt idx="15">
                  <c:v>2009Q1</c:v>
                </c:pt>
                <c:pt idx="16">
                  <c:v>2009Q2</c:v>
                </c:pt>
                <c:pt idx="17">
                  <c:v>2009Q3</c:v>
                </c:pt>
                <c:pt idx="18">
                  <c:v>2009Q4</c:v>
                </c:pt>
                <c:pt idx="19">
                  <c:v>2010Q1</c:v>
                </c:pt>
                <c:pt idx="20">
                  <c:v>2010Q2</c:v>
                </c:pt>
                <c:pt idx="21">
                  <c:v>2010Q3</c:v>
                </c:pt>
                <c:pt idx="22">
                  <c:v>2010Q4</c:v>
                </c:pt>
                <c:pt idx="23">
                  <c:v>2011Q1</c:v>
                </c:pt>
                <c:pt idx="24">
                  <c:v>2011Q2</c:v>
                </c:pt>
                <c:pt idx="25">
                  <c:v>2011Q3</c:v>
                </c:pt>
                <c:pt idx="26">
                  <c:v>2011Q4</c:v>
                </c:pt>
              </c:strCache>
            </c:strRef>
          </c:cat>
          <c:val>
            <c:numRef>
              <c:f>Sheet2!$O$14:$O$40</c:f>
              <c:numCache>
                <c:formatCode>0.0000</c:formatCode>
                <c:ptCount val="27"/>
                <c:pt idx="0">
                  <c:v>100</c:v>
                </c:pt>
                <c:pt idx="1">
                  <c:v>99.999669860544955</c:v>
                </c:pt>
                <c:pt idx="2">
                  <c:v>100.68328380433942</c:v>
                </c:pt>
                <c:pt idx="3">
                  <c:v>99.245044215994611</c:v>
                </c:pt>
                <c:pt idx="4">
                  <c:v>102.86157846477755</c:v>
                </c:pt>
                <c:pt idx="5">
                  <c:v>104.16895892936118</c:v>
                </c:pt>
                <c:pt idx="6">
                  <c:v>103.25371233240898</c:v>
                </c:pt>
                <c:pt idx="7">
                  <c:v>105.40501187659555</c:v>
                </c:pt>
                <c:pt idx="8">
                  <c:v>110.24775882342001</c:v>
                </c:pt>
                <c:pt idx="9">
                  <c:v>113.61098334496289</c:v>
                </c:pt>
                <c:pt idx="10">
                  <c:v>117.33231242725897</c:v>
                </c:pt>
                <c:pt idx="11">
                  <c:v>111.01331909803692</c:v>
                </c:pt>
                <c:pt idx="12">
                  <c:v>119.38817819781036</c:v>
                </c:pt>
                <c:pt idx="13">
                  <c:v>121.04352431343482</c:v>
                </c:pt>
                <c:pt idx="14">
                  <c:v>114.41705911743551</c:v>
                </c:pt>
                <c:pt idx="15">
                  <c:v>111.39029285928628</c:v>
                </c:pt>
                <c:pt idx="16">
                  <c:v>113.84981709765624</c:v>
                </c:pt>
                <c:pt idx="17">
                  <c:v>111.33572498600601</c:v>
                </c:pt>
                <c:pt idx="18">
                  <c:v>107.14769244978805</c:v>
                </c:pt>
                <c:pt idx="19">
                  <c:v>111.69480382713914</c:v>
                </c:pt>
                <c:pt idx="20">
                  <c:v>104.05506040214665</c:v>
                </c:pt>
                <c:pt idx="21">
                  <c:v>105.79319374139715</c:v>
                </c:pt>
                <c:pt idx="22">
                  <c:v>107.80113487189607</c:v>
                </c:pt>
                <c:pt idx="23">
                  <c:v>103.00723062290471</c:v>
                </c:pt>
                <c:pt idx="24">
                  <c:v>104.49238375150718</c:v>
                </c:pt>
                <c:pt idx="25">
                  <c:v>106.72881584385958</c:v>
                </c:pt>
                <c:pt idx="26">
                  <c:v>102.47656988779829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Sheet2!$T$13</c:f>
              <c:strCache>
                <c:ptCount val="1"/>
                <c:pt idx="0">
                  <c:v>lagsarlmDubin</c:v>
                </c:pt>
              </c:strCache>
            </c:strRef>
          </c:tx>
          <c:marker>
            <c:symbol val="none"/>
          </c:marker>
          <c:cat>
            <c:strRef>
              <c:f>Sheet2!$N$14:$N$40</c:f>
              <c:strCache>
                <c:ptCount val="27"/>
                <c:pt idx="0">
                  <c:v>2005Q2</c:v>
                </c:pt>
                <c:pt idx="1">
                  <c:v>2005Q3</c:v>
                </c:pt>
                <c:pt idx="2">
                  <c:v>2005Q4</c:v>
                </c:pt>
                <c:pt idx="3">
                  <c:v>2006Q1</c:v>
                </c:pt>
                <c:pt idx="4">
                  <c:v>2006Q2</c:v>
                </c:pt>
                <c:pt idx="5">
                  <c:v>2006Q3</c:v>
                </c:pt>
                <c:pt idx="6">
                  <c:v>2006Q4</c:v>
                </c:pt>
                <c:pt idx="7">
                  <c:v>2007Q1</c:v>
                </c:pt>
                <c:pt idx="8">
                  <c:v>2007Q2</c:v>
                </c:pt>
                <c:pt idx="9">
                  <c:v>2007Q3</c:v>
                </c:pt>
                <c:pt idx="10">
                  <c:v>2007Q4</c:v>
                </c:pt>
                <c:pt idx="11">
                  <c:v>2008Q1</c:v>
                </c:pt>
                <c:pt idx="12">
                  <c:v>2008Q2</c:v>
                </c:pt>
                <c:pt idx="13">
                  <c:v>2008Q3</c:v>
                </c:pt>
                <c:pt idx="14">
                  <c:v>2008Q4</c:v>
                </c:pt>
                <c:pt idx="15">
                  <c:v>2009Q1</c:v>
                </c:pt>
                <c:pt idx="16">
                  <c:v>2009Q2</c:v>
                </c:pt>
                <c:pt idx="17">
                  <c:v>2009Q3</c:v>
                </c:pt>
                <c:pt idx="18">
                  <c:v>2009Q4</c:v>
                </c:pt>
                <c:pt idx="19">
                  <c:v>2010Q1</c:v>
                </c:pt>
                <c:pt idx="20">
                  <c:v>2010Q2</c:v>
                </c:pt>
                <c:pt idx="21">
                  <c:v>2010Q3</c:v>
                </c:pt>
                <c:pt idx="22">
                  <c:v>2010Q4</c:v>
                </c:pt>
                <c:pt idx="23">
                  <c:v>2011Q1</c:v>
                </c:pt>
                <c:pt idx="24">
                  <c:v>2011Q2</c:v>
                </c:pt>
                <c:pt idx="25">
                  <c:v>2011Q3</c:v>
                </c:pt>
                <c:pt idx="26">
                  <c:v>2011Q4</c:v>
                </c:pt>
              </c:strCache>
            </c:strRef>
          </c:cat>
          <c:val>
            <c:numRef>
              <c:f>Sheet2!$T$14:$T$40</c:f>
              <c:numCache>
                <c:formatCode>General</c:formatCode>
                <c:ptCount val="27"/>
                <c:pt idx="0" formatCode="0.0000">
                  <c:v>100</c:v>
                </c:pt>
                <c:pt idx="1">
                  <c:v>101.50483836719984</c:v>
                </c:pt>
                <c:pt idx="2">
                  <c:v>101.65127225059291</c:v>
                </c:pt>
                <c:pt idx="3">
                  <c:v>100.61363306091447</c:v>
                </c:pt>
                <c:pt idx="4">
                  <c:v>103.24136908893171</c:v>
                </c:pt>
                <c:pt idx="5">
                  <c:v>104.04972251446603</c:v>
                </c:pt>
                <c:pt idx="6">
                  <c:v>103.8998615931265</c:v>
                </c:pt>
                <c:pt idx="7">
                  <c:v>106.42005074318246</c:v>
                </c:pt>
                <c:pt idx="8">
                  <c:v>111.36072934379308</c:v>
                </c:pt>
                <c:pt idx="9">
                  <c:v>115.26800969333885</c:v>
                </c:pt>
                <c:pt idx="10">
                  <c:v>118.34230040279596</c:v>
                </c:pt>
                <c:pt idx="11">
                  <c:v>110.55091189584749</c:v>
                </c:pt>
                <c:pt idx="12">
                  <c:v>119.35701240080665</c:v>
                </c:pt>
                <c:pt idx="13">
                  <c:v>120.88201001220486</c:v>
                </c:pt>
                <c:pt idx="14">
                  <c:v>111.33252969655152</c:v>
                </c:pt>
                <c:pt idx="15">
                  <c:v>112.84076616975982</c:v>
                </c:pt>
                <c:pt idx="16">
                  <c:v>113.66227778276216</c:v>
                </c:pt>
                <c:pt idx="17">
                  <c:v>109.8934869231809</c:v>
                </c:pt>
                <c:pt idx="18">
                  <c:v>109.11547727628736</c:v>
                </c:pt>
                <c:pt idx="19">
                  <c:v>111.45623537353096</c:v>
                </c:pt>
                <c:pt idx="20">
                  <c:v>105.31655202287473</c:v>
                </c:pt>
                <c:pt idx="21">
                  <c:v>108.04067601527454</c:v>
                </c:pt>
                <c:pt idx="22">
                  <c:v>107.45287463751127</c:v>
                </c:pt>
                <c:pt idx="23">
                  <c:v>104.66358833422089</c:v>
                </c:pt>
                <c:pt idx="24">
                  <c:v>105.04588513522128</c:v>
                </c:pt>
                <c:pt idx="25">
                  <c:v>106.8533032357788</c:v>
                </c:pt>
                <c:pt idx="26">
                  <c:v>104.16141320328582</c:v>
                </c:pt>
              </c:numCache>
            </c:numRef>
          </c:val>
          <c:smooth val="0"/>
        </c:ser>
        <c:ser>
          <c:idx val="6"/>
          <c:order val="2"/>
          <c:tx>
            <c:strRef>
              <c:f>Sheet2!$U$13</c:f>
              <c:strCache>
                <c:ptCount val="1"/>
                <c:pt idx="0">
                  <c:v>errsarlm</c:v>
                </c:pt>
              </c:strCache>
            </c:strRef>
          </c:tx>
          <c:marker>
            <c:symbol val="none"/>
          </c:marker>
          <c:cat>
            <c:strRef>
              <c:f>Sheet2!$N$14:$N$40</c:f>
              <c:strCache>
                <c:ptCount val="27"/>
                <c:pt idx="0">
                  <c:v>2005Q2</c:v>
                </c:pt>
                <c:pt idx="1">
                  <c:v>2005Q3</c:v>
                </c:pt>
                <c:pt idx="2">
                  <c:v>2005Q4</c:v>
                </c:pt>
                <c:pt idx="3">
                  <c:v>2006Q1</c:v>
                </c:pt>
                <c:pt idx="4">
                  <c:v>2006Q2</c:v>
                </c:pt>
                <c:pt idx="5">
                  <c:v>2006Q3</c:v>
                </c:pt>
                <c:pt idx="6">
                  <c:v>2006Q4</c:v>
                </c:pt>
                <c:pt idx="7">
                  <c:v>2007Q1</c:v>
                </c:pt>
                <c:pt idx="8">
                  <c:v>2007Q2</c:v>
                </c:pt>
                <c:pt idx="9">
                  <c:v>2007Q3</c:v>
                </c:pt>
                <c:pt idx="10">
                  <c:v>2007Q4</c:v>
                </c:pt>
                <c:pt idx="11">
                  <c:v>2008Q1</c:v>
                </c:pt>
                <c:pt idx="12">
                  <c:v>2008Q2</c:v>
                </c:pt>
                <c:pt idx="13">
                  <c:v>2008Q3</c:v>
                </c:pt>
                <c:pt idx="14">
                  <c:v>2008Q4</c:v>
                </c:pt>
                <c:pt idx="15">
                  <c:v>2009Q1</c:v>
                </c:pt>
                <c:pt idx="16">
                  <c:v>2009Q2</c:v>
                </c:pt>
                <c:pt idx="17">
                  <c:v>2009Q3</c:v>
                </c:pt>
                <c:pt idx="18">
                  <c:v>2009Q4</c:v>
                </c:pt>
                <c:pt idx="19">
                  <c:v>2010Q1</c:v>
                </c:pt>
                <c:pt idx="20">
                  <c:v>2010Q2</c:v>
                </c:pt>
                <c:pt idx="21">
                  <c:v>2010Q3</c:v>
                </c:pt>
                <c:pt idx="22">
                  <c:v>2010Q4</c:v>
                </c:pt>
                <c:pt idx="23">
                  <c:v>2011Q1</c:v>
                </c:pt>
                <c:pt idx="24">
                  <c:v>2011Q2</c:v>
                </c:pt>
                <c:pt idx="25">
                  <c:v>2011Q3</c:v>
                </c:pt>
                <c:pt idx="26">
                  <c:v>2011Q4</c:v>
                </c:pt>
              </c:strCache>
            </c:strRef>
          </c:cat>
          <c:val>
            <c:numRef>
              <c:f>Sheet2!$U$14:$U$40</c:f>
              <c:numCache>
                <c:formatCode>General</c:formatCode>
                <c:ptCount val="27"/>
                <c:pt idx="0" formatCode="0.0000">
                  <c:v>100</c:v>
                </c:pt>
                <c:pt idx="1">
                  <c:v>99.999309532383734</c:v>
                </c:pt>
                <c:pt idx="2">
                  <c:v>100.68392817941776</c:v>
                </c:pt>
                <c:pt idx="3">
                  <c:v>99.246284786800871</c:v>
                </c:pt>
                <c:pt idx="4">
                  <c:v>102.86291567398945</c:v>
                </c:pt>
                <c:pt idx="5">
                  <c:v>104.17104232937369</c:v>
                </c:pt>
                <c:pt idx="6">
                  <c:v>103.25422860226132</c:v>
                </c:pt>
                <c:pt idx="7">
                  <c:v>105.40574971426111</c:v>
                </c:pt>
                <c:pt idx="8">
                  <c:v>110.24996380064619</c:v>
                </c:pt>
                <c:pt idx="9">
                  <c:v>113.61211946047692</c:v>
                </c:pt>
                <c:pt idx="10">
                  <c:v>117.33465909697412</c:v>
                </c:pt>
                <c:pt idx="11">
                  <c:v>111.01553938662167</c:v>
                </c:pt>
                <c:pt idx="12">
                  <c:v>119.38937208556177</c:v>
                </c:pt>
                <c:pt idx="13">
                  <c:v>121.04594520812995</c:v>
                </c:pt>
                <c:pt idx="14">
                  <c:v>114.42049168069724</c:v>
                </c:pt>
                <c:pt idx="15">
                  <c:v>111.39252068742169</c:v>
                </c:pt>
                <c:pt idx="16">
                  <c:v>113.85095560151971</c:v>
                </c:pt>
                <c:pt idx="17">
                  <c:v>111.33906510785717</c:v>
                </c:pt>
                <c:pt idx="18">
                  <c:v>107.15026402526564</c:v>
                </c:pt>
                <c:pt idx="19">
                  <c:v>111.69703774555479</c:v>
                </c:pt>
                <c:pt idx="20">
                  <c:v>104.05828615901808</c:v>
                </c:pt>
                <c:pt idx="21">
                  <c:v>105.79499224097798</c:v>
                </c:pt>
                <c:pt idx="22">
                  <c:v>107.80361432651173</c:v>
                </c:pt>
                <c:pt idx="23">
                  <c:v>103.00836370867353</c:v>
                </c:pt>
                <c:pt idx="24">
                  <c:v>104.49520508395629</c:v>
                </c:pt>
                <c:pt idx="25">
                  <c:v>106.73116390363671</c:v>
                </c:pt>
                <c:pt idx="26">
                  <c:v>102.47605750622981</c:v>
                </c:pt>
              </c:numCache>
            </c:numRef>
          </c:val>
          <c:smooth val="0"/>
        </c:ser>
        <c:ser>
          <c:idx val="9"/>
          <c:order val="3"/>
          <c:tx>
            <c:strRef>
              <c:f>Sheet2!$X$13</c:f>
              <c:strCache>
                <c:ptCount val="1"/>
                <c:pt idx="0">
                  <c:v>Gmerr</c:v>
                </c:pt>
              </c:strCache>
            </c:strRef>
          </c:tx>
          <c:marker>
            <c:symbol val="none"/>
          </c:marker>
          <c:cat>
            <c:strRef>
              <c:f>Sheet2!$N$14:$N$40</c:f>
              <c:strCache>
                <c:ptCount val="27"/>
                <c:pt idx="0">
                  <c:v>2005Q2</c:v>
                </c:pt>
                <c:pt idx="1">
                  <c:v>2005Q3</c:v>
                </c:pt>
                <c:pt idx="2">
                  <c:v>2005Q4</c:v>
                </c:pt>
                <c:pt idx="3">
                  <c:v>2006Q1</c:v>
                </c:pt>
                <c:pt idx="4">
                  <c:v>2006Q2</c:v>
                </c:pt>
                <c:pt idx="5">
                  <c:v>2006Q3</c:v>
                </c:pt>
                <c:pt idx="6">
                  <c:v>2006Q4</c:v>
                </c:pt>
                <c:pt idx="7">
                  <c:v>2007Q1</c:v>
                </c:pt>
                <c:pt idx="8">
                  <c:v>2007Q2</c:v>
                </c:pt>
                <c:pt idx="9">
                  <c:v>2007Q3</c:v>
                </c:pt>
                <c:pt idx="10">
                  <c:v>2007Q4</c:v>
                </c:pt>
                <c:pt idx="11">
                  <c:v>2008Q1</c:v>
                </c:pt>
                <c:pt idx="12">
                  <c:v>2008Q2</c:v>
                </c:pt>
                <c:pt idx="13">
                  <c:v>2008Q3</c:v>
                </c:pt>
                <c:pt idx="14">
                  <c:v>2008Q4</c:v>
                </c:pt>
                <c:pt idx="15">
                  <c:v>2009Q1</c:v>
                </c:pt>
                <c:pt idx="16">
                  <c:v>2009Q2</c:v>
                </c:pt>
                <c:pt idx="17">
                  <c:v>2009Q3</c:v>
                </c:pt>
                <c:pt idx="18">
                  <c:v>2009Q4</c:v>
                </c:pt>
                <c:pt idx="19">
                  <c:v>2010Q1</c:v>
                </c:pt>
                <c:pt idx="20">
                  <c:v>2010Q2</c:v>
                </c:pt>
                <c:pt idx="21">
                  <c:v>2010Q3</c:v>
                </c:pt>
                <c:pt idx="22">
                  <c:v>2010Q4</c:v>
                </c:pt>
                <c:pt idx="23">
                  <c:v>2011Q1</c:v>
                </c:pt>
                <c:pt idx="24">
                  <c:v>2011Q2</c:v>
                </c:pt>
                <c:pt idx="25">
                  <c:v>2011Q3</c:v>
                </c:pt>
                <c:pt idx="26">
                  <c:v>2011Q4</c:v>
                </c:pt>
              </c:strCache>
            </c:strRef>
          </c:cat>
          <c:val>
            <c:numRef>
              <c:f>Sheet2!$X$14:$X$40</c:f>
              <c:numCache>
                <c:formatCode>General</c:formatCode>
                <c:ptCount val="27"/>
                <c:pt idx="0" formatCode="0.0000">
                  <c:v>100</c:v>
                </c:pt>
                <c:pt idx="1">
                  <c:v>100.328556567747</c:v>
                </c:pt>
                <c:pt idx="2">
                  <c:v>100.36647488306298</c:v>
                </c:pt>
                <c:pt idx="3">
                  <c:v>98.493287238037055</c:v>
                </c:pt>
                <c:pt idx="4">
                  <c:v>102.16260044068659</c:v>
                </c:pt>
                <c:pt idx="5">
                  <c:v>102.96543979851303</c:v>
                </c:pt>
                <c:pt idx="6">
                  <c:v>102.74376456006524</c:v>
                </c:pt>
                <c:pt idx="7">
                  <c:v>104.97682337047256</c:v>
                </c:pt>
                <c:pt idx="8">
                  <c:v>108.92656242972669</c:v>
                </c:pt>
                <c:pt idx="9">
                  <c:v>112.45297744359971</c:v>
                </c:pt>
                <c:pt idx="10">
                  <c:v>115.51787685936064</c:v>
                </c:pt>
                <c:pt idx="11">
                  <c:v>109.24418936688312</c:v>
                </c:pt>
                <c:pt idx="12">
                  <c:v>118.19602039309729</c:v>
                </c:pt>
                <c:pt idx="13">
                  <c:v>119.2485482855286</c:v>
                </c:pt>
                <c:pt idx="14">
                  <c:v>112.25313399255228</c:v>
                </c:pt>
                <c:pt idx="15">
                  <c:v>109.95994311672217</c:v>
                </c:pt>
                <c:pt idx="16">
                  <c:v>112.93187332689381</c:v>
                </c:pt>
                <c:pt idx="17">
                  <c:v>109.35521599531968</c:v>
                </c:pt>
                <c:pt idx="18">
                  <c:v>105.63650005256913</c:v>
                </c:pt>
                <c:pt idx="19">
                  <c:v>110.26561709913008</c:v>
                </c:pt>
                <c:pt idx="20">
                  <c:v>102.20060075569508</c:v>
                </c:pt>
                <c:pt idx="21">
                  <c:v>104.75626499006103</c:v>
                </c:pt>
                <c:pt idx="22">
                  <c:v>106.21923213774093</c:v>
                </c:pt>
                <c:pt idx="23">
                  <c:v>102.2659359906233</c:v>
                </c:pt>
                <c:pt idx="24">
                  <c:v>102.83294373052772</c:v>
                </c:pt>
                <c:pt idx="25">
                  <c:v>105.41261606843221</c:v>
                </c:pt>
                <c:pt idx="26">
                  <c:v>102.58091850819864</c:v>
                </c:pt>
              </c:numCache>
            </c:numRef>
          </c:val>
          <c:smooth val="0"/>
        </c:ser>
        <c:ser>
          <c:idx val="10"/>
          <c:order val="4"/>
          <c:tx>
            <c:strRef>
              <c:f>Sheet2!$Y$13</c:f>
              <c:strCache>
                <c:ptCount val="1"/>
                <c:pt idx="0">
                  <c:v>sacsarlm</c:v>
                </c:pt>
              </c:strCache>
            </c:strRef>
          </c:tx>
          <c:marker>
            <c:symbol val="none"/>
          </c:marker>
          <c:cat>
            <c:strRef>
              <c:f>Sheet2!$N$14:$N$40</c:f>
              <c:strCache>
                <c:ptCount val="27"/>
                <c:pt idx="0">
                  <c:v>2005Q2</c:v>
                </c:pt>
                <c:pt idx="1">
                  <c:v>2005Q3</c:v>
                </c:pt>
                <c:pt idx="2">
                  <c:v>2005Q4</c:v>
                </c:pt>
                <c:pt idx="3">
                  <c:v>2006Q1</c:v>
                </c:pt>
                <c:pt idx="4">
                  <c:v>2006Q2</c:v>
                </c:pt>
                <c:pt idx="5">
                  <c:v>2006Q3</c:v>
                </c:pt>
                <c:pt idx="6">
                  <c:v>2006Q4</c:v>
                </c:pt>
                <c:pt idx="7">
                  <c:v>2007Q1</c:v>
                </c:pt>
                <c:pt idx="8">
                  <c:v>2007Q2</c:v>
                </c:pt>
                <c:pt idx="9">
                  <c:v>2007Q3</c:v>
                </c:pt>
                <c:pt idx="10">
                  <c:v>2007Q4</c:v>
                </c:pt>
                <c:pt idx="11">
                  <c:v>2008Q1</c:v>
                </c:pt>
                <c:pt idx="12">
                  <c:v>2008Q2</c:v>
                </c:pt>
                <c:pt idx="13">
                  <c:v>2008Q3</c:v>
                </c:pt>
                <c:pt idx="14">
                  <c:v>2008Q4</c:v>
                </c:pt>
                <c:pt idx="15">
                  <c:v>2009Q1</c:v>
                </c:pt>
                <c:pt idx="16">
                  <c:v>2009Q2</c:v>
                </c:pt>
                <c:pt idx="17">
                  <c:v>2009Q3</c:v>
                </c:pt>
                <c:pt idx="18">
                  <c:v>2009Q4</c:v>
                </c:pt>
                <c:pt idx="19">
                  <c:v>2010Q1</c:v>
                </c:pt>
                <c:pt idx="20">
                  <c:v>2010Q2</c:v>
                </c:pt>
                <c:pt idx="21">
                  <c:v>2010Q3</c:v>
                </c:pt>
                <c:pt idx="22">
                  <c:v>2010Q4</c:v>
                </c:pt>
                <c:pt idx="23">
                  <c:v>2011Q1</c:v>
                </c:pt>
                <c:pt idx="24">
                  <c:v>2011Q2</c:v>
                </c:pt>
                <c:pt idx="25">
                  <c:v>2011Q3</c:v>
                </c:pt>
                <c:pt idx="26">
                  <c:v>2011Q4</c:v>
                </c:pt>
              </c:strCache>
            </c:strRef>
          </c:cat>
          <c:val>
            <c:numRef>
              <c:f>Sheet2!$Y$14:$Y$40</c:f>
              <c:numCache>
                <c:formatCode>General</c:formatCode>
                <c:ptCount val="27"/>
                <c:pt idx="0" formatCode="0.0000">
                  <c:v>100</c:v>
                </c:pt>
                <c:pt idx="1">
                  <c:v>98.732033302567316</c:v>
                </c:pt>
                <c:pt idx="2">
                  <c:v>100.54509024018954</c:v>
                </c:pt>
                <c:pt idx="3">
                  <c:v>100.38570493430888</c:v>
                </c:pt>
                <c:pt idx="4">
                  <c:v>101.42270344913487</c:v>
                </c:pt>
                <c:pt idx="5">
                  <c:v>102.90642045523232</c:v>
                </c:pt>
                <c:pt idx="6">
                  <c:v>103.2535068577259</c:v>
                </c:pt>
                <c:pt idx="7">
                  <c:v>104.61945995772726</c:v>
                </c:pt>
                <c:pt idx="8">
                  <c:v>109.17847035900795</c:v>
                </c:pt>
                <c:pt idx="9">
                  <c:v>111.98002822650474</c:v>
                </c:pt>
                <c:pt idx="10">
                  <c:v>112.26977675328082</c:v>
                </c:pt>
                <c:pt idx="11">
                  <c:v>110.10009383380621</c:v>
                </c:pt>
                <c:pt idx="12">
                  <c:v>117.3297123720243</c:v>
                </c:pt>
                <c:pt idx="13">
                  <c:v>114.67515429587314</c:v>
                </c:pt>
                <c:pt idx="14">
                  <c:v>111.92156640196784</c:v>
                </c:pt>
                <c:pt idx="15">
                  <c:v>109.74291630871529</c:v>
                </c:pt>
                <c:pt idx="16">
                  <c:v>112.13911917656753</c:v>
                </c:pt>
                <c:pt idx="17">
                  <c:v>108.47666557087817</c:v>
                </c:pt>
                <c:pt idx="18">
                  <c:v>106.4022183652956</c:v>
                </c:pt>
                <c:pt idx="19">
                  <c:v>109.71872944083513</c:v>
                </c:pt>
                <c:pt idx="20">
                  <c:v>103.81944929751144</c:v>
                </c:pt>
                <c:pt idx="21">
                  <c:v>105.10453706578259</c:v>
                </c:pt>
                <c:pt idx="22">
                  <c:v>106.19959614131076</c:v>
                </c:pt>
                <c:pt idx="23">
                  <c:v>103.18176131533734</c:v>
                </c:pt>
                <c:pt idx="24">
                  <c:v>103.3833801905035</c:v>
                </c:pt>
                <c:pt idx="25">
                  <c:v>105.34046159381757</c:v>
                </c:pt>
                <c:pt idx="26">
                  <c:v>103.13578345124724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18720"/>
        <c:axId val="98849152"/>
      </c:lineChart>
      <c:catAx>
        <c:axId val="48318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Off Market Quarters</a:t>
                </a:r>
              </a:p>
            </c:rich>
          </c:tx>
          <c:layout>
            <c:manualLayout>
              <c:xMode val="edge"/>
              <c:yMode val="edge"/>
              <c:x val="0.41720381343808977"/>
              <c:y val="0.93711372786340441"/>
            </c:manualLayout>
          </c:layout>
          <c:overlay val="0"/>
        </c:title>
        <c:majorTickMark val="out"/>
        <c:minorTickMark val="none"/>
        <c:tickLblPos val="nextTo"/>
        <c:crossAx val="98849152"/>
        <c:crosses val="autoZero"/>
        <c:auto val="1"/>
        <c:lblAlgn val="ctr"/>
        <c:lblOffset val="100"/>
        <c:noMultiLvlLbl val="0"/>
      </c:catAx>
      <c:valAx>
        <c:axId val="98849152"/>
        <c:scaling>
          <c:orientation val="minMax"/>
          <c:max val="125"/>
          <c:min val="9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Rent Index</a:t>
                </a:r>
              </a:p>
            </c:rich>
          </c:tx>
          <c:layout/>
          <c:overlay val="0"/>
        </c:title>
        <c:numFmt formatCode="0.0000" sourceLinked="1"/>
        <c:majorTickMark val="out"/>
        <c:minorTickMark val="none"/>
        <c:tickLblPos val="nextTo"/>
        <c:crossAx val="48318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470D10-66C5-4FEB-B256-A3F1F4C05DCA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0E3721-6F1D-49DE-A4C3-8459CD3E2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48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EC354D6-1606-43F7-96EC-428F15795A53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4912EB4-3CA0-4BCB-BFF1-2AD2DDB51E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70A46C-9965-4916-83AA-EA2B3442CF80}" type="slidenum">
              <a:rPr lang="en-US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35F09F-B2C9-44DF-B6F8-9510114C6BC4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10889-D3AC-4976-8509-0EB32DCFA6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340D8-6804-433F-88BA-120461485EE2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AA5EE-CE3A-4AC4-950B-76D5652B0A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2D7E8-4BAF-46A2-89E8-0F80482A821C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1A603-0990-4FE8-BA33-D7D53DC20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8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42A524-BE55-4F3D-B6CB-B05856498B15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E9CB6-6C94-40FB-989B-D1ED0161E4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E3E3A7-B589-4455-B0D8-2F842DB5839D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C5D94-7860-4704-BD69-80A58A9E0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FC91C-68B2-4B62-9B7A-734E3ED23CA4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8F7F0-4F13-41F1-B057-32C43603FF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8D076-1086-4845-A41F-C63242AE9297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79F540-98D6-4086-A90C-EA6076606A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6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D81E5-E478-4AAF-A9FB-155776ACA335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E022D-FBAE-4751-BCC0-D59590A99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708B64-2F7D-415C-B061-609B0EF5394D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41732-4FAC-4906-911D-CF21A335C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8E823-A02F-4C20-88E7-718D3F1F1C00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EB96A-ADB0-4080-BD87-F5FC644288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DECCE-C6BE-4042-9DE3-4B315922A861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8E6FB-7BE0-4A82-8582-77129954F2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9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FEBAD8-7033-4076-8667-284567597307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9AB25-EA5E-4DF2-B66C-391BB44F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3FD63-2BDE-4D36-8735-A7167CA1E0E1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D43D3-860D-46A6-9FFE-FEAB73C604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46DA9F1-4BAF-4B45-9159-24CEEE57850C}" type="datetimeFigureOut">
              <a:rPr lang="en-US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84FCFA4-E2AB-4B8D-B0CA-98772054E5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16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Excel_Worksheet9.xlsx"/><Relationship Id="rId4" Type="http://schemas.openxmlformats.org/officeDocument/2006/relationships/image" Target="../media/image2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Excel_Worksheet17.xlsx"/><Relationship Id="rId4" Type="http://schemas.openxmlformats.org/officeDocument/2006/relationships/image" Target="../media/image36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898989"/>
                </a:solidFill>
                <a:latin typeface="Calibri" pitchFamily="34" charset="0"/>
              </a:rPr>
              <a:t>page </a:t>
            </a:r>
            <a:fld id="{FD7EA170-4779-4849-BD85-6BB3F497CD11}" type="slidenum">
              <a:rPr lang="en-US">
                <a:solidFill>
                  <a:srgbClr val="898989"/>
                </a:solidFill>
                <a:latin typeface="Calibri" pitchFamily="34" charset="0"/>
              </a:rPr>
              <a:pPr algn="l" eaLnBrk="1" hangingPunct="1"/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2760663" y="6111875"/>
            <a:ext cx="635952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117850" y="6269038"/>
            <a:ext cx="24876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000">
                <a:solidFill>
                  <a:srgbClr val="E13B31"/>
                </a:solidFill>
              </a:rPr>
              <a:t>PROPERTY AND PORTFOLIO RESEARCH 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5922963" y="6269038"/>
            <a:ext cx="12446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</a:rPr>
              <a:t>NORTH AMERICA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7210425" y="6269038"/>
            <a:ext cx="8001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</a:rPr>
              <a:t>EUROPE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7935913" y="6269038"/>
            <a:ext cx="80168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</a:rPr>
              <a:t>ASIA-PACIFIC</a:t>
            </a:r>
          </a:p>
        </p:txBody>
      </p:sp>
      <p:sp>
        <p:nvSpPr>
          <p:cNvPr id="2056" name="Text Box 12"/>
          <p:cNvSpPr txBox="1">
            <a:spLocks noChangeArrowheads="1"/>
          </p:cNvSpPr>
          <p:nvPr/>
        </p:nvSpPr>
        <p:spPr bwMode="auto">
          <a:xfrm>
            <a:off x="2349954" y="1371600"/>
            <a:ext cx="4433888" cy="57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 b="1" dirty="0"/>
              <a:t>Rent </a:t>
            </a:r>
            <a:r>
              <a:rPr lang="en-US" sz="3200" b="1" dirty="0" smtClean="0"/>
              <a:t>Index</a:t>
            </a:r>
            <a:endParaRPr lang="en-US" sz="3200" b="1" dirty="0"/>
          </a:p>
        </p:txBody>
      </p:sp>
      <p:sp>
        <p:nvSpPr>
          <p:cNvPr id="2057" name="Text Box 13"/>
          <p:cNvSpPr txBox="1">
            <a:spLocks noChangeArrowheads="1"/>
          </p:cNvSpPr>
          <p:nvPr/>
        </p:nvSpPr>
        <p:spPr bwMode="auto">
          <a:xfrm>
            <a:off x="7096125" y="4456113"/>
            <a:ext cx="167957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rgbClr val="E13B31"/>
                </a:solidFill>
              </a:rPr>
              <a:t>2012</a:t>
            </a:r>
            <a:endParaRPr lang="en-US" sz="1700" dirty="0">
              <a:solidFill>
                <a:srgbClr val="E13B31"/>
              </a:solidFill>
            </a:endParaRPr>
          </a:p>
        </p:txBody>
      </p:sp>
      <p:sp>
        <p:nvSpPr>
          <p:cNvPr id="2058" name="Line 3"/>
          <p:cNvSpPr>
            <a:spLocks noChangeShapeType="1"/>
          </p:cNvSpPr>
          <p:nvPr/>
        </p:nvSpPr>
        <p:spPr bwMode="auto">
          <a:xfrm>
            <a:off x="3071813" y="4160838"/>
            <a:ext cx="0" cy="890587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59" name="Line 4"/>
          <p:cNvSpPr>
            <a:spLocks noChangeShapeType="1"/>
          </p:cNvSpPr>
          <p:nvPr/>
        </p:nvSpPr>
        <p:spPr bwMode="auto">
          <a:xfrm>
            <a:off x="4935538" y="4160838"/>
            <a:ext cx="0" cy="890587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60" name="Line 14"/>
          <p:cNvSpPr>
            <a:spLocks noChangeShapeType="1"/>
          </p:cNvSpPr>
          <p:nvPr/>
        </p:nvSpPr>
        <p:spPr bwMode="auto">
          <a:xfrm>
            <a:off x="804863" y="4160838"/>
            <a:ext cx="0" cy="890587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61" name="Line 15"/>
          <p:cNvSpPr>
            <a:spLocks noChangeShapeType="1"/>
          </p:cNvSpPr>
          <p:nvPr/>
        </p:nvSpPr>
        <p:spPr bwMode="auto">
          <a:xfrm>
            <a:off x="7058025" y="4191000"/>
            <a:ext cx="0" cy="890588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5115379" y="4456113"/>
            <a:ext cx="1668463" cy="34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rgbClr val="E13B31"/>
                </a:solidFill>
              </a:rPr>
              <a:t>R&amp;D Group</a:t>
            </a:r>
          </a:p>
        </p:txBody>
      </p:sp>
      <p:pic>
        <p:nvPicPr>
          <p:cNvPr id="206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3871913"/>
            <a:ext cx="1793875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" name="Text Box 12"/>
          <p:cNvSpPr txBox="1">
            <a:spLocks noChangeArrowheads="1"/>
          </p:cNvSpPr>
          <p:nvPr/>
        </p:nvSpPr>
        <p:spPr bwMode="auto">
          <a:xfrm>
            <a:off x="3263901" y="4343400"/>
            <a:ext cx="1460500" cy="60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700" b="1" dirty="0" smtClean="0"/>
              <a:t>Internal </a:t>
            </a:r>
          </a:p>
          <a:p>
            <a:pPr algn="ctr" eaLnBrk="1" hangingPunct="1"/>
            <a:r>
              <a:rPr lang="en-US" sz="1700" b="1" dirty="0" smtClean="0"/>
              <a:t>Documents</a:t>
            </a:r>
            <a:endParaRPr lang="en-US" sz="17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Rent Types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Asking Rent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Contract Rent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Actual Rent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Effective Rent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Which type of rent to choose?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Choice is majorly based on data availability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Rent Types</a:t>
            </a:r>
          </a:p>
        </p:txBody>
      </p:sp>
    </p:spTree>
    <p:extLst>
      <p:ext uri="{BB962C8B-B14F-4D97-AF65-F5344CB8AC3E}">
        <p14:creationId xmlns:p14="http://schemas.microsoft.com/office/powerpoint/2010/main" val="1560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Lease Data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Only 10% records have contract rent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Around 50% records have asking rent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The time dummy for asking rent has no clear definition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Listing Data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Most of lists has asking rent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Only lists that are off markets after 2005Q2 is available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Asking rent could vary along listing period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Building class Information could vary along listing period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Data Source / Availability</a:t>
            </a:r>
          </a:p>
        </p:txBody>
      </p:sp>
    </p:spTree>
    <p:extLst>
      <p:ext uri="{BB962C8B-B14F-4D97-AF65-F5344CB8AC3E}">
        <p14:creationId xmlns:p14="http://schemas.microsoft.com/office/powerpoint/2010/main" val="435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Lease Data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Lease Signed Date will be considered as </a:t>
            </a:r>
            <a:r>
              <a:rPr lang="en-US" sz="2400" b="1" dirty="0"/>
              <a:t>T</a:t>
            </a:r>
            <a:r>
              <a:rPr lang="en-US" sz="2400" b="1" dirty="0" smtClean="0"/>
              <a:t>ime Dummy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Listing Data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“Date-On-Market” or “Date-Off-Market” or the period </a:t>
            </a:r>
            <a:r>
              <a:rPr lang="en-US" sz="2400" b="1" dirty="0"/>
              <a:t>between “Date-On-Market</a:t>
            </a:r>
            <a:r>
              <a:rPr lang="en-US" sz="2400" b="1" dirty="0" smtClean="0"/>
              <a:t>” and </a:t>
            </a:r>
            <a:r>
              <a:rPr lang="en-US" sz="2400" b="1" dirty="0"/>
              <a:t>“Date-Off-Market”</a:t>
            </a: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It depends on when asking rent is updated</a:t>
            </a: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Time Dummy</a:t>
            </a:r>
          </a:p>
        </p:txBody>
      </p:sp>
    </p:spTree>
    <p:extLst>
      <p:ext uri="{BB962C8B-B14F-4D97-AF65-F5344CB8AC3E}">
        <p14:creationId xmlns:p14="http://schemas.microsoft.com/office/powerpoint/2010/main" val="26770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How is rent aggregated in Costar Database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000" b="1" dirty="0" smtClean="0"/>
              <a:t>Rent is aggregated using vacant weighted asking rent.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Time Dummy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809994"/>
              </p:ext>
            </p:extLst>
          </p:nvPr>
        </p:nvGraphicFramePr>
        <p:xfrm>
          <a:off x="221440" y="1752600"/>
          <a:ext cx="8693960" cy="509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Worksheet" r:id="rId3" imgW="7172241" imgH="4200532" progId="Excel.Sheet.12">
                  <p:embed/>
                </p:oleObj>
              </mc:Choice>
              <mc:Fallback>
                <p:oleObj name="Worksheet" r:id="rId3" imgW="7172241" imgH="42005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40" y="1752600"/>
                        <a:ext cx="8693960" cy="509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8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How is rent aggregated in Costar Database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Pro:</a:t>
            </a:r>
          </a:p>
          <a:p>
            <a:pPr marL="1485900" lvl="2" indent="-571500">
              <a:spcBef>
                <a:spcPct val="20000"/>
              </a:spcBef>
              <a:buSzPct val="120000"/>
              <a:buFont typeface="Wingdings" pitchFamily="2" charset="2"/>
              <a:buChar char="q"/>
            </a:pPr>
            <a:r>
              <a:rPr lang="en-US" sz="2400" b="1" dirty="0" smtClean="0"/>
              <a:t>Simple and low cost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Con:</a:t>
            </a:r>
          </a:p>
          <a:p>
            <a:pPr marL="1485900" lvl="2" indent="-571500">
              <a:spcBef>
                <a:spcPct val="20000"/>
              </a:spcBef>
              <a:buSzPct val="120000"/>
              <a:buFont typeface="Wingdings" pitchFamily="2" charset="2"/>
              <a:buChar char="q"/>
            </a:pPr>
            <a:r>
              <a:rPr lang="en-US" sz="2400" b="1" dirty="0" smtClean="0"/>
              <a:t>Include both withdrawn list and leased list</a:t>
            </a:r>
          </a:p>
          <a:p>
            <a:pPr marL="1485900" lvl="2" indent="-571500">
              <a:spcBef>
                <a:spcPct val="20000"/>
              </a:spcBef>
              <a:buSzPct val="120000"/>
              <a:buFont typeface="Wingdings" pitchFamily="2" charset="2"/>
              <a:buChar char="q"/>
            </a:pPr>
            <a:r>
              <a:rPr lang="en-US" sz="2400" b="1" dirty="0" smtClean="0"/>
              <a:t>Include many vacant duplication</a:t>
            </a:r>
          </a:p>
          <a:p>
            <a:pPr marL="1943100" lvl="3" indent="-5715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400" b="1" dirty="0" smtClean="0"/>
              <a:t>For example: the list will be put into aggregation in ten quarters if its’ “</a:t>
            </a:r>
            <a:r>
              <a:rPr lang="en-US" sz="2400" b="1" dirty="0" err="1" smtClean="0"/>
              <a:t>DateOnMarket</a:t>
            </a:r>
            <a:r>
              <a:rPr lang="en-US" sz="2400" b="1" dirty="0" smtClean="0"/>
              <a:t>” is 2003Q4 and “</a:t>
            </a:r>
            <a:r>
              <a:rPr lang="en-US" sz="2400" b="1" dirty="0" err="1" smtClean="0"/>
              <a:t>DateOffmarket</a:t>
            </a:r>
            <a:r>
              <a:rPr lang="en-US" sz="2400" b="1" dirty="0" smtClean="0"/>
              <a:t>” is 2006Q1</a:t>
            </a:r>
          </a:p>
          <a:p>
            <a:pPr marL="1943100" lvl="3" indent="-5715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400" b="1" dirty="0" smtClean="0"/>
              <a:t>One should assign a 1/10 weight in aggregation if each list is treated equally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Time Dummy</a:t>
            </a:r>
          </a:p>
        </p:txBody>
      </p:sp>
    </p:spTree>
    <p:extLst>
      <p:ext uri="{BB962C8B-B14F-4D97-AF65-F5344CB8AC3E}">
        <p14:creationId xmlns:p14="http://schemas.microsoft.com/office/powerpoint/2010/main" val="128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Appropriate choice of control variables is critical for hedonic methodology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Missing important control variable may greatly decrease the result accuracy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Too many insignificant control variables will make calculation expensive and lead to potential convergence/identification problems</a:t>
            </a:r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For other methodology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19612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How to choose control variables for rent?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 those variables affect the rent?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 those variables affect the rent significantly?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 the model has any limitation on control variables? 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Is correlation allowed between control variables?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Does Costar database has enough information of those control variables?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Does Costar database cover all range (or random-selection) of those control variables? If not, will truncated or censored data cause sampling bias?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29664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Listing Data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Endogenous objective variable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Asking annual rent ( /</a:t>
            </a:r>
            <a:r>
              <a:rPr lang="en-US" sz="2400" b="1" dirty="0" err="1" smtClean="0"/>
              <a:t>sqft</a:t>
            </a:r>
            <a:r>
              <a:rPr lang="en-US" sz="2400" b="1" dirty="0" smtClean="0"/>
              <a:t> )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Candidates  of exogenous control variables: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Building Class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Service Type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Spatial Information</a:t>
            </a:r>
          </a:p>
          <a:p>
            <a:pPr marL="2171700" lvl="4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Longitude</a:t>
            </a:r>
          </a:p>
          <a:p>
            <a:pPr marL="2171700" lvl="4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Latitude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Age after most recent renovation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Amenities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TBD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20825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Lease Data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/>
              <a:t>Objective variable </a:t>
            </a:r>
            <a:r>
              <a:rPr lang="en-US" sz="2400" b="1" dirty="0" smtClean="0"/>
              <a:t>(endogenous</a:t>
            </a:r>
            <a:r>
              <a:rPr lang="en-US" sz="2400" b="1" dirty="0"/>
              <a:t>)</a:t>
            </a:r>
            <a:endParaRPr lang="en-US" sz="2400" b="1" dirty="0" smtClean="0"/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Asking annual rent ( /</a:t>
            </a:r>
            <a:r>
              <a:rPr lang="en-US" sz="2400" b="1" dirty="0" err="1" smtClean="0"/>
              <a:t>sqft</a:t>
            </a:r>
            <a:r>
              <a:rPr lang="en-US" sz="2400" b="1" dirty="0" smtClean="0"/>
              <a:t> ) ?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Contract annual rent (/</a:t>
            </a:r>
            <a:r>
              <a:rPr lang="en-US" sz="2400" b="1" dirty="0" err="1" smtClean="0"/>
              <a:t>sqft</a:t>
            </a:r>
            <a:r>
              <a:rPr lang="en-US" sz="2400" b="1" dirty="0" smtClean="0"/>
              <a:t>) 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Candidates  of </a:t>
            </a:r>
            <a:r>
              <a:rPr lang="en-US" sz="2400" b="1" dirty="0"/>
              <a:t>control variables (exogenous):</a:t>
            </a:r>
            <a:endParaRPr lang="en-US" sz="2400" b="1" dirty="0" smtClean="0"/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Building Class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Service Type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Spatial Information</a:t>
            </a:r>
          </a:p>
          <a:p>
            <a:pPr marL="2171700" lvl="4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Longitude</a:t>
            </a:r>
          </a:p>
          <a:p>
            <a:pPr marL="2171700" lvl="4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Latitude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Age after most recent renovation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/>
              <a:t>Lease Term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Amenities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20761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Data Preparation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Summary Statistics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Outline</a:t>
            </a:r>
            <a:endParaRPr lang="en-US" sz="2800" b="1" dirty="0"/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600" b="1" dirty="0" smtClean="0"/>
              <a:t>Introduction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600" b="1" dirty="0" smtClean="0"/>
              <a:t>Data Preparation</a:t>
            </a:r>
            <a:endParaRPr lang="en-US" sz="36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800" b="1" dirty="0" smtClean="0"/>
              <a:t>Summary Statistics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600" b="1" dirty="0" smtClean="0"/>
              <a:t>Modeling and Analysis</a:t>
            </a: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600" b="1" dirty="0" smtClean="0"/>
              <a:t>Results and Model Validation</a:t>
            </a: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Check the fineness of the data availability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Give information about the distribution of  variables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Help removing the outliers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Give inference about endogenous variable, if all exogenous variables are included and correlation is not considered.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1350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Filters have to be applied before analysis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E</a:t>
            </a:r>
            <a:r>
              <a:rPr lang="en-US" sz="2400" b="1" dirty="0" smtClean="0"/>
              <a:t>nsure the choice of correct data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R</a:t>
            </a:r>
            <a:r>
              <a:rPr lang="en-US" sz="2400" b="1" dirty="0" smtClean="0"/>
              <a:t>emove the unreasonable outliers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General Filters: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USA Metros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Costar Type Properties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Building Class is Class A, Class B, Class C only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Not executive </a:t>
            </a:r>
            <a:r>
              <a:rPr lang="en-US" sz="2400" b="1" dirty="0"/>
              <a:t>s</a:t>
            </a:r>
            <a:r>
              <a:rPr lang="en-US" sz="2400" b="1" dirty="0" smtClean="0"/>
              <a:t>uite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Not sublet (direct leases / lists only)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Not month to month leases / lists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Time Domain Cut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800600" y="381000"/>
            <a:ext cx="3962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General Filters</a:t>
            </a:r>
          </a:p>
        </p:txBody>
      </p:sp>
    </p:spTree>
    <p:extLst>
      <p:ext uri="{BB962C8B-B14F-4D97-AF65-F5344CB8AC3E}">
        <p14:creationId xmlns:p14="http://schemas.microsoft.com/office/powerpoint/2010/main" val="19698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Data Preparation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Summary Statistics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For Listing Data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Variable for Summary Statistics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Asking Annual Rent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Objective variable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Average Vacant (</a:t>
            </a:r>
            <a:r>
              <a:rPr lang="en-US" sz="2400" b="1" dirty="0" err="1" smtClean="0">
                <a:cs typeface="Times New Roman" pitchFamily="18" charset="0"/>
              </a:rPr>
              <a:t>sqft</a:t>
            </a:r>
            <a:r>
              <a:rPr lang="en-US" sz="2400" b="1" dirty="0" smtClean="0">
                <a:cs typeface="Times New Roman" pitchFamily="18" charset="0"/>
              </a:rPr>
              <a:t>)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For data cut only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Times On Market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For data cut only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Age of the Property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Control variable and for data cut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Number of Stories above Ground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Control variable</a:t>
            </a:r>
            <a:endParaRPr lang="en-US" sz="2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800600" y="381000"/>
            <a:ext cx="3962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28013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Additional Filters for Listing Data: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Listings that have been leased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Less than 30% of the Listings that have been withdrawn, which may be considered as not reflecting market price.  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Asking rent is not missing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Square footage is not missing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Spatial coordinates are not missing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Service type is not missing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Ages from most recent renovation is not missing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TBD</a:t>
            </a:r>
            <a:endParaRPr lang="en-US" sz="2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800600" y="381000"/>
            <a:ext cx="3962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9673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799" y="365125"/>
            <a:ext cx="40306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66" y="1905000"/>
            <a:ext cx="3295334" cy="2066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58" y="4653676"/>
            <a:ext cx="2939099" cy="2204324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Data cut regarding to asking </a:t>
            </a:r>
            <a:r>
              <a:rPr lang="en-US" sz="2400" b="1" dirty="0"/>
              <a:t>a</a:t>
            </a:r>
            <a:r>
              <a:rPr lang="en-US" sz="2400" b="1" dirty="0" smtClean="0"/>
              <a:t>nnual </a:t>
            </a:r>
            <a:r>
              <a:rPr lang="en-US" sz="2400" b="1" dirty="0"/>
              <a:t>r</a:t>
            </a:r>
            <a:r>
              <a:rPr lang="en-US" sz="2400" b="1" dirty="0" smtClean="0"/>
              <a:t>ent (/</a:t>
            </a:r>
            <a:r>
              <a:rPr lang="en-US" sz="2400" b="1" dirty="0" err="1" smtClean="0"/>
              <a:t>sqft</a:t>
            </a:r>
            <a:r>
              <a:rPr lang="en-US" sz="2400" b="1" dirty="0" smtClean="0"/>
              <a:t>):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99.5% </a:t>
            </a:r>
            <a:r>
              <a:rPr lang="en-US" sz="2000" b="1" dirty="0" err="1"/>
              <a:t>w</a:t>
            </a:r>
            <a:r>
              <a:rPr lang="en-US" sz="2000" b="1" dirty="0" err="1" smtClean="0"/>
              <a:t>insorization</a:t>
            </a:r>
            <a:r>
              <a:rPr lang="en-US" sz="2000" b="1" dirty="0" smtClean="0"/>
              <a:t> has been performed on asking annual rent(/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Special case: Boston Office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Original asking annual rent(/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):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Min: $1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25% quartile: $15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Median: $19.00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75% quartile: $25.00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Max: $950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99.5% </a:t>
            </a:r>
            <a:r>
              <a:rPr lang="en-US" sz="2000" b="1" dirty="0" err="1" smtClean="0"/>
              <a:t>winsorization</a:t>
            </a:r>
            <a:r>
              <a:rPr lang="en-US" sz="2000" b="1" dirty="0" smtClean="0"/>
              <a:t> on original asking annual rent(/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):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Min: </a:t>
            </a:r>
            <a:r>
              <a:rPr lang="en-US" b="1" dirty="0" smtClean="0"/>
              <a:t>$6.1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25% quartile: $</a:t>
            </a:r>
            <a:r>
              <a:rPr lang="en-US" b="1" dirty="0" smtClean="0"/>
              <a:t>15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Median: $18.95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75% quartile: $</a:t>
            </a:r>
            <a:r>
              <a:rPr lang="en-US" b="1" dirty="0" smtClean="0"/>
              <a:t>25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Max: </a:t>
            </a:r>
            <a:r>
              <a:rPr lang="en-US" b="1" dirty="0" smtClean="0"/>
              <a:t>$66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15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8822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88344"/>
            <a:ext cx="3444875" cy="2583656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44463" y="914400"/>
            <a:ext cx="884713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average vacant (</a:t>
            </a:r>
            <a:r>
              <a:rPr lang="en-US" sz="2800" b="1" dirty="0" err="1" smtClean="0"/>
              <a:t>sqft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Office vacant should not be too small: 5% bottom </a:t>
            </a:r>
            <a:r>
              <a:rPr lang="en-US" sz="2000" b="1" dirty="0" err="1" smtClean="0"/>
              <a:t>winsorization</a:t>
            </a:r>
            <a:r>
              <a:rPr lang="en-US" sz="2000" b="1" dirty="0" smtClean="0"/>
              <a:t> has been performed on average leased area(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Special case: Boston Office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Original </a:t>
            </a:r>
            <a:r>
              <a:rPr lang="en-US" sz="2000" b="1" dirty="0"/>
              <a:t>average leased area(</a:t>
            </a:r>
            <a:r>
              <a:rPr lang="en-US" sz="2000" b="1" dirty="0" err="1"/>
              <a:t>sqft</a:t>
            </a:r>
            <a:r>
              <a:rPr lang="en-US" sz="2000" b="1" dirty="0"/>
              <a:t>):</a:t>
            </a:r>
            <a:endParaRPr lang="en-US" sz="2000" b="1" dirty="0" smtClean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Min: 80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25% quartile: 1013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Median: 1926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75% quartile: 3900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Max: 121600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5% bottom </a:t>
            </a:r>
            <a:r>
              <a:rPr lang="en-US" sz="2000" b="1" dirty="0" err="1" smtClean="0"/>
              <a:t>winsorization</a:t>
            </a:r>
            <a:r>
              <a:rPr lang="en-US" sz="2000" b="1" dirty="0" smtClean="0"/>
              <a:t> on average leased area(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):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Min: </a:t>
            </a:r>
            <a:r>
              <a:rPr lang="en-US" b="1" dirty="0" smtClean="0"/>
              <a:t>375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25% quartile: </a:t>
            </a:r>
            <a:r>
              <a:rPr lang="en-US" b="1" dirty="0" smtClean="0"/>
              <a:t>1122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Mean: </a:t>
            </a:r>
            <a:r>
              <a:rPr lang="en-US" b="1" dirty="0" smtClean="0"/>
              <a:t>2000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75% quartile: </a:t>
            </a:r>
            <a:r>
              <a:rPr lang="en-US" b="1" dirty="0" smtClean="0"/>
              <a:t>4075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Max: </a:t>
            </a:r>
            <a:r>
              <a:rPr lang="en-US" b="1" dirty="0" smtClean="0"/>
              <a:t>121600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45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“Times On Market”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Lists status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Still on market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Off market: withdrawn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Off market: leased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Which kind of lists should be selected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Off market lists: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The leased lists reflect its current market value and should been selected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The withdrawn lists may not reflect its current market value and should not been selected.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On market lists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It may be prone to be withdrawn if times on market is long enough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It could be leased or withdrawn if times on market is not that long. Ignoring them may lead to sample selection bias.</a:t>
            </a:r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25789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799" y="365125"/>
            <a:ext cx="38822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Data cut regarding to “Times On Market</a:t>
            </a:r>
            <a:r>
              <a:rPr lang="en-US" sz="28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Lists Status vs. Entry Year to Markets</a:t>
            </a:r>
          </a:p>
          <a:p>
            <a:pPr marL="1371600" lvl="2" indent="-4572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following result is from Boston office lists.</a:t>
            </a:r>
          </a:p>
          <a:p>
            <a:pPr marL="1371600" lvl="2" indent="-4572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Entry Year 2003 and 2004 have less records, it could lead to sampling bias if records is not random-selected.</a:t>
            </a:r>
          </a:p>
          <a:p>
            <a:pPr marL="1371600" lvl="2" indent="-4572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Entry Year 2009 and 2010 may have sample selection bias due to the “times on market” truncation. (Around 97.5% of the leased lists will be off market after four years).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88987"/>
              </p:ext>
            </p:extLst>
          </p:nvPr>
        </p:nvGraphicFramePr>
        <p:xfrm>
          <a:off x="762000" y="4200525"/>
          <a:ext cx="758429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Worksheet" r:id="rId3" imgW="5848384" imgH="1000217" progId="Excel.Sheet.12">
                  <p:embed/>
                </p:oleObj>
              </mc:Choice>
              <mc:Fallback>
                <p:oleObj name="Worksheet" r:id="rId3" imgW="5848384" imgH="10002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4200525"/>
                        <a:ext cx="7584292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391400" cy="554355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Leased Probability at Each </a:t>
            </a:r>
            <a:r>
              <a:rPr lang="en-US" sz="2000" b="1" dirty="0"/>
              <a:t>Q</a:t>
            </a:r>
            <a:r>
              <a:rPr lang="en-US" sz="2000" b="1" dirty="0" smtClean="0"/>
              <a:t>uarters by Entry Year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9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Introduction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799" y="365125"/>
            <a:ext cx="3887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Leased Probability after quarters by Entry Year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84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7598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</a:t>
            </a:r>
            <a:r>
              <a:rPr lang="en-US" sz="2400" b="1" dirty="0" smtClean="0"/>
              <a:t>on </a:t>
            </a:r>
            <a:r>
              <a:rPr lang="en-US" sz="2400" b="1" dirty="0"/>
              <a:t>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“Times on Market” </a:t>
            </a:r>
            <a:r>
              <a:rPr lang="en-US" sz="2400" b="1" dirty="0" smtClean="0">
                <a:solidFill>
                  <a:srgbClr val="FF0000"/>
                </a:solidFill>
              </a:rPr>
              <a:t>thresholds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lists staying on market too long will be filtered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Average “Times on Market” varies along entry year.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In </a:t>
            </a:r>
            <a:r>
              <a:rPr lang="en-US" sz="2000" b="1" dirty="0"/>
              <a:t>recession </a:t>
            </a:r>
            <a:r>
              <a:rPr lang="en-US" sz="2000" b="1" dirty="0" smtClean="0"/>
              <a:t>scenario, average “Times on market” could be up to 3 years from 3 quarters in normal scenario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summary result for year 2007~2010 may only be reference (Their “on market” history is not long enough and there are more than 10% lists are still on markets)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97.5% </a:t>
            </a:r>
            <a:r>
              <a:rPr lang="en-US" sz="2000" b="1" dirty="0" err="1" smtClean="0"/>
              <a:t>quantiles</a:t>
            </a:r>
            <a:r>
              <a:rPr lang="en-US" sz="2000" b="1" dirty="0" smtClean="0"/>
              <a:t>  of quarters on market from year 2005 is </a:t>
            </a:r>
            <a:r>
              <a:rPr lang="en-US" sz="2000" b="1" dirty="0" smtClean="0">
                <a:solidFill>
                  <a:srgbClr val="FF0000"/>
                </a:solidFill>
              </a:rPr>
              <a:t>16</a:t>
            </a:r>
            <a:r>
              <a:rPr lang="en-US" sz="2000" b="1" dirty="0" smtClean="0"/>
              <a:t> quarters; that from year 2003 is </a:t>
            </a:r>
            <a:r>
              <a:rPr lang="en-US" sz="2000" b="1" dirty="0" smtClean="0">
                <a:solidFill>
                  <a:srgbClr val="FF0000"/>
                </a:solidFill>
              </a:rPr>
              <a:t>17</a:t>
            </a:r>
            <a:r>
              <a:rPr lang="en-US" sz="2000" b="1" dirty="0" smtClean="0"/>
              <a:t> quarters.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34622"/>
              </p:ext>
            </p:extLst>
          </p:nvPr>
        </p:nvGraphicFramePr>
        <p:xfrm>
          <a:off x="228600" y="1371600"/>
          <a:ext cx="8534400" cy="1726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Worksheet" r:id="rId3" imgW="6638976" imgH="1343079" progId="Excel.Sheet.12">
                  <p:embed/>
                </p:oleObj>
              </mc:Choice>
              <mc:Fallback>
                <p:oleObj name="Worksheet" r:id="rId3" imgW="6638976" imgH="13430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371600"/>
                        <a:ext cx="8534400" cy="1726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8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7598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Sampling Bias for </a:t>
            </a:r>
            <a:r>
              <a:rPr lang="en-US" sz="2400" b="1" dirty="0"/>
              <a:t>L</a:t>
            </a:r>
            <a:r>
              <a:rPr lang="en-US" sz="2400" b="1" dirty="0" smtClean="0"/>
              <a:t>isting Data?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Question: Can the lists with entry year of 2003 and 2004 be claimed as biased sample?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Alternative question: Is the lists with entry year of 2003 and 2004 be claimed as random selected?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Sampling Bias Judgment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Entry year will be considered as a independent control variable.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only difference between the samples from 2003/2004 and the remaining ones are entry year if they are randomly selected.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control variable “entry year” may shift or scale the characteristics.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Are the characteristics has similar shapes?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35409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Leased Probability at Standardized </a:t>
            </a:r>
            <a:r>
              <a:rPr lang="en-US" sz="2000" b="1" dirty="0"/>
              <a:t>Q</a:t>
            </a:r>
            <a:r>
              <a:rPr lang="en-US" sz="2000" b="1" dirty="0" smtClean="0"/>
              <a:t>uarters by Entry Year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97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Based on the previous chart: leased probability at standardized quarters. One may be very hard to claim that the lists with entry year of 2003 and 2004 are biased samples.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Why the lists with entry year of 2003 and 2004 takes more time to be leased?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(Answer): It is caused by 2011 US recession. The unemployment rate reaches peak (6.3%) on </a:t>
            </a:r>
            <a:r>
              <a:rPr lang="en-US" sz="2400" b="1" dirty="0" smtClean="0">
                <a:solidFill>
                  <a:srgbClr val="FF0000"/>
                </a:solidFill>
              </a:rPr>
              <a:t>2003/06</a:t>
            </a:r>
            <a:r>
              <a:rPr lang="en-US" sz="2400" b="1" dirty="0" smtClean="0"/>
              <a:t>, which greatly extends the lists’ times on market.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 space market was recovering from year 2004, which greatly shorten lists’ average  times on market.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799" y="365125"/>
            <a:ext cx="3887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33097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Times On Market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35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Times On Market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It indicates that the asking price will drop 0.53% if lists stay one more quarter(~90 days) on market (0.57%= [1-exp(-5.94e-5*90)] 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921030"/>
              </p:ext>
            </p:extLst>
          </p:nvPr>
        </p:nvGraphicFramePr>
        <p:xfrm>
          <a:off x="457200" y="1676400"/>
          <a:ext cx="8512129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Worksheet" r:id="rId3" imgW="4648335" imgH="1914516" progId="Excel.Sheet.12">
                  <p:embed/>
                </p:oleObj>
              </mc:Choice>
              <mc:Fallback>
                <p:oleObj name="Worksheet" r:id="rId3" imgW="4648335" imgH="19145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676400"/>
                        <a:ext cx="8512129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9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Asking Rent vs. Times On Market (Condition Cases)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Case one: One records the asking rent of two very similar lists on “</a:t>
            </a:r>
            <a:r>
              <a:rPr lang="en-US" sz="2400" b="1" dirty="0" err="1" smtClean="0"/>
              <a:t>DateOnMarket</a:t>
            </a:r>
            <a:r>
              <a:rPr lang="en-US" sz="2400" b="1" dirty="0" smtClean="0"/>
              <a:t>” and they have different asking rent. The one with higher asking rent used to stay longer on the market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Case two: One updates the asking rent of the same lists at different time points. The asking rent of the same lists will decrease upon the increase of the times on market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56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Asking Rent vs. Times On Market (Explanation)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In Costar databases, “</a:t>
            </a:r>
            <a:r>
              <a:rPr lang="en-US" sz="2400" b="1" dirty="0" err="1" smtClean="0"/>
              <a:t>LastResearchedDate</a:t>
            </a:r>
            <a:r>
              <a:rPr lang="en-US" sz="2400" b="1" dirty="0" smtClean="0"/>
              <a:t>” is recorded along with each lists. Generally, it is same as “</a:t>
            </a:r>
            <a:r>
              <a:rPr lang="en-US" sz="2400" b="1" dirty="0" err="1" smtClean="0"/>
              <a:t>DateOffMarket</a:t>
            </a:r>
            <a:r>
              <a:rPr lang="en-US" sz="2400" b="1" dirty="0" smtClean="0"/>
              <a:t>” if the list is off market and it will keep getting updated if the list is still on market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Very likely, the asking rent in costar database is reflecting the condition on “</a:t>
            </a:r>
            <a:r>
              <a:rPr lang="en-US" sz="2400" b="1" dirty="0" err="1" smtClean="0"/>
              <a:t>DateOffMarket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13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9" y="1066800"/>
            <a:ext cx="5505451" cy="4129089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Asking Rent vs. Times On Market (Explanation)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Case one can not to be spotted. Assuming market equilibrium rent is $19.6 for specific kind of lists. Ex.1 list $30 as asking rent when it is on market and  it takes 15 quarters to be off market with $19.6 as final rent. Ex.2 list $19.6 as asking rent and it is off market just after 1 quarter.  One may only observe the red line is above chart due to record updating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89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Introduction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Why Rent Index is needed?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1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2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3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4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5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TBD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7409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200150"/>
            <a:ext cx="4191000" cy="314325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Asking Rent vs. Times On Market (Explanation)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Case two doesn’t exist in costar database either. If the asking rent keeps getting update in costar database and the lists is randomly selected, most likely people will observe </a:t>
            </a:r>
            <a:r>
              <a:rPr lang="en-US" sz="2000" b="1" dirty="0" smtClean="0">
                <a:solidFill>
                  <a:srgbClr val="FF0000"/>
                </a:solidFill>
              </a:rPr>
              <a:t>a constant rent</a:t>
            </a:r>
            <a:r>
              <a:rPr lang="en-US" sz="2000" b="1" dirty="0" smtClean="0"/>
              <a:t>  along times on markets.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The landlord may decrease the rent a little bit along time. The linear regression estimates a 0.53% price drop after one quarter.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53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Times On Market (Continued)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5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Age of the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Age plays as an important factor for rent index (mentioned by 1, 2, …)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rent for old properties used to grow slowly, while that for new ones used to</a:t>
            </a:r>
            <a:r>
              <a:rPr lang="en-US" sz="2800" b="1" dirty="0"/>
              <a:t> </a:t>
            </a:r>
            <a:r>
              <a:rPr lang="en-US" sz="2800" b="1" dirty="0" smtClean="0"/>
              <a:t>grow fast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definition of Age: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Age from the delivery date of the property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Age from the most recent renovated </a:t>
            </a:r>
            <a:r>
              <a:rPr lang="en-US" sz="2800" b="1" dirty="0" smtClean="0"/>
              <a:t>date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For rent index, age from the most recent renovated date will be more appropriate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35016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Age of the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 completion date of construction or renovation need to be earlier than “</a:t>
            </a:r>
            <a:r>
              <a:rPr lang="en-US" sz="2400" b="1" dirty="0" err="1" smtClean="0"/>
              <a:t>DateOnMarket</a:t>
            </a:r>
            <a:r>
              <a:rPr lang="en-US" sz="2400" b="1" dirty="0" smtClean="0"/>
              <a:t>” of specific list</a:t>
            </a:r>
            <a:endParaRPr lang="en-US" sz="2800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800" b="1" dirty="0" smtClean="0"/>
              <a:t>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Most lists has their age information available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583249"/>
              </p:ext>
            </p:extLst>
          </p:nvPr>
        </p:nvGraphicFramePr>
        <p:xfrm>
          <a:off x="457200" y="2642545"/>
          <a:ext cx="8229601" cy="116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Worksheet" r:id="rId3" imgW="4095649" imgH="580893" progId="Excel.Sheet.12">
                  <p:embed/>
                </p:oleObj>
              </mc:Choice>
              <mc:Fallback>
                <p:oleObj name="Worksheet" r:id="rId3" imgW="4095649" imgH="5808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642545"/>
                        <a:ext cx="8229601" cy="1167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68106"/>
              </p:ext>
            </p:extLst>
          </p:nvPr>
        </p:nvGraphicFramePr>
        <p:xfrm>
          <a:off x="228599" y="4191001"/>
          <a:ext cx="8763001" cy="118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Worksheet" r:id="rId5" imgW="5724576" imgH="580893" progId="Excel.Sheet.12">
                  <p:embed/>
                </p:oleObj>
              </mc:Choice>
              <mc:Fallback>
                <p:oleObj name="Worksheet" r:id="rId5" imgW="5724576" imgH="5808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599" y="4191001"/>
                        <a:ext cx="8763001" cy="118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6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0150"/>
            <a:ext cx="7543800" cy="565785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Age of the Property</a:t>
            </a:r>
          </a:p>
          <a:p>
            <a:pPr lvl="1">
              <a:spcBef>
                <a:spcPct val="20000"/>
              </a:spcBef>
              <a:buSzPct val="120000"/>
            </a:pPr>
            <a:r>
              <a:rPr lang="en-US" sz="2800" b="1" dirty="0" smtClean="0"/>
              <a:t>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45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Age of the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The lists for extreme old properties may need to be filtered out. 95% top </a:t>
            </a:r>
            <a:r>
              <a:rPr lang="en-US" sz="2000" b="1" dirty="0" err="1" smtClean="0"/>
              <a:t>winsorization</a:t>
            </a:r>
            <a:r>
              <a:rPr lang="en-US" sz="2000" b="1" dirty="0" smtClean="0"/>
              <a:t> has applied on the age of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/>
              <a:t>Special case: Boston </a:t>
            </a:r>
            <a:r>
              <a:rPr lang="en-US" sz="2000" b="1" dirty="0" smtClean="0"/>
              <a:t>Office Leased Lists</a:t>
            </a:r>
            <a:endParaRPr lang="en-US" sz="2000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/>
              <a:t>Original </a:t>
            </a:r>
            <a:r>
              <a:rPr lang="en-US" sz="2000" b="1" dirty="0" smtClean="0"/>
              <a:t>age of property (year):</a:t>
            </a:r>
            <a:endParaRPr lang="en-US" sz="2000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Min: 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25% quartile: </a:t>
            </a:r>
            <a:r>
              <a:rPr lang="en-US" b="1" dirty="0" smtClean="0"/>
              <a:t>14.75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Median: </a:t>
            </a:r>
            <a:r>
              <a:rPr lang="en-US" b="1" dirty="0" smtClean="0"/>
              <a:t>21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75% quartile: </a:t>
            </a:r>
            <a:r>
              <a:rPr lang="en-US" b="1" dirty="0" smtClean="0"/>
              <a:t>30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Max: </a:t>
            </a:r>
            <a:r>
              <a:rPr lang="en-US" b="1" dirty="0" smtClean="0"/>
              <a:t>245</a:t>
            </a:r>
            <a:endParaRPr lang="en-US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95</a:t>
            </a:r>
            <a:r>
              <a:rPr lang="en-US" sz="2000" b="1" dirty="0"/>
              <a:t>% </a:t>
            </a:r>
            <a:r>
              <a:rPr lang="en-US" sz="2000" b="1" dirty="0" smtClean="0"/>
              <a:t>top </a:t>
            </a:r>
            <a:r>
              <a:rPr lang="en-US" sz="2000" b="1" dirty="0" err="1"/>
              <a:t>winsorization</a:t>
            </a:r>
            <a:r>
              <a:rPr lang="en-US" sz="2000" b="1" dirty="0"/>
              <a:t> on </a:t>
            </a:r>
            <a:r>
              <a:rPr lang="en-US" sz="2000" b="1" dirty="0" smtClean="0"/>
              <a:t>age of property (year):</a:t>
            </a:r>
            <a:endParaRPr lang="en-US" sz="2000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Min: 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25% quartile: </a:t>
            </a:r>
            <a:r>
              <a:rPr lang="en-US" b="1" dirty="0" smtClean="0"/>
              <a:t>14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Mean: </a:t>
            </a:r>
            <a:r>
              <a:rPr lang="en-US" b="1" dirty="0" smtClean="0"/>
              <a:t>21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75% quartile: </a:t>
            </a:r>
            <a:r>
              <a:rPr lang="en-US" b="1" dirty="0" smtClean="0"/>
              <a:t>27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Max: </a:t>
            </a:r>
            <a:r>
              <a:rPr lang="en-US" b="1" dirty="0" smtClean="0"/>
              <a:t>108</a:t>
            </a:r>
            <a:endParaRPr lang="en-US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800" b="1" dirty="0" smtClean="0"/>
              <a:t>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80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Age of the Property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33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/>
              <a:t>Asking Rent vs. Age of the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The old properties usually has lower rent and slow rent growth rate . The relationship between rent and age is not that significant though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It indicates that the asking price will drop 0.165% if the property of the list is one year older than others</a:t>
            </a:r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 (0.165%= [1-exp(-0.0016508)] )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62233"/>
              </p:ext>
            </p:extLst>
          </p:nvPr>
        </p:nvGraphicFramePr>
        <p:xfrm>
          <a:off x="331787" y="2362200"/>
          <a:ext cx="8583613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Worksheet" r:id="rId3" imgW="4895951" imgH="1724037" progId="Excel.Sheet.12">
                  <p:embed/>
                </p:oleObj>
              </mc:Choice>
              <mc:Fallback>
                <p:oleObj name="Worksheet" r:id="rId3" imgW="4895951" imgH="17240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787" y="2362200"/>
                        <a:ext cx="8583613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Age of the Property (Continued)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21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Data cut regarding to </a:t>
            </a:r>
            <a:r>
              <a:rPr lang="en-US" sz="2400" b="1" dirty="0"/>
              <a:t>n</a:t>
            </a:r>
            <a:r>
              <a:rPr lang="en-US" sz="2400" b="1" dirty="0" smtClean="0"/>
              <a:t>umber of stories above Ground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Number of stories serves as an important factor to asking rent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34694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Introduction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Previous works by Researchers: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1</a:t>
            </a:r>
            <a:endParaRPr lang="en-US" sz="28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err="1" smtClean="0"/>
              <a:t>Xudong</a:t>
            </a:r>
            <a:r>
              <a:rPr lang="en-US" sz="2800" b="1" dirty="0" smtClean="0"/>
              <a:t> An (2011, San Diego State Univ.)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3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TBD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7656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Asking Rent vs. Amenities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Amenity classification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Properties Amenities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TBD (important to rent)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Space Amenities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Freezer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Laboratory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Raised Floor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SCIF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Trading Floor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Underground Space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9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TBD</a:t>
            </a: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Modeling and Analysis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Assumptions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Linear Model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Model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Model Comparison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Key Issues</a:t>
            </a:r>
          </a:p>
        </p:txBody>
      </p:sp>
    </p:spTree>
    <p:extLst>
      <p:ext uri="{BB962C8B-B14F-4D97-AF65-F5344CB8AC3E}">
        <p14:creationId xmlns:p14="http://schemas.microsoft.com/office/powerpoint/2010/main" val="25948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Constant Quality Rent Index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following characteristics has been considered and their effect has been excluded from rent index: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Building Class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Service Type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Age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Floor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Amenities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Spatial 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above characteristics are independent of time dummy</a:t>
            </a: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3524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Formulas: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Objective Variable ~ Control Variables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l-GR" sz="3200" b="1" dirty="0" smtClean="0"/>
              <a:t>ε</a:t>
            </a:r>
            <a:r>
              <a:rPr lang="en-US" sz="3200" b="1" dirty="0" smtClean="0"/>
              <a:t>~N(0,</a:t>
            </a:r>
            <a:r>
              <a:rPr lang="el-GR" sz="3200" b="1" dirty="0" smtClean="0"/>
              <a:t>σ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)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Objective Variable (Asking Rent)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Log(</a:t>
            </a:r>
            <a:r>
              <a:rPr lang="en-US" sz="2800" b="1" dirty="0" err="1" smtClean="0"/>
              <a:t>Asking_Rent</a:t>
            </a:r>
            <a:r>
              <a:rPr lang="en-US" sz="2800" b="1" dirty="0" smtClean="0"/>
              <a:t>) or </a:t>
            </a:r>
            <a:r>
              <a:rPr lang="en-US" sz="2800" b="1" dirty="0" err="1" smtClean="0"/>
              <a:t>Asking_Rent</a:t>
            </a:r>
            <a:endParaRPr lang="en-US" sz="28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choice based on model fit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result residuals </a:t>
            </a:r>
            <a:r>
              <a:rPr lang="el-GR" sz="2800" b="1" dirty="0"/>
              <a:t>ε </a:t>
            </a:r>
            <a:r>
              <a:rPr lang="en-US" sz="2800" b="1" dirty="0" smtClean="0"/>
              <a:t>that using log(</a:t>
            </a:r>
            <a:r>
              <a:rPr lang="en-US" sz="2800" b="1" dirty="0" err="1" smtClean="0"/>
              <a:t>asking_rent</a:t>
            </a:r>
            <a:r>
              <a:rPr lang="en-US" sz="2800" b="1" dirty="0" smtClean="0"/>
              <a:t>) are more close to a normal distribution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2185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Correlation?</a:t>
            </a:r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 smtClean="0"/>
              <a:t>Moran’s I is calculated as a ratio of the product of the variable of interest and its spatial lag, with the cross-product of the variable of interest, and adjusted for the spatial weights used: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000" b="1" dirty="0" smtClean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 smtClean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 smtClean="0"/>
              <a:t>where </a:t>
            </a:r>
            <a:r>
              <a:rPr lang="en-US" sz="2000" b="1" dirty="0" err="1" smtClean="0"/>
              <a:t>y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 is the </a:t>
            </a:r>
            <a:r>
              <a:rPr lang="en-US" sz="2000" b="1" dirty="0" err="1" smtClean="0"/>
              <a:t>i-th</a:t>
            </a:r>
            <a:r>
              <a:rPr lang="en-US" sz="2000" b="1" dirty="0" smtClean="0"/>
              <a:t> observation,     is the mean of the variable of interest, and </a:t>
            </a:r>
            <a:r>
              <a:rPr lang="en-US" sz="2000" b="1" dirty="0" err="1" smtClean="0"/>
              <a:t>w</a:t>
            </a:r>
            <a:r>
              <a:rPr lang="en-US" sz="2000" b="1" baseline="-25000" dirty="0" err="1" smtClean="0"/>
              <a:t>ij</a:t>
            </a:r>
            <a:r>
              <a:rPr lang="en-US" sz="2000" b="1" dirty="0" smtClean="0"/>
              <a:t> is the spatial weight of the link between I and j. Centering on the mean is equivalent to asserting that the correct model has a constant mean, and that any remaining patterning after centering is caused by the spatial relationships encoded in the spatial weights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450231"/>
              </p:ext>
            </p:extLst>
          </p:nvPr>
        </p:nvGraphicFramePr>
        <p:xfrm>
          <a:off x="1981200" y="2819400"/>
          <a:ext cx="5578311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3" imgW="2869920" imgH="583920" progId="Equation.DSMT4">
                  <p:embed/>
                </p:oleObj>
              </mc:Choice>
              <mc:Fallback>
                <p:oleObj name="Equation" r:id="rId3" imgW="28699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819400"/>
                        <a:ext cx="5578311" cy="11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386565"/>
              </p:ext>
            </p:extLst>
          </p:nvPr>
        </p:nvGraphicFramePr>
        <p:xfrm>
          <a:off x="5029200" y="4267200"/>
          <a:ext cx="2238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5" imgW="139680" imgH="190440" progId="Equation.DSMT4">
                  <p:embed/>
                </p:oleObj>
              </mc:Choice>
              <mc:Fallback>
                <p:oleObj name="Equation" r:id="rId5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4267200"/>
                        <a:ext cx="223838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5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choice of control variables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formula0:log(</a:t>
            </a:r>
            <a:r>
              <a:rPr lang="en-US" sz="2400" b="1" dirty="0" err="1"/>
              <a:t>AskingRate</a:t>
            </a:r>
            <a:r>
              <a:rPr lang="en-US" sz="2400" b="1" dirty="0"/>
              <a:t>)~</a:t>
            </a:r>
            <a:r>
              <a:rPr lang="en-US" sz="2400" b="1" dirty="0" err="1" smtClean="0"/>
              <a:t>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formula1:log(</a:t>
            </a:r>
            <a:r>
              <a:rPr lang="en-US" sz="2400" b="1" dirty="0" err="1"/>
              <a:t>AskingRate</a:t>
            </a:r>
            <a:r>
              <a:rPr lang="en-US" sz="2400" b="1" dirty="0" smtClean="0"/>
              <a:t>)~</a:t>
            </a:r>
            <a:r>
              <a:rPr lang="en-US" sz="2400" b="1" dirty="0" err="1" smtClean="0"/>
              <a:t>ST+QuarterOff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formula2:log(</a:t>
            </a:r>
            <a:r>
              <a:rPr lang="en-US" sz="2400" b="1" dirty="0" err="1"/>
              <a:t>AskingRate</a:t>
            </a:r>
            <a:r>
              <a:rPr lang="en-US" sz="2400" b="1" dirty="0" smtClean="0"/>
              <a:t>)~</a:t>
            </a:r>
            <a:r>
              <a:rPr lang="en-US" sz="2400" b="1" dirty="0" err="1" smtClean="0"/>
              <a:t>BldgClass+ST+QuarterOff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formula3:log(</a:t>
            </a:r>
            <a:r>
              <a:rPr lang="en-US" sz="2400" b="1" dirty="0" err="1"/>
              <a:t>AskingRate</a:t>
            </a:r>
            <a:r>
              <a:rPr lang="en-US" sz="2400" b="1" dirty="0"/>
              <a:t>)~</a:t>
            </a:r>
            <a:r>
              <a:rPr lang="en-US" sz="2400" b="1" dirty="0" err="1" smtClean="0"/>
              <a:t>Floor+BldgClass+ST+QuarterOff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formula4:log(</a:t>
            </a:r>
            <a:r>
              <a:rPr lang="en-US" sz="2400" b="1" dirty="0" err="1"/>
              <a:t>AskingRate</a:t>
            </a:r>
            <a:r>
              <a:rPr lang="en-US" sz="2400" b="1" dirty="0"/>
              <a:t>)~</a:t>
            </a:r>
            <a:r>
              <a:rPr lang="en-US" sz="2400" b="1" dirty="0" err="1" smtClean="0"/>
              <a:t>ListAge+Floor+BldgClass+ST+QuarterOff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formula5:log(</a:t>
            </a:r>
            <a:r>
              <a:rPr lang="en-US" sz="2400" b="1" dirty="0" err="1" smtClean="0"/>
              <a:t>AskingRate</a:t>
            </a:r>
            <a:r>
              <a:rPr lang="en-US" sz="2400" b="1" dirty="0" smtClean="0"/>
              <a:t>)~</a:t>
            </a:r>
            <a:r>
              <a:rPr lang="en-US" sz="2400" b="1" dirty="0" err="1" smtClean="0"/>
              <a:t>Quarters+ListAge+Floor+BldgClass+ST+QuarterOff</a:t>
            </a:r>
            <a:endParaRPr lang="en-US" sz="24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38744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Linear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14450"/>
            <a:ext cx="7391400" cy="554355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choice of control variables</a:t>
            </a: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8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choice of control variables (continued)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 control variables play a very important role in hedonic model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 control variables we picked generally can be considered to be independent of time dummy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Theoretically, the time dummies are independent of control variables and the rent index should not be changed for formula0~5. However, too few control variables will lead to large residual and thus affect the rent index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After enough control variables has been added, the rent index will keep stable. One should avoid adding too much control variables, which may make computation expensive and convergence difficult</a:t>
            </a:r>
            <a:endParaRPr lang="en-US" sz="24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538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Introduction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Comparison of different methodology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Bob Hargreaves (2000, New Zealand)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2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3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TBD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8438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1" y="1143000"/>
            <a:ext cx="7256929" cy="5607627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Boston Office Asking Rent Distribution</a:t>
            </a:r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15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autocorrelation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Why spatial model is needed?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In most applied data analysis, the observations were not mutually independent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 </a:t>
            </a:r>
            <a:r>
              <a:rPr lang="en-US" sz="2800" b="1" dirty="0"/>
              <a:t>wide range of scientific disciplines have encountered spatial autocorrelation among areal </a:t>
            </a:r>
            <a:r>
              <a:rPr lang="en-US" sz="2800" b="1" dirty="0" smtClean="0"/>
              <a:t>entities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Positive </a:t>
            </a:r>
            <a:r>
              <a:rPr lang="en-US" sz="2800" b="1" dirty="0"/>
              <a:t>spatial dependence tends to reduce the amount of information contained in the observations, because proximate observations can in part be used to predict each other</a:t>
            </a: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10141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autocorrelation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Fit models with spatial autocorrelation is challenging.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The spatial autocorrelation may actually come from model misspecification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err="1" smtClean="0"/>
              <a:t>Heteroskedasticity</a:t>
            </a:r>
            <a:endParaRPr lang="en-US" sz="28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Missing covariates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Function form</a:t>
            </a:r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40530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autocorrelation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Constant quality Moran’s I test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914473"/>
              </p:ext>
            </p:extLst>
          </p:nvPr>
        </p:nvGraphicFramePr>
        <p:xfrm>
          <a:off x="1421559" y="3124200"/>
          <a:ext cx="7265241" cy="2846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Worksheet" r:id="rId3" imgW="5372033" imgH="2104994" progId="Excel.Sheet.12">
                  <p:embed/>
                </p:oleObj>
              </mc:Choice>
              <mc:Fallback>
                <p:oleObj name="Worksheet" r:id="rId3" imgW="5372033" imgH="21049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1559" y="3124200"/>
                        <a:ext cx="7265241" cy="2846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846006"/>
              </p:ext>
            </p:extLst>
          </p:nvPr>
        </p:nvGraphicFramePr>
        <p:xfrm>
          <a:off x="1524000" y="2133600"/>
          <a:ext cx="701274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Worksheet" r:id="rId5" imgW="5543584" imgH="580893" progId="Excel.Sheet.12">
                  <p:embed/>
                </p:oleObj>
              </mc:Choice>
              <mc:Fallback>
                <p:oleObj name="Worksheet" r:id="rId5" imgW="5543584" imgH="5808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133600"/>
                        <a:ext cx="7012747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0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autocorrelation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Do spatial weights affect Moran’s I?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All kinds of spatial weights indicate significant spatial 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Parametric bootstrapping or tests specifically tuned to the setting </a:t>
            </a:r>
            <a:r>
              <a:rPr lang="en-US" sz="2800" b="1" dirty="0" smtClean="0"/>
              <a:t>are </a:t>
            </a:r>
            <a:r>
              <a:rPr lang="en-US" sz="2800" b="1" dirty="0"/>
              <a:t>sometimes needed</a:t>
            </a: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260748"/>
              </p:ext>
            </p:extLst>
          </p:nvPr>
        </p:nvGraphicFramePr>
        <p:xfrm>
          <a:off x="228600" y="2286000"/>
          <a:ext cx="8610600" cy="195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Worksheet" r:id="rId3" imgW="5067233" imgH="1152600" progId="Excel.Sheet.12">
                  <p:embed/>
                </p:oleObj>
              </mc:Choice>
              <mc:Fallback>
                <p:oleObj name="Worksheet" r:id="rId3" imgW="5067233" imgH="1152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2286000"/>
                        <a:ext cx="8610600" cy="1958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0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autocorrelation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Spatial autocorrelation does exist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Different spatial weights lead to different spatial autocorrelation and may affect the final rent index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Does the choice of spatial weights significantly affect the rent index results? If it does, how to choose appropriate spatial weights?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Further investigation of spatial weights is needed</a:t>
            </a:r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34019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/>
              <a:t>S</a:t>
            </a:r>
            <a:r>
              <a:rPr lang="en-US" sz="3200" b="1" dirty="0" smtClean="0"/>
              <a:t>patial Weights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The spatial weights depend on two factors: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Definition of spatial neighborhood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Definition of spatial weight style</a:t>
            </a:r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16259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/>
              <a:t>S</a:t>
            </a:r>
            <a:r>
              <a:rPr lang="en-US" sz="3200" b="1" dirty="0" smtClean="0"/>
              <a:t>patial Neighborhood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Distance-based neighbors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The </a:t>
            </a:r>
            <a:r>
              <a:rPr lang="en-US" sz="3200" i="1" dirty="0"/>
              <a:t>k</a:t>
            </a:r>
            <a:r>
              <a:rPr lang="en-US" sz="3200" b="1" dirty="0" smtClean="0"/>
              <a:t> nearest points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All the points that have the distance of </a:t>
            </a:r>
            <a:r>
              <a:rPr lang="en-US" sz="3200" i="1" dirty="0" smtClean="0"/>
              <a:t>k</a:t>
            </a:r>
            <a:r>
              <a:rPr lang="en-US" sz="3200" b="1" dirty="0" smtClean="0"/>
              <a:t> km or less from the point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Contiguity neighbors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Contiguity queen neighbors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Contiguity rook neighbors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Graph/Grid neighbors</a:t>
            </a:r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976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/>
              <a:t>S</a:t>
            </a:r>
            <a:r>
              <a:rPr lang="en-US" sz="3200" b="1" dirty="0" smtClean="0"/>
              <a:t>patial Neighborhood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Contiguity rook neighbors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It is defined as tracts sharing more than one boundary point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The neighbors of area 1 are area 2 and 3</a:t>
            </a:r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4600" y="3619500"/>
            <a:ext cx="68580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619500"/>
            <a:ext cx="685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600" y="4038600"/>
            <a:ext cx="685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00400" y="4038600"/>
            <a:ext cx="685800" cy="419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/>
              <a:t>S</a:t>
            </a:r>
            <a:r>
              <a:rPr lang="en-US" sz="3200" b="1" dirty="0" smtClean="0"/>
              <a:t>patial Neighborhood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Contiguity </a:t>
            </a:r>
            <a:r>
              <a:rPr lang="en-US" sz="3200" b="1" dirty="0"/>
              <a:t>queen</a:t>
            </a:r>
            <a:r>
              <a:rPr lang="en-US" sz="3200" b="1" dirty="0" smtClean="0"/>
              <a:t> neighbors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/>
              <a:t>Tracts sharing boundary point are taken as neighbors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The neighbors of area 1 are area 2, 3 and 4</a:t>
            </a:r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4600" y="3619500"/>
            <a:ext cx="68580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619500"/>
            <a:ext cx="685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4038600"/>
            <a:ext cx="685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4038600"/>
            <a:ext cx="685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539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Introduction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PPR’s methodology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1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Advantage and Disadvantage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Advantage: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1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2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Disadvantage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1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5696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weights style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There are lots of spatial weights style available: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“W”: row standardized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“B”: basic binary coding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“C”: globally standardized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“U”: equal to “C” divided by the number of neighbors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“S”: variance-stabilizing coding scheme proposed by </a:t>
            </a:r>
            <a:r>
              <a:rPr lang="en-US" sz="3200" b="1" dirty="0" err="1" smtClean="0"/>
              <a:t>Tiefelsdorf</a:t>
            </a: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8729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weights style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“W” style spatial weights using rook neighbors</a:t>
            </a:r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89337" y="1447800"/>
            <a:ext cx="2735263" cy="1611313"/>
            <a:chOff x="3589337" y="1752600"/>
            <a:chExt cx="2735263" cy="1611313"/>
          </a:xfrm>
        </p:grpSpPr>
        <p:sp>
          <p:nvSpPr>
            <p:cNvPr id="3076" name="AutoShape 1036" descr="1701 S 16th St - click for full-size image"/>
            <p:cNvSpPr>
              <a:spLocks noChangeAspect="1" noChangeArrowheads="1"/>
            </p:cNvSpPr>
            <p:nvPr/>
          </p:nvSpPr>
          <p:spPr bwMode="auto">
            <a:xfrm>
              <a:off x="6027737" y="3067050"/>
              <a:ext cx="296863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AutoShape 1041" descr="1701 S 16th St - click for full-size image"/>
            <p:cNvSpPr>
              <a:spLocks noChangeAspect="1" noChangeArrowheads="1"/>
            </p:cNvSpPr>
            <p:nvPr/>
          </p:nvSpPr>
          <p:spPr bwMode="auto">
            <a:xfrm>
              <a:off x="6027737" y="3067050"/>
              <a:ext cx="296863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589337" y="1752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75137" y="1752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9337" y="2133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75137" y="2133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1752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53000" y="2133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9337" y="2514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75137" y="2514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53000" y="2514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658160"/>
              </p:ext>
            </p:extLst>
          </p:nvPr>
        </p:nvGraphicFramePr>
        <p:xfrm>
          <a:off x="1143000" y="3201194"/>
          <a:ext cx="7225790" cy="312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Worksheet" r:id="rId3" imgW="4429041" imgH="1914516" progId="Excel.Sheet.12">
                  <p:embed/>
                </p:oleObj>
              </mc:Choice>
              <mc:Fallback>
                <p:oleObj name="Worksheet" r:id="rId3" imgW="4429041" imgH="19145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201194"/>
                        <a:ext cx="7225790" cy="3123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182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weights style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Spatial Lag from “W” style spatial weights using rook neighbors</a:t>
            </a:r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89337" y="1589087"/>
            <a:ext cx="2735263" cy="1611313"/>
            <a:chOff x="3589337" y="1752600"/>
            <a:chExt cx="2735263" cy="1611313"/>
          </a:xfrm>
        </p:grpSpPr>
        <p:sp>
          <p:nvSpPr>
            <p:cNvPr id="3076" name="AutoShape 1036" descr="1701 S 16th St - click for full-size image"/>
            <p:cNvSpPr>
              <a:spLocks noChangeAspect="1" noChangeArrowheads="1"/>
            </p:cNvSpPr>
            <p:nvPr/>
          </p:nvSpPr>
          <p:spPr bwMode="auto">
            <a:xfrm>
              <a:off x="6027737" y="3067050"/>
              <a:ext cx="296863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AutoShape 1041" descr="1701 S 16th St - click for full-size image"/>
            <p:cNvSpPr>
              <a:spLocks noChangeAspect="1" noChangeArrowheads="1"/>
            </p:cNvSpPr>
            <p:nvPr/>
          </p:nvSpPr>
          <p:spPr bwMode="auto">
            <a:xfrm>
              <a:off x="6027737" y="3067050"/>
              <a:ext cx="296863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589337" y="1752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$10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75137" y="1752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9337" y="2133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$11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75137" y="2133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$12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1752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$12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53000" y="2133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$13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9337" y="2514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$12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75137" y="2514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$13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53000" y="2514600"/>
              <a:ext cx="6667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$14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653631" y="3962400"/>
            <a:ext cx="2975769" cy="1611313"/>
            <a:chOff x="3352799" y="3962400"/>
            <a:chExt cx="2975769" cy="1611313"/>
          </a:xfrm>
        </p:grpSpPr>
        <p:sp>
          <p:nvSpPr>
            <p:cNvPr id="21" name="AutoShape 1036" descr="1701 S 16th St - click for full-size image"/>
            <p:cNvSpPr>
              <a:spLocks noChangeAspect="1" noChangeArrowheads="1"/>
            </p:cNvSpPr>
            <p:nvPr/>
          </p:nvSpPr>
          <p:spPr bwMode="auto">
            <a:xfrm>
              <a:off x="6031705" y="5276850"/>
              <a:ext cx="296863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1041" descr="1701 S 16th St - click for full-size image"/>
            <p:cNvSpPr>
              <a:spLocks noChangeAspect="1" noChangeArrowheads="1"/>
            </p:cNvSpPr>
            <p:nvPr/>
          </p:nvSpPr>
          <p:spPr bwMode="auto">
            <a:xfrm>
              <a:off x="6031705" y="5276850"/>
              <a:ext cx="296863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52800" y="3962400"/>
              <a:ext cx="90725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$11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9104" y="3962400"/>
              <a:ext cx="90249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$11.33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2799" y="4343400"/>
              <a:ext cx="90328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$11.33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79105" y="4343400"/>
              <a:ext cx="90249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$12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599" y="3962400"/>
              <a:ext cx="85010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00649" y="4343400"/>
              <a:ext cx="83105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$12.67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4724400"/>
              <a:ext cx="90328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79104" y="4724400"/>
              <a:ext cx="92154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$12.67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00649" y="4724400"/>
              <a:ext cx="83105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$13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24000" y="198175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Rent Matrix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00200" y="427886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Spatial Lag of Rent Matrix</a:t>
            </a:r>
          </a:p>
        </p:txBody>
      </p:sp>
    </p:spTree>
    <p:extLst>
      <p:ext uri="{BB962C8B-B14F-4D97-AF65-F5344CB8AC3E}">
        <p14:creationId xmlns:p14="http://schemas.microsoft.com/office/powerpoint/2010/main" val="10571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5384801" cy="40386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correlation chart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Moran’s I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Moran’s I statistic: 0.5556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p</a:t>
            </a:r>
            <a:r>
              <a:rPr lang="en-US" sz="2400" b="1" dirty="0" smtClean="0"/>
              <a:t>-value: 0.002538</a:t>
            </a:r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45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Does neighbors definition affect spatial correlation?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spatial correlation and its significance will be changed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How will it affect the result of whole model?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How to choose the right neighbors definition?</a:t>
            </a:r>
            <a:endParaRPr lang="en-US" sz="24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97588"/>
              </p:ext>
            </p:extLst>
          </p:nvPr>
        </p:nvGraphicFramePr>
        <p:xfrm>
          <a:off x="838200" y="2133600"/>
          <a:ext cx="7266635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Worksheet" r:id="rId3" imgW="3295616" imgH="580893" progId="Excel.Sheet.12">
                  <p:embed/>
                </p:oleObj>
              </mc:Choice>
              <mc:Fallback>
                <p:oleObj name="Worksheet" r:id="rId3" imgW="3295616" imgH="5808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33600"/>
                        <a:ext cx="7266635" cy="1281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Does spatial weights style affect spatial correlation?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spatial correlation and its significance change as well. The change is not as big as that from different neighbor definition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How will it affect the result of whole model?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How to choose the right spatial weights?</a:t>
            </a:r>
            <a:endParaRPr lang="en-US" sz="24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52986"/>
              </p:ext>
            </p:extLst>
          </p:nvPr>
        </p:nvGraphicFramePr>
        <p:xfrm>
          <a:off x="1524000" y="1828800"/>
          <a:ext cx="6629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Worksheet" r:id="rId3" imgW="3295616" imgH="771642" progId="Excel.Sheet.12">
                  <p:embed/>
                </p:oleObj>
              </mc:Choice>
              <mc:Fallback>
                <p:oleObj name="Worksheet" r:id="rId3" imgW="3295616" imgH="7716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828800"/>
                        <a:ext cx="66294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7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Advanced topic of spatial weights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different spatial weights, no matter it is caused by neighbor definition or spatial weights’ style, will give different spatial 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Further advanced research could be directionally spatial weights or even geographic spatial weights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Heterogeneity (vary along location)</a:t>
            </a:r>
            <a:endParaRPr lang="en-US" sz="2800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Anisotropy (vary along direction)</a:t>
            </a:r>
            <a:endParaRPr lang="en-US" sz="32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27494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Spatial Autocorrelation: Test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Issues need to be consider: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1. Does the mean model of the data remove systematic spatial patterning from the data? (choice of control variable</a:t>
            </a:r>
            <a:r>
              <a:rPr lang="en-US" sz="2800" b="1" dirty="0" smtClean="0"/>
              <a:t>)</a:t>
            </a:r>
            <a:endParaRPr lang="en-US" sz="28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2</a:t>
            </a:r>
            <a:r>
              <a:rPr lang="en-US" sz="2800" b="1" dirty="0" smtClean="0"/>
              <a:t>. Are </a:t>
            </a:r>
            <a:r>
              <a:rPr lang="en-US" sz="2800" b="1" dirty="0" smtClean="0"/>
              <a:t>the spatial weights we use are those that generated the autocorrelation. (choice of spatial </a:t>
            </a:r>
            <a:r>
              <a:rPr lang="en-US" sz="2800" b="1" dirty="0" smtClean="0"/>
              <a:t>weights: </a:t>
            </a:r>
            <a:r>
              <a:rPr lang="en-US" sz="2800" b="1" dirty="0" smtClean="0"/>
              <a:t>Is it appropriate of a</a:t>
            </a:r>
            <a:r>
              <a:rPr lang="en-US" sz="2800" b="1" dirty="0" smtClean="0"/>
              <a:t>ssuming homoscedasticity or regular shape? </a:t>
            </a:r>
            <a:r>
              <a:rPr lang="en-US" sz="2800" b="1" dirty="0" err="1" smtClean="0"/>
              <a:t>skewness</a:t>
            </a:r>
            <a:r>
              <a:rPr lang="en-US" sz="2800" b="1" dirty="0" smtClean="0"/>
              <a:t> and </a:t>
            </a:r>
            <a:r>
              <a:rPr lang="en-US" sz="2800" b="1" dirty="0"/>
              <a:t>k</a:t>
            </a:r>
            <a:r>
              <a:rPr lang="en-US" sz="2800" b="1" dirty="0" smtClean="0"/>
              <a:t>urtosis? )</a:t>
            </a:r>
            <a:endParaRPr lang="en-US" sz="2800" b="1" dirty="0" smtClean="0"/>
          </a:p>
          <a:p>
            <a:pPr lvl="1">
              <a:spcBef>
                <a:spcPct val="20000"/>
              </a:spcBef>
              <a:buSzPct val="120000"/>
            </a:pPr>
            <a:endParaRPr lang="en-US" sz="32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31919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Spatial Autocorrelation: Test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Global </a:t>
            </a:r>
            <a:r>
              <a:rPr lang="en-US" sz="2800" b="1" dirty="0" smtClean="0"/>
              <a:t>Tests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Moran’s I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Geary’s C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Global </a:t>
            </a:r>
            <a:r>
              <a:rPr lang="en-US" sz="2800" b="1" dirty="0" err="1" smtClean="0"/>
              <a:t>Getis-Ord</a:t>
            </a:r>
            <a:r>
              <a:rPr lang="en-US" sz="2800" b="1" dirty="0" smtClean="0"/>
              <a:t> G</a:t>
            </a:r>
            <a:endParaRPr lang="en-US" sz="28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Spatial general cross product Mantel test</a:t>
            </a:r>
            <a:endParaRPr lang="en-US" sz="2800" b="1" dirty="0" smtClean="0"/>
          </a:p>
          <a:p>
            <a:pPr lvl="1">
              <a:spcBef>
                <a:spcPct val="20000"/>
              </a:spcBef>
              <a:buSzPct val="120000"/>
            </a:pPr>
            <a:endParaRPr lang="en-US" sz="32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110356"/>
              </p:ext>
            </p:extLst>
          </p:nvPr>
        </p:nvGraphicFramePr>
        <p:xfrm>
          <a:off x="76200" y="2438400"/>
          <a:ext cx="89676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Worksheet" r:id="rId3" imgW="5857824" imgH="771642" progId="Excel.Sheet.12">
                  <p:embed/>
                </p:oleObj>
              </mc:Choice>
              <mc:Fallback>
                <p:oleObj name="Worksheet" r:id="rId3" imgW="5857824" imgH="7716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2438400"/>
                        <a:ext cx="8967612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7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Spatial Autocorrelation: Test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Global </a:t>
            </a:r>
            <a:r>
              <a:rPr lang="en-US" sz="2800" b="1" dirty="0" smtClean="0"/>
              <a:t>Tests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Does higher order spatial correlation exist?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For contiguity neighbors, it indicates that  the effect from higher order neighbors can not be ignored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For distance-based neighbors, it suggests to use large distance</a:t>
            </a:r>
            <a:r>
              <a:rPr lang="en-US" sz="2400" b="1" dirty="0"/>
              <a:t> </a:t>
            </a:r>
            <a:r>
              <a:rPr lang="en-US" sz="2400" b="1" dirty="0" smtClean="0"/>
              <a:t>instead.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/>
          </a:p>
          <a:p>
            <a:pPr lvl="2">
              <a:spcBef>
                <a:spcPct val="20000"/>
              </a:spcBef>
              <a:buSzPct val="120000"/>
            </a:pPr>
            <a:endParaRPr lang="en-US" sz="32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869815"/>
              </p:ext>
            </p:extLst>
          </p:nvPr>
        </p:nvGraphicFramePr>
        <p:xfrm>
          <a:off x="1223487" y="2286000"/>
          <a:ext cx="6777513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Worksheet" r:id="rId3" imgW="5553024" imgH="1533558" progId="Excel.Sheet.12">
                  <p:embed/>
                </p:oleObj>
              </mc:Choice>
              <mc:Fallback>
                <p:oleObj name="Worksheet" r:id="rId3" imgW="5553024" imgH="1533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3487" y="2286000"/>
                        <a:ext cx="6777513" cy="187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4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Data Preparation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Spatial Autocorrelation: Test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Global </a:t>
            </a:r>
            <a:r>
              <a:rPr lang="en-US" sz="2800" b="1" dirty="0" smtClean="0"/>
              <a:t>Tests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How distance affect spatial correlation?</a:t>
            </a:r>
            <a:endParaRPr lang="en-US" sz="32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36317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43074"/>
            <a:ext cx="6819900" cy="5114925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Spatial Autocorrelation: Test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Local Tests: Local Moran’s I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32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68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Results and Model Validation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Results</a:t>
            </a:r>
            <a:endParaRPr lang="en-US" sz="2800" b="1" dirty="0" smtClean="0">
              <a:solidFill>
                <a:srgbClr val="EE3124"/>
              </a:solidFill>
            </a:endParaRP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Model Comparison</a:t>
            </a:r>
            <a:endParaRPr lang="en-US" sz="2800" b="1" dirty="0" smtClean="0"/>
          </a:p>
          <a:p>
            <a:pPr lvl="1">
              <a:spcBef>
                <a:spcPct val="20000"/>
              </a:spcBef>
              <a:buSzPct val="120000"/>
            </a:pPr>
            <a:endParaRPr lang="en-US" sz="32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50670"/>
              </p:ext>
            </p:extLst>
          </p:nvPr>
        </p:nvGraphicFramePr>
        <p:xfrm>
          <a:off x="609600" y="1447800"/>
          <a:ext cx="8001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30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Results</a:t>
            </a:r>
            <a:endParaRPr lang="en-US" sz="2800" b="1" dirty="0" smtClean="0">
              <a:solidFill>
                <a:srgbClr val="EE3124"/>
              </a:solidFill>
            </a:endParaRP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Spatial Error Model Results</a:t>
            </a:r>
            <a:endParaRPr lang="en-US" sz="2800" b="1" dirty="0" smtClean="0"/>
          </a:p>
          <a:p>
            <a:pPr lvl="1">
              <a:spcBef>
                <a:spcPct val="20000"/>
              </a:spcBef>
              <a:buSzPct val="120000"/>
            </a:pPr>
            <a:endParaRPr lang="en-US" sz="32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53642"/>
              </p:ext>
            </p:extLst>
          </p:nvPr>
        </p:nvGraphicFramePr>
        <p:xfrm>
          <a:off x="699074" y="1371600"/>
          <a:ext cx="7911526" cy="2829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Worksheet" r:id="rId3" imgW="5886416" imgH="2104994" progId="Excel.Sheet.12">
                  <p:embed/>
                </p:oleObj>
              </mc:Choice>
              <mc:Fallback>
                <p:oleObj name="Worksheet" r:id="rId3" imgW="5886416" imgH="21049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074" y="1371600"/>
                        <a:ext cx="7911526" cy="2829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060762"/>
              </p:ext>
            </p:extLst>
          </p:nvPr>
        </p:nvGraphicFramePr>
        <p:xfrm>
          <a:off x="685800" y="4267200"/>
          <a:ext cx="7921171" cy="257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Worksheet" r:id="rId5" imgW="5886416" imgH="1914516" progId="Excel.Sheet.12">
                  <p:embed/>
                </p:oleObj>
              </mc:Choice>
              <mc:Fallback>
                <p:oleObj name="Worksheet" r:id="rId5" imgW="5886416" imgH="19145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4267200"/>
                        <a:ext cx="7921171" cy="2576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6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Results</a:t>
            </a:r>
            <a:endParaRPr lang="en-US" sz="2800" b="1" dirty="0" smtClean="0">
              <a:solidFill>
                <a:srgbClr val="EE3124"/>
              </a:solidFill>
            </a:endParaRP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Spatial Error Model Results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Lambda vs. Moran’s I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Lambda: </a:t>
            </a:r>
            <a:r>
              <a:rPr lang="en-US" sz="2400" b="1" dirty="0" smtClean="0">
                <a:solidFill>
                  <a:srgbClr val="FF0000"/>
                </a:solidFill>
              </a:rPr>
              <a:t>0.7947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Moran’s I: </a:t>
            </a:r>
            <a:r>
              <a:rPr lang="en-US" sz="2400" b="1" dirty="0" smtClean="0">
                <a:solidFill>
                  <a:srgbClr val="FF0000"/>
                </a:solidFill>
              </a:rPr>
              <a:t>0.396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Why the results of spatial correlation </a:t>
            </a:r>
            <a:r>
              <a:rPr lang="en-US" sz="2800" b="1" dirty="0" smtClean="0"/>
              <a:t>are</a:t>
            </a:r>
            <a:r>
              <a:rPr lang="en-US" sz="2800" b="1" dirty="0" smtClean="0"/>
              <a:t> not compatible?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Moran’s I is based on results from linear regression, while treating the covariates’ coefficients as constants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Lambda is simultaneously estimated from spatial error model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Lambda is considered as real indicator of spatial correlation</a:t>
            </a:r>
            <a:endParaRPr lang="en-US" sz="2400" b="1" dirty="0" smtClean="0"/>
          </a:p>
          <a:p>
            <a:pPr lvl="1">
              <a:spcBef>
                <a:spcPct val="20000"/>
              </a:spcBef>
              <a:buSzPct val="120000"/>
            </a:pPr>
            <a:endParaRPr lang="en-US" sz="32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69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Rent Types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Data Source / Availability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Time Dummy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Control Variables 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Key Issues</a:t>
            </a:r>
          </a:p>
        </p:txBody>
      </p:sp>
    </p:spTree>
    <p:extLst>
      <p:ext uri="{BB962C8B-B14F-4D97-AF65-F5344CB8AC3E}">
        <p14:creationId xmlns:p14="http://schemas.microsoft.com/office/powerpoint/2010/main" val="25389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7565</TotalTime>
  <Words>3643</Words>
  <Application>Microsoft Office PowerPoint</Application>
  <PresentationFormat>On-screen Show (4:3)</PresentationFormat>
  <Paragraphs>1037</Paragraphs>
  <Slides>85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Office Theme</vt:lpstr>
      <vt:lpstr>Worksheet</vt:lpstr>
      <vt:lpstr>Equation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Costar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Vacancy Comparison</dc:title>
  <dc:creator>Walter Bialas</dc:creator>
  <cp:lastModifiedBy>Sam He</cp:lastModifiedBy>
  <cp:revision>503</cp:revision>
  <dcterms:created xsi:type="dcterms:W3CDTF">2010-08-18T13:11:13Z</dcterms:created>
  <dcterms:modified xsi:type="dcterms:W3CDTF">2012-05-09T21:02:33Z</dcterms:modified>
</cp:coreProperties>
</file>