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9" r:id="rId7"/>
    <p:sldMasterId id="2147483673" r:id="rId8"/>
    <p:sldMasterId id="2147483675" r:id="rId9"/>
  </p:sldMasterIdLst>
  <p:notesMasterIdLst>
    <p:notesMasterId r:id="rId89"/>
  </p:notesMasterIdLst>
  <p:handoutMasterIdLst>
    <p:handoutMasterId r:id="rId90"/>
  </p:handoutMasterIdLst>
  <p:sldIdLst>
    <p:sldId id="599" r:id="rId10"/>
    <p:sldId id="600" r:id="rId11"/>
    <p:sldId id="601" r:id="rId12"/>
    <p:sldId id="602" r:id="rId13"/>
    <p:sldId id="604" r:id="rId14"/>
    <p:sldId id="605" r:id="rId15"/>
    <p:sldId id="607" r:id="rId16"/>
    <p:sldId id="728" r:id="rId17"/>
    <p:sldId id="642" r:id="rId18"/>
    <p:sldId id="609" r:id="rId19"/>
    <p:sldId id="611" r:id="rId20"/>
    <p:sldId id="612" r:id="rId21"/>
    <p:sldId id="729" r:id="rId22"/>
    <p:sldId id="643" r:id="rId23"/>
    <p:sldId id="614" r:id="rId24"/>
    <p:sldId id="616" r:id="rId25"/>
    <p:sldId id="615" r:id="rId26"/>
    <p:sldId id="617" r:id="rId27"/>
    <p:sldId id="618" r:id="rId28"/>
    <p:sldId id="619" r:id="rId29"/>
    <p:sldId id="620" r:id="rId30"/>
    <p:sldId id="730" r:id="rId31"/>
    <p:sldId id="644" r:id="rId32"/>
    <p:sldId id="427" r:id="rId33"/>
    <p:sldId id="266" r:id="rId34"/>
    <p:sldId id="624" r:id="rId35"/>
    <p:sldId id="625" r:id="rId36"/>
    <p:sldId id="626" r:id="rId37"/>
    <p:sldId id="628" r:id="rId38"/>
    <p:sldId id="629" r:id="rId39"/>
    <p:sldId id="630" r:id="rId40"/>
    <p:sldId id="731" r:id="rId41"/>
    <p:sldId id="645" r:id="rId42"/>
    <p:sldId id="632" r:id="rId43"/>
    <p:sldId id="633" r:id="rId44"/>
    <p:sldId id="732" r:id="rId45"/>
    <p:sldId id="670" r:id="rId46"/>
    <p:sldId id="635" r:id="rId47"/>
    <p:sldId id="636" r:id="rId48"/>
    <p:sldId id="637" r:id="rId49"/>
    <p:sldId id="671" r:id="rId50"/>
    <p:sldId id="639" r:id="rId51"/>
    <p:sldId id="640" r:id="rId52"/>
    <p:sldId id="641" r:id="rId53"/>
    <p:sldId id="672" r:id="rId54"/>
    <p:sldId id="673" r:id="rId55"/>
    <p:sldId id="649" r:id="rId56"/>
    <p:sldId id="650" r:id="rId57"/>
    <p:sldId id="451" r:id="rId58"/>
    <p:sldId id="652" r:id="rId59"/>
    <p:sldId id="653" r:id="rId60"/>
    <p:sldId id="651" r:id="rId61"/>
    <p:sldId id="655" r:id="rId62"/>
    <p:sldId id="656" r:id="rId63"/>
    <p:sldId id="658" r:id="rId64"/>
    <p:sldId id="659" r:id="rId65"/>
    <p:sldId id="660" r:id="rId66"/>
    <p:sldId id="700" r:id="rId67"/>
    <p:sldId id="708" r:id="rId68"/>
    <p:sldId id="701" r:id="rId69"/>
    <p:sldId id="702" r:id="rId70"/>
    <p:sldId id="703" r:id="rId71"/>
    <p:sldId id="704" r:id="rId72"/>
    <p:sldId id="705" r:id="rId73"/>
    <p:sldId id="706" r:id="rId74"/>
    <p:sldId id="707" r:id="rId75"/>
    <p:sldId id="709" r:id="rId76"/>
    <p:sldId id="710" r:id="rId77"/>
    <p:sldId id="711" r:id="rId78"/>
    <p:sldId id="661" r:id="rId79"/>
    <p:sldId id="662" r:id="rId80"/>
    <p:sldId id="663" r:id="rId81"/>
    <p:sldId id="664" r:id="rId82"/>
    <p:sldId id="665" r:id="rId83"/>
    <p:sldId id="669" r:id="rId84"/>
    <p:sldId id="667" r:id="rId85"/>
    <p:sldId id="668" r:id="rId86"/>
    <p:sldId id="733" r:id="rId87"/>
    <p:sldId id="264" r:id="rId8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ngtao li" initials="f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49504F"/>
    <a:srgbClr val="AD2B26"/>
    <a:srgbClr val="B70006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0" autoAdjust="0"/>
    <p:restoredTop sz="95306" autoAdjust="0"/>
  </p:normalViewPr>
  <p:slideViewPr>
    <p:cSldViewPr snapToGrid="0">
      <p:cViewPr varScale="1">
        <p:scale>
          <a:sx n="86" d="100"/>
          <a:sy n="86" d="100"/>
        </p:scale>
        <p:origin x="39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13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commentAuthors" Target="commentAuthors.xml"/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handoutMaster" Target="handoutMasters/handoutMaster1.xml"/><Relationship Id="rId9" Type="http://schemas.openxmlformats.org/officeDocument/2006/relationships/slideMaster" Target="slideMasters/slideMaster8.xml"/><Relationship Id="rId89" Type="http://schemas.openxmlformats.org/officeDocument/2006/relationships/notesMaster" Target="notesMasters/notesMaster1.xml"/><Relationship Id="rId88" Type="http://schemas.openxmlformats.org/officeDocument/2006/relationships/slide" Target="slides/slide79.xml"/><Relationship Id="rId87" Type="http://schemas.openxmlformats.org/officeDocument/2006/relationships/slide" Target="slides/slide78.xml"/><Relationship Id="rId86" Type="http://schemas.openxmlformats.org/officeDocument/2006/relationships/slide" Target="slides/slide77.xml"/><Relationship Id="rId85" Type="http://schemas.openxmlformats.org/officeDocument/2006/relationships/slide" Target="slides/slide76.xml"/><Relationship Id="rId84" Type="http://schemas.openxmlformats.org/officeDocument/2006/relationships/slide" Target="slides/slide75.xml"/><Relationship Id="rId83" Type="http://schemas.openxmlformats.org/officeDocument/2006/relationships/slide" Target="slides/slide74.xml"/><Relationship Id="rId82" Type="http://schemas.openxmlformats.org/officeDocument/2006/relationships/slide" Target="slides/slide73.xml"/><Relationship Id="rId81" Type="http://schemas.openxmlformats.org/officeDocument/2006/relationships/slide" Target="slides/slide72.xml"/><Relationship Id="rId80" Type="http://schemas.openxmlformats.org/officeDocument/2006/relationships/slide" Target="slides/slide71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70.xml"/><Relationship Id="rId78" Type="http://schemas.openxmlformats.org/officeDocument/2006/relationships/slide" Target="slides/slide69.xml"/><Relationship Id="rId77" Type="http://schemas.openxmlformats.org/officeDocument/2006/relationships/slide" Target="slides/slide68.xml"/><Relationship Id="rId76" Type="http://schemas.openxmlformats.org/officeDocument/2006/relationships/slide" Target="slides/slide67.xml"/><Relationship Id="rId75" Type="http://schemas.openxmlformats.org/officeDocument/2006/relationships/slide" Target="slides/slide66.xml"/><Relationship Id="rId74" Type="http://schemas.openxmlformats.org/officeDocument/2006/relationships/slide" Target="slides/slide65.xml"/><Relationship Id="rId73" Type="http://schemas.openxmlformats.org/officeDocument/2006/relationships/slide" Target="slides/slide64.xml"/><Relationship Id="rId72" Type="http://schemas.openxmlformats.org/officeDocument/2006/relationships/slide" Target="slides/slide63.xml"/><Relationship Id="rId71" Type="http://schemas.openxmlformats.org/officeDocument/2006/relationships/slide" Target="slides/slide62.xml"/><Relationship Id="rId70" Type="http://schemas.openxmlformats.org/officeDocument/2006/relationships/slide" Target="slides/slide61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0.xml"/><Relationship Id="rId68" Type="http://schemas.openxmlformats.org/officeDocument/2006/relationships/slide" Target="slides/slide59.xml"/><Relationship Id="rId67" Type="http://schemas.openxmlformats.org/officeDocument/2006/relationships/slide" Target="slides/slide58.xml"/><Relationship Id="rId66" Type="http://schemas.openxmlformats.org/officeDocument/2006/relationships/slide" Target="slides/slide57.xml"/><Relationship Id="rId65" Type="http://schemas.openxmlformats.org/officeDocument/2006/relationships/slide" Target="slides/slide56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60" Type="http://schemas.openxmlformats.org/officeDocument/2006/relationships/slide" Target="slides/slide5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0.xml"/><Relationship Id="rId58" Type="http://schemas.openxmlformats.org/officeDocument/2006/relationships/slide" Target="slides/slide49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5" Type="http://schemas.openxmlformats.org/officeDocument/2006/relationships/theme" Target="../theme/theme6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8.xml"/><Relationship Id="rId11" Type="http://schemas.openxmlformats.org/officeDocument/2006/relationships/image" Target="../media/image6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1" Type="http://schemas.openxmlformats.org/officeDocument/2006/relationships/hyperlink" Target="file:///E:\lesson\&#31532;1&#31456;-&#22823;&#25968;&#25454;&#23548;&#35770;&#21644;Linux&#29615;&#22659;\&#35762;&#20041;\&#23433;&#35013;&#25991;&#26723;\1.&#23433;&#35013;VMware&#34394;&#25311;&#26426;.do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png"/><Relationship Id="rId1" Type="http://schemas.openxmlformats.org/officeDocument/2006/relationships/hyperlink" Target="file:///E:\lesson\&#31532;1&#31456;-&#22823;&#25968;&#25454;&#23548;&#35770;&#21644;Linux&#29615;&#22659;\&#35762;&#20041;\&#23433;&#35013;&#25991;&#26723;\2.&#23433;&#35013;Centos.do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7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服务器系统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947070" y="2468880"/>
            <a:ext cx="1127125" cy="1148080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13474" y="1073300"/>
            <a:ext cx="10749598" cy="4219575"/>
          </a:xfrm>
        </p:spPr>
        <p:txBody>
          <a:bodyPr/>
          <a:lstStyle/>
          <a:p>
            <a:pPr marL="342900" lvl="0" indent="-342900">
              <a:spcBef>
                <a:spcPts val="360"/>
              </a:spcBef>
              <a:spcAft>
                <a:spcPts val="360"/>
              </a:spcAft>
              <a:buFont typeface="Wingdings" panose="05000000000000000000" pitchFamily="2" charset="2"/>
              <a:buChar char=""/>
            </a:pP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zh-CN" dirty="0">
                <a:solidFill>
                  <a:srgbClr val="262626"/>
                </a:solidFill>
              </a:rPr>
              <a:t>创始人——林纳斯 托瓦兹</a:t>
            </a:r>
            <a:endParaRPr lang="en-US" altLang="zh-CN" dirty="0">
              <a:solidFill>
                <a:srgbClr val="262626"/>
              </a:solidFill>
            </a:endParaRPr>
          </a:p>
          <a:p>
            <a:pPr marL="342900" indent="-342900">
              <a:spcBef>
                <a:spcPts val="360"/>
              </a:spcBef>
              <a:spcAft>
                <a:spcPts val="360"/>
              </a:spcAft>
              <a:buFont typeface="Wingdings" panose="05000000000000000000" pitchFamily="2" charset="2"/>
              <a:buChar char=""/>
            </a:pPr>
            <a:r>
              <a:rPr lang="en-US" altLang="zh-CN" dirty="0">
                <a:solidFill>
                  <a:srgbClr val="262626"/>
                </a:solidFill>
              </a:rPr>
              <a:t>Linux </a:t>
            </a:r>
            <a:r>
              <a:rPr lang="zh-CN" altLang="zh-CN" dirty="0">
                <a:solidFill>
                  <a:srgbClr val="262626"/>
                </a:solidFill>
              </a:rPr>
              <a:t>诞生于</a:t>
            </a:r>
            <a:r>
              <a:rPr lang="en-US" altLang="zh-CN" dirty="0">
                <a:solidFill>
                  <a:srgbClr val="262626"/>
                </a:solidFill>
              </a:rPr>
              <a:t>1991</a:t>
            </a:r>
            <a:r>
              <a:rPr lang="zh-CN" altLang="zh-CN" dirty="0">
                <a:solidFill>
                  <a:srgbClr val="262626"/>
                </a:solidFill>
              </a:rPr>
              <a:t>年，作者上大学期间实现的</a:t>
            </a:r>
            <a:endParaRPr lang="zh-CN" altLang="zh-CN" dirty="0">
              <a:solidFill>
                <a:srgbClr val="262626"/>
              </a:solidFill>
            </a:endParaRPr>
          </a:p>
          <a:p>
            <a:pPr marL="342900" indent="-342900">
              <a:spcBef>
                <a:spcPts val="360"/>
              </a:spcBef>
              <a:spcAft>
                <a:spcPts val="360"/>
              </a:spcAft>
              <a:buFont typeface="Wingdings" panose="05000000000000000000" pitchFamily="2" charset="2"/>
              <a:buChar char=""/>
            </a:pP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zh-CN" dirty="0">
                <a:solidFill>
                  <a:srgbClr val="262626"/>
                </a:solidFill>
              </a:rPr>
              <a:t>的特点：</a:t>
            </a:r>
            <a:r>
              <a:rPr lang="zh-CN" altLang="zh-CN" b="1" dirty="0">
                <a:solidFill>
                  <a:srgbClr val="FF0000"/>
                </a:solidFill>
              </a:rPr>
              <a:t>开源、免费</a:t>
            </a:r>
            <a:r>
              <a:rPr lang="zh-CN" altLang="zh-CN" dirty="0">
                <a:solidFill>
                  <a:srgbClr val="262626"/>
                </a:solidFill>
              </a:rPr>
              <a:t>、拥有最为庞大的源码贡献者</a:t>
            </a:r>
            <a:endParaRPr lang="en-US" altLang="zh-CN" dirty="0">
              <a:solidFill>
                <a:srgbClr val="262626"/>
              </a:solidFill>
            </a:endParaRPr>
          </a:p>
          <a:p>
            <a:pPr marL="342900" indent="-342900">
              <a:spcBef>
                <a:spcPts val="360"/>
              </a:spcBef>
              <a:spcAft>
                <a:spcPts val="360"/>
              </a:spcAft>
              <a:buFont typeface="Wingdings" panose="05000000000000000000" pitchFamily="2" charset="2"/>
              <a:buChar char=""/>
            </a:pPr>
            <a:r>
              <a:rPr lang="en-US" altLang="zh-CN" dirty="0"/>
              <a:t>Linux</a:t>
            </a:r>
            <a:r>
              <a:rPr lang="zh-CN" altLang="en-US" dirty="0"/>
              <a:t>的吉祥物是企鹅</a:t>
            </a: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系统介绍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549" y="3280793"/>
            <a:ext cx="2483498" cy="2671642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36" y="3104860"/>
            <a:ext cx="2628447" cy="315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13474" y="1073300"/>
            <a:ext cx="9908820" cy="1445965"/>
          </a:xfrm>
        </p:spPr>
        <p:txBody>
          <a:bodyPr/>
          <a:lstStyle/>
          <a:p>
            <a:pPr marL="342900" lvl="0" indent="-342900">
              <a:spcBef>
                <a:spcPts val="360"/>
              </a:spcBef>
              <a:spcAft>
                <a:spcPts val="360"/>
              </a:spcAft>
              <a:buFont typeface="Wingdings" panose="05000000000000000000" pitchFamily="2" charset="2"/>
              <a:buChar char=""/>
            </a:pP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zh-CN" dirty="0">
                <a:solidFill>
                  <a:srgbClr val="262626"/>
                </a:solidFill>
              </a:rPr>
              <a:t>操作系统本身是一个整体，包括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zh-CN" dirty="0">
                <a:solidFill>
                  <a:srgbClr val="262626"/>
                </a:solidFill>
              </a:rPr>
              <a:t>内核、系统库和系统程序，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zh-CN" dirty="0">
                <a:solidFill>
                  <a:srgbClr val="262626"/>
                </a:solidFill>
              </a:rPr>
              <a:t>内核是其最基础的部分</a:t>
            </a:r>
            <a:r>
              <a:rPr lang="zh-CN" altLang="en-US" dirty="0">
                <a:solidFill>
                  <a:srgbClr val="262626"/>
                </a:solidFill>
              </a:rPr>
              <a:t>。</a:t>
            </a:r>
            <a:endParaRPr lang="zh-CN" altLang="zh-CN" dirty="0">
              <a:solidFill>
                <a:srgbClr val="262626"/>
              </a:solidFill>
            </a:endParaRPr>
          </a:p>
          <a:p>
            <a:pPr marL="342900" indent="-342900">
              <a:spcBef>
                <a:spcPts val="360"/>
              </a:spcBef>
              <a:spcAft>
                <a:spcPts val="360"/>
              </a:spcAft>
              <a:buFont typeface="Wingdings" panose="05000000000000000000" pitchFamily="2" charset="2"/>
              <a:buChar char=""/>
            </a:pPr>
            <a:r>
              <a:rPr lang="zh-CN" altLang="zh-CN" dirty="0">
                <a:solidFill>
                  <a:srgbClr val="262626"/>
                </a:solidFill>
              </a:rPr>
              <a:t>自发布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zh-CN" dirty="0">
                <a:solidFill>
                  <a:srgbClr val="262626"/>
                </a:solidFill>
              </a:rPr>
              <a:t>内核来，很多公司加入其中，在内核的基础上构建了自己的操作系统版本，被称为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zh-CN" dirty="0">
                <a:solidFill>
                  <a:srgbClr val="262626"/>
                </a:solidFill>
              </a:rPr>
              <a:t>的发行版。</a:t>
            </a:r>
            <a:endParaRPr lang="zh-CN" altLang="zh-CN" dirty="0">
              <a:solidFill>
                <a:srgbClr val="262626"/>
              </a:solidFill>
            </a:endParaRP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发行版介绍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1284433" y="2666093"/>
            <a:ext cx="8197468" cy="356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50475" y="912176"/>
            <a:ext cx="7769374" cy="550287"/>
          </a:xfrm>
        </p:spPr>
        <p:txBody>
          <a:bodyPr/>
          <a:lstStyle/>
          <a:p>
            <a:pPr marL="342900" indent="-342900">
              <a:spcBef>
                <a:spcPts val="360"/>
              </a:spcBef>
              <a:spcAft>
                <a:spcPts val="360"/>
              </a:spcAft>
              <a:buFont typeface="Wingdings" panose="05000000000000000000" pitchFamily="2" charset="2"/>
              <a:buChar char=""/>
            </a:pPr>
            <a:r>
              <a:rPr lang="en-US" altLang="zh-CN" dirty="0">
                <a:solidFill>
                  <a:srgbClr val="262626"/>
                </a:solidFill>
              </a:rPr>
              <a:t>Redhat</a:t>
            </a:r>
            <a:r>
              <a:rPr lang="zh-CN" altLang="en-US" dirty="0">
                <a:solidFill>
                  <a:srgbClr val="262626"/>
                </a:solidFill>
              </a:rPr>
              <a:t>：全球最大的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en-US" dirty="0">
                <a:solidFill>
                  <a:srgbClr val="262626"/>
                </a:solidFill>
              </a:rPr>
              <a:t>发行厂商，功能全面、稳定。</a:t>
            </a:r>
            <a:r>
              <a:rPr lang="en-US" altLang="zh-CN" dirty="0">
                <a:solidFill>
                  <a:srgbClr val="262626"/>
                </a:solidFill>
              </a:rPr>
              <a:t>2018</a:t>
            </a:r>
            <a:r>
              <a:rPr lang="zh-CN" altLang="en-US" dirty="0">
                <a:solidFill>
                  <a:srgbClr val="262626"/>
                </a:solidFill>
              </a:rPr>
              <a:t>年，被</a:t>
            </a:r>
            <a:r>
              <a:rPr lang="en-US" altLang="zh-CN" dirty="0">
                <a:solidFill>
                  <a:srgbClr val="262626"/>
                </a:solidFill>
              </a:rPr>
              <a:t>IBM</a:t>
            </a:r>
            <a:r>
              <a:rPr lang="zh-CN" altLang="en-US" dirty="0">
                <a:solidFill>
                  <a:srgbClr val="262626"/>
                </a:solidFill>
              </a:rPr>
              <a:t>收购。</a:t>
            </a:r>
            <a:endParaRPr lang="zh-CN" altLang="zh-CN" dirty="0">
              <a:solidFill>
                <a:srgbClr val="262626"/>
              </a:solidFill>
            </a:endParaRP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发行版介绍</a:t>
            </a:r>
            <a:r>
              <a:rPr kumimoji="1" lang="en-US" altLang="zh-CN" dirty="0"/>
              <a:t>-</a:t>
            </a:r>
            <a:r>
              <a:rPr kumimoji="1" lang="zh-CN" altLang="en-US" dirty="0"/>
              <a:t>常用的发行版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784" y="1307959"/>
            <a:ext cx="2234975" cy="9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1"/>
          <p:cNvSpPr txBox="1"/>
          <p:nvPr/>
        </p:nvSpPr>
        <p:spPr>
          <a:xfrm>
            <a:off x="589672" y="2264739"/>
            <a:ext cx="9339653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360"/>
              </a:spcBef>
              <a:spcAft>
                <a:spcPts val="360"/>
              </a:spcAft>
              <a:buFont typeface="Wingdings" panose="05000000000000000000" pitchFamily="2" charset="2"/>
              <a:buChar char=""/>
            </a:pPr>
            <a:r>
              <a:rPr lang="en-US" altLang="zh-CN" dirty="0">
                <a:solidFill>
                  <a:srgbClr val="262626"/>
                </a:solidFill>
              </a:rPr>
              <a:t>Ubuntu</a:t>
            </a:r>
            <a:r>
              <a:rPr lang="zh-CN" altLang="en-US" dirty="0">
                <a:solidFill>
                  <a:srgbClr val="262626"/>
                </a:solidFill>
              </a:rPr>
              <a:t>：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en-US" dirty="0">
                <a:solidFill>
                  <a:srgbClr val="262626"/>
                </a:solidFill>
              </a:rPr>
              <a:t>桌面操作系统做的最好的。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742" y="2871314"/>
            <a:ext cx="730756" cy="73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1"/>
          <p:cNvSpPr txBox="1"/>
          <p:nvPr/>
        </p:nvSpPr>
        <p:spPr>
          <a:xfrm>
            <a:off x="650475" y="3914901"/>
            <a:ext cx="9339653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360"/>
              </a:spcBef>
              <a:spcAft>
                <a:spcPts val="360"/>
              </a:spcAft>
              <a:buFont typeface="Wingdings" panose="05000000000000000000" pitchFamily="2" charset="2"/>
              <a:buChar char=""/>
            </a:pPr>
            <a:r>
              <a:rPr lang="en-US" altLang="zh-CN" dirty="0">
                <a:solidFill>
                  <a:srgbClr val="262626"/>
                </a:solidFill>
              </a:rPr>
              <a:t>CentOS</a:t>
            </a:r>
            <a:r>
              <a:rPr lang="zh-CN" altLang="en-US" dirty="0">
                <a:solidFill>
                  <a:srgbClr val="262626"/>
                </a:solidFill>
              </a:rPr>
              <a:t>：目前 </a:t>
            </a:r>
            <a:r>
              <a:rPr lang="en-US" altLang="zh-CN" dirty="0">
                <a:solidFill>
                  <a:srgbClr val="262626"/>
                </a:solidFill>
              </a:rPr>
              <a:t>CentOS </a:t>
            </a:r>
            <a:r>
              <a:rPr lang="zh-CN" altLang="en-US" dirty="0">
                <a:solidFill>
                  <a:srgbClr val="262626"/>
                </a:solidFill>
              </a:rPr>
              <a:t>已经被 </a:t>
            </a:r>
            <a:r>
              <a:rPr lang="en-US" altLang="zh-CN" dirty="0">
                <a:solidFill>
                  <a:srgbClr val="262626"/>
                </a:solidFill>
              </a:rPr>
              <a:t>Redhat </a:t>
            </a:r>
            <a:r>
              <a:rPr lang="zh-CN" altLang="en-US" dirty="0">
                <a:solidFill>
                  <a:srgbClr val="262626"/>
                </a:solidFill>
              </a:rPr>
              <a:t>公司收购，但是依然免费。</a:t>
            </a:r>
            <a:endParaRPr kumimoji="1" lang="zh-CN" altLang="en-US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30" y="4432091"/>
            <a:ext cx="2486906" cy="707615"/>
          </a:xfrm>
          <a:prstGeom prst="rect">
            <a:avLst/>
          </a:prstGeom>
        </p:spPr>
      </p:pic>
      <p:sp>
        <p:nvSpPr>
          <p:cNvPr id="15" name="文本占位符 1"/>
          <p:cNvSpPr txBox="1"/>
          <p:nvPr/>
        </p:nvSpPr>
        <p:spPr>
          <a:xfrm>
            <a:off x="710880" y="5304689"/>
            <a:ext cx="9339653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360"/>
              </a:spcBef>
              <a:spcAft>
                <a:spcPts val="360"/>
              </a:spcAft>
              <a:buFont typeface="Wingdings" panose="05000000000000000000" pitchFamily="2" charset="2"/>
              <a:buChar char=""/>
            </a:pPr>
            <a:r>
              <a:rPr lang="en-US" altLang="zh-CN" dirty="0">
                <a:solidFill>
                  <a:srgbClr val="262626"/>
                </a:solidFill>
              </a:rPr>
              <a:t>Deepin:</a:t>
            </a:r>
            <a:r>
              <a:rPr lang="zh-CN" altLang="en-US" dirty="0">
                <a:solidFill>
                  <a:srgbClr val="262626"/>
                </a:solidFill>
              </a:rPr>
              <a:t>目前，国内做的最好的一款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en-US" dirty="0">
                <a:solidFill>
                  <a:srgbClr val="262626"/>
                </a:solidFill>
              </a:rPr>
              <a:t>发行版。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142" y="5972102"/>
            <a:ext cx="2906846" cy="75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10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Linux</a:t>
            </a:r>
            <a:r>
              <a:rPr lang="zh-CN" altLang="en-US" dirty="0"/>
              <a:t>有很多的发行版</a:t>
            </a:r>
            <a:endParaRPr lang="zh-CN" altLang="en-US" dirty="0"/>
          </a:p>
          <a:p>
            <a:pPr lvl="1"/>
            <a:r>
              <a:rPr lang="zh-CN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centos，Redhat，深度等等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Linux</a:t>
            </a:r>
            <a:r>
              <a:rPr>
                <a:solidFill>
                  <a:schemeClr val="tx1"/>
                </a:solidFill>
                <a:sym typeface="+mn-ea"/>
              </a:rPr>
              <a:t>系统概述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43442" y="588146"/>
            <a:ext cx="5973761" cy="568170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计算机入门知识介绍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系统概述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系统的安装和体验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Linux</a:t>
            </a:r>
            <a:r>
              <a:rPr lang="zh-CN" altLang="en-US" dirty="0"/>
              <a:t>的网络配置和连接工具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的目录结构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的常用命令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VI</a:t>
            </a:r>
            <a:r>
              <a:rPr lang="zh-CN" altLang="en-US" dirty="0"/>
              <a:t>编辑器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57130" y="1601270"/>
            <a:ext cx="10803349" cy="9599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262626"/>
                </a:solidFill>
              </a:rPr>
              <a:t>要安装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en-US" dirty="0">
                <a:solidFill>
                  <a:srgbClr val="262626"/>
                </a:solidFill>
              </a:rPr>
              <a:t>系统，首先，我们需要找到一台计算机，才能安装。为了方便我们课堂上的操作，我们将使用「虚拟机」，在我们的笔记本电脑上模拟一台计算机。我们把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en-US" dirty="0">
                <a:solidFill>
                  <a:srgbClr val="262626"/>
                </a:solidFill>
              </a:rPr>
              <a:t>系统安装到这台计算机上。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系统的安装</a:t>
            </a:r>
            <a:r>
              <a:rPr kumimoji="1" lang="en-US" altLang="zh-CN" dirty="0"/>
              <a:t>-</a:t>
            </a:r>
            <a:r>
              <a:rPr kumimoji="1" lang="zh-CN" altLang="en-US" dirty="0"/>
              <a:t>介绍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概述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0880" y="275609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 eaLnBrk="0" fontAlgn="base" hangingPunct="0">
              <a:spcBef>
                <a:spcPct val="20000"/>
              </a:spcBef>
              <a:spcAft>
                <a:spcPct val="0"/>
              </a:spcAft>
              <a:buSzPts val="1500"/>
              <a:buFont typeface="Wingdings" panose="05000000000000000000" pitchFamily="2" charset="2"/>
              <a:buChar char="l"/>
            </a:pPr>
            <a:r>
              <a:rPr kumimoji="1"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虚拟机介绍</a:t>
            </a:r>
            <a:endParaRPr kumimoji="1" lang="zh-CN" altLang="zh-CN" b="1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7130" y="3475920"/>
            <a:ext cx="98420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600" dirty="0">
                <a:solidFill>
                  <a:srgbClr val="262626"/>
                </a:solidFill>
                <a:ea typeface="阿里巴巴普惠体" panose="00020600040101010101"/>
              </a:rPr>
              <a:t>虚拟机</a:t>
            </a:r>
            <a:r>
              <a:rPr lang="en-US" altLang="zh-CN" sz="1600" dirty="0">
                <a:solidFill>
                  <a:srgbClr val="262626"/>
                </a:solidFill>
                <a:ea typeface="阿里巴巴普惠体" panose="00020600040101010101"/>
              </a:rPr>
              <a:t> (Virtual Machine) </a:t>
            </a:r>
            <a:r>
              <a:rPr lang="zh-CN" altLang="zh-CN" sz="1600" dirty="0">
                <a:solidFill>
                  <a:srgbClr val="262626"/>
                </a:solidFill>
                <a:ea typeface="阿里巴巴普惠体" panose="00020600040101010101"/>
              </a:rPr>
              <a:t>指通过软件模拟的具有完整硬件系统功能的，运行在一个完全隔离环境中的完整计算机系统。</a:t>
            </a:r>
            <a:endParaRPr lang="zh-CN" altLang="zh-CN" sz="1600" dirty="0">
              <a:solidFill>
                <a:srgbClr val="262626"/>
              </a:solidFill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44952" y="1037391"/>
            <a:ext cx="11107562" cy="1649826"/>
          </a:xfrm>
        </p:spPr>
        <p:txBody>
          <a:bodyPr/>
          <a:lstStyle/>
          <a:p>
            <a:r>
              <a:rPr lang="zh-CN" altLang="en-US" dirty="0">
                <a:solidFill>
                  <a:srgbClr val="262626"/>
                </a:solidFill>
              </a:rPr>
              <a:t>要安装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en-US" dirty="0">
                <a:solidFill>
                  <a:srgbClr val="262626"/>
                </a:solidFill>
              </a:rPr>
              <a:t>系统，首先，我们需要找到一台计算机，才能安装。为了方便我们课堂上的操作，我们将使用「虚拟机」，在我们的笔记本电脑上模拟一台计算机。我们把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en-US" dirty="0">
                <a:solidFill>
                  <a:srgbClr val="262626"/>
                </a:solidFill>
              </a:rPr>
              <a:t>系统安装到这台计算机上。</a:t>
            </a:r>
            <a:endParaRPr lang="en-US" altLang="zh-CN" dirty="0">
              <a:solidFill>
                <a:srgbClr val="262626"/>
              </a:solidFill>
            </a:endParaRPr>
          </a:p>
          <a:p>
            <a:r>
              <a:rPr lang="zh-CN" altLang="zh-CN" dirty="0">
                <a:solidFill>
                  <a:srgbClr val="262626"/>
                </a:solidFill>
              </a:rPr>
              <a:t>虚拟机</a:t>
            </a:r>
            <a:r>
              <a:rPr lang="en-US" altLang="zh-CN" dirty="0">
                <a:solidFill>
                  <a:srgbClr val="262626"/>
                </a:solidFill>
              </a:rPr>
              <a:t> (Virtual Machine) </a:t>
            </a:r>
            <a:r>
              <a:rPr lang="zh-CN" altLang="zh-CN" dirty="0">
                <a:solidFill>
                  <a:srgbClr val="262626"/>
                </a:solidFill>
              </a:rPr>
              <a:t>指通过软件模拟的具有完整硬件系统功能的，运行在一个完全隔离环境中的完整计算机系统</a:t>
            </a:r>
            <a:endParaRPr lang="zh-CN" altLang="en-US" dirty="0">
              <a:solidFill>
                <a:srgbClr val="262626"/>
              </a:solidFill>
            </a:endParaRPr>
          </a:p>
          <a:p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altLang="zh-CN" sz="2665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系统的安装</a:t>
            </a:r>
            <a:r>
              <a:rPr kumimoji="1" lang="en-US" altLang="zh-CN" dirty="0"/>
              <a:t>-</a:t>
            </a:r>
            <a:r>
              <a:rPr kumimoji="1" lang="zh-CN" altLang="en-US" dirty="0"/>
              <a:t>虚拟机原理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2731" y="2425533"/>
            <a:ext cx="8477250" cy="405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44952" y="1037392"/>
            <a:ext cx="9316085" cy="517190"/>
          </a:xfrm>
        </p:spPr>
        <p:txBody>
          <a:bodyPr/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b="1" dirty="0">
                <a:solidFill>
                  <a:srgbClr val="262626"/>
                </a:solidFill>
              </a:rPr>
              <a:t>VMware</a:t>
            </a:r>
            <a:endParaRPr lang="en-US" altLang="zh-CN" b="1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262626"/>
              </a:solidFill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b="1" dirty="0">
                <a:solidFill>
                  <a:srgbClr val="262626"/>
                </a:solidFill>
              </a:rPr>
              <a:t>VirtualBox</a:t>
            </a:r>
            <a:endParaRPr lang="zh-CN" altLang="zh-CN" b="1" dirty="0">
              <a:solidFill>
                <a:srgbClr val="262626"/>
              </a:solidFill>
            </a:endParaRPr>
          </a:p>
          <a:p>
            <a:endParaRPr lang="zh-CN" altLang="en-US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altLang="zh-CN" sz="2665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系统的安装</a:t>
            </a:r>
            <a:r>
              <a:rPr kumimoji="1" lang="en-US" altLang="zh-CN" dirty="0"/>
              <a:t>-</a:t>
            </a:r>
            <a:r>
              <a:rPr kumimoji="1" lang="zh-CN" altLang="en-US" dirty="0"/>
              <a:t>常见的虚拟机软件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9004971" y="1065541"/>
            <a:ext cx="2053027" cy="18114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126670" y="1717658"/>
            <a:ext cx="7681427" cy="11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  <a:buClr>
                <a:srgbClr val="404040"/>
              </a:buClr>
              <a:buSzPct val="85000"/>
            </a:pP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这款虚拟机软件兼容性很强，快照功能很快捷，方便，允许你在任意开机时刻创建系统快照和恢复，十分实用</a:t>
            </a:r>
            <a:endParaRPr lang="zh-CN" altLang="en-US" sz="1600" dirty="0">
              <a:solidFill>
                <a:srgbClr val="262626"/>
              </a:solidFill>
              <a:ea typeface="Alibaba PuHuiTi R" pitchFamily="18" charset="-122"/>
            </a:endParaRP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26670" y="3507033"/>
            <a:ext cx="7438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Sun公司的产品，属于轻量级的虚拟机平台，功能相对也很精简，快照功能这里叫备份和快速修复，在不同的快照间跳转用起来感觉不是很方便，也不能实现文件拖拽的功能。</a:t>
            </a:r>
            <a:endParaRPr lang="zh-CN" altLang="en-US" sz="1600" dirty="0">
              <a:solidFill>
                <a:srgbClr val="262626"/>
              </a:solidFill>
              <a:ea typeface="Alibaba PuHuiTi R" pitchFamily="18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9322202" y="3373195"/>
            <a:ext cx="1473316" cy="136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4055"/>
            <a:ext cx="9316085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solidFill>
                  <a:srgbClr val="262626"/>
                </a:solidFill>
                <a:latin typeface="+mn-lt"/>
                <a:cs typeface="+mn-cs"/>
              </a:rPr>
              <a:t>查看</a:t>
            </a:r>
            <a:r>
              <a:rPr lang="en-US" altLang="zh-CN" sz="1800" u="sng" dirty="0">
                <a:solidFill>
                  <a:srgbClr val="80008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  <a:hlinkClick r:id="rId1" action="ppaction://hlinkfile"/>
              </a:rPr>
              <a:t>1.安装VMware虚拟机.doc</a:t>
            </a:r>
            <a:r>
              <a:rPr lang="zh-CN" altLang="zh-CN" dirty="0">
                <a:solidFill>
                  <a:srgbClr val="262626"/>
                </a:solidFill>
                <a:latin typeface="+mn-lt"/>
                <a:cs typeface="+mn-cs"/>
              </a:rPr>
              <a:t>文档</a:t>
            </a:r>
            <a:endParaRPr lang="zh-CN" altLang="zh-CN" dirty="0">
              <a:solidFill>
                <a:srgbClr val="262626"/>
              </a:solidFill>
              <a:latin typeface="+mn-lt"/>
              <a:cs typeface="+mn-cs"/>
            </a:endParaRPr>
          </a:p>
          <a:p>
            <a:endParaRPr lang="zh-CN" altLang="en-US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altLang="zh-CN" sz="2665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虚拟机软件</a:t>
            </a:r>
            <a:r>
              <a:rPr kumimoji="1" lang="en-US" altLang="zh-CN" dirty="0"/>
              <a:t>VMware</a:t>
            </a:r>
            <a:r>
              <a:rPr kumimoji="1" lang="zh-CN" altLang="en-US" dirty="0"/>
              <a:t>安装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4" y="2085490"/>
            <a:ext cx="5417911" cy="428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052839"/>
            <a:ext cx="9316085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8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查看</a:t>
            </a:r>
            <a:r>
              <a:rPr lang="en-US" altLang="zh-CN" sz="1800" u="sng" dirty="0">
                <a:solidFill>
                  <a:srgbClr val="0000FF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  <a:hlinkClick r:id="rId1" action="ppaction://hlinkfile"/>
              </a:rPr>
              <a:t>2.安装Centos.doc</a:t>
            </a:r>
            <a:r>
              <a:rPr lang="zh-CN" altLang="zh-CN" sz="1800" dirty="0">
                <a:effectLst/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文档</a:t>
            </a:r>
            <a:endParaRPr lang="zh-CN" altLang="zh-CN" sz="18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altLang="zh-CN" sz="2665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系统（</a:t>
            </a:r>
            <a:r>
              <a:rPr kumimoji="1" lang="en-US" altLang="zh-CN" dirty="0"/>
              <a:t>CentOS</a:t>
            </a:r>
            <a:r>
              <a:rPr kumimoji="1" lang="zh-CN" altLang="en-US" dirty="0"/>
              <a:t>）系统安装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86" y="1570029"/>
            <a:ext cx="10444434" cy="50869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54193" y="588146"/>
            <a:ext cx="5973761" cy="568170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计算机入门知识介绍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Linux</a:t>
            </a:r>
            <a:r>
              <a:rPr lang="zh-CN" altLang="en-US" dirty="0"/>
              <a:t>系统概述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系统的安装和体验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的网络配置和连接工具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的目录结构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的常用命令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VI</a:t>
            </a:r>
            <a:r>
              <a:rPr lang="zh-CN" altLang="en-US" dirty="0"/>
              <a:t>编辑器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267442"/>
            <a:ext cx="9316085" cy="517190"/>
          </a:xfrm>
        </p:spPr>
        <p:txBody>
          <a:bodyPr/>
          <a:lstStyle/>
          <a:p>
            <a:r>
              <a:rPr lang="zh-CN" altLang="zh-CN" b="1" dirty="0">
                <a:solidFill>
                  <a:srgbClr val="262626"/>
                </a:solidFill>
              </a:rPr>
              <a:t>我的电脑</a:t>
            </a:r>
            <a:endParaRPr lang="zh-CN" altLang="zh-CN" b="1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altLang="zh-CN" sz="2665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体验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系统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3830" y="1856049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rgbClr val="262626"/>
                </a:solidFill>
                <a:ea typeface="Alibaba PuHuiTi R" pitchFamily="18" charset="-122"/>
              </a:rPr>
              <a:t>点击 「</a:t>
            </a:r>
            <a:r>
              <a:rPr lang="en-US" altLang="zh-CN" sz="1600" dirty="0">
                <a:solidFill>
                  <a:srgbClr val="262626"/>
                </a:solidFill>
                <a:ea typeface="Alibaba PuHuiTi R" pitchFamily="18" charset="-122"/>
              </a:rPr>
              <a:t>Place</a:t>
            </a:r>
            <a:r>
              <a:rPr lang="zh-CN" altLang="zh-CN" sz="1600" dirty="0">
                <a:solidFill>
                  <a:srgbClr val="262626"/>
                </a:solidFill>
                <a:ea typeface="Alibaba PuHuiTi R" pitchFamily="18" charset="-122"/>
              </a:rPr>
              <a:t>」再选择「</a:t>
            </a:r>
            <a:r>
              <a:rPr lang="en-US" altLang="zh-CN" sz="1600" dirty="0">
                <a:solidFill>
                  <a:srgbClr val="262626"/>
                </a:solidFill>
                <a:ea typeface="Alibaba PuHuiTi R" pitchFamily="18" charset="-122"/>
              </a:rPr>
              <a:t>Computer</a:t>
            </a:r>
            <a:r>
              <a:rPr lang="zh-CN" altLang="zh-CN" sz="1600" dirty="0">
                <a:solidFill>
                  <a:srgbClr val="262626"/>
                </a:solidFill>
                <a:ea typeface="Alibaba PuHuiTi R" pitchFamily="18" charset="-122"/>
              </a:rPr>
              <a:t>」打开文件浏览器</a:t>
            </a:r>
            <a:endParaRPr lang="zh-CN" altLang="en-US" sz="1600" dirty="0">
              <a:solidFill>
                <a:srgbClr val="262626"/>
              </a:solidFill>
              <a:ea typeface="Alibaba PuHuiTi R" pitchFamily="18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1321350" y="2388637"/>
            <a:ext cx="6805613" cy="3778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267442"/>
            <a:ext cx="9316085" cy="517190"/>
          </a:xfrm>
        </p:spPr>
        <p:txBody>
          <a:bodyPr/>
          <a:lstStyle/>
          <a:p>
            <a:r>
              <a:rPr lang="zh-CN" altLang="en-US" b="1" dirty="0">
                <a:solidFill>
                  <a:srgbClr val="262626"/>
                </a:solidFill>
              </a:rPr>
              <a:t>查看文件夹属性</a:t>
            </a:r>
            <a:endParaRPr lang="zh-CN" altLang="en-US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altLang="zh-CN" sz="2665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体验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系统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3830" y="1921363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选择一个文件，右键选择「</a:t>
            </a:r>
            <a:r>
              <a:rPr lang="en-US" altLang="zh-CN" sz="1600" dirty="0">
                <a:solidFill>
                  <a:srgbClr val="262626"/>
                </a:solidFill>
                <a:ea typeface="Alibaba PuHuiTi R" pitchFamily="18" charset="-122"/>
              </a:rPr>
              <a:t>Properties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」</a:t>
            </a:r>
            <a:endParaRPr lang="zh-CN" altLang="en-US" sz="1600" dirty="0">
              <a:solidFill>
                <a:srgbClr val="262626"/>
              </a:solidFill>
              <a:ea typeface="Alibaba PuHuiTi R" pitchFamily="18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1003830" y="2489253"/>
            <a:ext cx="7487027" cy="38555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什么是虚拟机</a:t>
            </a:r>
            <a:endParaRPr lang="zh-CN" altLang="en-US" dirty="0"/>
          </a:p>
          <a:p>
            <a:pPr lvl="1"/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是通过工具虚拟出来的计算机</a:t>
            </a:r>
            <a:endParaRPr lang="zh-CN" altLang="en-US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什么是虚拟机软件</a:t>
            </a:r>
            <a:endParaRPr lang="zh-CN" altLang="en-US" dirty="0"/>
          </a:p>
          <a:p>
            <a:pPr lvl="1"/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常见的有VMware和virtual box</a:t>
            </a:r>
            <a:endParaRPr lang="zh-CN" altLang="en-US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Linux</a:t>
            </a:r>
            <a:r>
              <a:rPr>
                <a:solidFill>
                  <a:schemeClr val="tx1"/>
                </a:solidFill>
                <a:sym typeface="+mn-ea"/>
              </a:rPr>
              <a:t>系统的安装和体验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43442" y="588146"/>
            <a:ext cx="5973761" cy="568170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计算机入门知识介绍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系统概述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系统的安装和体验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的网络配置和连接工具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Linux</a:t>
            </a:r>
            <a:r>
              <a:rPr lang="zh-CN" altLang="en-US" dirty="0"/>
              <a:t>的目录结构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的常用命令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VI</a:t>
            </a:r>
            <a:r>
              <a:rPr lang="zh-CN" altLang="en-US" dirty="0"/>
              <a:t>编辑器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系统网络配置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虚拟机网络配置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10332" y="1789349"/>
            <a:ext cx="7230164" cy="410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系统网络配置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Windows</a:t>
            </a:r>
            <a:r>
              <a:rPr lang="zh-CN" altLang="en-US" dirty="0"/>
              <a:t>网络配置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927734" y="1958022"/>
            <a:ext cx="10054209" cy="425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连接工具</a:t>
            </a:r>
            <a:r>
              <a:rPr lang="en-US" altLang="zh-CN" dirty="0"/>
              <a:t>CRT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为什么要使用远程连接工具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57944" y="1457271"/>
            <a:ext cx="10472057" cy="11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  <a:buClr>
                <a:srgbClr val="404040"/>
              </a:buClr>
              <a:buSzPct val="85000"/>
            </a:pPr>
            <a:r>
              <a:rPr lang="zh-CN" altLang="zh-CN" sz="1600" dirty="0">
                <a:solidFill>
                  <a:srgbClr val="262626"/>
                </a:solidFill>
                <a:ea typeface="阿里巴巴普惠体" panose="00020600040101010101"/>
              </a:rPr>
              <a:t>因为一般的大数据的服务器都是放在机房的，我们不可能每天都跑到机房里去操作这些机器。所以，我们需要使用远程工具，通过网络连接到机房里的机器。</a:t>
            </a:r>
            <a:endParaRPr lang="zh-CN" altLang="en-US" sz="1600" dirty="0">
              <a:solidFill>
                <a:srgbClr val="262626"/>
              </a:solidFill>
              <a:ea typeface="阿里巴巴普惠体" panose="00020600040101010101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644" y="2420494"/>
            <a:ext cx="10296525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本框 10"/>
          <p:cNvSpPr txBox="1"/>
          <p:nvPr/>
        </p:nvSpPr>
        <p:spPr>
          <a:xfrm>
            <a:off x="710880" y="5917919"/>
            <a:ext cx="10961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dirty="0">
                <a:solidFill>
                  <a:srgbClr val="262626"/>
                </a:solidFill>
                <a:ea typeface="阿里巴巴普惠体" panose="00020600040101010101"/>
              </a:rPr>
              <a:t>CRT</a:t>
            </a:r>
            <a:r>
              <a:rPr lang="zh-CN" altLang="zh-CN" sz="1600" dirty="0">
                <a:solidFill>
                  <a:srgbClr val="262626"/>
                </a:solidFill>
                <a:ea typeface="阿里巴巴普惠体" panose="00020600040101010101"/>
              </a:rPr>
              <a:t>是一款强大的远程终端连接工具。可以用于远程连接</a:t>
            </a:r>
            <a:r>
              <a:rPr lang="en-US" altLang="zh-CN" sz="1600" dirty="0">
                <a:solidFill>
                  <a:srgbClr val="262626"/>
                </a:solidFill>
                <a:ea typeface="阿里巴巴普惠体" panose="00020600040101010101"/>
              </a:rPr>
              <a:t>Linux</a:t>
            </a:r>
            <a:r>
              <a:rPr lang="zh-CN" altLang="zh-CN" sz="1600" dirty="0">
                <a:solidFill>
                  <a:srgbClr val="262626"/>
                </a:solidFill>
                <a:ea typeface="阿里巴巴普惠体" panose="00020600040101010101"/>
              </a:rPr>
              <a:t>系统，通过远程方式执行命令完成任务</a:t>
            </a:r>
            <a:r>
              <a:rPr lang="zh-CN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连接工具</a:t>
            </a:r>
            <a:r>
              <a:rPr lang="en-US" altLang="zh-CN" dirty="0"/>
              <a:t>CRT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安装</a:t>
            </a:r>
            <a:r>
              <a:rPr lang="en-US" altLang="zh-CN" dirty="0"/>
              <a:t>CRT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492" y="1522585"/>
            <a:ext cx="9921550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  <a:buClr>
                <a:srgbClr val="404040"/>
              </a:buClr>
              <a:buSzPct val="85000"/>
            </a:pPr>
            <a:r>
              <a:rPr lang="zh-CN" altLang="zh-CN" sz="1600" dirty="0">
                <a:solidFill>
                  <a:srgbClr val="262626"/>
                </a:solidFill>
                <a:ea typeface="阿里巴巴普惠体" panose="00020600040101010101"/>
              </a:rPr>
              <a:t>参考</a:t>
            </a:r>
            <a:r>
              <a:rPr lang="en-US" altLang="zh-CN" sz="1600" u="sng" dirty="0">
                <a:solidFill>
                  <a:srgbClr val="0000FF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3.CRT</a:t>
            </a:r>
            <a:r>
              <a:rPr lang="zh-CN" altLang="zh-CN" sz="1600" u="sng" dirty="0">
                <a:solidFill>
                  <a:srgbClr val="0000FF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安装</a:t>
            </a:r>
            <a:r>
              <a:rPr lang="en-US" altLang="zh-CN" sz="1600" u="sng" dirty="0">
                <a:solidFill>
                  <a:srgbClr val="0000FF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.doc</a:t>
            </a:r>
            <a:r>
              <a:rPr lang="zh-CN" altLang="zh-CN" sz="1600" dirty="0">
                <a:solidFill>
                  <a:srgbClr val="262626"/>
                </a:solidFill>
                <a:ea typeface="阿里巴巴普惠体" panose="00020600040101010101"/>
              </a:rPr>
              <a:t>文档</a:t>
            </a:r>
            <a:endParaRPr lang="zh-CN" altLang="en-US" sz="1600" dirty="0">
              <a:solidFill>
                <a:srgbClr val="262626"/>
              </a:solidFill>
              <a:ea typeface="阿里巴巴普惠体" panose="00020600040101010101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73" y="2115068"/>
            <a:ext cx="5612266" cy="424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连接工具</a:t>
            </a:r>
            <a:r>
              <a:rPr lang="en-US" altLang="zh-CN" dirty="0"/>
              <a:t>CRT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远程连接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pic>
        <p:nvPicPr>
          <p:cNvPr id="7169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7" y="2427287"/>
            <a:ext cx="5692775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17037" y="474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17037" y="1742658"/>
            <a:ext cx="660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ea typeface="阿里巴巴普惠体" panose="00020600040101010101"/>
              </a:rPr>
              <a:t>1</a:t>
            </a:r>
            <a:r>
              <a:rPr lang="zh-CN" altLang="en-US" dirty="0">
                <a:solidFill>
                  <a:srgbClr val="262626"/>
                </a:solidFill>
                <a:ea typeface="阿里巴巴普惠体" panose="00020600040101010101"/>
              </a:rPr>
              <a:t>、建立连接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连接工具</a:t>
            </a:r>
            <a:r>
              <a:rPr lang="en-US" altLang="zh-CN" dirty="0"/>
              <a:t>CRT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远程连接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17037" y="474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10880" y="1646133"/>
            <a:ext cx="660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ea typeface="阿里巴巴普惠体" panose="00020600040101010101"/>
              </a:rPr>
              <a:t>2</a:t>
            </a:r>
            <a:r>
              <a:rPr lang="zh-CN" altLang="en-US" dirty="0">
                <a:solidFill>
                  <a:srgbClr val="262626"/>
                </a:solidFill>
                <a:ea typeface="阿里巴巴普惠体" panose="00020600040101010101"/>
              </a:rPr>
              <a:t>、参数配置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839756" y="2204327"/>
            <a:ext cx="4666564" cy="3922452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947728" y="2310878"/>
            <a:ext cx="5482273" cy="3716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计算机硬件主要由</a:t>
            </a:r>
            <a:r>
              <a:rPr lang="en-US" altLang="zh-CN" dirty="0">
                <a:solidFill>
                  <a:srgbClr val="262626"/>
                </a:solidFill>
              </a:rPr>
              <a:t>CPU</a:t>
            </a:r>
            <a:r>
              <a:rPr lang="zh-CN" altLang="en-US" dirty="0">
                <a:solidFill>
                  <a:srgbClr val="262626"/>
                </a:solidFill>
              </a:rPr>
              <a:t>、存储设备、输入输出设备组成。</a:t>
            </a:r>
            <a:endParaRPr lang="en-US" altLang="zh-CN" sz="2665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如果</a:t>
            </a:r>
            <a:r>
              <a:rPr lang="zh-CN" altLang="zh-CN" dirty="0">
                <a:solidFill>
                  <a:srgbClr val="262626"/>
                </a:solidFill>
              </a:rPr>
              <a:t>没有硬件，是无法使用计算机办公、编程、游戏的。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软件和硬件概述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硬件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391" y="3287777"/>
            <a:ext cx="9667875" cy="2409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连接工具</a:t>
            </a:r>
            <a:r>
              <a:rPr lang="en-US" altLang="zh-CN" dirty="0"/>
              <a:t>CRT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远程连接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17037" y="474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5525" y="1646133"/>
            <a:ext cx="660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ea typeface="阿里巴巴普惠体" panose="00020600040101010101"/>
              </a:rPr>
              <a:t>3</a:t>
            </a:r>
            <a:r>
              <a:rPr lang="zh-CN" altLang="en-US" dirty="0">
                <a:solidFill>
                  <a:srgbClr val="262626"/>
                </a:solidFill>
                <a:ea typeface="阿里巴巴普惠体" panose="00020600040101010101"/>
              </a:rPr>
              <a:t>、设置主题，颜色和仿真</a:t>
            </a:r>
            <a:endParaRPr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710880" y="3101660"/>
            <a:ext cx="3352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206449" y="2573659"/>
            <a:ext cx="3843745" cy="2638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直接箭头连接符 14"/>
          <p:cNvCxnSpPr/>
          <p:nvPr/>
        </p:nvCxnSpPr>
        <p:spPr>
          <a:xfrm>
            <a:off x="4506686" y="3825560"/>
            <a:ext cx="1287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连接工具</a:t>
            </a:r>
            <a:r>
              <a:rPr lang="en-US" altLang="zh-CN" dirty="0"/>
              <a:t>CRT</a:t>
            </a:r>
            <a:r>
              <a:rPr lang="zh-CN" altLang="en-US" dirty="0"/>
              <a:t>使用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远程连接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17037" y="474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5525" y="1646133"/>
            <a:ext cx="660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ea typeface="阿里巴巴普惠体" panose="00020600040101010101"/>
              </a:rPr>
              <a:t>3</a:t>
            </a:r>
            <a:r>
              <a:rPr lang="zh-CN" altLang="en-US" dirty="0">
                <a:solidFill>
                  <a:srgbClr val="262626"/>
                </a:solidFill>
                <a:ea typeface="阿里巴巴普惠体" panose="00020600040101010101"/>
              </a:rPr>
              <a:t>、设置主题，颜色和仿真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2537582" y="2347174"/>
            <a:ext cx="4392295" cy="388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能够使用</a:t>
            </a:r>
            <a:r>
              <a:rPr lang="en-US" altLang="zh-CN" dirty="0"/>
              <a:t>crt</a:t>
            </a:r>
            <a:r>
              <a:rPr lang="zh-CN" altLang="en-US" dirty="0"/>
              <a:t>连接虚拟机</a:t>
            </a:r>
            <a:endParaRPr lang="zh-CN" altLang="en-US" dirty="0"/>
          </a:p>
          <a:p>
            <a:pPr lvl="1"/>
            <a:r>
              <a:rPr lang="zh-CN" altLang="en-US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是通过工具虚拟出来的计算机</a:t>
            </a:r>
            <a:endParaRPr lang="zh-CN" altLang="en-US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置虚拟机和计算机的网络信息</a:t>
            </a:r>
            <a:endParaRPr lang="zh-CN" altLang="en-US" dirty="0"/>
          </a:p>
          <a:p>
            <a:pPr lvl="1"/>
            <a:endParaRPr lang="zh-CN" altLang="en-US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Linux</a:t>
            </a:r>
            <a:r>
              <a:rPr>
                <a:solidFill>
                  <a:schemeClr val="tx1"/>
                </a:solidFill>
                <a:sym typeface="+mn-ea"/>
              </a:rPr>
              <a:t>的网络配置和连接工具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43442" y="588146"/>
            <a:ext cx="5973761" cy="568170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计算机入门知识介绍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系统概述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系统的安装和体验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的网络配置和连接工具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的目录结构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的常用命令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VI</a:t>
            </a:r>
            <a:r>
              <a:rPr lang="zh-CN" altLang="en-US" dirty="0">
                <a:solidFill>
                  <a:schemeClr val="tx1"/>
                </a:solidFill>
              </a:rPr>
              <a:t>编辑器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44952" y="1004934"/>
            <a:ext cx="9745293" cy="1327719"/>
          </a:xfrm>
        </p:spPr>
        <p:txBody>
          <a:bodyPr/>
          <a:lstStyle/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en-US" dirty="0">
                <a:solidFill>
                  <a:srgbClr val="262626"/>
                </a:solidFill>
              </a:rPr>
              <a:t>的目录结构是一个树型结构</a:t>
            </a:r>
            <a:endParaRPr lang="zh-CN" altLang="en-US" dirty="0">
              <a:solidFill>
                <a:srgbClr val="262626"/>
              </a:solidFill>
            </a:endParaRPr>
          </a:p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Windows </a:t>
            </a:r>
            <a:r>
              <a:rPr lang="zh-CN" altLang="en-US" dirty="0">
                <a:solidFill>
                  <a:srgbClr val="262626"/>
                </a:solidFill>
              </a:rPr>
              <a:t>系统 可以拥有多个盘符</a:t>
            </a:r>
            <a:r>
              <a:rPr lang="en-US" altLang="zh-CN" dirty="0">
                <a:solidFill>
                  <a:srgbClr val="262626"/>
                </a:solidFill>
              </a:rPr>
              <a:t>, </a:t>
            </a:r>
            <a:r>
              <a:rPr lang="zh-CN" altLang="en-US" dirty="0">
                <a:solidFill>
                  <a:srgbClr val="262626"/>
                </a:solidFill>
              </a:rPr>
              <a:t>如 </a:t>
            </a:r>
            <a:r>
              <a:rPr lang="en-US" altLang="zh-CN" dirty="0">
                <a:solidFill>
                  <a:srgbClr val="262626"/>
                </a:solidFill>
              </a:rPr>
              <a:t>C</a:t>
            </a:r>
            <a:r>
              <a:rPr lang="zh-CN" altLang="en-US" dirty="0">
                <a:solidFill>
                  <a:srgbClr val="262626"/>
                </a:solidFill>
              </a:rPr>
              <a:t>盘、</a:t>
            </a:r>
            <a:r>
              <a:rPr lang="en-US" altLang="zh-CN" dirty="0">
                <a:solidFill>
                  <a:srgbClr val="262626"/>
                </a:solidFill>
              </a:rPr>
              <a:t>D</a:t>
            </a:r>
            <a:r>
              <a:rPr lang="zh-CN" altLang="en-US" dirty="0">
                <a:solidFill>
                  <a:srgbClr val="262626"/>
                </a:solidFill>
              </a:rPr>
              <a:t>盘、</a:t>
            </a:r>
            <a:r>
              <a:rPr lang="en-US" altLang="zh-CN" dirty="0">
                <a:solidFill>
                  <a:srgbClr val="262626"/>
                </a:solidFill>
              </a:rPr>
              <a:t>E</a:t>
            </a:r>
            <a:r>
              <a:rPr lang="zh-CN" altLang="en-US" dirty="0">
                <a:solidFill>
                  <a:srgbClr val="262626"/>
                </a:solidFill>
              </a:rPr>
              <a:t>盘</a:t>
            </a:r>
            <a:endParaRPr lang="zh-CN" altLang="en-US" dirty="0">
              <a:solidFill>
                <a:srgbClr val="262626"/>
              </a:solidFill>
            </a:endParaRPr>
          </a:p>
          <a:p>
            <a:pPr marL="276225" indent="-276225"/>
            <a:r>
              <a:rPr lang="en-US" altLang="zh-CN" dirty="0">
                <a:solidFill>
                  <a:srgbClr val="262626"/>
                </a:solidFill>
              </a:rPr>
              <a:t>Linux </a:t>
            </a:r>
            <a:r>
              <a:rPr lang="zh-CN" altLang="en-US" dirty="0">
                <a:solidFill>
                  <a:srgbClr val="262626"/>
                </a:solidFill>
              </a:rPr>
              <a:t>没有盘符 这个概念</a:t>
            </a:r>
            <a:r>
              <a:rPr lang="en-US" altLang="zh-CN" dirty="0">
                <a:solidFill>
                  <a:srgbClr val="262626"/>
                </a:solidFill>
              </a:rPr>
              <a:t>, </a:t>
            </a:r>
            <a:r>
              <a:rPr lang="zh-CN" altLang="en-US" dirty="0">
                <a:solidFill>
                  <a:srgbClr val="262626"/>
                </a:solidFill>
              </a:rPr>
              <a:t>只有一个根目录 </a:t>
            </a:r>
            <a:r>
              <a:rPr lang="en-US" altLang="zh-CN" dirty="0">
                <a:solidFill>
                  <a:srgbClr val="262626"/>
                </a:solidFill>
              </a:rPr>
              <a:t>/, </a:t>
            </a:r>
            <a:r>
              <a:rPr lang="zh-CN" altLang="en-US" dirty="0">
                <a:solidFill>
                  <a:srgbClr val="262626"/>
                </a:solidFill>
              </a:rPr>
              <a:t>所有文件都在它下面</a:t>
            </a:r>
            <a:endParaRPr lang="zh-CN" altLang="en-US" dirty="0">
              <a:solidFill>
                <a:srgbClr val="262626"/>
              </a:solidFill>
            </a:endParaRPr>
          </a:p>
          <a:p>
            <a:pPr marL="276225" indent="-276225"/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的目录结构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8" y="2778820"/>
            <a:ext cx="7044612" cy="33769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的目录结构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常用的目录介绍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5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95689" y="1270659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2"/>
                <a:gridCol w="6017208"/>
              </a:tblGrid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目录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作用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/bin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二进制命令所在的目录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/boot </a:t>
                      </a:r>
                      <a:endParaRPr lang="zh-CN" altLang="en-US" sz="1600" b="0" kern="120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系统引导程序所需要的文件目录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/dev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设备软件目录，磁盘，光驱， </a:t>
                      </a:r>
                      <a:endParaRPr lang="zh-CN" altLang="en-US" sz="1600" b="0" kern="120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/etc</a:t>
                      </a:r>
                      <a:endParaRPr lang="zh-CN" altLang="en-US" sz="1600" b="0" kern="120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 </a:t>
                      </a: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系统配置，启动程序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/home</a:t>
                      </a:r>
                      <a:endParaRPr lang="zh-CN" altLang="en-US" sz="1600" b="0" kern="120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普通用户的家，目录默认数据存放目录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/lib</a:t>
                      </a:r>
                      <a:endParaRPr lang="zh-CN" altLang="en-US" sz="1600" b="0" kern="120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共享库文件和内核模块存放目录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/mnt</a:t>
                      </a:r>
                      <a:endParaRPr lang="zh-CN" altLang="en-US" sz="1600" b="0" kern="120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临时挂载储存设备的挂载点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/opt</a:t>
                      </a:r>
                      <a:endParaRPr lang="zh-CN" altLang="en-US" sz="1600" b="0" kern="120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额外的应用软件包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/proc</a:t>
                      </a:r>
                      <a:endParaRPr lang="zh-CN" altLang="en-US" sz="1600" b="0" kern="120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操作系统运行时，进程信息和内核信息存放在这里 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/root</a:t>
                      </a:r>
                      <a:endParaRPr lang="zh-CN" altLang="en-US" sz="1600" b="0" kern="120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Linux</a:t>
                      </a: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超级权限用户</a:t>
                      </a:r>
                      <a:r>
                        <a:rPr 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root</a:t>
                      </a: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的家目录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/sbin</a:t>
                      </a:r>
                      <a:endParaRPr lang="zh-CN" altLang="en-US" sz="1600" b="0" kern="120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和管理系统相关的命令，</a:t>
                      </a:r>
                      <a:r>
                        <a:rPr lang="en-US" altLang="zh-CN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【</a:t>
                      </a: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超级管理员用</a:t>
                      </a:r>
                      <a:r>
                        <a:rPr lang="en-US" altLang="zh-CN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】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/tmp</a:t>
                      </a:r>
                      <a:endParaRPr lang="zh-CN" altLang="en-US" sz="1600" b="0" kern="120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临时文件目录，这个目录被当作回收站使用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/usr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用户或系统软件应用程序目录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Linux</a:t>
            </a:r>
            <a:r>
              <a:rPr lang="zh-CN" altLang="en-US" dirty="0"/>
              <a:t>系统的目录结构</a:t>
            </a:r>
            <a:endParaRPr lang="zh-CN" altLang="en-US" dirty="0"/>
          </a:p>
          <a:p>
            <a:pPr lvl="1"/>
            <a:endParaRPr lang="zh-CN" altLang="en-US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Linux</a:t>
            </a:r>
            <a:r>
              <a:rPr>
                <a:solidFill>
                  <a:schemeClr val="tx1"/>
                </a:solidFill>
                <a:sym typeface="+mn-ea"/>
              </a:rPr>
              <a:t>的目录结构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43442" y="588146"/>
            <a:ext cx="5973761" cy="568170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计算机入门知识介绍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系统概述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系统的安装和体验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的网络配置和连接工具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的目录结构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的常用命令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VI</a:t>
            </a:r>
            <a:r>
              <a:rPr lang="zh-CN" altLang="en-US" dirty="0">
                <a:solidFill>
                  <a:schemeClr val="tx1"/>
                </a:solidFill>
              </a:rPr>
              <a:t>编辑器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command [-options] [parameter]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说明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- command : </a:t>
            </a:r>
            <a:r>
              <a:rPr kumimoji="1" lang="zh-CN" altLang="en-US" dirty="0"/>
              <a:t>命令名</a:t>
            </a:r>
            <a:r>
              <a:rPr kumimoji="1" lang="en-US" altLang="zh-CN" dirty="0"/>
              <a:t>, </a:t>
            </a:r>
            <a:r>
              <a:rPr kumimoji="1" lang="zh-CN" altLang="en-US" dirty="0"/>
              <a:t>相应功能的英文单词或单词的缩写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- [-options] : </a:t>
            </a:r>
            <a:r>
              <a:rPr kumimoji="1" lang="zh-CN" altLang="en-US" dirty="0"/>
              <a:t>选项</a:t>
            </a:r>
            <a:r>
              <a:rPr kumimoji="1" lang="en-US" altLang="zh-CN" dirty="0"/>
              <a:t>, </a:t>
            </a:r>
            <a:r>
              <a:rPr kumimoji="1" lang="zh-CN" altLang="en-US" dirty="0"/>
              <a:t>可用来对命令进行控制</a:t>
            </a:r>
            <a:r>
              <a:rPr kumimoji="1" lang="en-US" altLang="zh-CN" dirty="0"/>
              <a:t>, </a:t>
            </a:r>
            <a:r>
              <a:rPr kumimoji="1" lang="zh-CN" altLang="en-US" dirty="0"/>
              <a:t>也可以省略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- parameter  : </a:t>
            </a:r>
            <a:r>
              <a:rPr kumimoji="1" lang="zh-CN" altLang="en-US" dirty="0"/>
              <a:t>传给命令的参数</a:t>
            </a:r>
            <a:r>
              <a:rPr kumimoji="1" lang="en-US" altLang="zh-CN" dirty="0"/>
              <a:t>, </a:t>
            </a:r>
            <a:r>
              <a:rPr kumimoji="1" lang="zh-CN" altLang="en-US" dirty="0"/>
              <a:t>可以是 零个、一个 或者 多个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终端命令格式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dirty="0"/>
              <a:t>命令格式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显示文件列表命令</a:t>
            </a:r>
            <a:r>
              <a:rPr kumimoji="1" lang="en-US" altLang="zh-CN" dirty="0"/>
              <a:t>-ls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0880" y="1078244"/>
            <a:ext cx="11017700" cy="84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 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作用 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        ls </a:t>
            </a:r>
            <a:r>
              <a:rPr kumimoji="1"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是英文单词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list</a:t>
            </a:r>
            <a:r>
              <a:rPr kumimoji="1"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的简写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, </a:t>
            </a:r>
            <a:r>
              <a:rPr kumimoji="1"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其功能为列出目录的内容，是用户最常用的命令之一</a:t>
            </a:r>
            <a:endParaRPr kumimoji="1"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0880" y="2126700"/>
            <a:ext cx="6097554" cy="1306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格式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        ls [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选项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]   [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路径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..]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ls</a:t>
            </a:r>
            <a:r>
              <a:rPr kumimoji="1"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常用选项</a:t>
            </a:r>
            <a:endParaRPr kumimoji="1" lang="zh-CN" altLang="zh-CN" sz="1600" b="1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86863" y="3633447"/>
          <a:ext cx="7819053" cy="2808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0767"/>
                <a:gridCol w="5878286"/>
              </a:tblGrid>
              <a:tr h="702047"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zh-CN" sz="1600" dirty="0">
                          <a:effectLst/>
                          <a:ea typeface="阿里巴巴普惠体" panose="00020600040101010101"/>
                        </a:rPr>
                        <a:t>选项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zh-CN" sz="1600" dirty="0">
                          <a:effectLst/>
                          <a:ea typeface="阿里巴巴普惠体" panose="00020600040101010101"/>
                        </a:rPr>
                        <a:t>含义</a:t>
                      </a:r>
                      <a:endParaRPr lang="zh-CN" sz="1600" dirty="0"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047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kumimoji="1" 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-a</a:t>
                      </a:r>
                      <a:endParaRPr kumimoji="1"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kumimoji="1"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显示指定目录下所有子目录与文件</a:t>
                      </a:r>
                      <a:r>
                        <a:rPr kumimoji="1" 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, </a:t>
                      </a:r>
                      <a:r>
                        <a:rPr kumimoji="1"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包含隐藏文件</a:t>
                      </a:r>
                      <a:endParaRPr kumimoji="1"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2047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kumimoji="1" 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-l</a:t>
                      </a:r>
                      <a:endParaRPr kumimoji="1"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kumimoji="1"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以列表方式显示文件的详细信息</a:t>
                      </a:r>
                      <a:endParaRPr kumimoji="1"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2047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kumimoji="1" 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-h</a:t>
                      </a:r>
                      <a:endParaRPr kumimoji="1"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kumimoji="1"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配合</a:t>
                      </a:r>
                      <a:r>
                        <a:rPr kumimoji="1" 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 -l </a:t>
                      </a:r>
                      <a:r>
                        <a:rPr kumimoji="1"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以人性化的方式显示文件大小</a:t>
                      </a:r>
                      <a:endParaRPr kumimoji="1"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2626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计算机的软件，常常指的就是程序。</a:t>
            </a:r>
            <a:endParaRPr lang="en-US" altLang="zh-CN" sz="2665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计算机软件包括系统软件和应用软件</a:t>
            </a:r>
            <a:endParaRPr lang="zh-CN" altLang="en-US" dirty="0"/>
          </a:p>
          <a:p>
            <a:r>
              <a:rPr kumimoji="1" lang="zh-CN" altLang="en-US" dirty="0"/>
              <a:t>程序员通常就是指的开发软件的人。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软件和硬件概述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软件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5925" y="1181100"/>
            <a:ext cx="4857750" cy="4495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显示文件列表命令</a:t>
            </a:r>
            <a:r>
              <a:rPr kumimoji="1" lang="en-US" altLang="zh-CN" dirty="0"/>
              <a:t>-ls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4952" y="1102482"/>
            <a:ext cx="6097554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 Light" panose="020B0502040204020203" pitchFamily="34" charset="-122"/>
                <a:ea typeface="Alibaba PuHuiTi R" pitchFamily="18" charset="-122"/>
                <a:cs typeface="Times New Roman" panose="02020603050405020304" pitchFamily="18" charset="0"/>
              </a:rPr>
              <a:t>案例</a:t>
            </a:r>
            <a:endParaRPr lang="zh-CN" altLang="zh-CN" sz="1800" b="1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6002" y="1907173"/>
            <a:ext cx="956620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ls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        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查看当前目录内容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 (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缺点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: 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隐藏文件看不到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,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以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 .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开头的文件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) 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！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ls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 -a    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查看当前目录内容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 ,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包括隐藏文件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 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ls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–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al   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查看目录内容的详细信息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(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查看文件类型、权限、大小等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 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ls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-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lh   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查看目录内容的详细信息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,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以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K,M,G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方式显示文件大小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 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ls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root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查看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/root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目录下内容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ll          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ea typeface="阿里巴巴普惠体" panose="00020600040101010101"/>
                <a:cs typeface="微软雅黑" panose="020B0503020204020204" pitchFamily="34" charset="-122"/>
              </a:rPr>
              <a:t>等价于</a:t>
            </a:r>
            <a:r>
              <a:rPr lang="en-US" altLang="zh-CN" sz="1600" dirty="0">
                <a:solidFill>
                  <a:srgbClr val="008000"/>
                </a:solidFill>
                <a:effectLst/>
                <a:ea typeface="阿里巴巴普惠体" panose="00020600040101010101"/>
                <a:cs typeface="微软雅黑" panose="020B0503020204020204" pitchFamily="34" charset="-122"/>
              </a:rPr>
              <a:t>ls -l</a:t>
            </a:r>
            <a:r>
              <a:rPr lang="en-US" altLang="zh-CN" sz="1600" b="1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008000"/>
                </a:solidFill>
                <a:effectLst/>
                <a:ea typeface="阿里巴巴普惠体" panose="00020600040101010101"/>
                <a:cs typeface="微软雅黑" panose="020B0503020204020204" pitchFamily="34" charset="-122"/>
              </a:rPr>
              <a:t>！</a:t>
            </a:r>
            <a:endParaRPr lang="zh-CN" altLang="en-US" sz="1600" dirty="0">
              <a:ea typeface="阿里巴巴普惠体" panose="0002060004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110817"/>
            <a:ext cx="10428881" cy="2580983"/>
          </a:xfrm>
        </p:spPr>
        <p:txBody>
          <a:bodyPr/>
          <a:lstStyle/>
          <a:p>
            <a:r>
              <a:rPr lang="zh-CN" altLang="en-US" b="1" dirty="0"/>
              <a:t>作用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查看当前所在路径</a:t>
            </a:r>
            <a:endParaRPr lang="en-US" altLang="zh-CN" dirty="0"/>
          </a:p>
          <a:p>
            <a:r>
              <a:rPr lang="zh-CN" altLang="en-US" b="1" dirty="0"/>
              <a:t>格式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pwd</a:t>
            </a:r>
            <a:endParaRPr lang="en-US" altLang="zh-CN" dirty="0"/>
          </a:p>
          <a:p>
            <a:r>
              <a:rPr lang="zh-CN" altLang="en-US" b="1" dirty="0"/>
              <a:t>案例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目录操作命令</a:t>
            </a:r>
            <a:r>
              <a:rPr kumimoji="1" lang="en-US" altLang="zh-CN" dirty="0"/>
              <a:t>-pwd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6591" y="3435208"/>
            <a:ext cx="6097554" cy="74892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dirty="0">
                <a:ea typeface="阿里巴巴普惠体" panose="00020600040101010101"/>
              </a:rPr>
              <a:t>[root@node1 ~]# pwd</a:t>
            </a:r>
            <a:endParaRPr lang="en-US" altLang="zh-CN" dirty="0">
              <a:ea typeface="阿里巴巴普惠体" panose="00020600040101010101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dirty="0">
                <a:ea typeface="阿里巴巴普惠体" panose="00020600040101010101"/>
              </a:rPr>
              <a:t>/root</a:t>
            </a:r>
            <a:endParaRPr lang="zh-CN" altLang="en-US" dirty="0"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目录操作命令</a:t>
            </a:r>
            <a:r>
              <a:rPr kumimoji="1" lang="en-US" altLang="zh-CN" dirty="0"/>
              <a:t>-cd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0880" y="1058175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作用</a:t>
            </a:r>
            <a:endParaRPr lang="zh-CN" altLang="zh-CN" sz="1600" b="1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4952" y="1524097"/>
            <a:ext cx="10589586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kumimoji="1"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cd </a:t>
            </a:r>
            <a:r>
              <a:rPr kumimoji="1"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是英文单词 </a:t>
            </a:r>
            <a:r>
              <a:rPr kumimoji="1"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change directory </a:t>
            </a:r>
            <a:r>
              <a:rPr kumimoji="1"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的缩写</a:t>
            </a:r>
            <a:r>
              <a:rPr kumimoji="1"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, </a:t>
            </a:r>
            <a:r>
              <a:rPr kumimoji="1"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其功能为 更改当前的工作目录</a:t>
            </a:r>
            <a:r>
              <a:rPr kumimoji="1"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, </a:t>
            </a:r>
            <a:r>
              <a:rPr kumimoji="1"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也是用户最常用的命令之一</a:t>
            </a:r>
            <a:endParaRPr kumimoji="1"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03830" y="3090826"/>
          <a:ext cx="9302620" cy="2824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9003"/>
                <a:gridCol w="6993617"/>
              </a:tblGrid>
              <a:tr h="706072"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命令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含义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072">
                <a:tc>
                  <a:txBody>
                    <a:bodyPr/>
                    <a:lstStyle/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cd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切换到用户主目录（</a:t>
                      </a:r>
                      <a:r>
                        <a:rPr 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root</a:t>
                      </a: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用户主目录是</a:t>
                      </a:r>
                      <a:r>
                        <a:rPr 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/root,</a:t>
                      </a: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其他用户是</a:t>
                      </a:r>
                      <a:r>
                        <a:rPr 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/home/</a:t>
                      </a: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用户名）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6072">
                <a:tc>
                  <a:txBody>
                    <a:bodyPr/>
                    <a:lstStyle/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cd </a:t>
                      </a: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目录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切换到指定目录下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6072">
                <a:tc>
                  <a:txBody>
                    <a:bodyPr/>
                    <a:lstStyle/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cd ..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zh-CN" altLang="en-US" sz="1600" b="0" kern="1200" dirty="0">
                          <a:solidFill>
                            <a:srgbClr val="262626"/>
                          </a:solidFill>
                          <a:latin typeface="+mn-lt"/>
                          <a:ea typeface="Alibaba PuHuiTi R" pitchFamily="18" charset="-122"/>
                          <a:cs typeface="+mn-cs"/>
                        </a:rPr>
                        <a:t>切换到上级目录</a:t>
                      </a:r>
                      <a:endParaRPr lang="zh-CN" altLang="en-US" sz="1600" b="0" kern="1200" dirty="0">
                        <a:solidFill>
                          <a:srgbClr val="262626"/>
                        </a:solidFill>
                        <a:latin typeface="+mn-lt"/>
                        <a:ea typeface="Alibaba PuHuiTi R" pitchFamily="18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79637" y="2328108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格式</a:t>
            </a:r>
            <a:endParaRPr lang="zh-CN" altLang="zh-CN" sz="1600" b="1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目录操作命令</a:t>
            </a:r>
            <a:r>
              <a:rPr kumimoji="1" lang="en-US" altLang="zh-CN" dirty="0"/>
              <a:t>-cd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4952" y="1177339"/>
            <a:ext cx="6097554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案例</a:t>
            </a:r>
            <a:endParaRPr kumimoji="1" lang="zh-CN" altLang="zh-CN" sz="1800" b="1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0645" y="1982243"/>
            <a:ext cx="6319157" cy="1800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cd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回到用户主目录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cd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 test    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切换到当前目录下的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test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目录（相对路径）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Consolas" panose="020B0609020204030204" pitchFamily="49" charset="0"/>
              </a:rPr>
              <a:t> 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cd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root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test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切换到指定目录（绝对路径）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cd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..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      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回到上一级目录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Consolas" panose="020B0609020204030204" pitchFamily="49" charset="0"/>
              </a:rPr>
              <a:t> 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cd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../..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回到上上一级目录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cd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../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dir  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回到上一级的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dir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目录</a:t>
            </a:r>
            <a:r>
              <a:rPr lang="zh-CN" altLang="zh-CN" sz="1600" dirty="0">
                <a:solidFill>
                  <a:srgbClr val="000000"/>
                </a:solidFill>
                <a:effectLst/>
                <a:ea typeface="阿里巴巴普惠体" panose="00020600040101010101"/>
                <a:cs typeface="Consolas" panose="020B0609020204030204" pitchFamily="49" charset="0"/>
              </a:rPr>
              <a:t> </a:t>
            </a:r>
            <a:endParaRPr lang="zh-CN" altLang="en-US" sz="1600" dirty="0"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目录操作命令</a:t>
            </a:r>
            <a:r>
              <a:rPr kumimoji="1" lang="en-US" altLang="zh-CN" dirty="0"/>
              <a:t>-mkdir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4952" y="1053054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作用</a:t>
            </a:r>
            <a:endParaRPr kumimoji="1" lang="zh-CN" altLang="zh-CN" sz="1600" b="1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69268" y="4461983"/>
            <a:ext cx="10349544" cy="68736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360"/>
              </a:spcBef>
              <a:spcAft>
                <a:spcPts val="360"/>
              </a:spcAft>
              <a:defRPr sz="1600" b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mkdir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dir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创建单级目录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mkdir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-p aaa</a:t>
            </a:r>
            <a:r>
              <a:rPr lang="en-US" altLang="zh-CN" b="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bbb</a:t>
            </a:r>
            <a:r>
              <a:rPr lang="en-US" altLang="zh-CN" b="0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ccc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创建多级目录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zh-CN" altLang="en-US" b="0" dirty="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7970" y="1623651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mkdir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命令用于创建目录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924391" y="2126473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格式</a:t>
            </a:r>
            <a:endParaRPr kumimoji="1" lang="zh-CN" altLang="zh-CN" sz="1600" b="1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9268" y="2584800"/>
            <a:ext cx="60975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阿里巴巴普惠体" panose="00020600040101010101"/>
              </a:rPr>
              <a:t>mkdir [-p] dirName</a:t>
            </a:r>
            <a:endParaRPr lang="en-US" altLang="zh-CN" sz="1600" dirty="0">
              <a:ea typeface="阿里巴巴普惠体" panose="00020600040101010101"/>
            </a:endParaRPr>
          </a:p>
          <a:p>
            <a:endParaRPr lang="en-US" altLang="zh-CN" sz="1600" dirty="0">
              <a:ea typeface="阿里巴巴普惠体" panose="00020600040101010101"/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参数：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  -p  </a:t>
            </a:r>
            <a:r>
              <a:rPr lang="zh-CN" altLang="en-US" sz="1600" dirty="0">
                <a:ea typeface="阿里巴巴普惠体" panose="00020600040101010101"/>
              </a:rPr>
              <a:t> 一次创建多级目录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4391" y="3782406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案例</a:t>
            </a:r>
            <a:endParaRPr kumimoji="1" lang="zh-CN" altLang="zh-CN" sz="1600" b="1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目录操作命令</a:t>
            </a:r>
            <a:r>
              <a:rPr kumimoji="1" lang="en-US" altLang="zh-CN" dirty="0"/>
              <a:t>-rm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4952" y="1053054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作用</a:t>
            </a:r>
            <a:endParaRPr kumimoji="1" lang="zh-CN" altLang="zh-CN" sz="1600" b="1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7970" y="1623651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rm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命令用于删除文件或者目录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4391" y="2031782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格式</a:t>
            </a:r>
            <a:endParaRPr kumimoji="1" lang="zh-CN" altLang="zh-CN" sz="1600" b="1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78598" y="3668832"/>
          <a:ext cx="9099681" cy="1470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496"/>
                <a:gridCol w="1809496"/>
                <a:gridCol w="5480689"/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zh-CN" sz="1600" b="0" dirty="0">
                          <a:effectLst/>
                          <a:latin typeface="微软雅黑 Light" panose="020B0502040204020203" pitchFamily="34" charset="-122"/>
                          <a:ea typeface="Alibaba PuHuiTi B"/>
                          <a:cs typeface="Times New Roman" panose="02020603050405020304" pitchFamily="18" charset="0"/>
                        </a:rPr>
                        <a:t>参数</a:t>
                      </a:r>
                      <a:endParaRPr lang="zh-CN" sz="1600" b="0" dirty="0">
                        <a:effectLst/>
                        <a:latin typeface="微软雅黑 Light" panose="020B0502040204020203" pitchFamily="34" charset="-122"/>
                        <a:ea typeface="Alibaba PuHuiTi B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zh-CN" sz="1600" b="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Times New Roman" panose="02020603050405020304" pitchFamily="18" charset="0"/>
                        </a:rPr>
                        <a:t>英文</a:t>
                      </a:r>
                      <a:endParaRPr lang="zh-CN" sz="1600" b="0" dirty="0">
                        <a:effectLst/>
                        <a:latin typeface="微软雅黑 Light" panose="020B0502040204020203" pitchFamily="34" charset="-122"/>
                        <a:ea typeface="Alibaba PuHuiTi B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Times New Roman" panose="02020603050405020304" pitchFamily="18" charset="0"/>
                        </a:rPr>
                        <a:t>含义</a:t>
                      </a:r>
                      <a:endParaRPr lang="zh-CN" sz="1600" b="0">
                        <a:effectLst/>
                        <a:latin typeface="微软雅黑 Light" panose="020B0502040204020203" pitchFamily="34" charset="-122"/>
                        <a:ea typeface="Alibaba PuHuiTi B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022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-f</a:t>
                      </a:r>
                      <a:endParaRPr lang="zh-CN" sz="1600" b="0" dirty="0">
                        <a:effectLst/>
                        <a:latin typeface="微软雅黑 Light" panose="020B0502040204020203" pitchFamily="34" charset="-122"/>
                        <a:ea typeface="Alibaba PuHuiTi B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force (</a:t>
                      </a:r>
                      <a:r>
                        <a:rPr lang="zh-CN" sz="1600" b="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强制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)</a:t>
                      </a:r>
                      <a:endParaRPr lang="zh-CN" sz="1600" b="0" dirty="0">
                        <a:effectLst/>
                        <a:latin typeface="微软雅黑 Light" panose="020B0502040204020203" pitchFamily="34" charset="-122"/>
                        <a:ea typeface="Alibaba PuHuiTi B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zh-CN" sz="1600" b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强制删除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lang="zh-CN" sz="1600" b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忽略不存在的文件或目录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zh-CN" sz="1600" b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无需提示</a:t>
                      </a:r>
                      <a:endParaRPr lang="zh-CN" sz="1600" b="0">
                        <a:effectLst/>
                        <a:latin typeface="微软雅黑 Light" panose="020B0502040204020203" pitchFamily="34" charset="-122"/>
                        <a:ea typeface="Alibaba PuHuiTi B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6022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-r</a:t>
                      </a:r>
                      <a:endParaRPr lang="zh-CN" sz="1600" b="0" dirty="0">
                        <a:effectLst/>
                        <a:latin typeface="微软雅黑 Light" panose="020B0502040204020203" pitchFamily="34" charset="-122"/>
                        <a:ea typeface="Alibaba PuHuiTi B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recursive (</a:t>
                      </a:r>
                      <a:r>
                        <a:rPr lang="zh-CN" sz="1600" b="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递归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)</a:t>
                      </a:r>
                      <a:endParaRPr lang="zh-CN" sz="1600" b="0" dirty="0">
                        <a:effectLst/>
                        <a:latin typeface="微软雅黑 Light" panose="020B0502040204020203" pitchFamily="34" charset="-122"/>
                        <a:ea typeface="Alibaba PuHuiTi B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zh-CN" sz="1600" b="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递归地删除目录下的内容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zh-CN" sz="1600" b="0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Alibaba PuHuiTi B"/>
                          <a:cs typeface="微软雅黑" panose="020B0503020204020204" pitchFamily="34" charset="-122"/>
                        </a:rPr>
                        <a:t>删除目录时必须加此参数</a:t>
                      </a:r>
                      <a:endParaRPr lang="zh-CN" sz="1600" b="0" dirty="0">
                        <a:effectLst/>
                        <a:latin typeface="微软雅黑 Light" panose="020B0502040204020203" pitchFamily="34" charset="-122"/>
                        <a:ea typeface="Alibaba PuHuiTi B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481236" y="2795721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rm [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参数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]    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文件或者目录名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目录操作命令</a:t>
            </a:r>
            <a:r>
              <a:rPr kumimoji="1" lang="en-US" altLang="zh-CN" dirty="0"/>
              <a:t>-rm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44952" y="902396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案例</a:t>
            </a:r>
            <a:endParaRPr kumimoji="1" lang="zh-CN" altLang="zh-CN" sz="1600" b="1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0880" y="1536823"/>
            <a:ext cx="3683838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</a:rPr>
              <a:t>rm -r  目录    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 </a:t>
            </a:r>
            <a:r>
              <a:rPr lang="zh-CN" altLang="en-US" sz="1600" dirty="0">
                <a:ea typeface="阿里巴巴普惠体" panose="00020600040101010101"/>
              </a:rPr>
              <a:t>删除目录有提醒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   (y:删除， 其余都是不删除）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76108" y="1609317"/>
            <a:ext cx="6944308" cy="68736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360"/>
              </a:spcBef>
              <a:spcAft>
                <a:spcPts val="360"/>
              </a:spcAft>
              <a:defRPr sz="1600" b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宋体" panose="02010600030101010101" pitchFamily="2" charset="-122"/>
              </a:defRPr>
            </a:lvl1pPr>
          </a:lstStyle>
          <a:p>
            <a:r>
              <a:rPr lang="en-US" altLang="zh-CN" b="1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en-US" altLang="zh-CN" b="1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node1 </a:t>
            </a:r>
            <a:r>
              <a:rPr lang="en-US" altLang="zh-CN" b="1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~]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 rm -r test </a:t>
            </a:r>
            <a:endParaRPr lang="en-US" altLang="zh-CN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rm</a:t>
            </a:r>
            <a:r>
              <a:rPr lang="zh-CN" alt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：是否删除目录 </a:t>
            </a:r>
            <a:r>
              <a:rPr lang="en-US" altLang="zh-CN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"test"</a:t>
            </a:r>
            <a:r>
              <a:rPr lang="zh-CN" alt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？</a:t>
            </a:r>
            <a:endParaRPr lang="en-US" altLang="zh-CN" dirty="0">
              <a:effectLst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0880" y="2583311"/>
            <a:ext cx="39171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rm -fr  </a:t>
            </a:r>
            <a:r>
              <a:rPr lang="zh-CN" altLang="en-US" sz="1600" dirty="0">
                <a:solidFill>
                  <a:srgbClr val="FF0000"/>
                </a:solidFill>
              </a:rPr>
              <a:t>目录</a:t>
            </a:r>
            <a:endParaRPr lang="en-US" altLang="zh-CN" sz="1600" dirty="0">
              <a:solidFill>
                <a:srgbClr val="FF0000"/>
              </a:solidFill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</a:t>
            </a:r>
            <a:r>
              <a:rPr lang="zh-CN" altLang="en-US" sz="1600" dirty="0">
                <a:ea typeface="阿里巴巴普惠体" panose="00020600040101010101"/>
              </a:rPr>
              <a:t>文件直接删除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76108" y="2662124"/>
            <a:ext cx="6944308" cy="68736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360"/>
              </a:spcBef>
              <a:spcAft>
                <a:spcPts val="360"/>
              </a:spcAft>
              <a:defRPr sz="1600" b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宋体" panose="02010600030101010101" pitchFamily="2" charset="-122"/>
              </a:defRPr>
            </a:lvl1pPr>
          </a:lstStyle>
          <a:p>
            <a:r>
              <a:rPr lang="en-US" altLang="zh-CN" b="1" dirty="0">
                <a:solidFill>
                  <a:srgbClr val="804000"/>
                </a:solidFill>
                <a:effectLst/>
              </a:rPr>
              <a:t>[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root</a:t>
            </a:r>
            <a:r>
              <a:rPr lang="en-US" altLang="zh-CN" b="1" dirty="0">
                <a:solidFill>
                  <a:srgbClr val="804000"/>
                </a:solidFill>
                <a:effectLst/>
              </a:rPr>
              <a:t>@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node1 </a:t>
            </a:r>
            <a:r>
              <a:rPr lang="en-US" altLang="zh-CN" b="1" dirty="0">
                <a:solidFill>
                  <a:srgbClr val="804000"/>
                </a:solidFill>
                <a:effectLst/>
              </a:rPr>
              <a:t>~]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# rm </a:t>
            </a:r>
            <a:r>
              <a:rPr lang="en-US" altLang="zh-CN" b="1" dirty="0">
                <a:solidFill>
                  <a:srgbClr val="804000"/>
                </a:solidFill>
                <a:effectLst/>
              </a:rPr>
              <a:t>-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fr test 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en-US" altLang="zh-CN" b="1" dirty="0">
                <a:solidFill>
                  <a:srgbClr val="804000"/>
                </a:solidFill>
                <a:effectLst/>
              </a:rPr>
              <a:t>[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root</a:t>
            </a:r>
            <a:r>
              <a:rPr lang="en-US" altLang="zh-CN" b="1" dirty="0">
                <a:solidFill>
                  <a:srgbClr val="804000"/>
                </a:solidFill>
                <a:effectLst/>
              </a:rPr>
              <a:t>@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node1 </a:t>
            </a:r>
            <a:r>
              <a:rPr lang="en-US" altLang="zh-CN" b="1" dirty="0">
                <a:solidFill>
                  <a:srgbClr val="804000"/>
                </a:solidFill>
                <a:effectLst/>
              </a:rPr>
              <a:t>~]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# </a:t>
            </a:r>
            <a:endParaRPr lang="en-US" altLang="zh-CN" dirty="0"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0880" y="3629192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rm   </a:t>
            </a:r>
            <a:r>
              <a:rPr lang="zh-CN" altLang="en-US" sz="1600" dirty="0">
                <a:solidFill>
                  <a:srgbClr val="FF0000"/>
                </a:solidFill>
              </a:rPr>
              <a:t>文件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删除目录有提醒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zh-CN" altLang="en-US" sz="1600" dirty="0">
                <a:ea typeface="阿里巴巴普惠体" panose="00020600040101010101"/>
              </a:rPr>
              <a:t>(y:删除， n:不删除）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76108" y="3714931"/>
            <a:ext cx="6944308" cy="68736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360"/>
              </a:spcBef>
              <a:spcAft>
                <a:spcPts val="360"/>
              </a:spcAft>
              <a:defRPr sz="1600" b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宋体" panose="02010600030101010101" pitchFamily="2" charset="-122"/>
              </a:defRPr>
            </a:lvl1pPr>
          </a:lstStyle>
          <a:p>
            <a:r>
              <a:rPr lang="en-US" altLang="zh-CN" sz="1600" b="1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node1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~]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 rm -r a.txt </a:t>
            </a:r>
            <a:endParaRPr lang="en-US" altLang="zh-C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rm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：是否删除文件 </a:t>
            </a:r>
            <a:r>
              <a:rPr lang="en-US" altLang="zh-CN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"a.txt"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？</a:t>
            </a:r>
            <a:endParaRPr lang="en-US" altLang="zh-CN" dirty="0">
              <a:effectLst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0880" y="4905679"/>
            <a:ext cx="28254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</a:rPr>
              <a:t>rm  -f </a:t>
            </a:r>
            <a:r>
              <a:rPr lang="zh-CN" altLang="en-US" sz="1600" dirty="0">
                <a:solidFill>
                  <a:srgbClr val="FF0000"/>
                </a:solidFill>
              </a:rPr>
              <a:t>文件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</a:t>
            </a:r>
            <a:r>
              <a:rPr lang="zh-CN" altLang="en-US" sz="1600" dirty="0">
                <a:ea typeface="阿里巴巴普惠体" panose="00020600040101010101"/>
              </a:rPr>
              <a:t>文件直接删除</a:t>
            </a:r>
            <a:endParaRPr lang="zh-CN" altLang="en-US" sz="1600" dirty="0">
              <a:ea typeface="阿里巴巴普惠体" panose="00020600040101010101"/>
            </a:endParaRPr>
          </a:p>
          <a:p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76108" y="4918470"/>
            <a:ext cx="6944308" cy="68736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360"/>
              </a:spcBef>
              <a:spcAft>
                <a:spcPts val="360"/>
              </a:spcAft>
              <a:defRPr sz="1600" b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宋体" panose="02010600030101010101" pitchFamily="2" charset="-122"/>
              </a:defRPr>
            </a:lvl1pPr>
          </a:lstStyle>
          <a:p>
            <a:r>
              <a:rPr lang="en-US" altLang="zh-CN" sz="1600" b="1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root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node1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~]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 rm -r a.txt </a:t>
            </a:r>
            <a:endParaRPr lang="en-US" altLang="zh-C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rm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：是否删除文件 </a:t>
            </a:r>
            <a:r>
              <a:rPr lang="en-US" altLang="zh-CN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"a.txt"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？</a:t>
            </a:r>
            <a:endParaRPr lang="en-US" altLang="zh-CN" dirty="0">
              <a:effectLst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42996" y="1978090"/>
            <a:ext cx="1184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442996" y="2998237"/>
            <a:ext cx="1184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442996" y="4065037"/>
            <a:ext cx="1184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442996" y="5281127"/>
            <a:ext cx="1184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89350" y="601029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结论</a:t>
            </a:r>
            <a:r>
              <a:rPr lang="en-US" altLang="zh-CN" dirty="0"/>
              <a:t>: rm  </a:t>
            </a:r>
            <a:r>
              <a:rPr lang="zh-CN" altLang="en-US" dirty="0"/>
              <a:t>文件或者目录  </a:t>
            </a:r>
            <a:r>
              <a:rPr lang="en-US" altLang="zh-CN" dirty="0"/>
              <a:t>-</a:t>
            </a:r>
            <a:r>
              <a:rPr lang="en-US" altLang="zh-CN" dirty="0" err="1"/>
              <a:t>fr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文件操作命令</a:t>
            </a:r>
            <a:r>
              <a:rPr kumimoji="1" lang="en-US" altLang="zh-CN" dirty="0"/>
              <a:t>-touch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10880" y="1058176"/>
            <a:ext cx="590452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阿里巴巴普惠体" panose="00020600040101010101"/>
              </a:rPr>
              <a:t>作用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36003" y="1741299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阿里巴巴普惠体" panose="00020600040101010101"/>
              </a:rPr>
              <a:t>touch</a:t>
            </a:r>
            <a:r>
              <a:rPr lang="zh-CN" altLang="en-US" sz="1600" dirty="0">
                <a:ea typeface="阿里巴巴普惠体" panose="00020600040101010101"/>
              </a:rPr>
              <a:t>命令创建文件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5201" y="3355740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阿里巴巴普惠体" panose="00020600040101010101"/>
              </a:rPr>
              <a:t>案例</a:t>
            </a:r>
            <a:endParaRPr kumimoji="1" lang="en-US" altLang="zh-CN" sz="1600" b="1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阿里巴巴普惠体" panose="00020600040101010101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19980" y="4041240"/>
            <a:ext cx="6097554" cy="63607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touch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 a.txt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宋体" panose="02010600030101010101" pitchFamily="2" charset="-122"/>
              </a:rPr>
              <a:t>在当前目录创建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宋体" panose="02010600030101010101" pitchFamily="2" charset="-122"/>
              </a:rPr>
              <a:t>a.txt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宋体" panose="02010600030101010101" pitchFamily="2" charset="-122"/>
              </a:rPr>
              <a:t>文件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宋体" panose="02010600030101010101" pitchFamily="2" charset="-122"/>
              </a:rPr>
              <a:t> 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touch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root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a.txt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ea typeface="阿里巴巴普惠体" panose="00020600040101010101"/>
                <a:cs typeface="宋体" panose="02010600030101010101" pitchFamily="2" charset="-122"/>
              </a:rPr>
              <a:t>在</a:t>
            </a:r>
            <a:r>
              <a:rPr lang="en-US" altLang="zh-CN" sz="1600" dirty="0">
                <a:solidFill>
                  <a:srgbClr val="008000"/>
                </a:solidFill>
                <a:effectLst/>
                <a:ea typeface="阿里巴巴普惠体" panose="00020600040101010101"/>
                <a:cs typeface="宋体" panose="02010600030101010101" pitchFamily="2" charset="-122"/>
              </a:rPr>
              <a:t>/root</a:t>
            </a:r>
            <a:r>
              <a:rPr lang="zh-CN" altLang="zh-CN" sz="1600" dirty="0">
                <a:solidFill>
                  <a:srgbClr val="008000"/>
                </a:solidFill>
                <a:effectLst/>
                <a:ea typeface="阿里巴巴普惠体" panose="00020600040101010101"/>
                <a:cs typeface="宋体" panose="02010600030101010101" pitchFamily="2" charset="-122"/>
              </a:rPr>
              <a:t>目录创建</a:t>
            </a:r>
            <a:r>
              <a:rPr lang="en-US" altLang="zh-CN" sz="1600" dirty="0">
                <a:solidFill>
                  <a:srgbClr val="008000"/>
                </a:solidFill>
                <a:effectLst/>
                <a:ea typeface="阿里巴巴普惠体" panose="00020600040101010101"/>
                <a:cs typeface="宋体" panose="02010600030101010101" pitchFamily="2" charset="-122"/>
              </a:rPr>
              <a:t>a.txt</a:t>
            </a:r>
            <a:r>
              <a:rPr lang="zh-CN" altLang="zh-CN" sz="1600" dirty="0">
                <a:solidFill>
                  <a:srgbClr val="008000"/>
                </a:solidFill>
                <a:effectLst/>
                <a:ea typeface="阿里巴巴普惠体" panose="00020600040101010101"/>
                <a:cs typeface="宋体" panose="02010600030101010101" pitchFamily="2" charset="-122"/>
              </a:rPr>
              <a:t>文件</a:t>
            </a:r>
            <a:endParaRPr lang="en-US" altLang="zh-CN" sz="1600" dirty="0">
              <a:solidFill>
                <a:srgbClr val="008000"/>
              </a:solidFill>
              <a:effectLst/>
              <a:ea typeface="阿里巴巴普惠体" panose="00020600040101010101"/>
              <a:cs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55201" y="2333832"/>
            <a:ext cx="590452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阿里巴巴普惠体" panose="00020600040101010101"/>
              </a:rPr>
              <a:t>格式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19980" y="2933214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阿里巴巴普惠体" panose="00020600040101010101"/>
              </a:rPr>
              <a:t>touch  </a:t>
            </a:r>
            <a:r>
              <a:rPr lang="zh-CN" altLang="en-US" sz="1600" dirty="0">
                <a:ea typeface="阿里巴巴普惠体" panose="00020600040101010101"/>
              </a:rPr>
              <a:t>文件名</a:t>
            </a:r>
            <a:r>
              <a:rPr lang="en-US" altLang="zh-CN" sz="1600" dirty="0">
                <a:ea typeface="阿里巴巴普惠体" panose="00020600040101010101"/>
              </a:rPr>
              <a:t>…</a:t>
            </a:r>
            <a:endParaRPr lang="zh-CN" altLang="en-US" sz="1600" dirty="0"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文件操作命令</a:t>
            </a:r>
            <a:r>
              <a:rPr kumimoji="1" lang="en-US" altLang="zh-CN" dirty="0"/>
              <a:t>-mv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0880" y="1104757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阿里巴巴普惠体" panose="00020600040101010101"/>
              </a:rPr>
              <a:t>作用</a:t>
            </a:r>
            <a:endParaRPr kumimoji="1" lang="zh-CN" altLang="zh-CN" sz="1600" b="1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阿里巴巴普惠体" panose="00020600040101010101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36003" y="1604853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阿里巴巴普惠体" panose="00020600040101010101"/>
              </a:rPr>
              <a:t>mv</a:t>
            </a:r>
            <a:r>
              <a:rPr lang="zh-CN" altLang="en-US" sz="1600" dirty="0">
                <a:ea typeface="阿里巴巴普惠体" panose="00020600040101010101"/>
              </a:rPr>
              <a:t>命令用于文件、目录的移动和重命名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6003" y="2639115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阿里巴巴普惠体" panose="00020600040101010101"/>
              </a:rPr>
              <a:t> mv  </a:t>
            </a:r>
            <a:r>
              <a:rPr lang="zh-CN" altLang="en-US" sz="1600" dirty="0">
                <a:ea typeface="阿里巴巴普惠体" panose="00020600040101010101"/>
              </a:rPr>
              <a:t>原路径  目标路径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0880" y="3079668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阿里巴巴普惠体" panose="00020600040101010101"/>
              </a:rPr>
              <a:t>案例</a:t>
            </a:r>
            <a:endParaRPr lang="en-US" altLang="zh-CN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19978" y="4183386"/>
            <a:ext cx="6097554" cy="63607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mv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 a.txt dir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 Light" panose="020B0502040204020203" pitchFamily="34" charset="-122"/>
                <a:ea typeface="阿里巴巴普惠体" panose="00020600040101010101"/>
                <a:cs typeface="宋体" panose="02010600030101010101" pitchFamily="2" charset="-122"/>
              </a:rPr>
              <a:t>将</a:t>
            </a:r>
            <a:r>
              <a:rPr lang="en-US" altLang="zh-CN" sz="1600" dirty="0">
                <a:solidFill>
                  <a:srgbClr val="008000"/>
                </a:solidFill>
                <a:latin typeface="微软雅黑 Light" panose="020B0502040204020203" pitchFamily="34" charset="-122"/>
                <a:ea typeface="阿里巴巴普惠体" panose="00020600040101010101"/>
                <a:cs typeface="宋体" panose="02010600030101010101" pitchFamily="2" charset="-122"/>
              </a:rPr>
              <a:t>a.txt</a:t>
            </a:r>
            <a:r>
              <a:rPr lang="zh-CN" altLang="en-US" sz="1600" dirty="0">
                <a:solidFill>
                  <a:srgbClr val="008000"/>
                </a:solidFill>
                <a:latin typeface="微软雅黑 Light" panose="020B0502040204020203" pitchFamily="34" charset="-122"/>
                <a:ea typeface="阿里巴巴普惠体" panose="00020600040101010101"/>
                <a:cs typeface="宋体" panose="02010600030101010101" pitchFamily="2" charset="-122"/>
              </a:rPr>
              <a:t>移动到</a:t>
            </a:r>
            <a:r>
              <a:rPr lang="en-US" altLang="zh-CN" sz="1600" dirty="0">
                <a:solidFill>
                  <a:srgbClr val="008000"/>
                </a:solidFill>
                <a:latin typeface="微软雅黑 Light" panose="020B0502040204020203" pitchFamily="34" charset="-122"/>
                <a:ea typeface="阿里巴巴普惠体" panose="00020600040101010101"/>
                <a:cs typeface="宋体" panose="02010600030101010101" pitchFamily="2" charset="-122"/>
              </a:rPr>
              <a:t>dir</a:t>
            </a:r>
            <a:r>
              <a:rPr lang="zh-CN" altLang="en-US" sz="1600" dirty="0">
                <a:solidFill>
                  <a:srgbClr val="008000"/>
                </a:solidFill>
                <a:latin typeface="微软雅黑 Light" panose="020B0502040204020203" pitchFamily="34" charset="-122"/>
                <a:ea typeface="阿里巴巴普惠体" panose="00020600040101010101"/>
                <a:cs typeface="宋体" panose="02010600030101010101" pitchFamily="2" charset="-122"/>
              </a:rPr>
              <a:t>目录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mv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阿里巴巴普惠体" panose="00020600040101010101"/>
              </a:rPr>
              <a:t> dir2 dir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将</a:t>
            </a:r>
            <a:r>
              <a:rPr lang="en-US" altLang="zh-CN" sz="1600" dirty="0">
                <a:solidFill>
                  <a:srgbClr val="008000"/>
                </a:solidFill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dir2</a:t>
            </a:r>
            <a:r>
              <a:rPr lang="zh-CN" altLang="en-US" sz="1600" dirty="0">
                <a:solidFill>
                  <a:srgbClr val="008000"/>
                </a:solidFill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目录移动到</a:t>
            </a:r>
            <a:r>
              <a:rPr lang="en-US" altLang="zh-CN" sz="1600" dirty="0">
                <a:solidFill>
                  <a:srgbClr val="008000"/>
                </a:solidFill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dir</a:t>
            </a:r>
            <a:r>
              <a:rPr lang="zh-CN" altLang="en-US" sz="1600" dirty="0">
                <a:solidFill>
                  <a:srgbClr val="008000"/>
                </a:solidFill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目录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3830" y="3640288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ea typeface="阿里巴巴普惠体" panose="00020600040101010101"/>
              </a:rPr>
              <a:t>移动</a:t>
            </a: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2728" y="5184559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 </a:t>
            </a:r>
            <a:r>
              <a:rPr lang="zh-CN" altLang="en-US" sz="1600" dirty="0">
                <a:solidFill>
                  <a:srgbClr val="FF0000"/>
                </a:solidFill>
                <a:ea typeface="阿里巴巴普惠体" panose="00020600040101010101"/>
              </a:rPr>
              <a:t>重命名</a:t>
            </a:r>
            <a:endParaRPr lang="zh-CN" altLang="en-US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19978" y="5658201"/>
            <a:ext cx="6097554" cy="63607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mv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 a.txt b.txt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微软雅黑 Light" panose="020B0502040204020203" pitchFamily="34" charset="-122"/>
                <a:ea typeface="阿里巴巴普惠体" panose="00020600040101010101"/>
                <a:cs typeface="宋体" panose="02010600030101010101" pitchFamily="2" charset="-122"/>
              </a:rPr>
              <a:t>将</a:t>
            </a:r>
            <a:r>
              <a:rPr lang="en-US" altLang="zh-CN" sz="1600" dirty="0">
                <a:solidFill>
                  <a:srgbClr val="008000"/>
                </a:solidFill>
                <a:latin typeface="微软雅黑 Light" panose="020B0502040204020203" pitchFamily="34" charset="-122"/>
                <a:ea typeface="阿里巴巴普惠体" panose="00020600040101010101"/>
                <a:cs typeface="宋体" panose="02010600030101010101" pitchFamily="2" charset="-122"/>
              </a:rPr>
              <a:t>a.txt</a:t>
            </a:r>
            <a:r>
              <a:rPr lang="zh-CN" altLang="en-US" sz="1600" dirty="0">
                <a:solidFill>
                  <a:srgbClr val="008000"/>
                </a:solidFill>
                <a:latin typeface="微软雅黑 Light" panose="020B0502040204020203" pitchFamily="34" charset="-122"/>
                <a:ea typeface="阿里巴巴普惠体" panose="00020600040101010101"/>
                <a:cs typeface="宋体" panose="02010600030101010101" pitchFamily="2" charset="-122"/>
              </a:rPr>
              <a:t>重命名为</a:t>
            </a:r>
            <a:r>
              <a:rPr lang="en-US" altLang="zh-CN" sz="1600" dirty="0">
                <a:solidFill>
                  <a:srgbClr val="008000"/>
                </a:solidFill>
                <a:latin typeface="微软雅黑 Light" panose="020B0502040204020203" pitchFamily="34" charset="-122"/>
                <a:ea typeface="阿里巴巴普惠体" panose="00020600040101010101"/>
                <a:cs typeface="宋体" panose="02010600030101010101" pitchFamily="2" charset="-122"/>
              </a:rPr>
              <a:t>b.txt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mv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阿里巴巴普惠体" panose="00020600040101010101"/>
              </a:rPr>
              <a:t> dir2 dir22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将</a:t>
            </a:r>
            <a:r>
              <a:rPr lang="en-US" altLang="zh-CN" sz="1600" dirty="0">
                <a:solidFill>
                  <a:srgbClr val="008000"/>
                </a:solidFill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dir2</a:t>
            </a:r>
            <a:r>
              <a:rPr lang="zh-CN" altLang="en-US" sz="1600" dirty="0">
                <a:solidFill>
                  <a:srgbClr val="008000"/>
                </a:solidFill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目录重命名为</a:t>
            </a:r>
            <a:r>
              <a:rPr lang="en-US" altLang="zh-CN" sz="1600" dirty="0">
                <a:solidFill>
                  <a:srgbClr val="008000"/>
                </a:solidFill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dir22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0880" y="2053656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阿里巴巴普惠体" panose="00020600040101010101"/>
              </a:rPr>
              <a:t>格式</a:t>
            </a:r>
            <a:endParaRPr kumimoji="1" lang="zh-CN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17253" y="1610190"/>
            <a:ext cx="3858796" cy="6643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移动和重命名的区别</a:t>
            </a:r>
            <a:r>
              <a:rPr lang="en-US" altLang="zh-CN" dirty="0"/>
              <a:t>?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文件操作命令</a:t>
            </a:r>
            <a:r>
              <a:rPr kumimoji="1" lang="en-US" altLang="zh-CN" dirty="0"/>
              <a:t>-mv</a:t>
            </a:r>
            <a:r>
              <a:rPr kumimoji="1" lang="zh-CN" altLang="en-US" dirty="0"/>
              <a:t>命令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10559" y="2424214"/>
            <a:ext cx="55125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effectLst/>
                <a:ea typeface="阿里巴巴普惠体" panose="00020600040101010101"/>
              </a:rPr>
              <a:t>1. mv </a:t>
            </a:r>
            <a:r>
              <a:rPr lang="zh-CN" altLang="en-US" sz="1600" dirty="0">
                <a:solidFill>
                  <a:srgbClr val="FF0000"/>
                </a:solidFill>
                <a:effectLst/>
                <a:ea typeface="阿里巴巴普惠体" panose="00020600040101010101"/>
              </a:rPr>
              <a:t>文件 目标路径</a:t>
            </a:r>
            <a:endParaRPr lang="en-US" altLang="zh-CN" sz="1600" dirty="0">
              <a:solidFill>
                <a:srgbClr val="FF0000"/>
              </a:solidFill>
              <a:effectLst/>
              <a:ea typeface="阿里巴巴普惠体" panose="00020600040101010101"/>
            </a:endParaRPr>
          </a:p>
          <a:p>
            <a:r>
              <a:rPr lang="en-US" altLang="zh-CN" sz="1600" dirty="0">
                <a:effectLst/>
                <a:ea typeface="阿里巴巴普惠体" panose="00020600040101010101"/>
              </a:rPr>
              <a:t>     mv a.txt  dir</a:t>
            </a:r>
            <a:endParaRPr lang="en-US" altLang="zh-CN" sz="1600" dirty="0">
              <a:effectLst/>
              <a:ea typeface="阿里巴巴普惠体" panose="00020600040101010101"/>
            </a:endParaRPr>
          </a:p>
          <a:p>
            <a:r>
              <a:rPr lang="en-US" altLang="zh-CN" sz="1600" dirty="0">
                <a:effectLst/>
                <a:ea typeface="阿里巴巴普惠体" panose="00020600040101010101"/>
              </a:rPr>
              <a:t>     </a:t>
            </a:r>
            <a:r>
              <a:rPr lang="zh-CN" altLang="en-US" sz="1600" dirty="0">
                <a:effectLst/>
                <a:ea typeface="阿里巴巴普惠体" panose="00020600040101010101"/>
              </a:rPr>
              <a:t>如果目标路径是目录，则为移动</a:t>
            </a:r>
            <a:endParaRPr lang="zh-CN" altLang="en-US" sz="1600" dirty="0">
              <a:effectLst/>
              <a:ea typeface="阿里巴巴普惠体" panose="00020600040101010101"/>
            </a:endParaRPr>
          </a:p>
          <a:p>
            <a:r>
              <a:rPr lang="zh-CN" altLang="en-US" sz="1600" dirty="0">
                <a:effectLst/>
                <a:ea typeface="阿里巴巴普惠体" panose="00020600040101010101"/>
              </a:rPr>
              <a:t>     </a:t>
            </a:r>
            <a:r>
              <a:rPr lang="en-US" altLang="zh-CN" sz="1600" dirty="0">
                <a:effectLst/>
                <a:ea typeface="阿里巴巴普惠体" panose="00020600040101010101"/>
              </a:rPr>
              <a:t>mv a.txt  b.txt</a:t>
            </a:r>
            <a:endParaRPr lang="en-US" altLang="zh-CN" sz="1600" dirty="0">
              <a:effectLst/>
              <a:ea typeface="阿里巴巴普惠体" panose="00020600040101010101"/>
            </a:endParaRPr>
          </a:p>
          <a:p>
            <a:r>
              <a:rPr lang="en-US" altLang="zh-CN" sz="1600" dirty="0">
                <a:effectLst/>
                <a:ea typeface="阿里巴巴普惠体" panose="00020600040101010101"/>
              </a:rPr>
              <a:t>     </a:t>
            </a:r>
            <a:r>
              <a:rPr lang="zh-CN" altLang="en-US" sz="1600" dirty="0">
                <a:effectLst/>
                <a:ea typeface="阿里巴巴普惠体" panose="00020600040101010101"/>
              </a:rPr>
              <a:t>如果目标路径是文件，则为重命名</a:t>
            </a:r>
            <a:endParaRPr lang="en-US" altLang="zh-CN" sz="1600" dirty="0">
              <a:effectLst/>
              <a:ea typeface="阿里巴巴普惠体" panose="00020600040101010101"/>
            </a:endParaRPr>
          </a:p>
          <a:p>
            <a:endParaRPr lang="zh-CN" altLang="en-US" sz="1600" dirty="0">
              <a:solidFill>
                <a:srgbClr val="FF0000"/>
              </a:solidFill>
              <a:effectLst/>
              <a:ea typeface="阿里巴巴普惠体" panose="00020600040101010101"/>
            </a:endParaRPr>
          </a:p>
          <a:p>
            <a:r>
              <a:rPr lang="en-US" altLang="zh-CN" sz="1600" dirty="0">
                <a:solidFill>
                  <a:srgbClr val="FF0000"/>
                </a:solidFill>
                <a:effectLst/>
                <a:ea typeface="阿里巴巴普惠体" panose="00020600040101010101"/>
              </a:rPr>
              <a:t>2. mv </a:t>
            </a:r>
            <a:r>
              <a:rPr lang="zh-CN" altLang="en-US" sz="1600" dirty="0">
                <a:solidFill>
                  <a:srgbClr val="FF0000"/>
                </a:solidFill>
                <a:effectLst/>
                <a:ea typeface="阿里巴巴普惠体" panose="00020600040101010101"/>
              </a:rPr>
              <a:t>目录   目标路径</a:t>
            </a:r>
            <a:endParaRPr lang="zh-CN" altLang="en-US" sz="1600" dirty="0">
              <a:solidFill>
                <a:srgbClr val="FF0000"/>
              </a:solidFill>
              <a:effectLst/>
              <a:ea typeface="阿里巴巴普惠体" panose="00020600040101010101"/>
            </a:endParaRPr>
          </a:p>
          <a:p>
            <a:r>
              <a:rPr lang="zh-CN" altLang="en-US" sz="1600" dirty="0">
                <a:effectLst/>
                <a:ea typeface="阿里巴巴普惠体" panose="00020600040101010101"/>
              </a:rPr>
              <a:t>     </a:t>
            </a:r>
            <a:r>
              <a:rPr lang="en-US" altLang="zh-CN" sz="1600" dirty="0">
                <a:effectLst/>
                <a:ea typeface="阿里巴巴普惠体" panose="00020600040101010101"/>
              </a:rPr>
              <a:t>mv  dir2 dir22</a:t>
            </a:r>
            <a:endParaRPr lang="en-US" altLang="zh-CN" sz="1600" dirty="0">
              <a:effectLst/>
              <a:ea typeface="阿里巴巴普惠体" panose="00020600040101010101"/>
            </a:endParaRPr>
          </a:p>
          <a:p>
            <a:r>
              <a:rPr lang="en-US" altLang="zh-CN" sz="1600" dirty="0">
                <a:effectLst/>
                <a:ea typeface="阿里巴巴普惠体" panose="00020600040101010101"/>
              </a:rPr>
              <a:t>     </a:t>
            </a:r>
            <a:r>
              <a:rPr lang="zh-CN" altLang="en-US" sz="1600" dirty="0">
                <a:effectLst/>
                <a:ea typeface="阿里巴巴普惠体" panose="00020600040101010101"/>
              </a:rPr>
              <a:t>如果目标路径存在，则为移动</a:t>
            </a:r>
            <a:endParaRPr lang="zh-CN" altLang="en-US" sz="1600" dirty="0">
              <a:effectLst/>
              <a:ea typeface="阿里巴巴普惠体" panose="00020600040101010101"/>
            </a:endParaRPr>
          </a:p>
          <a:p>
            <a:r>
              <a:rPr lang="zh-CN" altLang="en-US" sz="1600" dirty="0">
                <a:effectLst/>
                <a:ea typeface="阿里巴巴普惠体" panose="00020600040101010101"/>
              </a:rPr>
              <a:t>     如果目标路径不存在，则为重命名</a:t>
            </a:r>
            <a:endParaRPr lang="zh-CN" altLang="en-US" sz="1600" dirty="0">
              <a:effectLst/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21201" y="908666"/>
            <a:ext cx="10749598" cy="4219575"/>
          </a:xfrm>
        </p:spPr>
        <p:txBody>
          <a:bodyPr/>
          <a:lstStyle/>
          <a:p>
            <a:pPr marL="276225" indent="-276225"/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262626"/>
                </a:solidFill>
              </a:rPr>
              <a:t>  操作系统（</a:t>
            </a:r>
            <a:r>
              <a:rPr lang="en-US" altLang="zh-CN" dirty="0">
                <a:solidFill>
                  <a:srgbClr val="262626"/>
                </a:solidFill>
              </a:rPr>
              <a:t>Operating System</a:t>
            </a:r>
            <a:r>
              <a:rPr lang="zh-CN" altLang="en-US" dirty="0">
                <a:solidFill>
                  <a:srgbClr val="262626"/>
                </a:solidFill>
              </a:rPr>
              <a:t>，简称</a:t>
            </a:r>
            <a:r>
              <a:rPr lang="en-US" altLang="zh-CN" dirty="0">
                <a:solidFill>
                  <a:srgbClr val="262626"/>
                </a:solidFill>
              </a:rPr>
              <a:t>OS</a:t>
            </a:r>
            <a:r>
              <a:rPr lang="zh-CN" altLang="en-US" dirty="0">
                <a:solidFill>
                  <a:srgbClr val="262626"/>
                </a:solidFill>
              </a:rPr>
              <a:t>）是管理和控制计算机硬件与软件资源的计算机程序，是直接运行在“裸机”上的最基本的系统软件，任何其他软件都必须在操作系统的支持下才能运行。</a:t>
            </a:r>
            <a:endParaRPr lang="en-US" altLang="zh-CN" sz="2665" dirty="0">
              <a:solidFill>
                <a:srgbClr val="AD2B26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操作系统概述</a:t>
            </a:r>
            <a:r>
              <a:rPr kumimoji="1" lang="en-US" altLang="zh-CN" dirty="0"/>
              <a:t>-</a:t>
            </a:r>
            <a:r>
              <a:rPr kumimoji="1" lang="zh-CN" altLang="en-US" dirty="0"/>
              <a:t>介绍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5995" y="2640466"/>
            <a:ext cx="7562850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文件操作命令</a:t>
            </a:r>
            <a:r>
              <a:rPr kumimoji="1" lang="en-US" altLang="zh-CN" dirty="0"/>
              <a:t>-cat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0880" y="1066074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阿里巴巴普惠体" panose="00020600040101010101"/>
              </a:rPr>
              <a:t>作用</a:t>
            </a:r>
            <a:endParaRPr kumimoji="1" lang="zh-CN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36003" y="1604853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a typeface="阿里巴巴普惠体" panose="00020600040101010101"/>
              </a:rPr>
              <a:t>用于显示文件内容</a:t>
            </a:r>
            <a:endParaRPr lang="en-US" altLang="zh-CN" sz="1600" dirty="0">
              <a:ea typeface="阿里巴巴普惠体" panose="00020600040101010101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0880" y="2214989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阿里巴巴普惠体" panose="00020600040101010101"/>
              </a:rPr>
              <a:t>格式</a:t>
            </a:r>
            <a:endParaRPr kumimoji="1" lang="en-US" altLang="zh-CN" sz="1600" b="1" dirty="0">
              <a:solidFill>
                <a:srgbClr val="FF0000"/>
              </a:solidFill>
              <a:latin typeface="Calibri" panose="020F0502020204030204"/>
              <a:ea typeface="阿里巴巴普惠体" panose="00020600040101010101"/>
            </a:endParaRPr>
          </a:p>
          <a:p>
            <a:endParaRPr lang="en-US" altLang="zh-CN" sz="1600" dirty="0">
              <a:solidFill>
                <a:srgbClr val="FF0000"/>
              </a:solidFill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      cat  </a:t>
            </a:r>
            <a:r>
              <a:rPr lang="zh-CN" altLang="en-US" sz="1600" dirty="0">
                <a:ea typeface="阿里巴巴普惠体" panose="00020600040101010101"/>
              </a:rPr>
              <a:t>文件路径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4952" y="3284714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阿里巴巴普惠体" panose="00020600040101010101"/>
              </a:rPr>
              <a:t>案例</a:t>
            </a:r>
            <a:endParaRPr kumimoji="1" lang="en-US" altLang="zh-CN" sz="1600" b="1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阿里巴巴普惠体" panose="00020600040101010101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36003" y="4048739"/>
            <a:ext cx="6097554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cat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root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initial-setup-ks.cfg</a:t>
            </a:r>
            <a:endParaRPr lang="zh-CN" altLang="en-US" sz="1600" dirty="0"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文件操作命令</a:t>
            </a:r>
            <a:r>
              <a:rPr kumimoji="1" lang="en-US" altLang="zh-CN" dirty="0"/>
              <a:t>-more</a:t>
            </a:r>
            <a:r>
              <a:rPr kumimoji="1" lang="zh-CN" altLang="en-US" dirty="0"/>
              <a:t>命令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6235" y="1060835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阿里巴巴普惠体" panose="00020600040101010101"/>
              </a:rPr>
              <a:t>作用</a:t>
            </a:r>
            <a:endParaRPr kumimoji="1" lang="zh-CN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阿里巴巴普惠体" panose="00020600040101010101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3830" y="1691254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阿里巴巴普惠体" panose="00020600040101010101"/>
              </a:rPr>
              <a:t>  </a:t>
            </a:r>
            <a:r>
              <a:rPr lang="zh-CN" altLang="en-US" sz="1600" dirty="0">
                <a:ea typeface="阿里巴巴普惠体" panose="00020600040101010101"/>
              </a:rPr>
              <a:t>用于显示文件内容，可以按页或者按行显示文件内容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0880" y="2413005"/>
            <a:ext cx="60975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阿里巴巴普惠体" panose="00020600040101010101"/>
              </a:rPr>
              <a:t>格式</a:t>
            </a:r>
            <a:endParaRPr kumimoji="1" lang="en-US" altLang="zh-CN" sz="1600" b="1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阿里巴巴普惠体" panose="00020600040101010101"/>
            </a:endParaRPr>
          </a:p>
          <a:p>
            <a:r>
              <a:rPr kumimoji="1" lang="en-US" altLang="zh-CN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阿里巴巴普惠体" panose="00020600040101010101"/>
              </a:rPr>
              <a:t>      </a:t>
            </a:r>
            <a:r>
              <a:rPr lang="en-US" altLang="zh-CN" sz="1600" dirty="0">
                <a:ea typeface="阿里巴巴普惠体" panose="00020600040101010101"/>
              </a:rPr>
              <a:t>more  </a:t>
            </a:r>
            <a:r>
              <a:rPr lang="zh-CN" altLang="en-US" sz="1600" dirty="0">
                <a:ea typeface="阿里巴巴普惠体" panose="00020600040101010101"/>
              </a:rPr>
              <a:t>文件路径</a:t>
            </a:r>
            <a:endParaRPr lang="en-US" altLang="zh-CN" sz="1600" dirty="0">
              <a:ea typeface="阿里巴巴普惠体" panose="00020600040101010101"/>
            </a:endParaRPr>
          </a:p>
          <a:p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4952" y="4872722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阿里巴巴普惠体" panose="00020600040101010101"/>
              </a:rPr>
              <a:t>案例</a:t>
            </a:r>
            <a:endParaRPr kumimoji="1" lang="en-US" altLang="zh-CN" sz="1600" b="1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阿里巴巴普惠体" panose="00020600040101010101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73325" y="5575075"/>
            <a:ext cx="6097554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more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root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/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阿里巴巴普惠体" panose="00020600040101010101"/>
                <a:cs typeface="宋体" panose="02010600030101010101" pitchFamily="2" charset="-122"/>
              </a:rPr>
              <a:t>initial-setup-ks.cfg</a:t>
            </a:r>
            <a:endParaRPr lang="zh-CN" altLang="en-US" sz="1600" dirty="0">
              <a:ea typeface="阿里巴巴普惠体" panose="00020600040101010101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3830" y="3207669"/>
            <a:ext cx="60975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spcBef>
                <a:spcPts val="360"/>
              </a:spcBef>
              <a:spcAft>
                <a:spcPts val="360"/>
              </a:spcAft>
            </a:pPr>
            <a:r>
              <a:rPr lang="en-US" altLang="zh-CN" sz="1600" dirty="0">
                <a:solidFill>
                  <a:srgbClr val="00B0F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Enter: </a:t>
            </a:r>
            <a:r>
              <a:rPr lang="zh-CN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向下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n</a:t>
            </a:r>
            <a:r>
              <a:rPr lang="zh-CN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行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, </a:t>
            </a:r>
            <a:r>
              <a:rPr lang="zh-CN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需要定义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, </a:t>
            </a:r>
            <a:r>
              <a:rPr lang="zh-CN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默认为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1</a:t>
            </a:r>
            <a:r>
              <a:rPr lang="zh-CN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行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indent="266700">
              <a:spcBef>
                <a:spcPts val="360"/>
              </a:spcBef>
              <a:spcAft>
                <a:spcPts val="360"/>
              </a:spcAft>
            </a:pPr>
            <a:r>
              <a:rPr lang="zh-CN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阿里巴巴普惠体" panose="00020600040101010101"/>
              </a:rPr>
              <a:t>空格键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阿里巴巴普惠体" panose="00020600040101010101"/>
              </a:rPr>
              <a:t>: </a:t>
            </a:r>
            <a:r>
              <a:rPr lang="zh-CN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向下滚动一屏 或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 Ctrl + F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indent="266700">
              <a:spcBef>
                <a:spcPts val="360"/>
              </a:spcBef>
              <a:spcAft>
                <a:spcPts val="360"/>
              </a:spcAft>
            </a:pP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阿里巴巴普惠体" panose="00020600040101010101"/>
              </a:rPr>
              <a:t>B</a:t>
            </a:r>
            <a:r>
              <a:rPr lang="zh-CN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阿里巴巴普惠体" panose="00020600040101010101"/>
              </a:rPr>
              <a:t>键 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阿里巴巴普惠体" panose="00020600040101010101"/>
              </a:rPr>
              <a:t>: </a:t>
            </a:r>
            <a:r>
              <a:rPr lang="zh-CN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返回上一屏 或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 Ctrl+B 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indent="266700">
              <a:spcBef>
                <a:spcPts val="360"/>
              </a:spcBef>
              <a:spcAft>
                <a:spcPts val="360"/>
              </a:spcAft>
            </a:pP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阿里巴巴普惠体" panose="00020600040101010101"/>
              </a:rPr>
              <a:t>q: </a:t>
            </a:r>
            <a:r>
              <a:rPr lang="zh-CN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退出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more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21200" y="1319212"/>
            <a:ext cx="10428881" cy="2580983"/>
          </a:xfrm>
        </p:spPr>
        <p:txBody>
          <a:bodyPr/>
          <a:lstStyle/>
          <a:p>
            <a:r>
              <a:rPr lang="zh-CN" altLang="en-US" b="1" dirty="0"/>
              <a:t>作用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cp</a:t>
            </a:r>
            <a:r>
              <a:rPr lang="zh-CN" altLang="en-US" dirty="0"/>
              <a:t>命令用来实现文件或者目录的复制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格式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cp </a:t>
            </a:r>
            <a:r>
              <a:rPr lang="zh-CN" altLang="en-US" dirty="0"/>
              <a:t>源路径  目标路径</a:t>
            </a:r>
            <a:endParaRPr lang="en-US" altLang="zh-CN" dirty="0"/>
          </a:p>
          <a:p>
            <a:r>
              <a:rPr lang="zh-CN" altLang="en-US" b="1" dirty="0"/>
              <a:t>案例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文件操作命令</a:t>
            </a:r>
            <a:r>
              <a:rPr kumimoji="1" lang="en-US" altLang="zh-CN" dirty="0"/>
              <a:t>-cp</a:t>
            </a:r>
            <a:r>
              <a:rPr kumimoji="1" lang="zh-CN" altLang="en-US" dirty="0"/>
              <a:t>命令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71905" y="4041239"/>
            <a:ext cx="6097554" cy="88229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Times New Roman" panose="02020603050405020304" pitchFamily="18" charset="0"/>
              </a:rPr>
              <a:t>cp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Times New Roman" panose="02020603050405020304" pitchFamily="18" charset="0"/>
              </a:rPr>
              <a:t> a.txt dir1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Times New Roman" panose="02020603050405020304" pitchFamily="18" charset="0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</a:rPr>
              <a:t>将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Times New Roman" panose="02020603050405020304" pitchFamily="18" charset="0"/>
              </a:rPr>
              <a:t>a.txt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</a:rPr>
              <a:t>复制到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Times New Roman" panose="02020603050405020304" pitchFamily="18" charset="0"/>
              </a:rPr>
              <a:t>dir1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</a:rPr>
              <a:t>目录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阿里巴巴普惠体" panose="00020600040101010101"/>
              </a:rPr>
              <a:t>cp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阿里巴巴普惠体" panose="00020600040101010101"/>
              </a:rPr>
              <a:t> a.txt b.txt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阿里巴巴普惠体" panose="00020600040101010101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</a:rPr>
              <a:t>将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阿里巴巴普惠体" panose="00020600040101010101"/>
              </a:rPr>
              <a:t>a.txt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阿里巴巴普惠体" panose="00020600040101010101"/>
                <a:cs typeface="Courier New" panose="02070309020205020404" pitchFamily="49" charset="0"/>
              </a:rPr>
              <a:t>复制为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阿里巴巴普惠体" panose="00020600040101010101"/>
              </a:rPr>
              <a:t>b.txt</a:t>
            </a:r>
            <a:endParaRPr lang="en-US" altLang="zh-CN" sz="1600" dirty="0">
              <a:solidFill>
                <a:srgbClr val="008000"/>
              </a:solidFill>
              <a:effectLst/>
              <a:latin typeface="Courier New" panose="02070309020205020404" pitchFamily="49" charset="0"/>
              <a:ea typeface="阿里巴巴普惠体" panose="00020600040101010101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阿里巴巴普惠体" panose="00020600040101010101"/>
              </a:rPr>
              <a:t>cp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阿里巴巴普惠体" panose="00020600040101010101"/>
              </a:rPr>
              <a:t>dir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阿里巴巴普惠体" panose="00020600040101010101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阿里巴巴普惠体" panose="00020600040101010101"/>
              </a:rPr>
              <a:t>dirx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阿里巴巴普惠体" panose="00020600040101010101"/>
              </a:rPr>
              <a:t> –r  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阿里巴巴普惠体" panose="00020600040101010101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urier New" panose="02070309020205020404" pitchFamily="49" charset="0"/>
                <a:ea typeface="阿里巴巴普惠体" panose="00020600040101010101"/>
              </a:rPr>
              <a:t>#</a:t>
            </a:r>
            <a:r>
              <a:rPr lang="zh-CN" altLang="en-US" sz="1600" dirty="0">
                <a:solidFill>
                  <a:srgbClr val="008000"/>
                </a:solidFill>
                <a:latin typeface="Courier New" panose="02070309020205020404" pitchFamily="49" charset="0"/>
                <a:ea typeface="阿里巴巴普惠体" panose="00020600040101010101"/>
              </a:rPr>
              <a:t>复制目录</a:t>
            </a:r>
            <a:endParaRPr lang="zh-CN" altLang="en-US" sz="1600" dirty="0">
              <a:solidFill>
                <a:srgbClr val="008000"/>
              </a:solidFill>
              <a:latin typeface="Courier New" panose="02070309020205020404" pitchFamily="49" charset="0"/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21201" y="1319213"/>
            <a:ext cx="10307584" cy="2109788"/>
          </a:xfrm>
        </p:spPr>
        <p:txBody>
          <a:bodyPr/>
          <a:lstStyle/>
          <a:p>
            <a:r>
              <a:rPr lang="zh-CN" altLang="en-US" b="1" dirty="0"/>
              <a:t>作用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ps</a:t>
            </a:r>
            <a:r>
              <a:rPr lang="zh-CN" altLang="en-US" dirty="0"/>
              <a:t>命令用来列出系统中当前运行的进程</a:t>
            </a:r>
            <a:endParaRPr lang="en-US" altLang="zh-CN" dirty="0"/>
          </a:p>
          <a:p>
            <a:r>
              <a:rPr lang="zh-CN" altLang="en-US" b="1" dirty="0"/>
              <a:t>格式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ps [options]</a:t>
            </a:r>
            <a:endParaRPr lang="en-US" altLang="zh-CN" dirty="0"/>
          </a:p>
          <a:p>
            <a:r>
              <a:rPr lang="zh-CN" altLang="en-US" b="1" dirty="0"/>
              <a:t>案例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系统管理命令</a:t>
            </a:r>
            <a:r>
              <a:rPr kumimoji="1" lang="en-US" altLang="zh-CN" dirty="0"/>
              <a:t>-ps</a:t>
            </a:r>
            <a:r>
              <a:rPr kumimoji="1" lang="zh-CN" altLang="en-US" dirty="0"/>
              <a:t>命令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53243" y="3617503"/>
            <a:ext cx="6097554" cy="33718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 -ef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查看正在运行的所有进程</a:t>
            </a:r>
            <a:endParaRPr lang="zh-CN" altLang="en-US" sz="1600" dirty="0"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45870" y="1225907"/>
            <a:ext cx="10307584" cy="2109788"/>
          </a:xfrm>
        </p:spPr>
        <p:txBody>
          <a:bodyPr/>
          <a:lstStyle/>
          <a:p>
            <a:r>
              <a:rPr lang="zh-CN" altLang="en-US" b="1" dirty="0"/>
              <a:t>作用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kill</a:t>
            </a:r>
            <a:r>
              <a:rPr lang="zh-CN" altLang="en-US" dirty="0"/>
              <a:t>命令用于终止执行中的程序</a:t>
            </a:r>
            <a:endParaRPr lang="en-US" altLang="zh-CN" dirty="0"/>
          </a:p>
          <a:p>
            <a:r>
              <a:rPr lang="zh-CN" altLang="en-US" b="1" dirty="0"/>
              <a:t>格式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kill [</a:t>
            </a:r>
            <a:r>
              <a:rPr lang="zh-CN" altLang="en-US" dirty="0"/>
              <a:t>参数</a:t>
            </a:r>
            <a:r>
              <a:rPr lang="en-US" altLang="zh-CN" dirty="0"/>
              <a:t>] [</a:t>
            </a:r>
            <a:r>
              <a:rPr lang="zh-CN" altLang="en-US" dirty="0"/>
              <a:t>进程号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zh-CN" altLang="en-US" b="1" dirty="0"/>
              <a:t>案例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系统管理命令</a:t>
            </a:r>
            <a:r>
              <a:rPr kumimoji="1" lang="en-US" altLang="zh-CN" dirty="0"/>
              <a:t>-kill</a:t>
            </a:r>
            <a:r>
              <a:rPr kumimoji="1" lang="zh-CN" altLang="en-US" dirty="0"/>
              <a:t>命令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4622" y="3522306"/>
            <a:ext cx="6097554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kill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12345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杀死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pid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12345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/>
                <a:cs typeface="Consolas" panose="020B0609020204030204" pitchFamily="49" charset="0"/>
              </a:rPr>
              <a:t>的进程</a:t>
            </a:r>
            <a:endParaRPr lang="zh-CN" altLang="en-US" sz="1600" dirty="0"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92523" y="1225906"/>
            <a:ext cx="10307584" cy="2109788"/>
          </a:xfrm>
        </p:spPr>
        <p:txBody>
          <a:bodyPr/>
          <a:lstStyle/>
          <a:p>
            <a:r>
              <a:rPr lang="zh-CN" altLang="en-US" b="1" dirty="0"/>
              <a:t>作用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ifconfig</a:t>
            </a:r>
            <a:r>
              <a:rPr lang="zh-CN" altLang="en-US" dirty="0"/>
              <a:t>命令用来查看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b="1" dirty="0"/>
              <a:t>格式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ifconfig</a:t>
            </a:r>
            <a:endParaRPr lang="en-US" altLang="zh-CN" dirty="0"/>
          </a:p>
          <a:p>
            <a:r>
              <a:rPr lang="zh-CN" altLang="en-US" b="1" dirty="0"/>
              <a:t>案例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系统管理命令</a:t>
            </a:r>
            <a:r>
              <a:rPr kumimoji="1" lang="en-US" altLang="zh-CN" dirty="0"/>
              <a:t>-ifconfig</a:t>
            </a:r>
            <a:r>
              <a:rPr kumimoji="1" lang="zh-CN" altLang="en-US" dirty="0"/>
              <a:t>命令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50605" y="3335694"/>
            <a:ext cx="8754447" cy="304698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阿里巴巴普惠体" panose="00020600040101010101"/>
              </a:rPr>
              <a:t>[root@node1 ~]# </a:t>
            </a:r>
            <a:r>
              <a:rPr lang="en-US" altLang="zh-CN" sz="1600" dirty="0">
                <a:solidFill>
                  <a:srgbClr val="FF0000"/>
                </a:solidFill>
                <a:ea typeface="阿里巴巴普惠体" panose="00020600040101010101"/>
              </a:rPr>
              <a:t>ifconfig</a:t>
            </a:r>
            <a:endParaRPr lang="en-US" altLang="zh-CN" sz="1600" dirty="0">
              <a:solidFill>
                <a:srgbClr val="FF0000"/>
              </a:solidFill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ens33: flags=4163&lt;UP,BROADCAST,RUNNING,MULTICAST&gt;  mtu 1500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     inet 192.168.88.161  netmask 255.255.255.0  broadcast 192.168.88.255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     inet6 fe80::20c:29ff:fe49:b3ec  prefixlen 64  scopeid 0x20&lt;link&gt;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     ether 00:0c:29:49:b3:ec  txqueuelen 1000  (Ethernet)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     ……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lo: flags=73&lt;UP,LOOPBACK,RUNNING&gt;  mtu 65536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     inet 127.0.0.1  netmask 255.0.0.0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     inet6 ::1  prefixlen 128  scopeid 0x10&lt;host&gt;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     loop  txqueuelen 1000  (Local Loopback)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     RX packets 90  bytes 17886 (17.4 KiB)</a:t>
            </a:r>
            <a:endParaRPr lang="en-US" altLang="zh-CN" sz="1600" dirty="0">
              <a:ea typeface="阿里巴巴普惠体" panose="00020600040101010101"/>
            </a:endParaRPr>
          </a:p>
          <a:p>
            <a:r>
              <a:rPr lang="en-US" altLang="zh-CN" sz="1600" dirty="0">
                <a:ea typeface="阿里巴巴普惠体" panose="00020600040101010101"/>
              </a:rPr>
              <a:t>        …….</a:t>
            </a:r>
            <a:endParaRPr lang="en-US" altLang="zh-CN" sz="1600" dirty="0"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92523" y="1225906"/>
            <a:ext cx="10307584" cy="2109788"/>
          </a:xfrm>
        </p:spPr>
        <p:txBody>
          <a:bodyPr/>
          <a:lstStyle/>
          <a:p>
            <a:r>
              <a:rPr lang="zh-CN" altLang="en-US" b="1" dirty="0"/>
              <a:t>作用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clear</a:t>
            </a:r>
            <a:r>
              <a:rPr lang="zh-CN" altLang="en-US" dirty="0"/>
              <a:t>命令用来清屏，可以使用</a:t>
            </a:r>
            <a:r>
              <a:rPr lang="en-US" altLang="zh-CN" dirty="0"/>
              <a:t>ctrl + l </a:t>
            </a:r>
            <a:r>
              <a:rPr lang="zh-CN" altLang="en-US" dirty="0"/>
              <a:t>来替换</a:t>
            </a:r>
            <a:endParaRPr lang="en-US" altLang="zh-CN" dirty="0"/>
          </a:p>
          <a:p>
            <a:r>
              <a:rPr lang="zh-CN" altLang="en-US" b="1" dirty="0"/>
              <a:t>格式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clear</a:t>
            </a:r>
            <a:endParaRPr lang="en-US" altLang="zh-CN" dirty="0"/>
          </a:p>
          <a:p>
            <a:r>
              <a:rPr lang="zh-CN" altLang="en-US" b="1" dirty="0"/>
              <a:t>案例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清屏命令</a:t>
            </a:r>
            <a:r>
              <a:rPr kumimoji="1" lang="en-US" altLang="zh-CN" dirty="0"/>
              <a:t>-clear</a:t>
            </a:r>
            <a:r>
              <a:rPr kumimoji="1" lang="zh-CN" altLang="en-US" dirty="0"/>
              <a:t>命令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78596" y="3522307"/>
            <a:ext cx="8754447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阿里巴巴普惠体" panose="00020600040101010101"/>
              </a:rPr>
              <a:t>[root@node1 ~]# </a:t>
            </a:r>
            <a:r>
              <a:rPr lang="en-US" altLang="zh-CN" sz="1600" dirty="0">
                <a:solidFill>
                  <a:srgbClr val="FF0000"/>
                </a:solidFill>
                <a:ea typeface="阿里巴巴普惠体" panose="00020600040101010101"/>
              </a:rPr>
              <a:t>clear</a:t>
            </a:r>
            <a:endParaRPr lang="en-US" altLang="zh-CN" sz="1600" dirty="0">
              <a:solidFill>
                <a:srgbClr val="FF0000"/>
              </a:solidFill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92523" y="1225906"/>
            <a:ext cx="10307584" cy="2109788"/>
          </a:xfrm>
        </p:spPr>
        <p:txBody>
          <a:bodyPr/>
          <a:lstStyle/>
          <a:p>
            <a:r>
              <a:rPr lang="zh-CN" altLang="en-US" b="1" dirty="0"/>
              <a:t>重启命令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reboot</a:t>
            </a:r>
            <a:endParaRPr lang="en-US" altLang="zh-CN" dirty="0"/>
          </a:p>
          <a:p>
            <a:r>
              <a:rPr lang="zh-CN" altLang="en-US" b="1" dirty="0"/>
              <a:t>关机命令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shutdown -h now : </a:t>
            </a:r>
            <a:r>
              <a:rPr lang="zh-CN" altLang="en-US" dirty="0"/>
              <a:t>立刻关机</a:t>
            </a:r>
            <a:r>
              <a:rPr lang="en-US" altLang="zh-CN" dirty="0"/>
              <a:t>(</a:t>
            </a:r>
            <a:r>
              <a:rPr lang="zh-CN" altLang="en-US" dirty="0"/>
              <a:t>断电关机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halt : </a:t>
            </a:r>
            <a:r>
              <a:rPr lang="zh-CN" altLang="en-US" dirty="0"/>
              <a:t>立刻关机</a:t>
            </a:r>
            <a:r>
              <a:rPr lang="en-US" altLang="zh-CN" dirty="0"/>
              <a:t> (</a:t>
            </a:r>
            <a:r>
              <a:rPr lang="zh-CN" altLang="en-US" dirty="0"/>
              <a:t>不断电关机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重启关机命令</a:t>
            </a:r>
            <a:r>
              <a:rPr kumimoji="1" lang="en-US" altLang="zh-CN" dirty="0"/>
              <a:t>-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查看执行命令位置</a:t>
            </a:r>
            <a:r>
              <a:rPr lang="en-US" altLang="zh-CN"/>
              <a:t>-which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which</a:t>
            </a:r>
            <a:r>
              <a:rPr lang="zh-CN" altLang="en-US"/>
              <a:t>显示执行命令的绝对位置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查看主机命令</a:t>
            </a:r>
            <a:r>
              <a:rPr lang="en-US" altLang="zh-CN"/>
              <a:t>-hostname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hostname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查看当前主机的主机名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27509" y="1069845"/>
            <a:ext cx="2825422" cy="1666177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Windows</a:t>
            </a:r>
            <a:r>
              <a:rPr kumimoji="1" lang="zh-CN" altLang="en-US" dirty="0">
                <a:solidFill>
                  <a:srgbClr val="FF0000"/>
                </a:solidFill>
              </a:rPr>
              <a:t>系统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操作系统概述</a:t>
            </a:r>
            <a:r>
              <a:rPr kumimoji="1" lang="en-US" altLang="zh-CN" dirty="0"/>
              <a:t>-</a:t>
            </a:r>
            <a:r>
              <a:rPr kumimoji="1" lang="zh-CN" altLang="en-US" dirty="0"/>
              <a:t>常见的操作系统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2574685" y="309538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4537642" y="1709281"/>
            <a:ext cx="2070100" cy="11023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736447" y="3658118"/>
            <a:ext cx="60975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solidFill>
                  <a:srgbClr val="FF0000"/>
                </a:solidFill>
                <a:ea typeface="Alibaba PuHuiTi R" pitchFamily="18" charset="-122"/>
              </a:rPr>
              <a:t>Mac</a:t>
            </a:r>
            <a:r>
              <a:rPr kumimoji="1" lang="zh-CN" altLang="en-US" sz="1600" dirty="0">
                <a:solidFill>
                  <a:srgbClr val="FF0000"/>
                </a:solidFill>
                <a:ea typeface="Alibaba PuHuiTi R" pitchFamily="18" charset="-122"/>
              </a:rPr>
              <a:t>操作系统</a:t>
            </a:r>
            <a:endParaRPr kumimoji="1" lang="zh-CN" altLang="en-US" sz="1600" dirty="0">
              <a:solidFill>
                <a:srgbClr val="FF0000"/>
              </a:solidFill>
              <a:ea typeface="Alibaba PuHuiTi R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37642" y="2924688"/>
            <a:ext cx="2196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收费，应用比较广泛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娱乐、办公、编程。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占位符 1"/>
          <p:cNvSpPr txBox="1"/>
          <p:nvPr/>
        </p:nvSpPr>
        <p:spPr>
          <a:xfrm>
            <a:off x="8142468" y="1061393"/>
            <a:ext cx="2675744" cy="5847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FF0000"/>
                </a:solidFill>
              </a:rPr>
              <a:t>Linux</a:t>
            </a:r>
            <a:r>
              <a:rPr kumimoji="1" lang="zh-CN" altLang="en-US" dirty="0">
                <a:solidFill>
                  <a:srgbClr val="FF0000"/>
                </a:solidFill>
              </a:rPr>
              <a:t>系统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8286934" y="1771528"/>
            <a:ext cx="2058670" cy="115316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8286934" y="3020994"/>
            <a:ext cx="22718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免费使用，类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UNIX</a:t>
            </a:r>
            <a:r>
              <a:rPr kumimoji="1"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，一般安装在服务器上面。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占位符 1"/>
          <p:cNvSpPr txBox="1"/>
          <p:nvPr/>
        </p:nvSpPr>
        <p:spPr>
          <a:xfrm>
            <a:off x="710880" y="1080685"/>
            <a:ext cx="2675744" cy="5847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rgbClr val="FF0000"/>
                </a:solidFill>
              </a:rPr>
              <a:t>Unix</a:t>
            </a:r>
            <a:r>
              <a:rPr kumimoji="1" lang="zh-CN" altLang="en-US" dirty="0">
                <a:solidFill>
                  <a:srgbClr val="FF0000"/>
                </a:solidFill>
              </a:rPr>
              <a:t>操作系统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6588" y="2853352"/>
            <a:ext cx="22718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收费，使用命令操作，一般安装在服务器上面</a:t>
            </a:r>
            <a:r>
              <a:rPr kumimoji="1"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710880" y="1652762"/>
            <a:ext cx="2147570" cy="1146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/>
          <p:cNvPicPr/>
          <p:nvPr/>
        </p:nvPicPr>
        <p:blipFill>
          <a:blip r:embed="rId4"/>
          <a:stretch>
            <a:fillRect/>
          </a:stretch>
        </p:blipFill>
        <p:spPr>
          <a:xfrm>
            <a:off x="583375" y="4268585"/>
            <a:ext cx="1984695" cy="11738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736447" y="5780683"/>
            <a:ext cx="2228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收费，苹果公司开发的，娱乐、办公、编程等。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37642" y="3752204"/>
            <a:ext cx="2423688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en-US" altLang="zh-CN" sz="1600" dirty="0">
                <a:solidFill>
                  <a:srgbClr val="FF0000"/>
                </a:solidFill>
                <a:ea typeface="Alibaba PuHuiTi R" pitchFamily="18" charset="-122"/>
              </a:rPr>
              <a:t>Android</a:t>
            </a:r>
            <a:r>
              <a:rPr kumimoji="1" lang="zh-CN" altLang="zh-CN" sz="1600" dirty="0">
                <a:solidFill>
                  <a:srgbClr val="FF0000"/>
                </a:solidFill>
                <a:ea typeface="Alibaba PuHuiTi R" pitchFamily="18" charset="-122"/>
              </a:rPr>
              <a:t>操作系统</a:t>
            </a:r>
            <a:endParaRPr kumimoji="1" lang="zh-CN" altLang="zh-CN" sz="1600" dirty="0">
              <a:solidFill>
                <a:srgbClr val="FF0000"/>
              </a:solidFill>
              <a:ea typeface="Alibaba PuHuiTi R" pitchFamily="18" charset="-122"/>
            </a:endParaRPr>
          </a:p>
        </p:txBody>
      </p:sp>
      <p:pic>
        <p:nvPicPr>
          <p:cNvPr id="28" name="图片 27"/>
          <p:cNvPicPr/>
          <p:nvPr/>
        </p:nvPicPr>
        <p:blipFill>
          <a:blip r:embed="rId5"/>
          <a:stretch>
            <a:fillRect/>
          </a:stretch>
        </p:blipFill>
        <p:spPr>
          <a:xfrm>
            <a:off x="4868077" y="4163068"/>
            <a:ext cx="1338634" cy="12346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868077" y="5708380"/>
            <a:ext cx="24236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免费，主要用于智能终端设备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  <p:bldP spid="12" grpId="0"/>
      <p:bldP spid="13" grpId="0"/>
      <p:bldP spid="16" grpId="0"/>
      <p:bldP spid="17" grpId="0"/>
      <p:bldP spid="19" grpId="0"/>
      <p:bldP spid="26" grpId="0"/>
      <p:bldP spid="27" grpId="0"/>
      <p:bldP spid="3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全文检索命令</a:t>
            </a:r>
            <a:r>
              <a:rPr lang="en-US" altLang="zh-CN"/>
              <a:t>-grep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868045"/>
          </a:xfrm>
        </p:spPr>
        <p:txBody>
          <a:bodyPr/>
          <a:p>
            <a:r>
              <a:rPr lang="en-US" altLang="zh-CN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Grep（Globally search a Regular Expression and Print）命令可以对文件进行文本查询，内容查询</a:t>
            </a:r>
            <a:endParaRPr lang="en-US" altLang="zh-CN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10690" y="2867025"/>
          <a:ext cx="5866130" cy="1123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6130"/>
              </a:tblGrid>
              <a:tr h="1123950">
                <a:tc>
                  <a:txBody>
                    <a:bodyPr/>
                    <a:p>
                      <a:pPr algn="l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buSzPct val="85000"/>
                        <a:buNone/>
                      </a:pPr>
                      <a:r>
                        <a:rPr lang="en-US" altLang="zh-CN" sz="1600" dirty="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grep</a:t>
                      </a:r>
                      <a:r>
                        <a:rPr lang="en-US" altLang="zh-CN" sz="1600" b="0" dirty="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lang anaconda-ks.cfg #在文件中查找lang</a:t>
                      </a:r>
                      <a:endParaRPr lang="en-US" altLang="zh-CN" sz="1600" b="0" dirty="0">
                        <a:solidFill>
                          <a:srgbClr val="262626"/>
                        </a:solidFill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algn="l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buSzPct val="85000"/>
                        <a:buNone/>
                      </a:pPr>
                      <a:endParaRPr lang="en-US" altLang="zh-CN" sz="1600" dirty="0">
                        <a:solidFill>
                          <a:srgbClr val="262626"/>
                        </a:solidFill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algn="l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buSzPct val="85000"/>
                        <a:buNone/>
                      </a:pPr>
                      <a:r>
                        <a:rPr lang="en-US" altLang="zh-CN" sz="1600" dirty="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grep</a:t>
                      </a:r>
                      <a:r>
                        <a:rPr lang="en-US" altLang="zh-CN" sz="1600" b="0" dirty="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a anaconda-ks.cfg --color #在文件中查找a,高亮显示</a:t>
                      </a:r>
                      <a:endParaRPr lang="en-US" altLang="zh-CN" sz="1600" dirty="0">
                        <a:solidFill>
                          <a:srgbClr val="262626"/>
                        </a:solidFill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管道命令</a:t>
            </a:r>
            <a:r>
              <a:rPr lang="en-US" altLang="zh-CN"/>
              <a:t>-  | 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1397000"/>
          </a:xfrm>
        </p:spPr>
        <p:txBody>
          <a:bodyPr/>
          <a:p>
            <a:r>
              <a:rPr lang="en-US" altLang="zh-CN"/>
              <a:t>|  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管道，上一个命令的输出是下一个命令的输入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10690" y="2867025"/>
          <a:ext cx="7850505" cy="1123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0505"/>
              </a:tblGrid>
              <a:tr h="1123950">
                <a:tc>
                  <a:txBody>
                    <a:bodyPr/>
                    <a:p>
                      <a:pPr algn="l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buSzPct val="85000"/>
                        <a:buNone/>
                      </a:pPr>
                      <a:r>
                        <a:rPr lang="en-US" altLang="zh-CN" sz="1600" dirty="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ps  -ef| grep mysql : </a:t>
                      </a:r>
                      <a:r>
                        <a:rPr lang="zh-CN" altLang="en-US" sz="1600" dirty="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在所有进程中快速找到包含</a:t>
                      </a:r>
                      <a:r>
                        <a:rPr lang="en-US" altLang="zh-CN" sz="1600" dirty="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mysql</a:t>
                      </a:r>
                      <a:r>
                        <a:rPr lang="zh-CN" altLang="en-US" sz="1600" dirty="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内容的进程</a:t>
                      </a:r>
                      <a:endParaRPr lang="zh-CN" altLang="en-US" sz="1600" dirty="0">
                        <a:solidFill>
                          <a:srgbClr val="262626"/>
                        </a:solidFill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用户命令</a:t>
            </a:r>
            <a:r>
              <a:rPr lang="en-US" altLang="zh-CN"/>
              <a:t> - useradd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useradd 用户名</a:t>
            </a:r>
            <a:endParaRPr lang="zh-CN" altLang="en-US" b="1" dirty="0"/>
          </a:p>
          <a:p>
            <a:r>
              <a:rPr lang="zh-CN" altLang="en-US" b="1" dirty="0">
                <a:sym typeface="+mn-ea"/>
              </a:rPr>
              <a:t>passwd  用户名</a:t>
            </a:r>
            <a:r>
              <a:rPr lang="en-US" altLang="zh-CN" dirty="0">
                <a:sym typeface="+mn-ea"/>
              </a:rPr>
              <a:t>  </a:t>
            </a:r>
            <a:endParaRPr lang="en-US" altLang="zh-CN" dirty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675" y="3148965"/>
            <a:ext cx="7414260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用户命令</a:t>
            </a:r>
            <a:r>
              <a:rPr lang="en-US" altLang="zh-CN">
                <a:sym typeface="+mn-ea"/>
              </a:rPr>
              <a:t> - useradd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用户删除</a:t>
            </a:r>
            <a:r>
              <a:rPr lang="en-US" altLang="zh-CN" dirty="0">
                <a:sym typeface="+mn-ea"/>
              </a:rPr>
              <a:t>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940" y="2522855"/>
            <a:ext cx="10133965" cy="52832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打包命令</a:t>
            </a:r>
            <a:r>
              <a:rPr lang="en-US" altLang="zh-CN"/>
              <a:t> - tar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 sz="14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参数解释</a:t>
            </a:r>
            <a:endParaRPr lang="zh-CN" altLang="en-US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96315" y="2737485"/>
          <a:ext cx="7178040" cy="3029585"/>
        </p:xfrm>
        <a:graphic>
          <a:graphicData uri="http://schemas.openxmlformats.org/drawingml/2006/table">
            <a:tbl>
              <a:tblPr/>
              <a:tblGrid>
                <a:gridCol w="3575050"/>
                <a:gridCol w="3602990"/>
              </a:tblGrid>
              <a:tr h="570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fontAlgn="base">
                        <a:lnSpc>
                          <a:spcPts val="24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参数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ctr" defTabSz="914400" fontAlgn="base">
                        <a:lnSpc>
                          <a:spcPts val="24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解释</a:t>
                      </a:r>
                      <a:endParaRPr lang="zh-CN" altLang="en-US" sz="1800" b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</a:tr>
              <a:tr h="4914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-c</a:t>
                      </a:r>
                      <a:endParaRPr lang="zh-CN" altLang="en-US" sz="1600" b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创建一个新tar文件</a:t>
                      </a:r>
                      <a:endParaRPr lang="zh-CN" altLang="en-US" sz="1600" b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-v</a:t>
                      </a:r>
                      <a:endParaRPr lang="zh-CN" altLang="en-US" sz="1600" b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显示运行过程的信息</a:t>
                      </a:r>
                      <a:endParaRPr lang="zh-CN" altLang="en-US" sz="1600" b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-f</a:t>
                      </a:r>
                      <a:endParaRPr lang="zh-CN" altLang="en-US" sz="1600" b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指定文件名</a:t>
                      </a:r>
                      <a:endParaRPr lang="zh-CN" altLang="en-US" sz="1600" b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-z</a:t>
                      </a:r>
                      <a:endParaRPr lang="zh-CN" altLang="en-US" sz="1600" b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调用gzip压缩命令进行解、压缩</a:t>
                      </a:r>
                      <a:endParaRPr lang="zh-CN" altLang="en-US" sz="1600" b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</a:tr>
              <a:tr h="4914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</a:t>
                      </a:r>
                      <a:r>
                        <a:rPr lang="en-US" altLang="zh-CN" sz="1600" b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x</a:t>
                      </a:r>
                      <a:endParaRPr lang="en-US" altLang="zh-CN" sz="1600" b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解包</a:t>
                      </a:r>
                      <a:endParaRPr lang="zh-CN" altLang="en-US" sz="1600" b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打包命令</a:t>
            </a:r>
            <a:r>
              <a:rPr lang="en-US" altLang="zh-CN">
                <a:sym typeface="+mn-ea"/>
              </a:rPr>
              <a:t> - tar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 sz="18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解</a:t>
            </a:r>
            <a:endParaRPr lang="en-US" altLang="zh-CN" sz="18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压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65300" y="2287270"/>
          <a:ext cx="8423275" cy="1116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3275"/>
              </a:tblGrid>
              <a:tr h="1116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tar</a:t>
                      </a:r>
                      <a:r>
                        <a:rPr lang="en-US" altLang="zh-CN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</a:t>
                      </a:r>
                      <a:r>
                        <a:rPr lang="en-US" altLang="zh-CN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zxvf redis-3.2.8.tar.gz  #将文件解压到当前目录</a:t>
                      </a:r>
                      <a:endParaRPr lang="en-US" altLang="zh-CN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indent="0">
                        <a:buNone/>
                      </a:pPr>
                      <a:endParaRPr lang="en-US" altLang="zh-CN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indent="0">
                        <a:buNone/>
                      </a:pPr>
                      <a:endParaRPr lang="en-US" altLang="zh-CN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tar</a:t>
                      </a:r>
                      <a:r>
                        <a:rPr lang="en-US" altLang="zh-CN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-</a:t>
                      </a:r>
                      <a:r>
                        <a:rPr lang="en-US" altLang="zh-CN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zxvf redis-3.2.8.tar.gz -C     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r>
                        <a:rPr lang="en-US" altLang="zh-CN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root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r>
                        <a:rPr lang="en-US" altLang="zh-CN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dir #将文件解压到指定目录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765300" y="4728210"/>
          <a:ext cx="8496300" cy="1147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6300"/>
              </a:tblGrid>
              <a:tr h="114744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tar</a:t>
                      </a:r>
                      <a:r>
                        <a:rPr lang="en-US" altLang="zh-CN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-cvf  test.tar 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r>
                        <a:rPr lang="en-US" altLang="zh-CN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root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r>
                        <a:rPr lang="en-US" altLang="zh-CN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test     #打包tar -xf test.tar  # 解tar包</a:t>
                      </a:r>
                      <a:endParaRPr lang="en-US" altLang="zh-CN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tar -xf test.tar -C   /export  #解压到指定目录</a:t>
                      </a:r>
                      <a:endParaRPr lang="en-US" altLang="zh-CN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tar</a:t>
                      </a:r>
                      <a:r>
                        <a:rPr lang="en-US" altLang="zh-CN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 -czvf test.tar.gz 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r>
                        <a:rPr lang="en-US" altLang="zh-CN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root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/</a:t>
                      </a:r>
                      <a:r>
                        <a:rPr lang="en-US" altLang="zh-CN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test  #打包并压缩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权限管理命令</a:t>
            </a:r>
            <a:r>
              <a:rPr lang="en-US" altLang="zh-CN"/>
              <a:t>-chmod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dirty="0">
                <a:sym typeface="+mn-ea"/>
              </a:rPr>
              <a:t>文件权限概述</a:t>
            </a:r>
            <a:endParaRPr dirty="0"/>
          </a:p>
          <a:p>
            <a:r>
              <a:rPr dirty="0">
                <a:sym typeface="+mn-ea"/>
              </a:rPr>
              <a:t>Linux操作系统是多任务多用户操作系统，每当我们使用用户名登录操作系统时，Linux都会对该用户进行认证、授权审计等操作。操作系统为了识别每个用户，会给每个用户定义一个ID，就是UID。用户组就相当于多个用户的容器；在Linux系统中，用户组也有一个ID，GID。</a:t>
            </a:r>
            <a:endParaRPr dirty="0"/>
          </a:p>
          <a:p>
            <a:r>
              <a:rPr dirty="0">
                <a:sym typeface="+mn-ea"/>
              </a:rPr>
              <a:t>在Linux操作系统中，root的权限是最高的，相当于windows的administrator，拥有最高权限，能执行任何命令和操作,而其他用户都是普通用户。</a:t>
            </a:r>
            <a:endParaRPr dirty="0"/>
          </a:p>
          <a:p>
            <a:r>
              <a:rPr dirty="0">
                <a:sym typeface="+mn-ea"/>
              </a:rPr>
              <a:t>Linux对文件创建者（所属用户），所属用户组，其他用户都赋予不同的权限。</a:t>
            </a: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权限管理命令</a:t>
            </a:r>
            <a:r>
              <a:rPr lang="en-US" altLang="zh-CN">
                <a:sym typeface="+mn-ea"/>
              </a:rPr>
              <a:t>-chmod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594360"/>
          </a:xfrm>
        </p:spPr>
        <p:txBody>
          <a:bodyPr/>
          <a:p>
            <a:r>
              <a:rPr dirty="0">
                <a:sym typeface="+mn-ea"/>
              </a:rPr>
              <a:t>文件权限解读</a:t>
            </a:r>
            <a:endParaRPr lang="zh-CN" altLang="en-US"/>
          </a:p>
        </p:txBody>
      </p:sp>
      <p:pic>
        <p:nvPicPr>
          <p:cNvPr id="25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2535" y="2449195"/>
            <a:ext cx="5628640" cy="15309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6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85" y="4178935"/>
            <a:ext cx="5419725" cy="22942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权限管理命令</a:t>
            </a:r>
            <a:r>
              <a:rPr lang="en-US" altLang="zh-CN">
                <a:sym typeface="+mn-ea"/>
              </a:rPr>
              <a:t>-chmod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dirty="0">
                <a:sym typeface="+mn-ea"/>
              </a:rPr>
              <a:t>r: 对文件是指可读取内容 对目录是可以读</a:t>
            </a:r>
            <a:endParaRPr dirty="0"/>
          </a:p>
          <a:p>
            <a:r>
              <a:rPr dirty="0">
                <a:sym typeface="+mn-ea"/>
              </a:rPr>
              <a:t>w: 对文件是指可修改文件内容，对目录 是指可以在其中创建或删除子节点(目录或文件)</a:t>
            </a:r>
            <a:endParaRPr dirty="0"/>
          </a:p>
          <a:p>
            <a:r>
              <a:rPr dirty="0">
                <a:sym typeface="+mn-ea"/>
              </a:rPr>
              <a:t>x: 对文件是指是否可以运行这个文件，对目录是指是否可以cd进入这个目录</a:t>
            </a:r>
            <a:endParaRPr dirty="0"/>
          </a:p>
          <a:p>
            <a:r>
              <a:rPr dirty="0">
                <a:sym typeface="+mn-ea"/>
              </a:rPr>
              <a:t>Root可以为所欲为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3801110"/>
            <a:ext cx="672084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权限管理命令</a:t>
            </a:r>
            <a:r>
              <a:rPr lang="en-US" altLang="zh-CN">
                <a:sym typeface="+mn-ea"/>
              </a:rPr>
              <a:t>-chmod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dirty="0">
                <a:sym typeface="+mn-ea"/>
              </a:rPr>
              <a:t>chmod命令</a:t>
            </a:r>
            <a:r>
              <a:rPr lang="zh-CN" altLang="en-US" dirty="0">
                <a:sym typeface="+mn-ea"/>
              </a:rPr>
              <a:t>：chmod命令用来变更文件或目录的权限。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065" y="3014980"/>
            <a:ext cx="7421880" cy="1501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257979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262626"/>
                </a:solidFill>
              </a:rPr>
              <a:t>因为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en-US" dirty="0">
                <a:solidFill>
                  <a:srgbClr val="262626"/>
                </a:solidFill>
              </a:rPr>
              <a:t>免费，而且相比</a:t>
            </a:r>
            <a:r>
              <a:rPr lang="en-US" altLang="zh-CN" dirty="0">
                <a:solidFill>
                  <a:srgbClr val="262626"/>
                </a:solidFill>
              </a:rPr>
              <a:t>Windows</a:t>
            </a:r>
            <a:r>
              <a:rPr lang="zh-CN" altLang="en-US" dirty="0">
                <a:solidFill>
                  <a:srgbClr val="262626"/>
                </a:solidFill>
              </a:rPr>
              <a:t>更安全、稳定。大数据组件都是基于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en-US" dirty="0">
                <a:solidFill>
                  <a:srgbClr val="262626"/>
                </a:solidFill>
              </a:rPr>
              <a:t>系统安装的，所以，学习大数据是必须要先学会</a:t>
            </a:r>
            <a:r>
              <a:rPr lang="en-US" altLang="zh-CN" dirty="0">
                <a:solidFill>
                  <a:srgbClr val="262626"/>
                </a:solidFill>
              </a:rPr>
              <a:t>Linux</a:t>
            </a:r>
            <a:r>
              <a:rPr lang="zh-CN" altLang="en-US" dirty="0">
                <a:solidFill>
                  <a:srgbClr val="262626"/>
                </a:solidFill>
              </a:rPr>
              <a:t>的。</a:t>
            </a:r>
            <a:endParaRPr lang="zh-CN" altLang="en-US" dirty="0">
              <a:solidFill>
                <a:srgbClr val="262626"/>
              </a:solidFill>
            </a:endParaRP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操作系统概述</a:t>
            </a:r>
            <a:r>
              <a:rPr kumimoji="1" lang="en-US" altLang="zh-CN" dirty="0"/>
              <a:t>-</a:t>
            </a:r>
            <a:r>
              <a:rPr kumimoji="1" lang="zh-CN" altLang="en-US" dirty="0"/>
              <a:t>学习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系统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597752" y="4555880"/>
            <a:ext cx="3504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zh-CN" sz="1800" dirty="0"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927" y="2694896"/>
            <a:ext cx="4762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43442" y="588146"/>
            <a:ext cx="5973761" cy="568170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计算机入门知识介绍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系统概述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系统的安装和体验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的网络配置和连接工具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的目录结构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的常用命令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VI</a:t>
            </a:r>
            <a:r>
              <a:rPr lang="zh-CN" altLang="en-US" dirty="0">
                <a:solidFill>
                  <a:srgbClr val="FF0000"/>
                </a:solidFill>
              </a:rPr>
              <a:t>编辑器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003830" y="1366132"/>
            <a:ext cx="10343218" cy="3429803"/>
          </a:xfrm>
        </p:spPr>
        <p:txBody>
          <a:bodyPr/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vi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visual interface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的简称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,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Linux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中最经典的文本编辑器</a:t>
            </a:r>
            <a:endParaRPr lang="zh-CN" altLang="zh-CN" sz="18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vi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的核心设计思想：让程序员的手指始终保持在键盘的核心区域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,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就能完成所有编辑操作</a:t>
            </a:r>
            <a:endParaRPr lang="zh-CN" altLang="zh-CN" sz="18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阿里巴巴普惠体" panose="00020600040101010101"/>
                <a:cs typeface="微软雅黑" panose="020B0503020204020204" pitchFamily="34" charset="-122"/>
              </a:rPr>
              <a:t>vi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的特点：</a:t>
            </a:r>
            <a:endParaRPr lang="zh-CN" altLang="zh-CN" sz="18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702310" lvl="1" indent="-342900">
              <a:spcBef>
                <a:spcPts val="465"/>
              </a:spcBef>
              <a:spcAft>
                <a:spcPts val="465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只能是编辑文本内容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, </a:t>
            </a:r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不能对字体段落进行排版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702310" lvl="1" indent="-342900">
              <a:spcBef>
                <a:spcPts val="465"/>
              </a:spcBef>
              <a:spcAft>
                <a:spcPts val="465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不支持鼠标操作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702310" lvl="1" indent="-342900">
              <a:spcBef>
                <a:spcPts val="465"/>
              </a:spcBef>
              <a:spcAft>
                <a:spcPts val="465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没有菜单</a:t>
            </a:r>
            <a:endParaRPr lang="zh-CN" altLang="zh-CN" sz="1600" dirty="0">
              <a:effectLst/>
              <a:latin typeface="微软雅黑 Light" panose="020B0502040204020203" pitchFamily="34" charset="-122"/>
              <a:ea typeface="阿里巴巴普惠体" panose="00020600040101010101"/>
              <a:cs typeface="Times New Roman" panose="02020603050405020304" pitchFamily="18" charset="0"/>
            </a:endParaRPr>
          </a:p>
          <a:p>
            <a:pPr marL="702310" lvl="1" indent="-342900">
              <a:spcBef>
                <a:spcPts val="465"/>
              </a:spcBef>
              <a:spcAft>
                <a:spcPts val="465"/>
              </a:spcAft>
              <a:buFont typeface="+mj-lt"/>
              <a:buAutoNum type="arabicPeriod"/>
            </a:pPr>
            <a:r>
              <a:rPr lang="zh-CN" altLang="zh-CN" sz="160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阿里巴巴普惠体" panose="00020600040101010101"/>
                <a:cs typeface="微软雅黑" panose="020B0503020204020204" pitchFamily="34" charset="-122"/>
              </a:rPr>
              <a:t>只有命令</a:t>
            </a:r>
            <a:endParaRPr lang="en-US" altLang="zh-CN" sz="1600" dirty="0">
              <a:solidFill>
                <a:srgbClr val="000000"/>
              </a:solidFill>
              <a:effectLst/>
              <a:latin typeface="微软雅黑 Light" panose="020B0502040204020203" pitchFamily="34" charset="-122"/>
              <a:ea typeface="阿里巴巴普惠体" panose="00020600040101010101"/>
              <a:cs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</a:t>
            </a:r>
            <a:r>
              <a:rPr kumimoji="1" lang="zh-CN" altLang="en-US" dirty="0"/>
              <a:t>编辑器介绍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3830" y="518321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60"/>
              </a:spcBef>
              <a:spcAft>
                <a:spcPts val="36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vim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编辑器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vim</a:t>
            </a:r>
            <a:r>
              <a:rPr kumimoji="1" lang="zh-CN" altLang="en-US" dirty="0"/>
              <a:t>编辑器介绍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0880" y="1472318"/>
            <a:ext cx="10468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vim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是从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vi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发展出来的文本编辑器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支持代码补全、编译及显示效果等方面编程的功能提别丰富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在程序员中被广泛使用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被称为编辑器之神。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634" y="2346139"/>
            <a:ext cx="5154774" cy="374748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0" lvl="3" indent="-228600">
              <a:spcBef>
                <a:spcPts val="1200"/>
              </a:spcBef>
              <a:spcAft>
                <a:spcPts val="1200"/>
              </a:spcAft>
              <a:buSzPts val="1400"/>
              <a:buFont typeface="微软雅黑" panose="020B0503020204020204" pitchFamily="34" charset="-122"/>
              <a:buAutoNum type="arabicPeriod"/>
            </a:pPr>
            <a:r>
              <a:rPr lang="en-US" altLang="zh-CN" sz="1800" b="1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vi</a:t>
            </a:r>
            <a:r>
              <a:rPr lang="zh-CN" altLang="zh-CN" sz="1800" b="1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编辑器使用</a:t>
            </a:r>
            <a:endParaRPr lang="zh-CN" altLang="zh-CN" sz="1800" b="1" dirty="0">
              <a:effectLst/>
              <a:latin typeface="微软雅黑" panose="020B0503020204020204" pitchFamily="34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vim</a:t>
            </a:r>
            <a:r>
              <a:rPr kumimoji="1" lang="zh-CN" altLang="en-US" dirty="0"/>
              <a:t>编辑器使用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0880" y="1230593"/>
            <a:ext cx="1046828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dirty="0">
                <a:solidFill>
                  <a:srgbClr val="262626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vim </a:t>
            </a: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是从</a:t>
            </a:r>
            <a:r>
              <a:rPr lang="en-US" altLang="zh-CN" sz="1600" dirty="0">
                <a:solidFill>
                  <a:srgbClr val="262626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vi</a:t>
            </a: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发展出来的文本编辑器</a:t>
            </a:r>
            <a:r>
              <a:rPr lang="en-US" altLang="zh-CN" sz="1600" dirty="0">
                <a:solidFill>
                  <a:srgbClr val="262626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, </a:t>
            </a: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支持代码补全、编译及显示效果等方面编程的功能提别丰富</a:t>
            </a:r>
            <a:r>
              <a:rPr lang="en-US" altLang="zh-CN" sz="1600" dirty="0">
                <a:solidFill>
                  <a:srgbClr val="262626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, </a:t>
            </a: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在程序员中被广泛使用</a:t>
            </a:r>
            <a:r>
              <a:rPr lang="en-US" altLang="zh-CN" sz="1600" dirty="0">
                <a:solidFill>
                  <a:srgbClr val="262626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, </a:t>
            </a: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pitchFamily="34" charset="-122"/>
                <a:ea typeface="阿里巴巴普惠体" panose="00020600040101010101"/>
                <a:cs typeface="Times New Roman" panose="02020603050405020304" pitchFamily="18" charset="0"/>
              </a:rPr>
              <a:t>被称为编辑器之神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阿里巴巴普惠体" panose="00020600040101010101"/>
              </a:rPr>
              <a:t>。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634" y="2346139"/>
            <a:ext cx="5154774" cy="374748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0200" lvl="3" indent="-228600">
              <a:spcBef>
                <a:spcPts val="1200"/>
              </a:spcBef>
              <a:spcAft>
                <a:spcPts val="1200"/>
              </a:spcAft>
              <a:buSzPts val="1400"/>
              <a:buFont typeface="微软雅黑" panose="020B0503020204020204" pitchFamily="34" charset="-122"/>
              <a:buAutoNum type="arabicPeriod"/>
            </a:pPr>
            <a:r>
              <a:rPr lang="en-US" altLang="zh-CN" sz="1800" b="1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vi</a:t>
            </a:r>
            <a:r>
              <a:rPr lang="zh-CN" altLang="zh-CN" sz="1800" b="1" dirty="0"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编辑器使用</a:t>
            </a:r>
            <a:endParaRPr lang="zh-CN" altLang="zh-CN" sz="1800" b="1" dirty="0">
              <a:effectLst/>
              <a:latin typeface="微软雅黑" panose="020B0503020204020204" pitchFamily="34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</a:t>
            </a:r>
            <a:r>
              <a:rPr kumimoji="1" lang="zh-CN" altLang="en-US" dirty="0"/>
              <a:t>编辑器使用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0880" y="1149153"/>
            <a:ext cx="10468287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 pitchFamily="18" charset="-122"/>
              </a:rPr>
              <a:t>操作命令</a:t>
            </a:r>
            <a:endParaRPr lang="zh-CN" altLang="zh-CN" sz="1600" b="1" dirty="0">
              <a:solidFill>
                <a:schemeClr val="tx1">
                  <a:lumMod val="85000"/>
                  <a:lumOff val="15000"/>
                </a:schemeClr>
              </a:solidFill>
              <a:ea typeface="Alibaba PuHuiTi R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75960" y="2019078"/>
            <a:ext cx="7392177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vi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 a.txt         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直接打开文件</a:t>
            </a:r>
            <a:endParaRPr lang="zh-CN" altLang="zh-CN" sz="16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vim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a.txt        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" panose="020B0503020204020204" pitchFamily="34" charset="-122"/>
                <a:ea typeface="微软雅黑 Light" panose="020B0502040204020203" pitchFamily="34" charset="-122"/>
                <a:cs typeface="微软雅黑" panose="020B0503020204020204" pitchFamily="34" charset="-122"/>
              </a:rPr>
              <a:t>#vim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</a:t>
            </a:r>
            <a:r>
              <a:rPr lang="zh-CN" altLang="zh-CN" sz="1600" dirty="0">
                <a:solidFill>
                  <a:srgbClr val="008000"/>
                </a:solidFill>
                <a:effectLst/>
                <a:latin typeface="微软雅黑 Light" panose="020B0502040204020203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的增强版</a:t>
            </a:r>
            <a:endParaRPr lang="zh-CN" altLang="zh-CN" sz="16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vim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 a.txt </a:t>
            </a:r>
            <a:r>
              <a:rPr lang="en-US" altLang="zh-CN" sz="1600" b="1" dirty="0">
                <a:solidFill>
                  <a:srgbClr val="804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effectLst/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lang="zh-CN" altLang="zh-CN" sz="1600" dirty="0">
                <a:solidFill>
                  <a:srgbClr val="008000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直接打开文件，并定位到第</a:t>
            </a:r>
            <a:r>
              <a:rPr lang="en-US" altLang="zh-CN" sz="1600" dirty="0">
                <a:solidFill>
                  <a:srgbClr val="008000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zh-CN" sz="1600" dirty="0">
                <a:solidFill>
                  <a:srgbClr val="008000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行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</a:t>
            </a:r>
            <a:r>
              <a:rPr kumimoji="1" lang="zh-CN" altLang="en-US" dirty="0"/>
              <a:t>编辑器三种模式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76716" y="1502229"/>
            <a:ext cx="2239347" cy="951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命令模式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6423" y="3869095"/>
            <a:ext cx="2239347" cy="9517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插入模式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69681" y="3893976"/>
            <a:ext cx="2239347" cy="951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底行模式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936423" y="1978090"/>
            <a:ext cx="20546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402953" y="1533493"/>
            <a:ext cx="1422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vi filename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181512" y="2447732"/>
            <a:ext cx="2024743" cy="1421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473869" y="2476034"/>
            <a:ext cx="2074816" cy="1417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83937" y="2476034"/>
            <a:ext cx="2089883" cy="1393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008914" y="2447732"/>
            <a:ext cx="2062066" cy="1421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608236" y="2027691"/>
            <a:ext cx="101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进入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235840" y="1902825"/>
            <a:ext cx="2003091" cy="44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588669" y="1521119"/>
            <a:ext cx="1422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  :wq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69681" y="1999814"/>
            <a:ext cx="101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退出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76709" y="2848328"/>
            <a:ext cx="127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输入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I,a,o,O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62767" y="3090446"/>
            <a:ext cx="127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ESC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键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76925" y="3158413"/>
            <a:ext cx="127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输入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43993" y="2826119"/>
            <a:ext cx="127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回车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</a:t>
            </a:r>
            <a:r>
              <a:rPr kumimoji="1" lang="zh-CN" altLang="en-US" dirty="0"/>
              <a:t>编辑器</a:t>
            </a:r>
            <a:r>
              <a:rPr kumimoji="1" lang="en-US" altLang="zh-CN" dirty="0"/>
              <a:t>-</a:t>
            </a:r>
            <a:r>
              <a:rPr kumimoji="1" lang="zh-CN" altLang="en-US" dirty="0"/>
              <a:t>命令模式相关命令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2675810" y="1385372"/>
          <a:ext cx="5628433" cy="4496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93"/>
                <a:gridCol w="3974840"/>
              </a:tblGrid>
              <a:tr h="371030">
                <a:tc>
                  <a:txBody>
                    <a:bodyPr/>
                    <a:lstStyle/>
                    <a:p>
                      <a:pPr algn="ctr"/>
                      <a:r>
                        <a:rPr lang="zh-CN" sz="1600" b="1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命令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dirty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600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30"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zh-CN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在当前行后面插入一空行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30"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zh-CN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在当前行前面插入一空行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30"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dd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zh-CN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删除光标所在行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4819"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ndd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zh-CN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从光标位置向下连续删除</a:t>
                      </a:r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 n </a:t>
                      </a:r>
                      <a:r>
                        <a:rPr lang="zh-CN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行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30"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yy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zh-CN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复制光标所在行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30"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nyy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zh-CN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从光标位置向下连续复制</a:t>
                      </a:r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行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30"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zh-CN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粘贴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30"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u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zh-CN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撤销上一次命令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30"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gg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zh-CN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回到文件顶部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30"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zh-CN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回到文件末尾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030"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/str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1219200" rtl="0" eaLnBrk="1" latinLnBrk="0" hangingPunct="1"/>
                      <a:r>
                        <a:rPr lang="zh-CN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查找</a:t>
                      </a:r>
                      <a:r>
                        <a:rPr lang="en-US" altLang="zh-CN" sz="1600" b="0" i="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阿里巴巴普惠体" panose="00020600040101010101"/>
                          <a:cs typeface="Times New Roman" panose="02020603050405020304" pitchFamily="18" charset="0"/>
                        </a:rPr>
                        <a:t>str</a:t>
                      </a:r>
                      <a:endParaRPr lang="zh-CN" altLang="zh-CN" sz="1600" b="0" i="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阿里巴巴普惠体" panose="0002060004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</a:t>
            </a:r>
            <a:r>
              <a:rPr kumimoji="1" lang="zh-CN" altLang="en-US" dirty="0"/>
              <a:t>编辑器</a:t>
            </a:r>
            <a:r>
              <a:rPr kumimoji="1" lang="en-US" altLang="zh-CN" dirty="0"/>
              <a:t>-</a:t>
            </a:r>
            <a:r>
              <a:rPr kumimoji="1" lang="zh-CN" altLang="en-US" dirty="0"/>
              <a:t>底行模式相关命令</a:t>
            </a:r>
            <a:endParaRPr kumimoji="1" lang="zh-CN" altLang="en-US" dirty="0"/>
          </a:p>
        </p:txBody>
      </p:sp>
      <p:sp>
        <p:nvSpPr>
          <p:cNvPr id="6" name="三角形 5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2199950" y="1319552"/>
          <a:ext cx="6580157" cy="461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30"/>
                <a:gridCol w="3909527"/>
              </a:tblGrid>
              <a:tr h="3730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命令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373021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:w </a:t>
                      </a:r>
                      <a:r>
                        <a:rPr lang="zh-CN" altLang="en-US" sz="1600" kern="120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文件</a:t>
                      </a:r>
                      <a:endParaRPr lang="zh-CN" altLang="en-US" sz="1600" kern="120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另存为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373021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:w</a:t>
                      </a:r>
                      <a:endParaRPr lang="zh-CN" altLang="en-US" sz="1600" kern="120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保存</a:t>
                      </a:r>
                      <a:r>
                        <a:rPr lang="en-US" sz="1600" kern="120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(ctrl + s)</a:t>
                      </a:r>
                      <a:endParaRPr lang="zh-CN" altLang="en-US" sz="1600" kern="120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373021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:q</a:t>
                      </a:r>
                      <a:endParaRPr lang="zh-CN" altLang="en-US" sz="1600" kern="120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退出</a:t>
                      </a:r>
                      <a:r>
                        <a:rPr 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如果没有保存</a:t>
                      </a:r>
                      <a:r>
                        <a:rPr 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不允许退出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417045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:q!</a:t>
                      </a:r>
                      <a:endParaRPr lang="zh-CN" altLang="en-US" sz="1600" kern="120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强行退出</a:t>
                      </a:r>
                      <a:r>
                        <a:rPr 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zh-CN" alt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不保存退出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37302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:wq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保存并退出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373021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:x</a:t>
                      </a:r>
                      <a:endParaRPr lang="zh-CN" altLang="en-US" sz="1600" kern="120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保存并退出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373021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Shift + z + z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保存退出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373021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:set nu </a:t>
                      </a:r>
                      <a:endParaRPr lang="zh-CN" altLang="en-US" sz="1600" kern="120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设置行号</a:t>
                      </a:r>
                      <a:endParaRPr lang="zh-CN" altLang="en-US" sz="1600" kern="120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605211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:%s/</a:t>
                      </a:r>
                      <a:r>
                        <a:rPr lang="zh-CN" alt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旧文本</a:t>
                      </a:r>
                      <a:r>
                        <a:rPr 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新文本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文本替换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605211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zh-CN" sz="1600" kern="1200" dirty="0" err="1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nohl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kern="1200" dirty="0">
                          <a:solidFill>
                            <a:srgbClr val="262626"/>
                          </a:solidFill>
                          <a:latin typeface="微软雅黑 Light" panose="020B0502040204020203" pitchFamily="34" charset="-122"/>
                          <a:ea typeface="Alibaba PuHuiTi R" pitchFamily="18" charset="-122"/>
                          <a:cs typeface="Times New Roman" panose="02020603050405020304" pitchFamily="18" charset="0"/>
                        </a:rPr>
                        <a:t>取消高亮</a:t>
                      </a:r>
                      <a:endParaRPr lang="zh-CN" altLang="en-US" sz="1600" kern="1200" dirty="0">
                        <a:solidFill>
                          <a:srgbClr val="262626"/>
                        </a:solidFill>
                        <a:latin typeface="微软雅黑 Light" panose="020B0502040204020203" pitchFamily="34" charset="-122"/>
                        <a:ea typeface="Alibaba PuHuiTi R" pitchFamily="18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了</a:t>
            </a:r>
            <a:r>
              <a:rPr lang="zh-CN" dirty="0"/>
              <a:t>熟练使用</a:t>
            </a:r>
            <a:r>
              <a:rPr lang="en-US" altLang="zh-CN" dirty="0"/>
              <a:t>vi</a:t>
            </a:r>
            <a:r>
              <a:rPr lang="zh-CN" altLang="en-US" dirty="0"/>
              <a:t>编辑器</a:t>
            </a:r>
            <a:endParaRPr lang="zh-CN" altLang="en-US" dirty="0"/>
          </a:p>
          <a:p>
            <a:pPr lvl="1"/>
            <a:r>
              <a:rPr lang="zh-CN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命令模式</a:t>
            </a:r>
            <a:endParaRPr lang="zh-CN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zh-CN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编辑模式</a:t>
            </a:r>
            <a:endParaRPr lang="zh-CN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zh-CN" sz="18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末行模式的</a:t>
            </a:r>
            <a:endParaRPr lang="zh-CN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endParaRPr lang="zh-CN" altLang="en-US" sz="18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vi</a:t>
            </a:r>
            <a:r>
              <a:rPr>
                <a:solidFill>
                  <a:schemeClr val="tx1"/>
                </a:solidFill>
                <a:sym typeface="+mn-ea"/>
              </a:rPr>
              <a:t>编辑器</a:t>
            </a:r>
            <a:endParaRPr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知道计算机的组成部分</a:t>
            </a:r>
            <a:endParaRPr lang="en-US" altLang="zh-CN" dirty="0"/>
          </a:p>
          <a:p>
            <a:r>
              <a:rPr lang="zh-CN" dirty="0"/>
              <a:t>计算机由软件和硬件组成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sym typeface="+mn-ea"/>
              </a:rPr>
              <a:t>计算机入门知识介绍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343442" y="588146"/>
            <a:ext cx="5973761" cy="568170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计算机入门知识介绍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系统概述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Linux</a:t>
            </a:r>
            <a:r>
              <a:rPr lang="zh-CN" altLang="en-US" dirty="0"/>
              <a:t>系统的安装和体验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的网络配置和连接工具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的目录结构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的常用命令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VI</a:t>
            </a:r>
            <a:r>
              <a:rPr lang="zh-CN" altLang="en-US" dirty="0"/>
              <a:t>编辑器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0b6efbd-ec3a-48bf-aa3c-6dbf49b3e816}"/>
</p:tagLst>
</file>

<file path=ppt/tags/tag2.xml><?xml version="1.0" encoding="utf-8"?>
<p:tagLst xmlns:p="http://schemas.openxmlformats.org/presentationml/2006/main">
  <p:tag name="KSO_WM_UNIT_TABLE_BEAUTIFY" val="smartTable{4f881306-a210-4c11-94c7-dfce00928ee9}"/>
</p:tagLst>
</file>

<file path=ppt/tags/tag3.xml><?xml version="1.0" encoding="utf-8"?>
<p:tagLst xmlns:p="http://schemas.openxmlformats.org/presentationml/2006/main">
  <p:tag name="KSO_WM_UNIT_TABLE_BEAUTIFY" val="smartTable{67873479-3520-457d-b384-7119eca40e82}"/>
</p:tagLst>
</file>

<file path=ppt/tags/tag4.xml><?xml version="1.0" encoding="utf-8"?>
<p:tagLst xmlns:p="http://schemas.openxmlformats.org/presentationml/2006/main">
  <p:tag name="KSO_WM_UNIT_TABLE_BEAUTIFY" val="smartTable{1e64b966-bc7e-4de7-81a4-a5cda0e43874}"/>
</p:tagLst>
</file>

<file path=ppt/tags/tag5.xml><?xml version="1.0" encoding="utf-8"?>
<p:tagLst xmlns:p="http://schemas.openxmlformats.org/presentationml/2006/main">
  <p:tag name="TABLE_ENDDRAG_ORIGIN_RECT" val="461*88"/>
  <p:tag name="TABLE_ENDDRAG_RECT" val="130*183*461*88"/>
</p:tagLst>
</file>

<file path=ppt/tags/tag6.xml><?xml version="1.0" encoding="utf-8"?>
<p:tagLst xmlns:p="http://schemas.openxmlformats.org/presentationml/2006/main">
  <p:tag name="TABLE_ENDDRAG_ORIGIN_RECT" val="618*88"/>
  <p:tag name="TABLE_ENDDRAG_RECT" val="134*225*618*88"/>
</p:tagLst>
</file>

<file path=ppt/tags/tag7.xml><?xml version="1.0" encoding="utf-8"?>
<p:tagLst xmlns:p="http://schemas.openxmlformats.org/presentationml/2006/main">
  <p:tag name="KSO_WM_UNIT_TABLE_BEAUTIFY" val="smartTable{f7f67169-94a9-436d-b3a1-cb4c0f73cddf}"/>
  <p:tag name="TABLE_ENDDRAG_ORIGIN_RECT" val="565*238"/>
  <p:tag name="TABLE_ENDDRAG_RECT" val="78*215*565*238"/>
</p:tagLst>
</file>

<file path=ppt/tags/tag8.xml><?xml version="1.0" encoding="utf-8"?>
<p:tagLst xmlns:p="http://schemas.openxmlformats.org/presentationml/2006/main">
  <p:tag name="TABLE_ENDDRAG_ORIGIN_RECT" val="669*90"/>
  <p:tag name="TABLE_ENDDRAG_RECT" val="139*372*669*90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8134</Words>
  <Application>WPS 演示</Application>
  <PresentationFormat>宽屏</PresentationFormat>
  <Paragraphs>968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79</vt:i4>
      </vt:variant>
    </vt:vector>
  </HeadingPairs>
  <TitlesOfParts>
    <vt:vector size="110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Segoe UI Light</vt:lpstr>
      <vt:lpstr>微软雅黑 Light</vt:lpstr>
      <vt:lpstr>Calibri</vt:lpstr>
      <vt:lpstr>Times New Roman</vt:lpstr>
      <vt:lpstr>等线</vt:lpstr>
      <vt:lpstr>Arial Unicode MS</vt:lpstr>
      <vt:lpstr>阿里巴巴普惠体</vt:lpstr>
      <vt:lpstr>Segoe Print</vt:lpstr>
      <vt:lpstr>Consolas</vt:lpstr>
      <vt:lpstr>Courier New</vt:lpstr>
      <vt:lpstr>Alibaba PuHuiTi B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4_正文设计方案</vt:lpstr>
      <vt:lpstr>第一章 Linux服务器系统</vt:lpstr>
      <vt:lpstr>PowerPoint 演示文稿</vt:lpstr>
      <vt:lpstr>软件和硬件概述</vt:lpstr>
      <vt:lpstr>软件和硬件概述</vt:lpstr>
      <vt:lpstr>操作系统概述-介绍</vt:lpstr>
      <vt:lpstr>操作系统概述-常见的操作系统</vt:lpstr>
      <vt:lpstr>操作系统概述-学习Linux系统</vt:lpstr>
      <vt:lpstr>输入章节名称</vt:lpstr>
      <vt:lpstr>PowerPoint 演示文稿</vt:lpstr>
      <vt:lpstr>Linux系统介绍</vt:lpstr>
      <vt:lpstr>Linux发行版介绍</vt:lpstr>
      <vt:lpstr>Linux发行版介绍-常用的发行版</vt:lpstr>
      <vt:lpstr>计算机入门知识介绍</vt:lpstr>
      <vt:lpstr>PowerPoint 演示文稿</vt:lpstr>
      <vt:lpstr>Linux系统的安装-介绍</vt:lpstr>
      <vt:lpstr>Linux系统的安装-虚拟机原理</vt:lpstr>
      <vt:lpstr>Linux系统的安装-常见的虚拟机软件</vt:lpstr>
      <vt:lpstr>虚拟机软件VMware安装</vt:lpstr>
      <vt:lpstr>Linux系统（CentOS）系统安装</vt:lpstr>
      <vt:lpstr>体验Linux系统</vt:lpstr>
      <vt:lpstr>体验Linux系统</vt:lpstr>
      <vt:lpstr>Linux系统概述</vt:lpstr>
      <vt:lpstr>PowerPoint 演示文稿</vt:lpstr>
      <vt:lpstr>Linux系统网络配置</vt:lpstr>
      <vt:lpstr>Linux系统网络配置</vt:lpstr>
      <vt:lpstr>Linux连接工具CRT使用</vt:lpstr>
      <vt:lpstr>Linux连接工具CRT使用</vt:lpstr>
      <vt:lpstr>Linux连接工具CRT使用</vt:lpstr>
      <vt:lpstr>Linux连接工具CRT使用</vt:lpstr>
      <vt:lpstr>Linux连接工具CRT使用</vt:lpstr>
      <vt:lpstr>Linux连接工具CRT使用</vt:lpstr>
      <vt:lpstr>Linux系统的安装和体验</vt:lpstr>
      <vt:lpstr>PowerPoint 演示文稿</vt:lpstr>
      <vt:lpstr>Linux的目录结构</vt:lpstr>
      <vt:lpstr>Linux的目录结构</vt:lpstr>
      <vt:lpstr>Linux的网络配置和连接工具</vt:lpstr>
      <vt:lpstr>PowerPoint 演示文稿</vt:lpstr>
      <vt:lpstr>终端命令格式</vt:lpstr>
      <vt:lpstr>显示文件列表命令-ls</vt:lpstr>
      <vt:lpstr>显示文件列表命令-ls</vt:lpstr>
      <vt:lpstr>目录操作命令-pwd</vt:lpstr>
      <vt:lpstr>目录操作命令-cd</vt:lpstr>
      <vt:lpstr>目录操作命令-cd</vt:lpstr>
      <vt:lpstr>目录操作命令-mkdir</vt:lpstr>
      <vt:lpstr>目录操作命令-rm</vt:lpstr>
      <vt:lpstr>目录操作命令-rm命令</vt:lpstr>
      <vt:lpstr>文件操作命令-touch命令</vt:lpstr>
      <vt:lpstr>文件操作命令-mv命令</vt:lpstr>
      <vt:lpstr>文件操作命令-mv命令</vt:lpstr>
      <vt:lpstr>文件操作命令-cat命令</vt:lpstr>
      <vt:lpstr>文件操作命令-more命令</vt:lpstr>
      <vt:lpstr>文件操作命令-cp命令</vt:lpstr>
      <vt:lpstr>系统管理命令-ps命令</vt:lpstr>
      <vt:lpstr>系统管理命令-kill命令</vt:lpstr>
      <vt:lpstr>系统管理命令-ifconfig命令</vt:lpstr>
      <vt:lpstr>清屏命令-clear命令</vt:lpstr>
      <vt:lpstr>重启关机命令-</vt:lpstr>
      <vt:lpstr>查看执行命令位置-which</vt:lpstr>
      <vt:lpstr>查看主机命令-hostname</vt:lpstr>
      <vt:lpstr>全文检索命令-grep</vt:lpstr>
      <vt:lpstr>管道命令-  | </vt:lpstr>
      <vt:lpstr>用户命令 - useradd</vt:lpstr>
      <vt:lpstr>用户命令 - useradd</vt:lpstr>
      <vt:lpstr>打包命令 - tar</vt:lpstr>
      <vt:lpstr>打包命令 - tar</vt:lpstr>
      <vt:lpstr>权限管理命令-chmod</vt:lpstr>
      <vt:lpstr>权限管理命令-chmod</vt:lpstr>
      <vt:lpstr>权限管理命令-chmod</vt:lpstr>
      <vt:lpstr>权限管理命令-chmod</vt:lpstr>
      <vt:lpstr>PowerPoint 演示文稿</vt:lpstr>
      <vt:lpstr>vi编辑器介绍</vt:lpstr>
      <vt:lpstr>vim编辑器介绍</vt:lpstr>
      <vt:lpstr>vim编辑器使用</vt:lpstr>
      <vt:lpstr>vi编辑器使用</vt:lpstr>
      <vt:lpstr>vi编辑器三种模式</vt:lpstr>
      <vt:lpstr>vi编辑器-命令模式相关命令</vt:lpstr>
      <vt:lpstr>vi编辑器-底行模式相关命令</vt:lpstr>
      <vt:lpstr>Linux的目录结构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syz</cp:lastModifiedBy>
  <cp:revision>419</cp:revision>
  <dcterms:created xsi:type="dcterms:W3CDTF">2020-03-31T02:23:00Z</dcterms:created>
  <dcterms:modified xsi:type="dcterms:W3CDTF">2021-05-29T00:54:43Z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75FB9D4E4BBD461EB4E5F121E5B0AB14</vt:lpwstr>
  </property>
  <property fmtid="{D5CDD505-2E9C-101B-9397-08002B2CF9AE}" pid="3" name="KSOProductBuildVer">
    <vt:lpwstr>2052-11.1.0.10495</vt:lpwstr>
  </property>
</Properties>
</file>