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9" r:id="rId7"/>
    <p:sldMasterId id="2147483674" r:id="rId8"/>
    <p:sldMasterId id="2147483676" r:id="rId9"/>
  </p:sldMasterIdLst>
  <p:notesMasterIdLst>
    <p:notesMasterId r:id="rId17"/>
  </p:notesMasterIdLst>
  <p:handoutMasterIdLst>
    <p:handoutMasterId r:id="rId96"/>
  </p:handoutMasterIdLst>
  <p:sldIdLst>
    <p:sldId id="599" r:id="rId10"/>
    <p:sldId id="600" r:id="rId11"/>
    <p:sldId id="674" r:id="rId12"/>
    <p:sldId id="727" r:id="rId13"/>
    <p:sldId id="728" r:id="rId14"/>
    <p:sldId id="729" r:id="rId15"/>
    <p:sldId id="730" r:id="rId16"/>
    <p:sldId id="876" r:id="rId18"/>
    <p:sldId id="731" r:id="rId19"/>
    <p:sldId id="732" r:id="rId20"/>
    <p:sldId id="806" r:id="rId21"/>
    <p:sldId id="877" r:id="rId22"/>
    <p:sldId id="737" r:id="rId23"/>
    <p:sldId id="602" r:id="rId24"/>
    <p:sldId id="738" r:id="rId25"/>
    <p:sldId id="739" r:id="rId26"/>
    <p:sldId id="740" r:id="rId27"/>
    <p:sldId id="680" r:id="rId28"/>
    <p:sldId id="741" r:id="rId29"/>
    <p:sldId id="743" r:id="rId30"/>
    <p:sldId id="744" r:id="rId31"/>
    <p:sldId id="746" r:id="rId32"/>
    <p:sldId id="750" r:id="rId33"/>
    <p:sldId id="748" r:id="rId34"/>
    <p:sldId id="747" r:id="rId35"/>
    <p:sldId id="749" r:id="rId36"/>
    <p:sldId id="753" r:id="rId37"/>
    <p:sldId id="751" r:id="rId38"/>
    <p:sldId id="752" r:id="rId39"/>
    <p:sldId id="754" r:id="rId40"/>
    <p:sldId id="755" r:id="rId41"/>
    <p:sldId id="803" r:id="rId42"/>
    <p:sldId id="804" r:id="rId43"/>
    <p:sldId id="805" r:id="rId44"/>
    <p:sldId id="758" r:id="rId45"/>
    <p:sldId id="759" r:id="rId46"/>
    <p:sldId id="760" r:id="rId47"/>
    <p:sldId id="878" r:id="rId48"/>
    <p:sldId id="742" r:id="rId49"/>
    <p:sldId id="681" r:id="rId50"/>
    <p:sldId id="761" r:id="rId51"/>
    <p:sldId id="762" r:id="rId52"/>
    <p:sldId id="763" r:id="rId53"/>
    <p:sldId id="764" r:id="rId54"/>
    <p:sldId id="879" r:id="rId55"/>
    <p:sldId id="765" r:id="rId56"/>
    <p:sldId id="682" r:id="rId57"/>
    <p:sldId id="766" r:id="rId58"/>
    <p:sldId id="767" r:id="rId59"/>
    <p:sldId id="768" r:id="rId60"/>
    <p:sldId id="769" r:id="rId61"/>
    <p:sldId id="770" r:id="rId62"/>
    <p:sldId id="771" r:id="rId63"/>
    <p:sldId id="772" r:id="rId64"/>
    <p:sldId id="773" r:id="rId65"/>
    <p:sldId id="774" r:id="rId66"/>
    <p:sldId id="775" r:id="rId67"/>
    <p:sldId id="777" r:id="rId68"/>
    <p:sldId id="776" r:id="rId69"/>
    <p:sldId id="796" r:id="rId70"/>
    <p:sldId id="797" r:id="rId71"/>
    <p:sldId id="778" r:id="rId72"/>
    <p:sldId id="779" r:id="rId73"/>
    <p:sldId id="798" r:id="rId74"/>
    <p:sldId id="780" r:id="rId75"/>
    <p:sldId id="781" r:id="rId76"/>
    <p:sldId id="799" r:id="rId77"/>
    <p:sldId id="800" r:id="rId78"/>
    <p:sldId id="801" r:id="rId79"/>
    <p:sldId id="802" r:id="rId80"/>
    <p:sldId id="782" r:id="rId81"/>
    <p:sldId id="880" r:id="rId82"/>
    <p:sldId id="783" r:id="rId83"/>
    <p:sldId id="685" r:id="rId84"/>
    <p:sldId id="785" r:id="rId85"/>
    <p:sldId id="795" r:id="rId86"/>
    <p:sldId id="786" r:id="rId87"/>
    <p:sldId id="794" r:id="rId88"/>
    <p:sldId id="787" r:id="rId89"/>
    <p:sldId id="793" r:id="rId90"/>
    <p:sldId id="790" r:id="rId91"/>
    <p:sldId id="791" r:id="rId92"/>
    <p:sldId id="792" r:id="rId93"/>
    <p:sldId id="881" r:id="rId94"/>
    <p:sldId id="264"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tao li" initials="f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FFFFFF"/>
    <a:srgbClr val="D9D9D9"/>
    <a:srgbClr val="49504F"/>
    <a:srgbClr val="AD2B26"/>
    <a:srgbClr val="B70006"/>
    <a:srgbClr val="919191"/>
    <a:srgbClr val="333333"/>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autoAdjust="0"/>
    <p:restoredTop sz="95306" autoAdjust="0"/>
  </p:normalViewPr>
  <p:slideViewPr>
    <p:cSldViewPr snapToGrid="0">
      <p:cViewPr varScale="1">
        <p:scale>
          <a:sx n="86" d="100"/>
          <a:sy n="86" d="100"/>
        </p:scale>
        <p:origin x="396" y="90"/>
      </p:cViewPr>
      <p:guideLst/>
    </p:cSldViewPr>
  </p:slideViewPr>
  <p:notesTextViewPr>
    <p:cViewPr>
      <p:scale>
        <a:sx n="3" d="2"/>
        <a:sy n="3" d="2"/>
      </p:scale>
      <p:origin x="0" y="0"/>
    </p:cViewPr>
  </p:notesTextViewPr>
  <p:sorterViewPr>
    <p:cViewPr>
      <p:scale>
        <a:sx n="100" d="100"/>
        <a:sy n="100" d="100"/>
      </p:scale>
      <p:origin x="0" y="-1613"/>
    </p:cViewPr>
  </p:sorter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85.xml"/><Relationship Id="rId94" Type="http://schemas.openxmlformats.org/officeDocument/2006/relationships/slide" Target="slides/slide84.xml"/><Relationship Id="rId93" Type="http://schemas.openxmlformats.org/officeDocument/2006/relationships/slide" Target="slides/slide83.xml"/><Relationship Id="rId92" Type="http://schemas.openxmlformats.org/officeDocument/2006/relationships/slide" Target="slides/slide82.xml"/><Relationship Id="rId91" Type="http://schemas.openxmlformats.org/officeDocument/2006/relationships/slide" Target="slides/slide81.xml"/><Relationship Id="rId90" Type="http://schemas.openxmlformats.org/officeDocument/2006/relationships/slide" Target="slides/slide80.xml"/><Relationship Id="rId9" Type="http://schemas.openxmlformats.org/officeDocument/2006/relationships/slideMaster" Target="slideMasters/slideMaster8.xml"/><Relationship Id="rId89" Type="http://schemas.openxmlformats.org/officeDocument/2006/relationships/slide" Target="slides/slide79.xml"/><Relationship Id="rId88" Type="http://schemas.openxmlformats.org/officeDocument/2006/relationships/slide" Target="slides/slide78.xml"/><Relationship Id="rId87" Type="http://schemas.openxmlformats.org/officeDocument/2006/relationships/slide" Target="slides/slide77.xml"/><Relationship Id="rId86" Type="http://schemas.openxmlformats.org/officeDocument/2006/relationships/slide" Target="slides/slide76.xml"/><Relationship Id="rId85" Type="http://schemas.openxmlformats.org/officeDocument/2006/relationships/slide" Target="slides/slide75.xml"/><Relationship Id="rId84" Type="http://schemas.openxmlformats.org/officeDocument/2006/relationships/slide" Target="slides/slide74.xml"/><Relationship Id="rId83" Type="http://schemas.openxmlformats.org/officeDocument/2006/relationships/slide" Target="slides/slide73.xml"/><Relationship Id="rId82" Type="http://schemas.openxmlformats.org/officeDocument/2006/relationships/slide" Target="slides/slide72.xml"/><Relationship Id="rId81" Type="http://schemas.openxmlformats.org/officeDocument/2006/relationships/slide" Target="slides/slide71.xml"/><Relationship Id="rId80" Type="http://schemas.openxmlformats.org/officeDocument/2006/relationships/slide" Target="slides/slide70.xml"/><Relationship Id="rId8" Type="http://schemas.openxmlformats.org/officeDocument/2006/relationships/slideMaster" Target="slideMasters/slideMaster7.xml"/><Relationship Id="rId79" Type="http://schemas.openxmlformats.org/officeDocument/2006/relationships/slide" Target="slides/slide69.xml"/><Relationship Id="rId78" Type="http://schemas.openxmlformats.org/officeDocument/2006/relationships/slide" Target="slides/slide68.xml"/><Relationship Id="rId77" Type="http://schemas.openxmlformats.org/officeDocument/2006/relationships/slide" Target="slides/slide67.xml"/><Relationship Id="rId76" Type="http://schemas.openxmlformats.org/officeDocument/2006/relationships/slide" Target="slides/slide66.xml"/><Relationship Id="rId75" Type="http://schemas.openxmlformats.org/officeDocument/2006/relationships/slide" Target="slides/slide65.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notesMaster" Target="notesMasters/notesMaster1.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0" Type="http://schemas.openxmlformats.org/officeDocument/2006/relationships/commentAuthors" Target="commentAuthors.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285750" indent="-285750">
              <a:lnSpc>
                <a:spcPct val="150000"/>
              </a:lnSpc>
              <a:buClr>
                <a:srgbClr val="404040"/>
              </a:buClr>
              <a:buSzPct val="85000"/>
              <a:buFont typeface="Wingdings" panose="05000000000000000000" pitchFamily="2" charset="2"/>
              <a:buChar char="l"/>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895350" indent="-285750">
              <a:lnSpc>
                <a:spcPct val="150000"/>
              </a:lnSpc>
              <a:buSzPct val="85000"/>
              <a:buFont typeface="Wingdings" panose="05000000000000000000" pitchFamily="2" charset="2"/>
              <a:buChar char="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SzPct val="85000"/>
              <a:buFont typeface="Wingdings" panose="05000000000000000000" pitchFamily="2" charset="2"/>
              <a:buChar char="u"/>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42900" indent="-342900">
              <a:lnSpc>
                <a:spcPct val="150000"/>
              </a:lnSpc>
              <a:buClr>
                <a:srgbClr val="404040"/>
              </a:buClr>
              <a:buSzPct val="85000"/>
              <a:buFont typeface="+mj-lt"/>
              <a:buAutoNum type="arabicPeriod"/>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nSpc>
                <a:spcPct val="150000"/>
              </a:lnSpc>
              <a:buFont typeface="+mj-ea"/>
              <a:buAutoNum type="circleNumDbPlai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Font typeface="+mj-lt"/>
              <a:buAutoNum type="alphaLcPeriod"/>
              <a:defRPr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2" name="文本占位符 11"/>
          <p:cNvSpPr>
            <a:spLocks noGrp="1"/>
          </p:cNvSpPr>
          <p:nvPr>
            <p:ph type="body" sz="quarter" idx="11" hasCustomPrompt="1"/>
          </p:nvPr>
        </p:nvSpPr>
        <p:spPr>
          <a:xfrm>
            <a:off x="838200" y="1171575"/>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11"/>
          <p:cNvSpPr>
            <a:spLocks noGrp="1"/>
          </p:cNvSpPr>
          <p:nvPr>
            <p:ph type="body" sz="quarter" idx="12" hasCustomPrompt="1"/>
          </p:nvPr>
        </p:nvSpPr>
        <p:spPr>
          <a:xfrm>
            <a:off x="838200" y="1172521"/>
            <a:ext cx="9845675" cy="4219575"/>
          </a:xfrm>
          <a:prstGeom prst="rect">
            <a:avLst/>
          </a:prstGeom>
        </p:spPr>
        <p:txBody>
          <a:bodyPr/>
          <a:lstStyle>
            <a:lvl1pPr marL="285750" indent="-285750">
              <a:lnSpc>
                <a:spcPct val="150000"/>
              </a:lnSpc>
              <a:buClr>
                <a:srgbClr val="404040"/>
              </a:buClr>
              <a:buSzPct val="85000"/>
              <a:buFont typeface="Wingdings" panose="05000000000000000000" pitchFamily="2" charset="2"/>
              <a:buChar char="l"/>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895350" indent="-285750">
              <a:lnSpc>
                <a:spcPct val="150000"/>
              </a:lnSpc>
              <a:buSzPct val="85000"/>
              <a:buFont typeface="Wingdings" panose="05000000000000000000" pitchFamily="2" charset="2"/>
              <a:buChar char="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SzPct val="85000"/>
              <a:buFont typeface="Wingdings" panose="05000000000000000000" pitchFamily="2" charset="2"/>
              <a:buChar char="u"/>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11"/>
          <p:cNvSpPr>
            <a:spLocks noGrp="1"/>
          </p:cNvSpPr>
          <p:nvPr>
            <p:ph type="body" sz="quarter" idx="12" hasCustomPrompt="1"/>
          </p:nvPr>
        </p:nvSpPr>
        <p:spPr>
          <a:xfrm>
            <a:off x="838200" y="1172521"/>
            <a:ext cx="9845675" cy="4219575"/>
          </a:xfrm>
          <a:prstGeom prst="rect">
            <a:avLst/>
          </a:prstGeom>
        </p:spPr>
        <p:txBody>
          <a:bodyPr/>
          <a:lstStyle>
            <a:lvl1pPr marL="342900" indent="-342900">
              <a:lnSpc>
                <a:spcPct val="150000"/>
              </a:lnSpc>
              <a:buClr>
                <a:srgbClr val="404040"/>
              </a:buClr>
              <a:buSzPct val="85000"/>
              <a:buFont typeface="+mj-lt"/>
              <a:buAutoNum type="arabicPeriod"/>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nSpc>
                <a:spcPct val="150000"/>
              </a:lnSpc>
              <a:buFont typeface="+mj-ea"/>
              <a:buAutoNum type="circleNumDbPlai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Font typeface="+mj-lt"/>
              <a:buAutoNum type="alphaLcPeriod"/>
              <a:defRPr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endParaRPr lang="en-US" altLang="zh-CN" dirty="0"/>
          </a:p>
          <a:p>
            <a:pPr lvl="0"/>
            <a:r>
              <a:rPr lang="zh-CN" altLang="en-US" dirty="0"/>
              <a:t>技术特性</a:t>
            </a:r>
            <a:r>
              <a:rPr lang="en-US" altLang="zh-CN" dirty="0"/>
              <a:t>2</a:t>
            </a:r>
            <a:endParaRPr lang="en-US" altLang="zh-CN" dirty="0"/>
          </a:p>
          <a:p>
            <a:pPr lvl="0"/>
            <a:r>
              <a:rPr lang="zh-CN" altLang="en-US" dirty="0"/>
              <a:t>要点</a:t>
            </a:r>
            <a:r>
              <a:rPr lang="en-US" altLang="zh-CN" dirty="0"/>
              <a:t>1</a:t>
            </a:r>
            <a:endParaRPr lang="en-US" altLang="zh-CN" dirty="0"/>
          </a:p>
          <a:p>
            <a:pPr lvl="0"/>
            <a:r>
              <a:rPr lang="zh-CN" altLang="en-US" dirty="0"/>
              <a:t>要点</a:t>
            </a:r>
            <a:r>
              <a:rPr lang="en-US" altLang="zh-CN" dirty="0"/>
              <a:t>2</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856318" y="2330451"/>
            <a:ext cx="2059516" cy="2059516"/>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40404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8.xml"/><Relationship Id="rId11" Type="http://schemas.openxmlformats.org/officeDocument/2006/relationships/image" Target="../media/image6.png"/><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目录</a:t>
              </a:r>
              <a:endParaRPr lang="zh-CN" altLang="en-US" sz="4200" b="1" i="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学习目标</a:t>
            </a:r>
            <a:endParaRPr lang="zh-CN" altLang="en-US" sz="4200" b="1" i="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1.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hyperlink" Target="http://192.168.88.100:8090/"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2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第四章 </a:t>
            </a:r>
            <a:r>
              <a:rPr kumimoji="1" lang="en-US" altLang="zh-CN" dirty="0"/>
              <a:t>Hive</a:t>
            </a:r>
            <a:r>
              <a:rPr kumimoji="1" lang="zh-CN" altLang="en-US" dirty="0"/>
              <a:t>实战与</a:t>
            </a:r>
            <a:r>
              <a:rPr kumimoji="1" lang="en-US" altLang="zh-CN" dirty="0"/>
              <a:t>Zeppelin</a:t>
            </a:r>
            <a:r>
              <a:rPr kumimoji="1" lang="zh-CN" altLang="en-US" dirty="0"/>
              <a:t>框架</a:t>
            </a:r>
            <a:endParaRPr kumimoji="1" lang="zh-CN" altLang="en-US" dirty="0"/>
          </a:p>
        </p:txBody>
      </p:sp>
      <p:sp>
        <p:nvSpPr>
          <p:cNvPr id="3" name="文本占位符 2"/>
          <p:cNvSpPr>
            <a:spLocks noGrp="1"/>
          </p:cNvSpPr>
          <p:nvPr>
            <p:ph type="body" sz="quarter" idx="10"/>
          </p:nvPr>
        </p:nvSpPr>
        <p:spPr>
          <a:xfrm>
            <a:off x="3947070" y="2468880"/>
            <a:ext cx="1127125" cy="1148080"/>
          </a:xfrm>
        </p:spPr>
        <p:txBody>
          <a:bodyPr/>
          <a:lstStyle/>
          <a:p>
            <a:r>
              <a:rPr kumimoji="1" lang="en-US" altLang="zh-CN" dirty="0"/>
              <a:t>04</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介绍</a:t>
            </a:r>
            <a:endParaRPr kumimoji="1" lang="zh-CN" altLang="en-US" dirty="0"/>
          </a:p>
        </p:txBody>
      </p:sp>
      <p:pic>
        <p:nvPicPr>
          <p:cNvPr id="4" name="图片 3"/>
          <p:cNvPicPr>
            <a:picLocks noChangeAspect="1"/>
          </p:cNvPicPr>
          <p:nvPr/>
        </p:nvPicPr>
        <p:blipFill>
          <a:blip r:embed="rId1"/>
          <a:stretch>
            <a:fillRect/>
          </a:stretch>
        </p:blipFill>
        <p:spPr>
          <a:xfrm>
            <a:off x="158619" y="905401"/>
            <a:ext cx="11700334" cy="5811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Hive</a:t>
            </a:r>
            <a:r>
              <a:rPr kumimoji="1" lang="zh-CN" altLang="en-US"/>
              <a:t>特点</a:t>
            </a:r>
            <a:endParaRPr kumimoji="1" lang="zh-CN" altLang="en-US" dirty="0"/>
          </a:p>
        </p:txBody>
      </p:sp>
      <p:sp>
        <p:nvSpPr>
          <p:cNvPr id="5" name="文本框 4"/>
          <p:cNvSpPr txBox="1"/>
          <p:nvPr/>
        </p:nvSpPr>
        <p:spPr>
          <a:xfrm>
            <a:off x="529512" y="1186091"/>
            <a:ext cx="10480610" cy="3372846"/>
          </a:xfrm>
          <a:prstGeom prst="rect">
            <a:avLst/>
          </a:prstGeom>
          <a:noFill/>
        </p:spPr>
        <p:txBody>
          <a:bodyPr wrap="square">
            <a:spAutoFit/>
          </a:bodyPr>
          <a:lstStyle/>
          <a:p>
            <a:pPr marL="342900" lvl="0" indent="-342900">
              <a:lnSpc>
                <a:spcPct val="150000"/>
              </a:lnSpc>
              <a:buFont typeface="+mj-lt"/>
              <a:buAutoNum type="arabicPeriod"/>
            </a:pPr>
            <a:r>
              <a:rPr lang="en-US" altLang="zh-CN" sz="1600">
                <a:latin typeface="微软雅黑" panose="020B0503020204020204" pitchFamily="34" charset="-122"/>
                <a:ea typeface="Alibaba PuHuiTi B"/>
                <a:cs typeface="微软雅黑" panose="020B0503020204020204" pitchFamily="34" charset="-122"/>
              </a:rPr>
              <a:t>Hive</a:t>
            </a:r>
            <a:r>
              <a:rPr lang="zh-CN" altLang="zh-CN" sz="1600">
                <a:latin typeface="微软雅黑 Light" panose="020B0502040204020203" pitchFamily="34" charset="-122"/>
                <a:ea typeface="Alibaba PuHuiTi B"/>
                <a:cs typeface="微软雅黑" panose="020B0503020204020204" pitchFamily="34" charset="-122"/>
              </a:rPr>
              <a:t>最大的特点是通过类</a:t>
            </a:r>
            <a:r>
              <a:rPr lang="en-US" altLang="zh-CN" sz="1600">
                <a:latin typeface="微软雅黑 Light" panose="020B0502040204020203" pitchFamily="34" charset="-122"/>
                <a:ea typeface="Alibaba PuHuiTi B"/>
                <a:cs typeface="微软雅黑" panose="020B0503020204020204" pitchFamily="34" charset="-122"/>
              </a:rPr>
              <a:t>SQL</a:t>
            </a:r>
            <a:r>
              <a:rPr lang="zh-CN" altLang="zh-CN" sz="1600">
                <a:latin typeface="微软雅黑 Light" panose="020B0502040204020203" pitchFamily="34" charset="-122"/>
                <a:ea typeface="Alibaba PuHuiTi B"/>
                <a:cs typeface="微软雅黑" panose="020B0503020204020204" pitchFamily="34" charset="-122"/>
              </a:rPr>
              <a:t>来分析大数据</a:t>
            </a:r>
            <a:endParaRPr lang="en-US" altLang="zh-CN" sz="1600">
              <a:latin typeface="微软雅黑 Light" panose="020B0502040204020203" pitchFamily="34" charset="-122"/>
              <a:ea typeface="Alibaba PuHuiTi B"/>
              <a:cs typeface="微软雅黑" panose="020B0503020204020204" pitchFamily="34" charset="-122"/>
            </a:endParaRPr>
          </a:p>
          <a:p>
            <a:pPr marL="342900" lvl="0" indent="-342900">
              <a:lnSpc>
                <a:spcPct val="150000"/>
              </a:lnSpc>
              <a:buFont typeface="+mj-lt"/>
              <a:buAutoNum type="arabicPeriod"/>
            </a:pPr>
            <a:endParaRPr lang="en-US" altLang="zh-CN" sz="1600">
              <a:latin typeface="微软雅黑 Light" panose="020B0502040204020203" pitchFamily="34" charset="-122"/>
              <a:ea typeface="Alibaba PuHuiTi B"/>
              <a:cs typeface="微软雅黑" panose="020B0503020204020204" pitchFamily="34" charset="-122"/>
            </a:endParaRPr>
          </a:p>
          <a:p>
            <a:pPr marL="342900" indent="-342900">
              <a:lnSpc>
                <a:spcPct val="150000"/>
              </a:lnSpc>
              <a:buFont typeface="+mj-lt"/>
              <a:buAutoNum type="arabicPeriod"/>
            </a:pPr>
            <a:r>
              <a:rPr lang="zh-CN" altLang="zh-CN" sz="1600">
                <a:latin typeface="微软雅黑" panose="020B0503020204020204" pitchFamily="34" charset="-122"/>
                <a:ea typeface="Alibaba PuHuiTi B"/>
              </a:rPr>
              <a:t>数据是存储在</a:t>
            </a:r>
            <a:r>
              <a:rPr lang="en-US" altLang="zh-CN" sz="1600">
                <a:latin typeface="微软雅黑" panose="020B0503020204020204" pitchFamily="34" charset="-122"/>
                <a:ea typeface="Alibaba PuHuiTi B"/>
              </a:rPr>
              <a:t>HDFS</a:t>
            </a:r>
            <a:r>
              <a:rPr lang="zh-CN" altLang="zh-CN" sz="1600">
                <a:latin typeface="微软雅黑" panose="020B0503020204020204" pitchFamily="34" charset="-122"/>
                <a:ea typeface="Alibaba PuHuiTi B"/>
              </a:rPr>
              <a:t>上的，</a:t>
            </a:r>
            <a:r>
              <a:rPr lang="en-US" altLang="zh-CN" sz="1600">
                <a:latin typeface="微软雅黑" panose="020B0503020204020204" pitchFamily="34" charset="-122"/>
                <a:ea typeface="Alibaba PuHuiTi B"/>
              </a:rPr>
              <a:t>Hive</a:t>
            </a:r>
            <a:r>
              <a:rPr lang="zh-CN" altLang="zh-CN" sz="1600">
                <a:latin typeface="微软雅黑" panose="020B0503020204020204" pitchFamily="34" charset="-122"/>
                <a:ea typeface="Alibaba PuHuiTi B"/>
              </a:rPr>
              <a:t>本身并不提供数据的存储功能</a:t>
            </a:r>
            <a:endParaRPr lang="en-US" altLang="zh-CN" sz="1600">
              <a:latin typeface="微软雅黑" panose="020B0503020204020204" pitchFamily="34" charset="-122"/>
              <a:ea typeface="Alibaba PuHuiTi B"/>
            </a:endParaRPr>
          </a:p>
          <a:p>
            <a:pPr marL="342900" indent="-342900">
              <a:lnSpc>
                <a:spcPct val="150000"/>
              </a:lnSpc>
              <a:buFont typeface="+mj-lt"/>
              <a:buAutoNum type="arabicPeriod"/>
            </a:pPr>
            <a:endParaRPr lang="zh-CN" altLang="zh-CN" sz="1600">
              <a:latin typeface="微软雅黑" panose="020B0503020204020204" pitchFamily="34" charset="-122"/>
              <a:ea typeface="Alibaba PuHuiTi B"/>
            </a:endParaRPr>
          </a:p>
          <a:p>
            <a:pPr marL="342900" lvl="0" indent="-342900">
              <a:lnSpc>
                <a:spcPct val="150000"/>
              </a:lnSpc>
              <a:buFont typeface="+mj-lt"/>
              <a:buAutoNum type="arabicPeriod"/>
            </a:pPr>
            <a:r>
              <a:rPr lang="en-US" altLang="zh-CN" sz="1600">
                <a:latin typeface="微软雅黑" panose="020B0503020204020204" pitchFamily="34" charset="-122"/>
                <a:ea typeface="Alibaba PuHuiTi B"/>
              </a:rPr>
              <a:t>Hive</a:t>
            </a:r>
            <a:r>
              <a:rPr lang="zh-CN" altLang="zh-CN" sz="1600">
                <a:latin typeface="微软雅黑" panose="020B0503020204020204" pitchFamily="34" charset="-122"/>
                <a:ea typeface="Alibaba PuHuiTi B"/>
              </a:rPr>
              <a:t>是将数据映射成数据库和一张张的表，库和表的元数据信息一般存在关系型数据库上（比如</a:t>
            </a:r>
            <a:r>
              <a:rPr lang="en-US" altLang="zh-CN" sz="1600">
                <a:latin typeface="微软雅黑" panose="020B0503020204020204" pitchFamily="34" charset="-122"/>
                <a:ea typeface="Alibaba PuHuiTi B"/>
              </a:rPr>
              <a:t>MySQL</a:t>
            </a:r>
            <a:r>
              <a:rPr lang="zh-CN" altLang="zh-CN" sz="1600">
                <a:latin typeface="微软雅黑" panose="020B0503020204020204" pitchFamily="34" charset="-122"/>
                <a:ea typeface="Alibaba PuHuiTi B"/>
              </a:rPr>
              <a:t>）</a:t>
            </a:r>
            <a:endParaRPr lang="en-US" altLang="zh-CN" sz="1600">
              <a:latin typeface="微软雅黑" panose="020B0503020204020204" pitchFamily="34" charset="-122"/>
              <a:ea typeface="Alibaba PuHuiTi B"/>
            </a:endParaRPr>
          </a:p>
          <a:p>
            <a:pPr marL="342900" lvl="0" indent="-342900">
              <a:lnSpc>
                <a:spcPct val="150000"/>
              </a:lnSpc>
              <a:buFont typeface="+mj-lt"/>
              <a:buAutoNum type="arabicPeriod"/>
            </a:pPr>
            <a:endParaRPr lang="zh-CN" altLang="zh-CN" sz="1600">
              <a:latin typeface="微软雅黑" panose="020B0503020204020204" pitchFamily="34" charset="-122"/>
              <a:ea typeface="Alibaba PuHuiTi B"/>
            </a:endParaRPr>
          </a:p>
          <a:p>
            <a:pPr marL="342900" lvl="0" indent="-342900">
              <a:lnSpc>
                <a:spcPct val="150000"/>
              </a:lnSpc>
              <a:buFont typeface="+mj-lt"/>
              <a:buAutoNum type="arabicPeriod"/>
            </a:pPr>
            <a:r>
              <a:rPr lang="zh-CN" altLang="zh-CN" sz="1600">
                <a:latin typeface="微软雅黑" panose="020B0503020204020204" pitchFamily="34" charset="-122"/>
                <a:ea typeface="Alibaba PuHuiTi B"/>
              </a:rPr>
              <a:t>数据处理方面：</a:t>
            </a:r>
            <a:r>
              <a:rPr lang="en-US" altLang="zh-CN" sz="1600">
                <a:latin typeface="微软雅黑" panose="020B0503020204020204" pitchFamily="34" charset="-122"/>
                <a:ea typeface="Alibaba PuHuiTi B"/>
              </a:rPr>
              <a:t>Hive</a:t>
            </a:r>
            <a:r>
              <a:rPr lang="zh-CN" altLang="zh-CN" sz="1600">
                <a:latin typeface="微软雅黑" panose="020B0503020204020204" pitchFamily="34" charset="-122"/>
                <a:ea typeface="Alibaba PuHuiTi B"/>
              </a:rPr>
              <a:t>语句不适用于实时计算的场景，它适用于离线分析。</a:t>
            </a:r>
            <a:endParaRPr lang="en-US" altLang="zh-CN" sz="1600">
              <a:latin typeface="微软雅黑" panose="020B0503020204020204" pitchFamily="34" charset="-122"/>
              <a:ea typeface="Alibaba PuHuiTi B"/>
            </a:endParaRPr>
          </a:p>
          <a:p>
            <a:pPr marL="342900" lvl="0" indent="-342900">
              <a:lnSpc>
                <a:spcPct val="150000"/>
              </a:lnSpc>
              <a:buFont typeface="+mj-lt"/>
              <a:buAutoNum type="arabicPeriod"/>
            </a:pPr>
            <a:endParaRPr lang="zh-CN" altLang="zh-CN" sz="1600">
              <a:latin typeface="微软雅黑" panose="020B0503020204020204" pitchFamily="34" charset="-122"/>
              <a:ea typeface="Alibaba PuHuiTi B"/>
            </a:endParaRPr>
          </a:p>
          <a:p>
            <a:pPr marL="342900" lvl="0" indent="-342900">
              <a:lnSpc>
                <a:spcPct val="150000"/>
              </a:lnSpc>
              <a:buFont typeface="+mj-lt"/>
              <a:buAutoNum type="arabicPeriod"/>
            </a:pPr>
            <a:r>
              <a:rPr lang="en-US" altLang="zh-CN" sz="1600">
                <a:latin typeface="微软雅黑" panose="020B0503020204020204" pitchFamily="34" charset="-122"/>
                <a:ea typeface="Alibaba PuHuiTi B"/>
              </a:rPr>
              <a:t>Hive</a:t>
            </a:r>
            <a:r>
              <a:rPr lang="zh-CN" altLang="zh-CN" sz="1600">
                <a:latin typeface="微软雅黑" panose="020B0503020204020204" pitchFamily="34" charset="-122"/>
                <a:ea typeface="Alibaba PuHuiTi B"/>
              </a:rPr>
              <a:t>支持</a:t>
            </a:r>
            <a:r>
              <a:rPr lang="en-US" altLang="zh-CN" sz="1600">
                <a:latin typeface="微软雅黑" panose="020B0503020204020204" pitchFamily="34" charset="-122"/>
                <a:ea typeface="Alibaba PuHuiTi B"/>
              </a:rPr>
              <a:t>MapReduce</a:t>
            </a:r>
            <a:r>
              <a:rPr lang="zh-CN" altLang="zh-CN" sz="1600">
                <a:latin typeface="微软雅黑" panose="020B0503020204020204" pitchFamily="34" charset="-122"/>
                <a:ea typeface="Alibaba PuHuiTi B"/>
              </a:rPr>
              <a:t>、</a:t>
            </a:r>
            <a:r>
              <a:rPr lang="en-US" altLang="zh-CN" sz="1600">
                <a:latin typeface="微软雅黑" panose="020B0503020204020204" pitchFamily="34" charset="-122"/>
                <a:ea typeface="Alibaba PuHuiTi B"/>
              </a:rPr>
              <a:t>Spark</a:t>
            </a:r>
            <a:r>
              <a:rPr lang="zh-CN" altLang="zh-CN" sz="1600">
                <a:latin typeface="微软雅黑" panose="020B0503020204020204" pitchFamily="34" charset="-122"/>
                <a:ea typeface="Alibaba PuHuiTi B"/>
              </a:rPr>
              <a:t>、</a:t>
            </a:r>
            <a:r>
              <a:rPr lang="en-US" altLang="zh-CN" sz="1600">
                <a:latin typeface="微软雅黑" panose="020B0503020204020204" pitchFamily="34" charset="-122"/>
                <a:ea typeface="Alibaba PuHuiTi B"/>
              </a:rPr>
              <a:t>Tez</a:t>
            </a:r>
            <a:r>
              <a:rPr lang="zh-CN" altLang="zh-CN" sz="1600">
                <a:latin typeface="微软雅黑" panose="020B0503020204020204" pitchFamily="34" charset="-122"/>
                <a:ea typeface="Alibaba PuHuiTi B"/>
              </a:rPr>
              <a:t>这两种分布式计算引擎；</a:t>
            </a:r>
            <a:endParaRPr lang="zh-CN" altLang="zh-CN" sz="1600">
              <a:latin typeface="微软雅黑" panose="020B0503020204020204" pitchFamily="34" charset="-122"/>
              <a:ea typeface="Alibaba PuHuiTi 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dirty="0"/>
              <a:t>了解</a:t>
            </a:r>
            <a:r>
              <a:rPr lang="en-US" altLang="zh-CN" dirty="0"/>
              <a:t>hive</a:t>
            </a:r>
            <a:r>
              <a:rPr lang="zh-CN" altLang="en-US" dirty="0"/>
              <a:t>的特点</a:t>
            </a:r>
            <a:endParaRPr lang="zh-CN" dirty="0"/>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zh-CN" altLang="en-US" dirty="0"/>
          </a:p>
        </p:txBody>
      </p:sp>
      <p:sp>
        <p:nvSpPr>
          <p:cNvPr id="4" name="标题 3"/>
          <p:cNvSpPr>
            <a:spLocks noGrp="1"/>
          </p:cNvSpPr>
          <p:nvPr>
            <p:ph type="title"/>
          </p:nvPr>
        </p:nvSpPr>
        <p:spPr/>
        <p:txBody>
          <a:bodyPr/>
          <a:lstStyle/>
          <a:p>
            <a:r>
              <a:rPr lang="en-US" altLang="zh-CN">
                <a:solidFill>
                  <a:schemeClr val="tx1"/>
                </a:solidFill>
                <a:sym typeface="+mn-ea"/>
              </a:rPr>
              <a:t>Hive</a:t>
            </a:r>
            <a:r>
              <a:rPr>
                <a:solidFill>
                  <a:schemeClr val="tx1"/>
                </a:solidFill>
                <a:sym typeface="+mn-ea"/>
              </a:rPr>
              <a:t>概论</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dirty="0">
                <a:solidFill>
                  <a:schemeClr val="tx1"/>
                </a:solidFill>
              </a:rPr>
              <a:t>数据仓库概论</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概论</a:t>
            </a:r>
            <a:endParaRPr lang="en-US" altLang="zh-CN" dirty="0">
              <a:solidFill>
                <a:schemeClr val="tx1"/>
              </a:solidFill>
            </a:endParaRPr>
          </a:p>
          <a:p>
            <a:r>
              <a:rPr lang="en-US" altLang="zh-CN" dirty="0">
                <a:solidFill>
                  <a:srgbClr val="FF0000"/>
                </a:solidFill>
              </a:rPr>
              <a:t>Hive</a:t>
            </a:r>
            <a:r>
              <a:rPr lang="zh-CN" altLang="en-US" dirty="0">
                <a:solidFill>
                  <a:srgbClr val="FF0000"/>
                </a:solidFill>
              </a:rPr>
              <a:t>基本操作</a:t>
            </a:r>
            <a:endParaRPr lang="en-US" altLang="zh-CN" dirty="0">
              <a:solidFill>
                <a:srgbClr val="FF0000"/>
              </a:solidFill>
            </a:endParaRPr>
          </a:p>
          <a:p>
            <a:r>
              <a:rPr lang="en-US" altLang="zh-CN" dirty="0"/>
              <a:t>Zeppelin</a:t>
            </a:r>
            <a:r>
              <a:rPr lang="zh-CN" altLang="en-US" dirty="0"/>
              <a:t>框架</a:t>
            </a:r>
            <a:endParaRPr lang="en-US" altLang="zh-CN" dirty="0"/>
          </a:p>
          <a:p>
            <a:r>
              <a:rPr lang="en-US" altLang="zh-CN" dirty="0"/>
              <a:t>Hive</a:t>
            </a:r>
            <a:r>
              <a:rPr lang="zh-CN" altLang="en-US" dirty="0"/>
              <a:t>查询操作</a:t>
            </a:r>
            <a:endParaRPr lang="en-US" altLang="zh-CN" dirty="0"/>
          </a:p>
          <a:p>
            <a:r>
              <a:rPr lang="en-US" altLang="zh-CN" dirty="0"/>
              <a:t>Hive</a:t>
            </a:r>
            <a:r>
              <a:rPr lang="zh-CN" altLang="en-US" dirty="0"/>
              <a:t>内置函数</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003830" y="1522181"/>
            <a:ext cx="11110016" cy="3719798"/>
          </a:xfrm>
        </p:spPr>
        <p:txBody>
          <a:bodyPr/>
          <a:lstStyle/>
          <a:p>
            <a:pPr marL="0" indent="0">
              <a:buNone/>
            </a:pPr>
            <a:r>
              <a:rPr lang="zh-CN" altLang="en-US" dirty="0"/>
              <a:t>本套课程中已经安装好</a:t>
            </a:r>
            <a:r>
              <a:rPr lang="en-US" altLang="zh-CN" dirty="0"/>
              <a:t>Hive</a:t>
            </a:r>
            <a:r>
              <a:rPr lang="zh-CN" altLang="en-US" dirty="0"/>
              <a:t>开发环境，底层的计算引擎使用</a:t>
            </a:r>
            <a:r>
              <a:rPr lang="zh-CN" altLang="en-US"/>
              <a:t>的是</a:t>
            </a:r>
            <a:r>
              <a:rPr lang="en-US" altLang="zh-CN"/>
              <a:t>MapReduce</a:t>
            </a:r>
            <a:r>
              <a:rPr lang="zh-CN" altLang="en-US"/>
              <a:t>。</a:t>
            </a:r>
            <a:endParaRPr lang="en-US" altLang="zh-CN" dirty="0"/>
          </a:p>
          <a:p>
            <a:pPr marL="0" indent="0">
              <a:buNone/>
            </a:pPr>
            <a:endParaRPr lang="en-US" altLang="zh-CN" sz="1600" dirty="0"/>
          </a:p>
        </p:txBody>
      </p:sp>
      <p:sp>
        <p:nvSpPr>
          <p:cNvPr id="3" name="标题 2"/>
          <p:cNvSpPr>
            <a:spLocks noGrp="1"/>
          </p:cNvSpPr>
          <p:nvPr>
            <p:ph type="title"/>
          </p:nvPr>
        </p:nvSpPr>
        <p:spPr/>
        <p:txBody>
          <a:bodyPr/>
          <a:lstStyle/>
          <a:p>
            <a:r>
              <a:rPr kumimoji="1" lang="en-US" altLang="zh-CN" dirty="0"/>
              <a:t>Hive</a:t>
            </a:r>
            <a:r>
              <a:rPr kumimoji="1" lang="zh-CN" altLang="en-US" dirty="0"/>
              <a:t>安装和启动</a:t>
            </a:r>
            <a:endParaRPr kumimoji="1" lang="zh-CN" altLang="en-US" dirty="0"/>
          </a:p>
        </p:txBody>
      </p:sp>
      <p:sp>
        <p:nvSpPr>
          <p:cNvPr id="6" name="三角形 5"/>
          <p:cNvSpPr/>
          <p:nvPr/>
        </p:nvSpPr>
        <p:spPr>
          <a:xfrm rot="2651319">
            <a:off x="851567"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黑体" panose="02010609060101010101" pitchFamily="49" charset="-122"/>
              <a:cs typeface="+mn-cs"/>
            </a:endParaRPr>
          </a:p>
        </p:txBody>
      </p:sp>
      <p:sp>
        <p:nvSpPr>
          <p:cNvPr id="7" name="文本框 6"/>
          <p:cNvSpPr txBox="1"/>
          <p:nvPr/>
        </p:nvSpPr>
        <p:spPr>
          <a:xfrm>
            <a:off x="924391" y="1021854"/>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en-US" b="1" dirty="0">
                <a:solidFill>
                  <a:schemeClr val="tx1">
                    <a:lumMod val="85000"/>
                    <a:lumOff val="15000"/>
                  </a:schemeClr>
                </a:solidFill>
                <a:ea typeface="Alibaba PuHuiTi R" pitchFamily="18" charset="-122"/>
              </a:rPr>
              <a:t>安装</a:t>
            </a:r>
            <a:endParaRPr lang="zh-CN" altLang="en-US" b="1" dirty="0">
              <a:solidFill>
                <a:schemeClr val="tx1">
                  <a:lumMod val="85000"/>
                  <a:lumOff val="15000"/>
                </a:schemeClr>
              </a:solidFill>
              <a:ea typeface="Alibaba PuHuiTi R" pitchFamily="18" charset="-122"/>
            </a:endParaRPr>
          </a:p>
        </p:txBody>
      </p:sp>
      <p:pic>
        <p:nvPicPr>
          <p:cNvPr id="8" name="图片 7"/>
          <p:cNvPicPr>
            <a:picLocks noChangeAspect="1"/>
          </p:cNvPicPr>
          <p:nvPr/>
        </p:nvPicPr>
        <p:blipFill>
          <a:blip r:embed="rId1"/>
          <a:stretch>
            <a:fillRect/>
          </a:stretch>
        </p:blipFill>
        <p:spPr>
          <a:xfrm>
            <a:off x="3233588" y="2375754"/>
            <a:ext cx="2661901" cy="21064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003830" y="1651661"/>
            <a:ext cx="7048488" cy="369332"/>
          </a:xfrm>
        </p:spPr>
        <p:txBody>
          <a:bodyPr/>
          <a:lstStyle/>
          <a:p>
            <a:pPr marL="0" indent="0">
              <a:buNone/>
            </a:pPr>
            <a:r>
              <a:rPr lang="en-US" altLang="zh-CN" dirty="0"/>
              <a:t>1</a:t>
            </a:r>
            <a:r>
              <a:rPr lang="zh-CN" altLang="en-US" dirty="0"/>
              <a:t>：启动集群中所有的组件</a:t>
            </a:r>
            <a:endParaRPr lang="en-US" altLang="zh-CN" dirty="0"/>
          </a:p>
        </p:txBody>
      </p:sp>
      <p:sp>
        <p:nvSpPr>
          <p:cNvPr id="3" name="标题 2"/>
          <p:cNvSpPr>
            <a:spLocks noGrp="1"/>
          </p:cNvSpPr>
          <p:nvPr>
            <p:ph type="title"/>
          </p:nvPr>
        </p:nvSpPr>
        <p:spPr/>
        <p:txBody>
          <a:bodyPr/>
          <a:lstStyle/>
          <a:p>
            <a:r>
              <a:rPr kumimoji="1" lang="en-US" altLang="zh-CN" dirty="0"/>
              <a:t>Hive</a:t>
            </a:r>
            <a:r>
              <a:rPr kumimoji="1" lang="zh-CN" altLang="en-US" dirty="0"/>
              <a:t>安装和启动</a:t>
            </a:r>
            <a:endParaRPr kumimoji="1" lang="zh-CN" altLang="en-US" dirty="0"/>
          </a:p>
        </p:txBody>
      </p:sp>
      <p:sp>
        <p:nvSpPr>
          <p:cNvPr id="6" name="三角形 5"/>
          <p:cNvSpPr/>
          <p:nvPr/>
        </p:nvSpPr>
        <p:spPr>
          <a:xfrm rot="2651319">
            <a:off x="851567"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黑体" panose="02010609060101010101" pitchFamily="49" charset="-122"/>
              <a:cs typeface="+mn-cs"/>
            </a:endParaRPr>
          </a:p>
        </p:txBody>
      </p:sp>
      <p:sp>
        <p:nvSpPr>
          <p:cNvPr id="7" name="文本框 6"/>
          <p:cNvSpPr txBox="1"/>
          <p:nvPr/>
        </p:nvSpPr>
        <p:spPr>
          <a:xfrm>
            <a:off x="924391" y="1021854"/>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en-US" b="1" dirty="0">
                <a:solidFill>
                  <a:schemeClr val="tx1">
                    <a:lumMod val="85000"/>
                    <a:lumOff val="15000"/>
                  </a:schemeClr>
                </a:solidFill>
                <a:ea typeface="Alibaba PuHuiTi R" pitchFamily="18" charset="-122"/>
              </a:rPr>
              <a:t>启动</a:t>
            </a:r>
            <a:r>
              <a:rPr lang="en-US" altLang="zh-CN" b="1" dirty="0">
                <a:solidFill>
                  <a:schemeClr val="tx1">
                    <a:lumMod val="85000"/>
                    <a:lumOff val="15000"/>
                  </a:schemeClr>
                </a:solidFill>
                <a:ea typeface="Alibaba PuHuiTi R" pitchFamily="18" charset="-122"/>
              </a:rPr>
              <a:t>Hive</a:t>
            </a:r>
            <a:endParaRPr lang="zh-CN" altLang="en-US" b="1" dirty="0">
              <a:solidFill>
                <a:schemeClr val="tx1">
                  <a:lumMod val="85000"/>
                  <a:lumOff val="15000"/>
                </a:schemeClr>
              </a:solidFill>
              <a:ea typeface="Alibaba PuHuiTi R" pitchFamily="18" charset="-122"/>
            </a:endParaRPr>
          </a:p>
        </p:txBody>
      </p:sp>
      <p:sp>
        <p:nvSpPr>
          <p:cNvPr id="11" name="文本占位符 1"/>
          <p:cNvSpPr txBox="1"/>
          <p:nvPr/>
        </p:nvSpPr>
        <p:spPr>
          <a:xfrm>
            <a:off x="1324181" y="2288994"/>
            <a:ext cx="6830774" cy="1042035"/>
          </a:xfrm>
          <a:prstGeom prst="rect">
            <a:avLst/>
          </a:prstGeom>
          <a:solidFill>
            <a:srgbClr val="FFFFE4"/>
          </a:solidFill>
          <a:ln>
            <a:solidFill>
              <a:schemeClr val="tx1"/>
            </a:solidFill>
          </a:ln>
        </p:spPr>
        <p:txBody>
          <a:bodyPr wrap="square">
            <a:spAutoFit/>
          </a:bodyPr>
          <a:lstStyle>
            <a:defPPr>
              <a:defRPr lang="zh-CN"/>
            </a:defPPr>
            <a:lvl1pPr>
              <a:spcBef>
                <a:spcPts val="360"/>
              </a:spcBef>
              <a:spcAft>
                <a:spcPts val="360"/>
              </a:spcAft>
              <a:defRPr>
                <a:ea typeface="阿里巴巴普惠体" panose="00020600040101010101"/>
              </a:defRPr>
            </a:lvl1pPr>
            <a:lvl2pPr marL="719455" indent="-358775" algn="l" rtl="0" eaLnBrk="0" fontAlgn="base" hangingPunct="0">
              <a:lnSpc>
                <a:spcPct val="150000"/>
              </a:lnSpc>
              <a:spcBef>
                <a:spcPct val="20000"/>
              </a:spcBef>
              <a:spcAft>
                <a:spcPct val="0"/>
              </a:spcAft>
              <a:buFont typeface="Wingdings" panose="05000000000000000000" pitchFamily="2" charset="2"/>
              <a:buChar char="l"/>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t>cd   /export/onekey</a:t>
            </a:r>
            <a:endParaRPr lang="en-US" altLang="zh-CN" dirty="0"/>
          </a:p>
          <a:p>
            <a:r>
              <a:rPr lang="en-US" altLang="zh-CN" dirty="0"/>
              <a:t> ./start-all.sh </a:t>
            </a:r>
            <a:endParaRPr lang="en-US" altLang="zh-CN" dirty="0"/>
          </a:p>
        </p:txBody>
      </p:sp>
      <p:sp>
        <p:nvSpPr>
          <p:cNvPr id="13" name="文本占位符 1"/>
          <p:cNvSpPr txBox="1"/>
          <p:nvPr/>
        </p:nvSpPr>
        <p:spPr>
          <a:xfrm>
            <a:off x="1003830" y="3475920"/>
            <a:ext cx="7048488" cy="36933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lnSpc>
                <a:spcPct val="150000"/>
              </a:lnSpc>
              <a:spcBef>
                <a:spcPct val="20000"/>
              </a:spcBef>
              <a:spcAft>
                <a:spcPct val="0"/>
              </a:spcAft>
              <a:buFont typeface="Wingdings" panose="05000000000000000000" pitchFamily="2" charset="2"/>
              <a:buChar char="l"/>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Wingdings" panose="05000000000000000000" pitchFamily="2" charset="2"/>
              <a:buNone/>
            </a:pPr>
            <a:r>
              <a:rPr lang="en-US" altLang="zh-CN" dirty="0"/>
              <a:t>2</a:t>
            </a:r>
            <a:r>
              <a:rPr lang="zh-CN" altLang="en-US" dirty="0"/>
              <a:t>：使用终端连接</a:t>
            </a:r>
            <a:r>
              <a:rPr lang="en-US" altLang="zh-CN" dirty="0"/>
              <a:t>Hive</a:t>
            </a:r>
            <a:endParaRPr lang="zh-CN" altLang="en-US" dirty="0"/>
          </a:p>
        </p:txBody>
      </p:sp>
      <p:sp>
        <p:nvSpPr>
          <p:cNvPr id="14" name="文本占位符 1"/>
          <p:cNvSpPr txBox="1"/>
          <p:nvPr/>
        </p:nvSpPr>
        <p:spPr>
          <a:xfrm>
            <a:off x="1324181" y="4191070"/>
            <a:ext cx="6830774" cy="1980029"/>
          </a:xfrm>
          <a:prstGeom prst="rect">
            <a:avLst/>
          </a:prstGeom>
          <a:solidFill>
            <a:srgbClr val="FFFFE4"/>
          </a:solidFill>
          <a:ln>
            <a:solidFill>
              <a:schemeClr val="tx1"/>
            </a:solidFill>
          </a:ln>
        </p:spPr>
        <p:txBody>
          <a:bodyPr wrap="square">
            <a:spAutoFit/>
          </a:bodyPr>
          <a:lstStyle>
            <a:defPPr>
              <a:defRPr lang="zh-CN"/>
            </a:defPPr>
            <a:lvl1pPr>
              <a:spcBef>
                <a:spcPts val="360"/>
              </a:spcBef>
              <a:spcAft>
                <a:spcPts val="360"/>
              </a:spcAft>
              <a:defRPr>
                <a:ea typeface="阿里巴巴普惠体" panose="00020600040101010101"/>
              </a:defRPr>
            </a:lvl1pPr>
            <a:lvl2pPr marL="719455" indent="-358775" algn="l" rtl="0" eaLnBrk="0" fontAlgn="base" hangingPunct="0">
              <a:lnSpc>
                <a:spcPct val="150000"/>
              </a:lnSpc>
              <a:spcBef>
                <a:spcPct val="20000"/>
              </a:spcBef>
              <a:spcAft>
                <a:spcPct val="0"/>
              </a:spcAft>
              <a:buFont typeface="Wingdings" panose="05000000000000000000" pitchFamily="2" charset="2"/>
              <a:buChar char="l"/>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sz="1600" dirty="0"/>
              <a:t>1. </a:t>
            </a:r>
            <a:r>
              <a:rPr lang="zh-CN" altLang="en-US" sz="1600" dirty="0"/>
              <a:t>进入到</a:t>
            </a:r>
            <a:r>
              <a:rPr lang="en-US" altLang="zh-CN" sz="1600" dirty="0"/>
              <a:t>/export/server/hive-2.1.0/bin</a:t>
            </a:r>
            <a:r>
              <a:rPr lang="zh-CN" altLang="en-US" sz="1600" dirty="0"/>
              <a:t>目录中</a:t>
            </a:r>
            <a:endParaRPr lang="zh-CN" altLang="en-US" sz="1600" dirty="0"/>
          </a:p>
          <a:p>
            <a:r>
              <a:rPr lang="en-US" altLang="zh-CN" sz="1600" dirty="0"/>
              <a:t>2. </a:t>
            </a:r>
            <a:r>
              <a:rPr lang="zh-CN" altLang="en-US" sz="1600" dirty="0"/>
              <a:t>执行以下命令：</a:t>
            </a:r>
            <a:r>
              <a:rPr lang="en-US" altLang="zh-CN" sz="1600" dirty="0">
                <a:solidFill>
                  <a:srgbClr val="FF0000"/>
                </a:solidFill>
              </a:rPr>
              <a:t>./beeline</a:t>
            </a:r>
            <a:endParaRPr lang="en-US" altLang="zh-CN" sz="1600" dirty="0">
              <a:solidFill>
                <a:srgbClr val="FF0000"/>
              </a:solidFill>
            </a:endParaRPr>
          </a:p>
          <a:p>
            <a:r>
              <a:rPr lang="en-US" altLang="zh-CN" sz="1600" dirty="0"/>
              <a:t>3. </a:t>
            </a:r>
            <a:r>
              <a:rPr lang="zh-CN" altLang="en-US" sz="1600" dirty="0"/>
              <a:t>输入：</a:t>
            </a:r>
            <a:r>
              <a:rPr lang="en-US" altLang="zh-CN" sz="1600" dirty="0">
                <a:solidFill>
                  <a:srgbClr val="FF0000"/>
                </a:solidFill>
              </a:rPr>
              <a:t>!connect jdbc:hive2://node1:10000</a:t>
            </a:r>
            <a:r>
              <a:rPr lang="zh-CN" altLang="en-US" sz="1600" dirty="0"/>
              <a:t>，回车</a:t>
            </a:r>
            <a:endParaRPr lang="zh-CN" altLang="en-US" sz="1600" dirty="0"/>
          </a:p>
          <a:p>
            <a:r>
              <a:rPr lang="en-US" altLang="zh-CN" sz="1600" dirty="0"/>
              <a:t>4. </a:t>
            </a:r>
            <a:r>
              <a:rPr lang="zh-CN" altLang="en-US" sz="1600" dirty="0"/>
              <a:t>输入用户名：</a:t>
            </a:r>
            <a:r>
              <a:rPr lang="en-US" altLang="zh-CN" sz="1600" dirty="0">
                <a:solidFill>
                  <a:srgbClr val="FF0000"/>
                </a:solidFill>
              </a:rPr>
              <a:t>root</a:t>
            </a:r>
            <a:endParaRPr lang="en-US" altLang="zh-CN" sz="1600" dirty="0">
              <a:solidFill>
                <a:srgbClr val="FF0000"/>
              </a:solidFill>
            </a:endParaRPr>
          </a:p>
          <a:p>
            <a:r>
              <a:rPr lang="en-US" altLang="zh-CN" sz="1600" dirty="0"/>
              <a:t>5</a:t>
            </a:r>
            <a:r>
              <a:rPr lang="en-US" altLang="zh-CN" sz="1600"/>
              <a:t>. </a:t>
            </a:r>
            <a:r>
              <a:rPr lang="zh-CN" altLang="en-US" sz="1600"/>
              <a:t>在输入密码位置直接</a:t>
            </a:r>
            <a:r>
              <a:rPr lang="zh-CN" altLang="en-US" sz="1600" dirty="0"/>
              <a:t>回车，即可使用命令行连接到</a:t>
            </a:r>
            <a:r>
              <a:rPr lang="en-US" altLang="zh-CN" sz="1600" dirty="0"/>
              <a:t>Hive</a:t>
            </a:r>
            <a:r>
              <a:rPr lang="zh-CN" altLang="en-US" sz="1600" dirty="0"/>
              <a:t>，然后就可以执行</a:t>
            </a:r>
            <a:r>
              <a:rPr lang="en-US" altLang="zh-CN" sz="1600" dirty="0"/>
              <a:t>HQL</a:t>
            </a:r>
            <a:r>
              <a:rPr lang="zh-CN" altLang="en-US" sz="1600" dirty="0"/>
              <a:t>了。</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安装和启动</a:t>
            </a:r>
            <a:endParaRPr kumimoji="1" lang="zh-CN" altLang="en-US" dirty="0"/>
          </a:p>
        </p:txBody>
      </p:sp>
      <p:sp>
        <p:nvSpPr>
          <p:cNvPr id="6" name="三角形 5"/>
          <p:cNvSpPr/>
          <p:nvPr/>
        </p:nvSpPr>
        <p:spPr>
          <a:xfrm rot="2651319">
            <a:off x="851567"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黑体" panose="02010609060101010101" pitchFamily="49" charset="-122"/>
              <a:cs typeface="+mn-cs"/>
            </a:endParaRPr>
          </a:p>
        </p:txBody>
      </p:sp>
      <p:sp>
        <p:nvSpPr>
          <p:cNvPr id="7" name="文本框 6"/>
          <p:cNvSpPr txBox="1"/>
          <p:nvPr/>
        </p:nvSpPr>
        <p:spPr>
          <a:xfrm>
            <a:off x="924391" y="891616"/>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en-US" b="1" dirty="0">
                <a:solidFill>
                  <a:schemeClr val="tx1">
                    <a:lumMod val="85000"/>
                    <a:lumOff val="15000"/>
                  </a:schemeClr>
                </a:solidFill>
                <a:ea typeface="Alibaba PuHuiTi R" pitchFamily="18" charset="-122"/>
              </a:rPr>
              <a:t>启动</a:t>
            </a:r>
            <a:r>
              <a:rPr lang="en-US" altLang="zh-CN" b="1" dirty="0">
                <a:solidFill>
                  <a:schemeClr val="tx1">
                    <a:lumMod val="85000"/>
                    <a:lumOff val="15000"/>
                  </a:schemeClr>
                </a:solidFill>
                <a:ea typeface="Alibaba PuHuiTi R" pitchFamily="18" charset="-122"/>
              </a:rPr>
              <a:t>Hive</a:t>
            </a:r>
            <a:endParaRPr lang="zh-CN" altLang="en-US" b="1" dirty="0">
              <a:solidFill>
                <a:schemeClr val="tx1">
                  <a:lumMod val="85000"/>
                  <a:lumOff val="15000"/>
                </a:schemeClr>
              </a:solidFill>
              <a:ea typeface="Alibaba PuHuiTi R" pitchFamily="18" charset="-122"/>
            </a:endParaRPr>
          </a:p>
        </p:txBody>
      </p:sp>
      <p:sp>
        <p:nvSpPr>
          <p:cNvPr id="14" name="文本占位符 1"/>
          <p:cNvSpPr txBox="1"/>
          <p:nvPr/>
        </p:nvSpPr>
        <p:spPr>
          <a:xfrm>
            <a:off x="1137568" y="1456501"/>
            <a:ext cx="6830774" cy="3518912"/>
          </a:xfrm>
          <a:prstGeom prst="rect">
            <a:avLst/>
          </a:prstGeom>
          <a:solidFill>
            <a:srgbClr val="FFFFE4"/>
          </a:solidFill>
          <a:ln>
            <a:solidFill>
              <a:schemeClr val="tx1"/>
            </a:solidFill>
          </a:ln>
        </p:spPr>
        <p:txBody>
          <a:bodyPr wrap="square">
            <a:spAutoFit/>
          </a:bodyPr>
          <a:lstStyle>
            <a:defPPr>
              <a:defRPr lang="zh-CN"/>
            </a:defPPr>
            <a:lvl1pPr>
              <a:spcBef>
                <a:spcPts val="360"/>
              </a:spcBef>
              <a:spcAft>
                <a:spcPts val="360"/>
              </a:spcAft>
              <a:defRPr>
                <a:ea typeface="阿里巴巴普惠体" panose="00020600040101010101"/>
              </a:defRPr>
            </a:lvl1pPr>
            <a:lvl2pPr marL="719455" indent="-358775" algn="l" rtl="0" eaLnBrk="0" fontAlgn="base" hangingPunct="0">
              <a:lnSpc>
                <a:spcPct val="150000"/>
              </a:lnSpc>
              <a:spcBef>
                <a:spcPct val="20000"/>
              </a:spcBef>
              <a:spcAft>
                <a:spcPct val="0"/>
              </a:spcAft>
              <a:buFont typeface="Wingdings" panose="05000000000000000000" pitchFamily="2" charset="2"/>
              <a:buChar char="l"/>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sz="1600"/>
              <a:t>[root@node1 onekey]# </a:t>
            </a:r>
            <a:r>
              <a:rPr lang="en-US" altLang="zh-CN" sz="1600">
                <a:solidFill>
                  <a:srgbClr val="FF0000"/>
                </a:solidFill>
              </a:rPr>
              <a:t>cd /export/server/hive-2.1.0/bin</a:t>
            </a:r>
            <a:endParaRPr lang="en-US" altLang="zh-CN" sz="1600">
              <a:solidFill>
                <a:srgbClr val="FF0000"/>
              </a:solidFill>
            </a:endParaRPr>
          </a:p>
          <a:p>
            <a:r>
              <a:rPr lang="en-US" altLang="zh-CN" sz="1600"/>
              <a:t>[root@node1 bin]#</a:t>
            </a:r>
            <a:r>
              <a:rPr lang="en-US" altLang="zh-CN" sz="1600">
                <a:solidFill>
                  <a:srgbClr val="FF0000"/>
                </a:solidFill>
              </a:rPr>
              <a:t> ./beeline</a:t>
            </a:r>
            <a:endParaRPr lang="en-US" altLang="zh-CN" sz="1600">
              <a:solidFill>
                <a:srgbClr val="FF0000"/>
              </a:solidFill>
            </a:endParaRPr>
          </a:p>
          <a:p>
            <a:r>
              <a:rPr lang="en-US" altLang="zh-CN" sz="1600"/>
              <a:t>which: no hbase in (:/export/data/hive-2.1.0/bin::/export/data/hadoop-2.7.5/bin:/export/data/hadoop-2.7.5/sbin::/export/data/jdk1.8.0_241/bin:/usr/local/sbin:/usr/local/bin:/usr/sbin:/usr/bin:/export/data/mysql-5.7.29/bin:/root/bin)</a:t>
            </a:r>
            <a:endParaRPr lang="en-US" altLang="zh-CN" sz="1600"/>
          </a:p>
          <a:p>
            <a:r>
              <a:rPr lang="en-US" altLang="zh-CN" sz="1600"/>
              <a:t>Beeline version 2.1.0 by Apache Hive</a:t>
            </a:r>
            <a:endParaRPr lang="en-US" altLang="zh-CN" sz="1600"/>
          </a:p>
          <a:p>
            <a:r>
              <a:rPr lang="en-US" altLang="zh-CN" sz="1600"/>
              <a:t>beeline&gt; </a:t>
            </a:r>
            <a:r>
              <a:rPr lang="en-US" altLang="zh-CN" sz="1600">
                <a:solidFill>
                  <a:srgbClr val="FF0000"/>
                </a:solidFill>
              </a:rPr>
              <a:t>!connect jdbc:hive2://node1:10000</a:t>
            </a:r>
            <a:endParaRPr lang="en-US" altLang="zh-CN" sz="1600">
              <a:solidFill>
                <a:srgbClr val="FF0000"/>
              </a:solidFill>
            </a:endParaRPr>
          </a:p>
          <a:p>
            <a:r>
              <a:rPr lang="en-US" altLang="zh-CN" sz="1600"/>
              <a:t>Connecting to jdbc:hive2://node3:10000</a:t>
            </a:r>
            <a:endParaRPr lang="en-US" altLang="zh-CN" sz="1600"/>
          </a:p>
          <a:p>
            <a:r>
              <a:rPr lang="en-US" altLang="zh-CN" sz="1600"/>
              <a:t>Enter username for jdbc:hive2://node1:10000: </a:t>
            </a:r>
            <a:r>
              <a:rPr lang="en-US" altLang="zh-CN" sz="1600">
                <a:solidFill>
                  <a:srgbClr val="FF0000"/>
                </a:solidFill>
              </a:rPr>
              <a:t>root</a:t>
            </a:r>
            <a:endParaRPr lang="en-US" altLang="zh-CN" sz="1600">
              <a:solidFill>
                <a:srgbClr val="FF0000"/>
              </a:solidFill>
            </a:endParaRPr>
          </a:p>
          <a:p>
            <a:r>
              <a:rPr lang="en-US" altLang="zh-CN" sz="1600"/>
              <a:t>Enter password for jdbc:hive2://node1:10000:</a:t>
            </a:r>
            <a:r>
              <a:rPr lang="en-US" altLang="zh-CN" sz="1600">
                <a:solidFill>
                  <a:srgbClr val="FF0000"/>
                </a:solidFill>
              </a:rPr>
              <a:t>123456</a:t>
            </a:r>
            <a:endParaRPr lang="en-US" altLang="zh-CN" sz="16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的数据库和表</a:t>
            </a:r>
            <a:endParaRPr kumimoji="1" lang="zh-CN" altLang="en-US" dirty="0"/>
          </a:p>
        </p:txBody>
      </p:sp>
      <p:sp>
        <p:nvSpPr>
          <p:cNvPr id="6" name="三角形 5"/>
          <p:cNvSpPr/>
          <p:nvPr/>
        </p:nvSpPr>
        <p:spPr>
          <a:xfrm rot="2651319">
            <a:off x="851567"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黑体" panose="02010609060101010101" pitchFamily="49" charset="-122"/>
              <a:cs typeface="+mn-cs"/>
            </a:endParaRPr>
          </a:p>
        </p:txBody>
      </p:sp>
      <p:pic>
        <p:nvPicPr>
          <p:cNvPr id="8" name="图片 7"/>
          <p:cNvPicPr>
            <a:picLocks noChangeAspect="1"/>
          </p:cNvPicPr>
          <p:nvPr/>
        </p:nvPicPr>
        <p:blipFill>
          <a:blip r:embed="rId1"/>
          <a:stretch>
            <a:fillRect/>
          </a:stretch>
        </p:blipFill>
        <p:spPr>
          <a:xfrm>
            <a:off x="1811658" y="1845620"/>
            <a:ext cx="6119619" cy="4488273"/>
          </a:xfrm>
          <a:prstGeom prst="rect">
            <a:avLst/>
          </a:prstGeom>
        </p:spPr>
      </p:pic>
      <p:sp>
        <p:nvSpPr>
          <p:cNvPr id="11" name="文本框 10"/>
          <p:cNvSpPr txBox="1"/>
          <p:nvPr/>
        </p:nvSpPr>
        <p:spPr>
          <a:xfrm>
            <a:off x="924391" y="1118548"/>
            <a:ext cx="10944148" cy="646331"/>
          </a:xfrm>
          <a:prstGeom prst="rect">
            <a:avLst/>
          </a:prstGeom>
          <a:noFill/>
        </p:spPr>
        <p:txBody>
          <a:bodyPr wrap="square">
            <a:spAutoFit/>
          </a:bodyPr>
          <a:lstStyle/>
          <a:p>
            <a:pPr marL="285750" indent="-285750">
              <a:buFont typeface="Wingdings" panose="05000000000000000000" pitchFamily="2" charset="2"/>
              <a:buChar char="l"/>
            </a:pPr>
            <a:r>
              <a:rPr kumimoji="1" lang="en-US" altLang="zh-CN" dirty="0"/>
              <a:t>Hive</a:t>
            </a:r>
            <a:r>
              <a:rPr kumimoji="1" lang="zh-CN" altLang="en-US" dirty="0"/>
              <a:t>数仓和传统关系型数据库类似，管理数仓数据也是通过该</a:t>
            </a:r>
            <a:r>
              <a:rPr kumimoji="1" lang="zh-CN" altLang="en-US" dirty="0">
                <a:solidFill>
                  <a:srgbClr val="FF0000"/>
                </a:solidFill>
              </a:rPr>
              <a:t>数据库</a:t>
            </a:r>
            <a:r>
              <a:rPr kumimoji="1" lang="zh-CN" altLang="en-US"/>
              <a:t>和</a:t>
            </a:r>
            <a:r>
              <a:rPr kumimoji="1" lang="zh-CN" altLang="en-US">
                <a:solidFill>
                  <a:srgbClr val="FF0000"/>
                </a:solidFill>
              </a:rPr>
              <a:t>表</a:t>
            </a:r>
            <a:endParaRPr kumimoji="1" lang="en-US" altLang="zh-CN">
              <a:solidFill>
                <a:srgbClr val="FF0000"/>
              </a:solidFill>
            </a:endParaRPr>
          </a:p>
          <a:p>
            <a:pPr marL="285750" indent="-285750">
              <a:buFont typeface="Wingdings" panose="05000000000000000000" pitchFamily="2" charset="2"/>
              <a:buChar char="l"/>
            </a:pPr>
            <a:r>
              <a:rPr kumimoji="1" lang="zh-CN" altLang="en-US"/>
              <a:t>数仓中有很多数据库，而数据库的下面是很多张表。</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数据库操作</a:t>
            </a:r>
            <a:endParaRPr kumimoji="1" lang="zh-CN" altLang="en-US" dirty="0"/>
          </a:p>
        </p:txBody>
      </p:sp>
      <p:sp>
        <p:nvSpPr>
          <p:cNvPr id="4" name="文本占位符 3"/>
          <p:cNvSpPr>
            <a:spLocks noGrp="1"/>
          </p:cNvSpPr>
          <p:nvPr>
            <p:ph type="body" sz="quarter" idx="10"/>
          </p:nvPr>
        </p:nvSpPr>
        <p:spPr/>
        <p:txBody>
          <a:bodyPr/>
          <a:lstStyle/>
          <a:p>
            <a:pPr marL="285750" indent="-285750">
              <a:buFont typeface="Wingdings" panose="05000000000000000000" pitchFamily="2" charset="2"/>
              <a:buChar char="l"/>
            </a:pPr>
            <a:r>
              <a:rPr kumimoji="1" lang="zh-CN" altLang="en-US" dirty="0"/>
              <a:t>创建数据库</a:t>
            </a:r>
            <a:r>
              <a:rPr kumimoji="1" lang="en-US" altLang="zh-CN" dirty="0"/>
              <a:t>-</a:t>
            </a:r>
            <a:r>
              <a:rPr kumimoji="1" lang="zh-CN" altLang="en-US" dirty="0"/>
              <a:t>默认方式</a:t>
            </a:r>
            <a:endParaRPr kumimoji="1" lang="zh-CN" altLang="en-US" dirty="0"/>
          </a:p>
        </p:txBody>
      </p:sp>
      <p:sp>
        <p:nvSpPr>
          <p:cNvPr id="6" name="文本占位符 5"/>
          <p:cNvSpPr>
            <a:spLocks noGrp="1"/>
          </p:cNvSpPr>
          <p:nvPr>
            <p:ph type="body" sz="quarter" idx="11"/>
          </p:nvPr>
        </p:nvSpPr>
        <p:spPr>
          <a:xfrm>
            <a:off x="776195" y="1767431"/>
            <a:ext cx="9431495" cy="2059748"/>
          </a:xfrm>
          <a:solidFill>
            <a:srgbClr val="FFFFE4"/>
          </a:solidFill>
          <a:ln>
            <a:solidFill>
              <a:schemeClr val="tx1"/>
            </a:solidFill>
          </a:ln>
        </p:spPr>
        <p:txBody>
          <a:bodyPr/>
          <a:lstStyle/>
          <a:p>
            <a:pPr marL="0" indent="0">
              <a:buNone/>
            </a:pPr>
            <a:r>
              <a:rPr lang="en-US" altLang="zh-CN" b="1" dirty="0">
                <a:solidFill>
                  <a:srgbClr val="0000FF"/>
                </a:solidFill>
                <a:effectLst/>
                <a:latin typeface="Courier New" panose="02070309020205020404" pitchFamily="49" charset="0"/>
                <a:ea typeface="阿里巴巴普惠体" panose="00020600040101010101"/>
              </a:rPr>
              <a:t>create</a:t>
            </a:r>
            <a:r>
              <a:rPr lang="en-US" altLang="zh-CN"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database</a:t>
            </a:r>
            <a:r>
              <a:rPr lang="en-US" altLang="zh-CN"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if</a:t>
            </a:r>
            <a:r>
              <a:rPr lang="en-US" altLang="zh-CN"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not</a:t>
            </a:r>
            <a:r>
              <a:rPr lang="en-US" altLang="zh-CN"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exists</a:t>
            </a:r>
            <a:r>
              <a:rPr lang="en-US" altLang="zh-CN" dirty="0">
                <a:solidFill>
                  <a:srgbClr val="000000"/>
                </a:solidFill>
                <a:effectLst/>
                <a:latin typeface="Courier New" panose="02070309020205020404" pitchFamily="49" charset="0"/>
                <a:ea typeface="阿里巴巴普惠体" panose="00020600040101010101"/>
              </a:rPr>
              <a:t> myhive</a:t>
            </a:r>
            <a:r>
              <a:rPr lang="en-US" altLang="zh-CN" b="1" dirty="0">
                <a:solidFill>
                  <a:srgbClr val="000080"/>
                </a:solidFill>
                <a:effectLst/>
                <a:latin typeface="Courier New" panose="02070309020205020404" pitchFamily="49" charset="0"/>
                <a:ea typeface="阿里巴巴普惠体" panose="00020600040101010101"/>
              </a:rPr>
              <a:t>;</a:t>
            </a:r>
            <a:r>
              <a:rPr lang="en-US" altLang="zh-CN" dirty="0">
                <a:solidFill>
                  <a:srgbClr val="000000"/>
                </a:solidFill>
                <a:effectLst/>
                <a:latin typeface="Courier New" panose="02070309020205020404" pitchFamily="49" charset="0"/>
                <a:ea typeface="阿里巴巴普惠体" panose="00020600040101010101"/>
              </a:rPr>
              <a:t> </a:t>
            </a:r>
            <a:endParaRPr lang="en-US" altLang="zh-CN" dirty="0">
              <a:solidFill>
                <a:srgbClr val="000000"/>
              </a:solidFill>
              <a:effectLst/>
              <a:latin typeface="Courier New" panose="02070309020205020404" pitchFamily="49" charset="0"/>
              <a:ea typeface="阿里巴巴普惠体" panose="00020600040101010101"/>
            </a:endParaRPr>
          </a:p>
          <a:p>
            <a:pPr marL="0" indent="0">
              <a:buNone/>
            </a:pPr>
            <a:r>
              <a:rPr lang="en-US" altLang="zh-CN" dirty="0">
                <a:solidFill>
                  <a:srgbClr val="000000"/>
                </a:solidFill>
                <a:latin typeface="Courier New" panose="02070309020205020404" pitchFamily="49" charset="0"/>
                <a:ea typeface="阿里巴巴普惠体" panose="00020600040101010101"/>
              </a:rPr>
              <a:t>show databases;  #</a:t>
            </a:r>
            <a:r>
              <a:rPr lang="zh-CN" altLang="en-US" dirty="0">
                <a:solidFill>
                  <a:srgbClr val="000000"/>
                </a:solidFill>
                <a:latin typeface="Courier New" panose="02070309020205020404" pitchFamily="49" charset="0"/>
                <a:ea typeface="阿里巴巴普惠体" panose="00020600040101010101"/>
              </a:rPr>
              <a:t>查看所有数据库</a:t>
            </a:r>
            <a:endParaRPr lang="en-US" altLang="zh-CN" dirty="0">
              <a:solidFill>
                <a:srgbClr val="000000"/>
              </a:solidFill>
              <a:effectLst/>
              <a:latin typeface="Courier New" panose="02070309020205020404" pitchFamily="49" charset="0"/>
              <a:ea typeface="阿里巴巴普惠体" panose="00020600040101010101"/>
            </a:endParaRPr>
          </a:p>
          <a:p>
            <a:pPr marL="0" indent="0">
              <a:buNone/>
            </a:pPr>
            <a:r>
              <a:rPr lang="zh-CN" altLang="en-US" dirty="0">
                <a:solidFill>
                  <a:srgbClr val="000000"/>
                </a:solidFill>
                <a:effectLst/>
                <a:latin typeface="Courier New" panose="02070309020205020404" pitchFamily="49" charset="0"/>
                <a:ea typeface="阿里巴巴普惠体" panose="00020600040101010101"/>
              </a:rPr>
              <a:t>说明： </a:t>
            </a:r>
            <a:endParaRPr lang="en-US" altLang="zh-CN" dirty="0">
              <a:solidFill>
                <a:srgbClr val="000000"/>
              </a:solidFill>
              <a:effectLst/>
              <a:latin typeface="Courier New" panose="02070309020205020404" pitchFamily="49" charset="0"/>
              <a:ea typeface="阿里巴巴普惠体" panose="00020600040101010101"/>
            </a:endParaRPr>
          </a:p>
          <a:p>
            <a:pPr marL="0" indent="0">
              <a:buNone/>
            </a:pPr>
            <a:r>
              <a:rPr lang="en-US" altLang="zh-CN" dirty="0">
                <a:solidFill>
                  <a:srgbClr val="FF8000"/>
                </a:solidFill>
                <a:effectLst/>
                <a:latin typeface="Courier New" panose="02070309020205020404" pitchFamily="49" charset="0"/>
                <a:ea typeface="阿里巴巴普惠体" panose="00020600040101010101"/>
              </a:rPr>
              <a:t>1</a:t>
            </a:r>
            <a:r>
              <a:rPr lang="en-US" altLang="zh-CN" b="1" dirty="0">
                <a:solidFill>
                  <a:srgbClr val="000080"/>
                </a:solidFill>
                <a:effectLst/>
                <a:latin typeface="Courier New" panose="02070309020205020404" pitchFamily="49" charset="0"/>
                <a:ea typeface="阿里巴巴普惠体" panose="00020600040101010101"/>
              </a:rPr>
              <a:t>:</a:t>
            </a:r>
            <a:r>
              <a:rPr lang="zh-CN" altLang="en-US"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if</a:t>
            </a:r>
            <a:r>
              <a:rPr lang="en-US" altLang="zh-CN"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not</a:t>
            </a:r>
            <a:r>
              <a:rPr lang="en-US" altLang="zh-CN"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exists</a:t>
            </a:r>
            <a:r>
              <a:rPr lang="zh-CN" altLang="en-US" dirty="0">
                <a:solidFill>
                  <a:srgbClr val="000000"/>
                </a:solidFill>
                <a:effectLst/>
                <a:latin typeface="Courier New" panose="02070309020205020404" pitchFamily="49" charset="0"/>
                <a:ea typeface="阿里巴巴普惠体" panose="00020600040101010101"/>
              </a:rPr>
              <a:t>：</a:t>
            </a:r>
            <a:r>
              <a:rPr lang="zh-CN" altLang="en-US" dirty="0">
                <a:solidFill>
                  <a:srgbClr val="000000"/>
                </a:solidFill>
                <a:latin typeface="Courier New" panose="02070309020205020404" pitchFamily="49" charset="0"/>
                <a:ea typeface="阿里巴巴普惠体" panose="00020600040101010101"/>
              </a:rPr>
              <a:t>该参数可选</a:t>
            </a:r>
            <a:r>
              <a:rPr lang="en-US" altLang="zh-CN" dirty="0">
                <a:solidFill>
                  <a:srgbClr val="000000"/>
                </a:solidFill>
                <a:latin typeface="Courier New" panose="02070309020205020404" pitchFamily="49" charset="0"/>
                <a:ea typeface="阿里巴巴普惠体" panose="00020600040101010101"/>
              </a:rPr>
              <a:t>,</a:t>
            </a:r>
            <a:r>
              <a:rPr lang="zh-CN" altLang="en-US" dirty="0">
                <a:solidFill>
                  <a:srgbClr val="000000"/>
                </a:solidFill>
                <a:latin typeface="Courier New" panose="02070309020205020404" pitchFamily="49" charset="0"/>
                <a:ea typeface="阿里巴巴普惠体" panose="00020600040101010101"/>
              </a:rPr>
              <a:t>表示如果数据存在则不创建</a:t>
            </a:r>
            <a:r>
              <a:rPr lang="en-US" altLang="zh-CN" dirty="0">
                <a:solidFill>
                  <a:srgbClr val="000000"/>
                </a:solidFill>
                <a:latin typeface="Courier New" panose="02070309020205020404" pitchFamily="49" charset="0"/>
                <a:ea typeface="阿里巴巴普惠体" panose="00020600040101010101"/>
              </a:rPr>
              <a:t>(</a:t>
            </a:r>
            <a:r>
              <a:rPr lang="zh-CN" altLang="en-US" dirty="0">
                <a:solidFill>
                  <a:srgbClr val="000000"/>
                </a:solidFill>
                <a:latin typeface="Courier New" panose="02070309020205020404" pitchFamily="49" charset="0"/>
                <a:ea typeface="阿里巴巴普惠体" panose="00020600040101010101"/>
              </a:rPr>
              <a:t>不加该参数则报错</a:t>
            </a:r>
            <a:r>
              <a:rPr lang="en-US" altLang="zh-CN" dirty="0">
                <a:solidFill>
                  <a:srgbClr val="000000"/>
                </a:solidFill>
                <a:latin typeface="Courier New" panose="02070309020205020404" pitchFamily="49" charset="0"/>
                <a:ea typeface="阿里巴巴普惠体" panose="00020600040101010101"/>
              </a:rPr>
              <a:t>),</a:t>
            </a:r>
            <a:r>
              <a:rPr lang="zh-CN" altLang="en-US" dirty="0">
                <a:solidFill>
                  <a:srgbClr val="000000"/>
                </a:solidFill>
                <a:latin typeface="Courier New" panose="02070309020205020404" pitchFamily="49" charset="0"/>
                <a:ea typeface="阿里巴巴普惠体" panose="00020600040101010101"/>
              </a:rPr>
              <a:t>不存在则创建。 </a:t>
            </a:r>
            <a:r>
              <a:rPr lang="en-US" altLang="zh-CN" dirty="0">
                <a:solidFill>
                  <a:srgbClr val="FF8000"/>
                </a:solidFill>
                <a:effectLst/>
                <a:latin typeface="Courier New" panose="02070309020205020404" pitchFamily="49" charset="0"/>
                <a:ea typeface="阿里巴巴普惠体" panose="00020600040101010101"/>
              </a:rPr>
              <a:t>2</a:t>
            </a:r>
            <a:r>
              <a:rPr lang="en-US" altLang="zh-CN" b="1" dirty="0">
                <a:solidFill>
                  <a:srgbClr val="000080"/>
                </a:solidFill>
                <a:effectLst/>
                <a:latin typeface="Courier New" panose="02070309020205020404" pitchFamily="49" charset="0"/>
                <a:ea typeface="阿里巴巴普惠体" panose="00020600040101010101"/>
              </a:rPr>
              <a:t>:</a:t>
            </a:r>
            <a:r>
              <a:rPr lang="zh-CN" altLang="en-US" dirty="0">
                <a:solidFill>
                  <a:srgbClr val="000000"/>
                </a:solidFill>
                <a:effectLst/>
                <a:latin typeface="Courier New" panose="02070309020205020404" pitchFamily="49" charset="0"/>
                <a:ea typeface="阿里巴巴普惠体" panose="00020600040101010101"/>
              </a:rPr>
              <a:t> </a:t>
            </a:r>
            <a:r>
              <a:rPr lang="en-US" altLang="zh-CN" dirty="0">
                <a:solidFill>
                  <a:srgbClr val="000000"/>
                </a:solidFill>
                <a:latin typeface="Courier New" panose="02070309020205020404" pitchFamily="49" charset="0"/>
                <a:ea typeface="阿里巴巴普惠体" panose="00020600040101010101"/>
              </a:rPr>
              <a:t>hive</a:t>
            </a:r>
            <a:r>
              <a:rPr lang="zh-CN" altLang="en-US" dirty="0">
                <a:solidFill>
                  <a:srgbClr val="000000"/>
                </a:solidFill>
                <a:latin typeface="Courier New" panose="02070309020205020404" pitchFamily="49" charset="0"/>
                <a:ea typeface="阿里巴巴普惠体" panose="00020600040101010101"/>
              </a:rPr>
              <a:t>的数据库置</a:t>
            </a:r>
            <a:r>
              <a:rPr lang="zh-CN" altLang="en-US" dirty="0">
                <a:solidFill>
                  <a:srgbClr val="000000"/>
                </a:solidFill>
                <a:effectLst/>
                <a:latin typeface="Courier New" panose="02070309020205020404" pitchFamily="49" charset="0"/>
                <a:ea typeface="阿里巴巴普惠体" panose="00020600040101010101"/>
              </a:rPr>
              <a:t>默认存</a:t>
            </a:r>
            <a:r>
              <a:rPr lang="zh-CN" altLang="en-US" dirty="0">
                <a:solidFill>
                  <a:srgbClr val="000080"/>
                </a:solidFill>
                <a:effectLst/>
                <a:latin typeface="Courier New" panose="02070309020205020404" pitchFamily="49" charset="0"/>
                <a:ea typeface="阿里巴巴普惠体" panose="00020600040101010101"/>
              </a:rPr>
              <a:t>放在</a:t>
            </a:r>
            <a:r>
              <a:rPr lang="en-US" altLang="zh-CN" dirty="0">
                <a:solidFill>
                  <a:srgbClr val="000000"/>
                </a:solidFill>
                <a:latin typeface="Courier New" panose="02070309020205020404" pitchFamily="49" charset="0"/>
                <a:ea typeface="阿里巴巴普惠体" panose="00020600040101010101"/>
              </a:rPr>
              <a:t>/user/hive/warehouse</a:t>
            </a:r>
            <a:r>
              <a:rPr lang="zh-CN" altLang="en-US" dirty="0">
                <a:solidFill>
                  <a:srgbClr val="000000"/>
                </a:solidFill>
                <a:effectLst/>
                <a:latin typeface="Courier New" panose="02070309020205020404" pitchFamily="49" charset="0"/>
                <a:ea typeface="阿里巴巴普惠体" panose="00020600040101010101"/>
              </a:rPr>
              <a:t>目录 </a:t>
            </a:r>
            <a:endParaRPr lang="zh-CN" altLang="en-US" dirty="0">
              <a:effectLst/>
              <a:ea typeface="阿里巴巴普惠体" panose="00020600040101010101"/>
            </a:endParaRPr>
          </a:p>
        </p:txBody>
      </p:sp>
      <p:sp>
        <p:nvSpPr>
          <p:cNvPr id="10" name="文本框 9"/>
          <p:cNvSpPr txBox="1"/>
          <p:nvPr/>
        </p:nvSpPr>
        <p:spPr>
          <a:xfrm>
            <a:off x="776195" y="4039160"/>
            <a:ext cx="6097554" cy="369332"/>
          </a:xfrm>
          <a:prstGeom prst="rect">
            <a:avLst/>
          </a:prstGeom>
          <a:noFill/>
        </p:spPr>
        <p:txBody>
          <a:bodyPr wrap="square">
            <a:spAutoFit/>
          </a:bodyPr>
          <a:lstStyle/>
          <a:p>
            <a:pPr marL="285750" indent="-285750">
              <a:buFont typeface="Wingdings" panose="05000000000000000000" pitchFamily="2" charset="2"/>
              <a:buChar char="l"/>
            </a:pPr>
            <a:r>
              <a:rPr kumimoji="1" lang="zh-CN" altLang="en-US" b="1" dirty="0">
                <a:solidFill>
                  <a:schemeClr val="tx1">
                    <a:lumMod val="85000"/>
                    <a:lumOff val="15000"/>
                  </a:schemeClr>
                </a:solidFill>
                <a:ea typeface="阿里巴巴普惠体" panose="00020600040101010101" pitchFamily="18" charset="-122"/>
              </a:rPr>
              <a:t>创建数据库</a:t>
            </a:r>
            <a:r>
              <a:rPr kumimoji="1" lang="en-US" altLang="zh-CN" b="1" dirty="0">
                <a:solidFill>
                  <a:schemeClr val="tx1">
                    <a:lumMod val="85000"/>
                    <a:lumOff val="15000"/>
                  </a:schemeClr>
                </a:solidFill>
                <a:ea typeface="阿里巴巴普惠体" panose="00020600040101010101" pitchFamily="18" charset="-122"/>
              </a:rPr>
              <a:t>-</a:t>
            </a:r>
            <a:r>
              <a:rPr kumimoji="1" lang="zh-CN" altLang="en-US" b="1" dirty="0">
                <a:solidFill>
                  <a:schemeClr val="tx1">
                    <a:lumMod val="85000"/>
                    <a:lumOff val="15000"/>
                  </a:schemeClr>
                </a:solidFill>
                <a:ea typeface="阿里巴巴普惠体" panose="00020600040101010101" pitchFamily="18" charset="-122"/>
              </a:rPr>
              <a:t>指定存储路径</a:t>
            </a:r>
            <a:endParaRPr kumimoji="1" lang="zh-CN" altLang="en-US" b="1" dirty="0">
              <a:solidFill>
                <a:schemeClr val="tx1">
                  <a:lumMod val="85000"/>
                  <a:lumOff val="15000"/>
                </a:schemeClr>
              </a:solidFill>
              <a:ea typeface="阿里巴巴普惠体" panose="00020600040101010101" pitchFamily="18" charset="-122"/>
            </a:endParaRPr>
          </a:p>
        </p:txBody>
      </p:sp>
      <p:sp>
        <p:nvSpPr>
          <p:cNvPr id="11" name="文本占位符 5"/>
          <p:cNvSpPr txBox="1"/>
          <p:nvPr/>
        </p:nvSpPr>
        <p:spPr>
          <a:xfrm>
            <a:off x="776195" y="4523071"/>
            <a:ext cx="9431495" cy="1961569"/>
          </a:xfrm>
          <a:prstGeom prst="rect">
            <a:avLst/>
          </a:prstGeom>
          <a:solidFill>
            <a:srgbClr val="FFFFE4"/>
          </a:solidFill>
          <a:ln>
            <a:solidFill>
              <a:schemeClr val="tx1"/>
            </a:solidFill>
          </a:ln>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lnSpc>
                <a:spcPct val="150000"/>
              </a:lnSpc>
              <a:spcBef>
                <a:spcPct val="20000"/>
              </a:spcBef>
              <a:spcAft>
                <a:spcPct val="0"/>
              </a:spcAft>
              <a:buFont typeface="Wingdings" panose="05000000000000000000" pitchFamily="2" charset="2"/>
              <a:buChar char="l"/>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rgbClr val="0000FF"/>
                </a:solidFill>
                <a:latin typeface="Courier New" panose="02070309020205020404" pitchFamily="49" charset="0"/>
                <a:ea typeface="阿里巴巴普惠体" panose="00020600040101010101"/>
              </a:rPr>
              <a:t>create database myhive2 location '/myhive2’;</a:t>
            </a:r>
            <a:endParaRPr lang="en-US" b="1" dirty="0">
              <a:solidFill>
                <a:srgbClr val="0000FF"/>
              </a:solidFill>
              <a:latin typeface="Courier New" panose="02070309020205020404" pitchFamily="49" charset="0"/>
              <a:ea typeface="阿里巴巴普惠体" panose="00020600040101010101"/>
            </a:endParaRPr>
          </a:p>
          <a:p>
            <a:pPr marL="0" indent="0">
              <a:buNone/>
            </a:pPr>
            <a:r>
              <a:rPr lang="en-US" altLang="zh-CN" dirty="0">
                <a:solidFill>
                  <a:srgbClr val="000000"/>
                </a:solidFill>
                <a:latin typeface="Courier New" panose="02070309020205020404" pitchFamily="49" charset="0"/>
                <a:ea typeface="阿里巴巴普惠体" panose="00020600040101010101"/>
              </a:rPr>
              <a:t>show databases;  #</a:t>
            </a:r>
            <a:r>
              <a:rPr lang="zh-CN" altLang="en-US" dirty="0">
                <a:solidFill>
                  <a:srgbClr val="000000"/>
                </a:solidFill>
                <a:latin typeface="Courier New" panose="02070309020205020404" pitchFamily="49" charset="0"/>
                <a:ea typeface="阿里巴巴普惠体" panose="00020600040101010101"/>
              </a:rPr>
              <a:t>查看所有数据库</a:t>
            </a:r>
            <a:endParaRPr lang="en-US" b="1" dirty="0">
              <a:solidFill>
                <a:srgbClr val="0000FF"/>
              </a:solidFill>
              <a:latin typeface="Courier New" panose="02070309020205020404" pitchFamily="49" charset="0"/>
              <a:ea typeface="阿里巴巴普惠体" panose="00020600040101010101"/>
            </a:endParaRPr>
          </a:p>
          <a:p>
            <a:pPr marL="0" indent="0">
              <a:buFont typeface="Wingdings" panose="05000000000000000000" pitchFamily="2" charset="2"/>
              <a:buNone/>
            </a:pPr>
            <a:r>
              <a:rPr lang="zh-CN" altLang="en-US" dirty="0">
                <a:solidFill>
                  <a:srgbClr val="000000"/>
                </a:solidFill>
                <a:latin typeface="Courier New" panose="02070309020205020404" pitchFamily="49" charset="0"/>
                <a:ea typeface="阿里巴巴普惠体" panose="00020600040101010101"/>
              </a:rPr>
              <a:t>说明： </a:t>
            </a:r>
            <a:endParaRPr lang="zh-CN" altLang="en-US" dirty="0">
              <a:solidFill>
                <a:srgbClr val="000000"/>
              </a:solidFill>
              <a:latin typeface="Courier New" panose="02070309020205020404" pitchFamily="49" charset="0"/>
              <a:ea typeface="阿里巴巴普惠体" panose="00020600040101010101"/>
            </a:endParaRPr>
          </a:p>
          <a:p>
            <a:pPr marL="0" indent="0">
              <a:buFont typeface="Wingdings" panose="05000000000000000000" pitchFamily="2" charset="2"/>
              <a:buNone/>
            </a:pPr>
            <a:r>
              <a:rPr lang="en-US" altLang="zh-CN" dirty="0">
                <a:solidFill>
                  <a:srgbClr val="FF8000"/>
                </a:solidFill>
                <a:latin typeface="Courier New" panose="02070309020205020404" pitchFamily="49" charset="0"/>
                <a:ea typeface="阿里巴巴普惠体" panose="00020600040101010101"/>
              </a:rPr>
              <a:t>1</a:t>
            </a:r>
            <a:r>
              <a:rPr lang="en-US" altLang="zh-CN" b="1" dirty="0">
                <a:solidFill>
                  <a:srgbClr val="000080"/>
                </a:solidFill>
                <a:latin typeface="Courier New" panose="02070309020205020404" pitchFamily="49" charset="0"/>
                <a:ea typeface="阿里巴巴普惠体" panose="00020600040101010101"/>
              </a:rPr>
              <a:t>:</a:t>
            </a:r>
            <a:r>
              <a:rPr lang="zh-CN" altLang="en-US" dirty="0">
                <a:solidFill>
                  <a:srgbClr val="000000"/>
                </a:solidFill>
                <a:latin typeface="Courier New" panose="02070309020205020404" pitchFamily="49" charset="0"/>
                <a:ea typeface="阿里巴巴普惠体" panose="00020600040101010101"/>
              </a:rPr>
              <a:t> </a:t>
            </a:r>
            <a:r>
              <a:rPr lang="en-US" altLang="zh-CN" b="1" dirty="0">
                <a:solidFill>
                  <a:srgbClr val="0000FF"/>
                </a:solidFill>
                <a:latin typeface="Courier New" panose="02070309020205020404" pitchFamily="49" charset="0"/>
                <a:ea typeface="阿里巴巴普惠体" panose="00020600040101010101"/>
              </a:rPr>
              <a:t>location </a:t>
            </a:r>
            <a:r>
              <a:rPr lang="zh-CN" altLang="en-US" dirty="0">
                <a:solidFill>
                  <a:srgbClr val="000000"/>
                </a:solidFill>
                <a:latin typeface="Courier New" panose="02070309020205020404" pitchFamily="49" charset="0"/>
                <a:ea typeface="阿里巴巴普惠体" panose="00020600040101010101"/>
              </a:rPr>
              <a:t>：用来指定数据库的存放目录</a:t>
            </a:r>
            <a:endParaRPr lang="en-US" altLang="zh-CN" dirty="0">
              <a:solidFill>
                <a:srgbClr val="000000"/>
              </a:solidFill>
              <a:latin typeface="Courier New" panose="02070309020205020404" pitchFamily="49" charset="0"/>
              <a:ea typeface="阿里巴巴普惠体" panose="00020600040101010101"/>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数据库操作</a:t>
            </a:r>
            <a:endParaRPr kumimoji="1" lang="zh-CN" altLang="en-US" dirty="0"/>
          </a:p>
        </p:txBody>
      </p:sp>
      <p:sp>
        <p:nvSpPr>
          <p:cNvPr id="4" name="文本占位符 3"/>
          <p:cNvSpPr>
            <a:spLocks noGrp="1"/>
          </p:cNvSpPr>
          <p:nvPr>
            <p:ph type="body" sz="quarter" idx="10"/>
          </p:nvPr>
        </p:nvSpPr>
        <p:spPr/>
        <p:txBody>
          <a:bodyPr/>
          <a:lstStyle/>
          <a:p>
            <a:pPr marL="285750" indent="-285750">
              <a:buFont typeface="Wingdings" panose="05000000000000000000" pitchFamily="2" charset="2"/>
              <a:buChar char="l"/>
            </a:pPr>
            <a:r>
              <a:rPr kumimoji="1" lang="zh-CN" altLang="en-US" dirty="0"/>
              <a:t>查看数据库详细信息</a:t>
            </a:r>
            <a:endParaRPr kumimoji="1" lang="zh-CN" altLang="en-US" dirty="0"/>
          </a:p>
        </p:txBody>
      </p:sp>
      <p:sp>
        <p:nvSpPr>
          <p:cNvPr id="6" name="文本占位符 5"/>
          <p:cNvSpPr>
            <a:spLocks noGrp="1"/>
          </p:cNvSpPr>
          <p:nvPr>
            <p:ph type="body" sz="quarter" idx="11"/>
          </p:nvPr>
        </p:nvSpPr>
        <p:spPr>
          <a:xfrm>
            <a:off x="934816" y="1518494"/>
            <a:ext cx="9207560" cy="388382"/>
          </a:xfrm>
          <a:solidFill>
            <a:srgbClr val="FFFFE4"/>
          </a:solidFill>
          <a:ln>
            <a:solidFill>
              <a:schemeClr val="tx1"/>
            </a:solidFill>
          </a:ln>
        </p:spPr>
        <p:txBody>
          <a:bodyPr/>
          <a:lstStyle/>
          <a:p>
            <a:pPr marL="0" indent="0">
              <a:buNone/>
            </a:pPr>
            <a:r>
              <a:rPr lang="en-US" altLang="zh-CN" b="1" dirty="0">
                <a:solidFill>
                  <a:srgbClr val="0000FF"/>
                </a:solidFill>
                <a:effectLst/>
                <a:latin typeface="Courier New" panose="02070309020205020404" pitchFamily="49" charset="0"/>
                <a:ea typeface="阿里巴巴普惠体" panose="00020600040101010101"/>
              </a:rPr>
              <a:t>desc</a:t>
            </a:r>
            <a:r>
              <a:rPr lang="en-US" altLang="zh-CN" dirty="0">
                <a:solidFill>
                  <a:srgbClr val="000000"/>
                </a:solidFill>
                <a:effectLst/>
                <a:latin typeface="Courier New" panose="02070309020205020404" pitchFamily="49" charset="0"/>
                <a:ea typeface="阿里巴巴普惠体" panose="00020600040101010101"/>
              </a:rPr>
              <a:t> </a:t>
            </a:r>
            <a:r>
              <a:rPr lang="en-US" altLang="zh-CN" b="1" dirty="0">
                <a:solidFill>
                  <a:srgbClr val="0000FF"/>
                </a:solidFill>
                <a:effectLst/>
                <a:latin typeface="Courier New" panose="02070309020205020404" pitchFamily="49" charset="0"/>
                <a:ea typeface="阿里巴巴普惠体" panose="00020600040101010101"/>
              </a:rPr>
              <a:t>database</a:t>
            </a:r>
            <a:r>
              <a:rPr lang="en-US" altLang="zh-CN" dirty="0">
                <a:solidFill>
                  <a:srgbClr val="000000"/>
                </a:solidFill>
                <a:effectLst/>
                <a:latin typeface="Courier New" panose="02070309020205020404" pitchFamily="49" charset="0"/>
                <a:ea typeface="阿里巴巴普惠体" panose="00020600040101010101"/>
              </a:rPr>
              <a:t> myhive</a:t>
            </a:r>
            <a:r>
              <a:rPr lang="en-US" altLang="zh-CN" b="1" dirty="0">
                <a:solidFill>
                  <a:srgbClr val="000080"/>
                </a:solidFill>
                <a:effectLst/>
                <a:latin typeface="Courier New" panose="02070309020205020404" pitchFamily="49" charset="0"/>
                <a:ea typeface="阿里巴巴普惠体" panose="00020600040101010101"/>
              </a:rPr>
              <a:t>;</a:t>
            </a:r>
            <a:endParaRPr lang="en-US" altLang="zh-CN" dirty="0">
              <a:solidFill>
                <a:srgbClr val="000000"/>
              </a:solidFill>
              <a:effectLst/>
              <a:latin typeface="Courier New" panose="02070309020205020404" pitchFamily="49" charset="0"/>
              <a:ea typeface="阿里巴巴普惠体" panose="00020600040101010101"/>
            </a:endParaRPr>
          </a:p>
        </p:txBody>
      </p:sp>
      <p:sp>
        <p:nvSpPr>
          <p:cNvPr id="10" name="文本框 9"/>
          <p:cNvSpPr txBox="1"/>
          <p:nvPr/>
        </p:nvSpPr>
        <p:spPr>
          <a:xfrm>
            <a:off x="804964" y="4506020"/>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1" lang="zh-CN" altLang="en-US"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rPr>
              <a:t>删除数据库</a:t>
            </a:r>
            <a:endParaRPr kumimoji="1" lang="zh-CN" altLang="en-US"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endParaRPr>
          </a:p>
        </p:txBody>
      </p:sp>
      <p:sp>
        <p:nvSpPr>
          <p:cNvPr id="8" name="文本框 7"/>
          <p:cNvSpPr txBox="1"/>
          <p:nvPr/>
        </p:nvSpPr>
        <p:spPr>
          <a:xfrm>
            <a:off x="934816" y="2094766"/>
            <a:ext cx="10261919" cy="2308324"/>
          </a:xfrm>
          <a:prstGeom prst="rect">
            <a:avLst/>
          </a:prstGeom>
          <a:solidFill>
            <a:schemeClr val="bg1">
              <a:lumMod val="95000"/>
            </a:schemeClr>
          </a:solidFill>
          <a:ln>
            <a:solidFill>
              <a:schemeClr val="tx1"/>
            </a:solidFill>
          </a:ln>
        </p:spPr>
        <p:txBody>
          <a:bodyPr wrap="square">
            <a:spAutoFit/>
          </a:bodyPr>
          <a:lstStyle/>
          <a:p>
            <a:r>
              <a:rPr lang="zh-CN" altLang="en-US" dirty="0"/>
              <a:t>0: jdbc:hive2://node1:10000&gt; desc database myhive;</a:t>
            </a:r>
            <a:endParaRPr lang="zh-CN" altLang="en-US" dirty="0"/>
          </a:p>
          <a:p>
            <a:r>
              <a:rPr lang="zh-CN" altLang="en-US" dirty="0"/>
              <a:t>+----------------------------+------------------------------------------------------------+--+</a:t>
            </a:r>
            <a:endParaRPr lang="zh-CN" altLang="en-US" dirty="0"/>
          </a:p>
          <a:p>
            <a:r>
              <a:rPr lang="zh-CN" altLang="en-US" dirty="0"/>
              <a:t>| database_description_item  |                 database_description_value                 |</a:t>
            </a:r>
            <a:endParaRPr lang="zh-CN" altLang="en-US" dirty="0"/>
          </a:p>
          <a:p>
            <a:r>
              <a:rPr lang="zh-CN" altLang="en-US" dirty="0"/>
              <a:t>+----------------------------+------------------------------------------------------------+--+</a:t>
            </a:r>
            <a:endParaRPr lang="zh-CN" altLang="en-US" dirty="0"/>
          </a:p>
          <a:p>
            <a:r>
              <a:rPr lang="zh-CN" altLang="en-US" dirty="0"/>
              <a:t>| Database Name              | myhive                                                     |</a:t>
            </a:r>
            <a:endParaRPr lang="zh-CN" altLang="en-US" dirty="0"/>
          </a:p>
          <a:p>
            <a:r>
              <a:rPr lang="zh-CN" altLang="en-US" dirty="0"/>
              <a:t>| Description                |                                                            |</a:t>
            </a:r>
            <a:endParaRPr lang="zh-CN" altLang="en-US" dirty="0"/>
          </a:p>
          <a:p>
            <a:r>
              <a:rPr lang="zh-CN" altLang="en-US" dirty="0"/>
              <a:t>| Location                   | hdfs://node1.itcast.cn:8020/user/hive/warehouse/myhive.db  |</a:t>
            </a:r>
            <a:endParaRPr lang="zh-CN" altLang="en-US" dirty="0"/>
          </a:p>
          <a:p>
            <a:r>
              <a:rPr lang="zh-CN" altLang="en-US" dirty="0"/>
              <a:t>+----------------------------+------------------------------------------------------------+--+</a:t>
            </a:r>
            <a:endParaRPr lang="zh-CN" altLang="en-US" dirty="0"/>
          </a:p>
        </p:txBody>
      </p:sp>
      <p:sp>
        <p:nvSpPr>
          <p:cNvPr id="12" name="文本框 11"/>
          <p:cNvSpPr txBox="1"/>
          <p:nvPr/>
        </p:nvSpPr>
        <p:spPr>
          <a:xfrm>
            <a:off x="1088770" y="4928278"/>
            <a:ext cx="10749599" cy="338554"/>
          </a:xfrm>
          <a:prstGeom prst="rect">
            <a:avLst/>
          </a:prstGeom>
          <a:noFill/>
        </p:spPr>
        <p:txBody>
          <a:bodyPr wrap="square">
            <a:spAutoFit/>
          </a:bodyPr>
          <a:lstStyle/>
          <a:p>
            <a:r>
              <a:rPr lang="zh-CN" altLang="en-US" sz="1600" dirty="0">
                <a:solidFill>
                  <a:srgbClr val="000000"/>
                </a:solidFill>
                <a:effectLst/>
                <a:latin typeface="Courier New" panose="02070309020205020404" pitchFamily="49" charset="0"/>
                <a:ea typeface="阿里巴巴普惠体" panose="00020600040101010101"/>
              </a:rPr>
              <a:t>删除一</a:t>
            </a:r>
            <a:r>
              <a:rPr lang="zh-CN" altLang="en-US" sz="1600" b="1" dirty="0">
                <a:solidFill>
                  <a:srgbClr val="000080"/>
                </a:solidFill>
                <a:effectLst/>
                <a:latin typeface="Courier New" panose="02070309020205020404" pitchFamily="49" charset="0"/>
                <a:ea typeface="阿里巴巴普惠体" panose="00020600040101010101"/>
              </a:rPr>
              <a:t>个</a:t>
            </a:r>
            <a:r>
              <a:rPr lang="zh-CN" altLang="en-US" sz="1600" dirty="0">
                <a:solidFill>
                  <a:srgbClr val="000000"/>
                </a:solidFill>
                <a:effectLst/>
                <a:latin typeface="Courier New" panose="02070309020205020404" pitchFamily="49" charset="0"/>
                <a:ea typeface="阿里巴巴普惠体" panose="00020600040101010101"/>
              </a:rPr>
              <a:t>空数据库，如果数据库下面有数据表，那么就会报错</a:t>
            </a:r>
            <a:endParaRPr lang="en-US" altLang="zh-CN" sz="1600" dirty="0">
              <a:solidFill>
                <a:srgbClr val="000000"/>
              </a:solidFill>
              <a:effectLst/>
              <a:latin typeface="Courier New" panose="02070309020205020404" pitchFamily="49" charset="0"/>
              <a:ea typeface="阿里巴巴普惠体" panose="00020600040101010101"/>
            </a:endParaRPr>
          </a:p>
        </p:txBody>
      </p:sp>
      <p:sp>
        <p:nvSpPr>
          <p:cNvPr id="13" name="文本框 12"/>
          <p:cNvSpPr txBox="1"/>
          <p:nvPr/>
        </p:nvSpPr>
        <p:spPr>
          <a:xfrm>
            <a:off x="1163415" y="5277396"/>
            <a:ext cx="6096000" cy="369332"/>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drop</a:t>
            </a:r>
            <a:r>
              <a:rPr lang="zh-CN" altLang="en-US"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database</a:t>
            </a:r>
            <a:r>
              <a:rPr lang="zh-CN" altLang="en-US" sz="1800" dirty="0">
                <a:solidFill>
                  <a:srgbClr val="000000"/>
                </a:solidFill>
                <a:effectLst/>
                <a:latin typeface="Courier New" panose="02070309020205020404" pitchFamily="49" charset="0"/>
              </a:rPr>
              <a:t> </a:t>
            </a:r>
            <a:r>
              <a:rPr lang="en-US" altLang="zh-CN" sz="1800" dirty="0">
                <a:solidFill>
                  <a:srgbClr val="000000"/>
                </a:solidFill>
                <a:effectLst/>
                <a:latin typeface="Courier New" panose="02070309020205020404" pitchFamily="49" charset="0"/>
              </a:rPr>
              <a:t>myhive</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p:txBody>
      </p:sp>
      <p:sp>
        <p:nvSpPr>
          <p:cNvPr id="14" name="文本框 13"/>
          <p:cNvSpPr txBox="1"/>
          <p:nvPr/>
        </p:nvSpPr>
        <p:spPr>
          <a:xfrm>
            <a:off x="1088770" y="5758255"/>
            <a:ext cx="6096000" cy="338554"/>
          </a:xfrm>
          <a:prstGeom prst="rect">
            <a:avLst/>
          </a:prstGeom>
          <a:noFill/>
        </p:spPr>
        <p:txBody>
          <a:bodyPr wrap="square">
            <a:spAutoFit/>
          </a:bodyPr>
          <a:lstStyle/>
          <a:p>
            <a:r>
              <a:rPr lang="zh-CN" altLang="en-US" sz="1600" b="1" dirty="0">
                <a:solidFill>
                  <a:srgbClr val="000080"/>
                </a:solidFill>
                <a:effectLst/>
                <a:latin typeface="Courier New" panose="02070309020205020404" pitchFamily="49" charset="0"/>
                <a:ea typeface="阿里巴巴普惠体" panose="00020600040101010101"/>
              </a:rPr>
              <a:t>强</a:t>
            </a:r>
            <a:r>
              <a:rPr lang="zh-CN" altLang="en-US" sz="1600" dirty="0">
                <a:solidFill>
                  <a:srgbClr val="000000"/>
                </a:solidFill>
                <a:effectLst/>
                <a:latin typeface="Courier New" panose="02070309020205020404" pitchFamily="49" charset="0"/>
                <a:ea typeface="阿里巴巴普惠体" panose="00020600040101010101"/>
              </a:rPr>
              <a:t>制删除数据库，包</a:t>
            </a:r>
            <a:r>
              <a:rPr lang="zh-CN" altLang="en-US" sz="1600" b="1" dirty="0">
                <a:solidFill>
                  <a:srgbClr val="000080"/>
                </a:solidFill>
                <a:effectLst/>
                <a:latin typeface="Courier New" panose="02070309020205020404" pitchFamily="49" charset="0"/>
                <a:ea typeface="阿里巴巴普惠体" panose="00020600040101010101"/>
              </a:rPr>
              <a:t>含</a:t>
            </a:r>
            <a:r>
              <a:rPr lang="zh-CN" altLang="en-US" sz="1600" dirty="0">
                <a:solidFill>
                  <a:srgbClr val="000000"/>
                </a:solidFill>
                <a:effectLst/>
                <a:latin typeface="Courier New" panose="02070309020205020404" pitchFamily="49" charset="0"/>
                <a:ea typeface="阿里巴巴普惠体" panose="00020600040101010101"/>
              </a:rPr>
              <a:t>数据库下面的表一起删除 </a:t>
            </a:r>
            <a:endParaRPr lang="en-US" altLang="zh-CN" sz="1600" dirty="0">
              <a:solidFill>
                <a:srgbClr val="000000"/>
              </a:solidFill>
              <a:effectLst/>
              <a:latin typeface="Courier New" panose="02070309020205020404" pitchFamily="49" charset="0"/>
              <a:ea typeface="阿里巴巴普惠体" panose="00020600040101010101"/>
            </a:endParaRPr>
          </a:p>
        </p:txBody>
      </p:sp>
      <p:sp>
        <p:nvSpPr>
          <p:cNvPr id="16" name="文本框 15"/>
          <p:cNvSpPr txBox="1"/>
          <p:nvPr/>
        </p:nvSpPr>
        <p:spPr>
          <a:xfrm>
            <a:off x="1163415" y="6218900"/>
            <a:ext cx="6096000" cy="369332"/>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drop</a:t>
            </a:r>
            <a:r>
              <a:rPr lang="zh-CN" altLang="en-US"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database</a:t>
            </a:r>
            <a:r>
              <a:rPr lang="zh-CN" altLang="en-US" sz="1800" dirty="0">
                <a:solidFill>
                  <a:srgbClr val="000000"/>
                </a:solidFill>
                <a:effectLst/>
                <a:latin typeface="Courier New" panose="02070309020205020404" pitchFamily="49" charset="0"/>
              </a:rPr>
              <a:t> </a:t>
            </a:r>
            <a:r>
              <a:rPr lang="en-US" altLang="zh-CN" sz="1800" dirty="0">
                <a:solidFill>
                  <a:srgbClr val="000000"/>
                </a:solidFill>
                <a:effectLst/>
                <a:latin typeface="Courier New" panose="02070309020205020404" pitchFamily="49" charset="0"/>
              </a:rPr>
              <a:t>myhive2 </a:t>
            </a:r>
            <a:r>
              <a:rPr lang="en-US" altLang="zh-CN" sz="1800" b="1" dirty="0">
                <a:solidFill>
                  <a:srgbClr val="0000FF"/>
                </a:solidFill>
                <a:effectLst/>
                <a:latin typeface="Courier New" panose="02070309020205020404" pitchFamily="49" charset="0"/>
              </a:rPr>
              <a:t>cascade</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zh-CN" altLang="en-US"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dirty="0">
                <a:solidFill>
                  <a:srgbClr val="FF0000"/>
                </a:solidFill>
              </a:rPr>
              <a:t>数据仓库概论</a:t>
            </a:r>
            <a:endParaRPr lang="en-US" altLang="zh-CN" dirty="0">
              <a:solidFill>
                <a:srgbClr val="FF0000"/>
              </a:solidFill>
            </a:endParaRPr>
          </a:p>
          <a:p>
            <a:r>
              <a:rPr lang="en-US" altLang="zh-CN" dirty="0"/>
              <a:t>Hive</a:t>
            </a:r>
            <a:r>
              <a:rPr lang="zh-CN" altLang="en-US" dirty="0"/>
              <a:t>概论</a:t>
            </a:r>
            <a:endParaRPr lang="en-US" altLang="zh-CN" dirty="0"/>
          </a:p>
          <a:p>
            <a:r>
              <a:rPr lang="en-US" altLang="zh-CN" dirty="0"/>
              <a:t>Hive</a:t>
            </a:r>
            <a:r>
              <a:rPr lang="zh-CN" altLang="en-US" dirty="0"/>
              <a:t>基本操作</a:t>
            </a:r>
            <a:endParaRPr lang="en-US" altLang="zh-CN" dirty="0"/>
          </a:p>
          <a:p>
            <a:r>
              <a:rPr lang="en-US" altLang="zh-CN" dirty="0"/>
              <a:t>Zeppelin</a:t>
            </a:r>
            <a:r>
              <a:rPr lang="zh-CN" altLang="en-US" dirty="0"/>
              <a:t>框架</a:t>
            </a:r>
            <a:endParaRPr lang="en-US" altLang="zh-CN" dirty="0"/>
          </a:p>
          <a:p>
            <a:r>
              <a:rPr lang="en-US" altLang="zh-CN" dirty="0"/>
              <a:t>Hive</a:t>
            </a:r>
            <a:r>
              <a:rPr lang="zh-CN" altLang="en-US" dirty="0"/>
              <a:t>查询操作</a:t>
            </a:r>
            <a:endParaRPr lang="en-US" altLang="zh-CN" dirty="0"/>
          </a:p>
          <a:p>
            <a:r>
              <a:rPr lang="en-US" altLang="zh-CN" dirty="0"/>
              <a:t>Hive</a:t>
            </a:r>
            <a:r>
              <a:rPr lang="zh-CN" altLang="en-US" dirty="0"/>
              <a:t>内置函数</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数据表操作</a:t>
            </a:r>
            <a:endParaRPr kumimoji="1" lang="zh-CN" altLang="en-US" dirty="0"/>
          </a:p>
        </p:txBody>
      </p:sp>
      <p:sp>
        <p:nvSpPr>
          <p:cNvPr id="4" name="文本占位符 3"/>
          <p:cNvSpPr>
            <a:spLocks noGrp="1"/>
          </p:cNvSpPr>
          <p:nvPr>
            <p:ph type="body" sz="quarter" idx="10"/>
          </p:nvPr>
        </p:nvSpPr>
        <p:spPr/>
        <p:txBody>
          <a:bodyPr/>
          <a:lstStyle/>
          <a:p>
            <a:pPr marL="285750" indent="-285750">
              <a:buFont typeface="Wingdings" panose="05000000000000000000" pitchFamily="2" charset="2"/>
              <a:buChar char="l"/>
            </a:pPr>
            <a:r>
              <a:rPr kumimoji="1" lang="zh-CN" altLang="en-US" dirty="0"/>
              <a:t>创建数据库表语法</a:t>
            </a:r>
            <a:endParaRPr kumimoji="1" lang="zh-CN" altLang="en-US" dirty="0"/>
          </a:p>
        </p:txBody>
      </p:sp>
      <p:sp>
        <p:nvSpPr>
          <p:cNvPr id="6" name="文本占位符 5"/>
          <p:cNvSpPr>
            <a:spLocks noGrp="1"/>
          </p:cNvSpPr>
          <p:nvPr>
            <p:ph type="body" sz="quarter" idx="11"/>
          </p:nvPr>
        </p:nvSpPr>
        <p:spPr>
          <a:xfrm>
            <a:off x="785525" y="2757650"/>
            <a:ext cx="9683422" cy="3771523"/>
          </a:xfrm>
          <a:solidFill>
            <a:srgbClr val="FFFFE4"/>
          </a:solidFill>
          <a:ln>
            <a:solidFill>
              <a:schemeClr val="tx1"/>
            </a:solidFill>
          </a:ln>
        </p:spPr>
        <p:txBody>
          <a:bodyPr/>
          <a:lstStyle/>
          <a:p>
            <a:pPr marL="0" indent="0">
              <a:buNone/>
            </a:pPr>
            <a:r>
              <a:rPr lang="en-US" altLang="zh-CN" sz="1600" b="1" dirty="0">
                <a:solidFill>
                  <a:srgbClr val="0000FF"/>
                </a:solidFill>
                <a:effectLst/>
                <a:latin typeface="Courier New" panose="02070309020205020404" pitchFamily="49" charset="0"/>
                <a:ea typeface="阿里巴巴普惠体" panose="00020600040101010101"/>
              </a:rPr>
              <a:t>CREATE</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EXTERNAL</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TABLE</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IF</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NOT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EXISTS</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table_name </a:t>
            </a:r>
            <a:endParaRPr lang="en-US" altLang="zh-CN" sz="1600" dirty="0">
              <a:solidFill>
                <a:srgbClr val="000000"/>
              </a:solidFill>
              <a:effectLst/>
              <a:latin typeface="Courier New" panose="02070309020205020404" pitchFamily="49" charset="0"/>
              <a:ea typeface="阿里巴巴普惠体" panose="00020600040101010101"/>
            </a:endParaRPr>
          </a:p>
          <a:p>
            <a:pPr marL="0" indent="0">
              <a:buNone/>
            </a:pP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col_name</a:t>
            </a:r>
            <a:r>
              <a:rPr lang="en-US" altLang="zh-CN" sz="1600" dirty="0">
                <a:solidFill>
                  <a:srgbClr val="000000"/>
                </a:solidFill>
                <a:effectLst/>
                <a:latin typeface="Courier New" panose="02070309020205020404" pitchFamily="49" charset="0"/>
                <a:ea typeface="阿里巴巴普惠体" panose="00020600040101010101"/>
              </a:rPr>
              <a:t> data_type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COMMENT</a:t>
            </a:r>
            <a:r>
              <a:rPr lang="en-US" altLang="zh-CN" sz="1600" dirty="0">
                <a:solidFill>
                  <a:srgbClr val="000000"/>
                </a:solidFill>
                <a:effectLst/>
                <a:latin typeface="Courier New" panose="02070309020205020404" pitchFamily="49" charset="0"/>
                <a:ea typeface="阿里巴巴普惠体" panose="00020600040101010101"/>
              </a:rPr>
              <a:t> col_comment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pPr marL="0" indent="0">
              <a:buNone/>
            </a:pP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COMMENT</a:t>
            </a:r>
            <a:r>
              <a:rPr lang="en-US" altLang="zh-CN" sz="1600" dirty="0">
                <a:solidFill>
                  <a:srgbClr val="000000"/>
                </a:solidFill>
                <a:effectLst/>
                <a:latin typeface="Courier New" panose="02070309020205020404" pitchFamily="49" charset="0"/>
                <a:ea typeface="阿里巴巴普惠体" panose="00020600040101010101"/>
              </a:rPr>
              <a:t> table_comment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pPr marL="0" indent="0">
              <a:buNone/>
            </a:pP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PARTITIONED </a:t>
            </a:r>
            <a:r>
              <a:rPr lang="en-US" altLang="zh-CN" sz="1600" b="1" dirty="0">
                <a:solidFill>
                  <a:srgbClr val="0000FF"/>
                </a:solidFill>
                <a:effectLst/>
                <a:latin typeface="Courier New" panose="02070309020205020404" pitchFamily="49" charset="0"/>
                <a:ea typeface="阿里巴巴普惠体" panose="00020600040101010101"/>
              </a:rPr>
              <a:t>BY</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col_name</a:t>
            </a:r>
            <a:r>
              <a:rPr lang="en-US" altLang="zh-CN" sz="1600" dirty="0">
                <a:solidFill>
                  <a:srgbClr val="000000"/>
                </a:solidFill>
                <a:effectLst/>
                <a:latin typeface="Courier New" panose="02070309020205020404" pitchFamily="49" charset="0"/>
                <a:ea typeface="阿里巴巴普惠体" panose="00020600040101010101"/>
              </a:rPr>
              <a:t> data_type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COMMENT</a:t>
            </a:r>
            <a:r>
              <a:rPr lang="en-US" altLang="zh-CN" sz="1600" dirty="0">
                <a:solidFill>
                  <a:srgbClr val="000000"/>
                </a:solidFill>
                <a:effectLst/>
                <a:latin typeface="Courier New" panose="02070309020205020404" pitchFamily="49" charset="0"/>
                <a:ea typeface="阿里巴巴普惠体" panose="00020600040101010101"/>
              </a:rPr>
              <a:t> col_comment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pPr marL="0" indent="0">
              <a:buNone/>
            </a:pP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CLUSTERED</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BY</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col_name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col_name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pPr marL="0" indent="0">
              <a:buNone/>
            </a:pP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SORTED </a:t>
            </a:r>
            <a:r>
              <a:rPr lang="en-US" altLang="zh-CN" sz="1600" b="1" dirty="0">
                <a:solidFill>
                  <a:srgbClr val="0000FF"/>
                </a:solidFill>
                <a:effectLst/>
                <a:latin typeface="Courier New" panose="02070309020205020404" pitchFamily="49" charset="0"/>
                <a:ea typeface="阿里巴巴普惠体" panose="00020600040101010101"/>
              </a:rPr>
              <a:t>BY</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col_name</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ASC</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DESC</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INTO</a:t>
            </a:r>
            <a:r>
              <a:rPr lang="en-US" altLang="zh-CN" sz="1600" dirty="0">
                <a:solidFill>
                  <a:srgbClr val="000000"/>
                </a:solidFill>
                <a:effectLst/>
                <a:latin typeface="Courier New" panose="02070309020205020404" pitchFamily="49" charset="0"/>
                <a:ea typeface="阿里巴巴普惠体" panose="00020600040101010101"/>
              </a:rPr>
              <a:t> num_buckets BUCKETS</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pPr marL="0" indent="0">
              <a:buNone/>
            </a:pP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ROW</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FORMAT</a:t>
            </a:r>
            <a:r>
              <a:rPr lang="en-US" altLang="zh-CN" sz="1600" dirty="0">
                <a:solidFill>
                  <a:srgbClr val="000000"/>
                </a:solidFill>
                <a:effectLst/>
                <a:latin typeface="Courier New" panose="02070309020205020404" pitchFamily="49" charset="0"/>
                <a:ea typeface="阿里巴巴普惠体" panose="00020600040101010101"/>
              </a:rPr>
              <a:t> row_format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pPr marL="0" indent="0">
              <a:buNone/>
            </a:pP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LOCATION </a:t>
            </a:r>
            <a:r>
              <a:rPr lang="en-US" altLang="zh-CN" sz="1600" dirty="0" err="1">
                <a:solidFill>
                  <a:srgbClr val="000000"/>
                </a:solidFill>
                <a:effectLst/>
                <a:latin typeface="Courier New" panose="02070309020205020404" pitchFamily="49" charset="0"/>
                <a:ea typeface="阿里巴巴普惠体" panose="00020600040101010101"/>
              </a:rPr>
              <a:t>hdfs_path</a:t>
            </a:r>
            <a:r>
              <a:rPr lang="en-US" altLang="zh-CN" sz="1600" b="1" dirty="0">
                <a:solidFill>
                  <a:srgbClr val="000080"/>
                </a:solidFill>
                <a:effectLst/>
                <a:latin typeface="Courier New" panose="02070309020205020404" pitchFamily="49" charset="0"/>
                <a:ea typeface="阿里巴巴普惠体" panose="00020600040101010101"/>
              </a:rPr>
              <a:t>]</a:t>
            </a:r>
            <a:endParaRPr lang="en-US" altLang="zh-CN" sz="1600" b="1" dirty="0">
              <a:solidFill>
                <a:srgbClr val="000080"/>
              </a:solidFill>
              <a:effectLst/>
              <a:latin typeface="Courier New" panose="02070309020205020404" pitchFamily="49" charset="0"/>
              <a:ea typeface="阿里巴巴普惠体" panose="00020600040101010101"/>
            </a:endParaRPr>
          </a:p>
          <a:p>
            <a:pPr marL="0" indent="0">
              <a:buNone/>
            </a:pPr>
            <a:r>
              <a:rPr lang="en-US" altLang="zh-CN" dirty="0">
                <a:effectLst/>
                <a:ea typeface="阿里巴巴普惠体" panose="00020600040101010101"/>
              </a:rPr>
              <a:t> </a:t>
            </a:r>
            <a:r>
              <a:rPr lang="en-US" altLang="zh-CN" dirty="0">
                <a:ea typeface="阿里巴巴普惠体" panose="00020600040101010101"/>
              </a:rPr>
              <a:t>…..</a:t>
            </a:r>
            <a:endParaRPr lang="en-US" altLang="zh-CN" dirty="0">
              <a:effectLst/>
              <a:ea typeface="阿里巴巴普惠体" panose="00020600040101010101"/>
            </a:endParaRPr>
          </a:p>
        </p:txBody>
      </p:sp>
      <p:pic>
        <p:nvPicPr>
          <p:cNvPr id="15" name="图片 14"/>
          <p:cNvPicPr>
            <a:picLocks noChangeAspect="1"/>
          </p:cNvPicPr>
          <p:nvPr/>
        </p:nvPicPr>
        <p:blipFill>
          <a:blip r:embed="rId1"/>
          <a:stretch>
            <a:fillRect/>
          </a:stretch>
        </p:blipFill>
        <p:spPr>
          <a:xfrm>
            <a:off x="871829" y="1631210"/>
            <a:ext cx="2647950" cy="952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数据表操作</a:t>
            </a:r>
            <a:endParaRPr kumimoji="1" lang="zh-CN" altLang="en-US" dirty="0"/>
          </a:p>
        </p:txBody>
      </p:sp>
      <p:sp>
        <p:nvSpPr>
          <p:cNvPr id="4" name="文本占位符 3"/>
          <p:cNvSpPr>
            <a:spLocks noGrp="1"/>
          </p:cNvSpPr>
          <p:nvPr>
            <p:ph type="body" sz="quarter" idx="10"/>
          </p:nvPr>
        </p:nvSpPr>
        <p:spPr>
          <a:xfrm>
            <a:off x="731521" y="668073"/>
            <a:ext cx="10749599" cy="517190"/>
          </a:xfrm>
        </p:spPr>
        <p:txBody>
          <a:bodyPr/>
          <a:lstStyle/>
          <a:p>
            <a:pPr marL="285750" indent="-285750">
              <a:buFont typeface="Wingdings" panose="05000000000000000000" pitchFamily="2" charset="2"/>
              <a:buChar char="l"/>
            </a:pPr>
            <a:r>
              <a:rPr kumimoji="1" lang="zh-CN" altLang="en-US" dirty="0"/>
              <a:t>表字段数据类型</a:t>
            </a:r>
            <a:endParaRPr kumimoji="1" lang="zh-CN" altLang="en-US" dirty="0"/>
          </a:p>
        </p:txBody>
      </p:sp>
      <p:graphicFrame>
        <p:nvGraphicFramePr>
          <p:cNvPr id="8" name="表格 7"/>
          <p:cNvGraphicFramePr>
            <a:graphicFrameLocks noGrp="1"/>
          </p:cNvGraphicFramePr>
          <p:nvPr/>
        </p:nvGraphicFramePr>
        <p:xfrm>
          <a:off x="1113595" y="1185263"/>
          <a:ext cx="9038110" cy="5600946"/>
        </p:xfrm>
        <a:graphic>
          <a:graphicData uri="http://schemas.openxmlformats.org/drawingml/2006/table">
            <a:tbl>
              <a:tblPr firstRow="1" firstCol="1" bandRow="1">
                <a:tableStyleId>{5C22544A-7EE6-4342-B048-85BDC9FD1C3A}</a:tableStyleId>
              </a:tblPr>
              <a:tblGrid>
                <a:gridCol w="1063991"/>
                <a:gridCol w="2906740"/>
                <a:gridCol w="2906740"/>
                <a:gridCol w="2160639"/>
              </a:tblGrid>
              <a:tr h="262589">
                <a:tc>
                  <a:txBody>
                    <a:bodyPr/>
                    <a:lstStyle/>
                    <a:p>
                      <a:pPr>
                        <a:lnSpc>
                          <a:spcPts val="1650"/>
                        </a:lnSpc>
                      </a:pPr>
                      <a:r>
                        <a:rPr lang="zh-CN" sz="1600">
                          <a:effectLst/>
                          <a:ea typeface="阿里巴巴普惠体" panose="00020600040101010101"/>
                        </a:rPr>
                        <a:t>分类</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dirty="0">
                          <a:effectLst/>
                          <a:ea typeface="阿里巴巴普惠体" panose="00020600040101010101"/>
                        </a:rPr>
                        <a:t>类型</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a:effectLst/>
                          <a:ea typeface="阿里巴巴普惠体" panose="00020600040101010101"/>
                        </a:rPr>
                        <a:t>描述</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dirty="0">
                          <a:effectLst/>
                          <a:ea typeface="阿里巴巴普惠体" panose="00020600040101010101"/>
                        </a:rPr>
                        <a:t>字面量示例</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r>
              <a:tr h="417881">
                <a:tc rowSpan="16">
                  <a:txBody>
                    <a:bodyPr/>
                    <a:lstStyle/>
                    <a:p>
                      <a:pPr>
                        <a:lnSpc>
                          <a:spcPts val="1650"/>
                        </a:lnSpc>
                      </a:pPr>
                      <a:r>
                        <a:rPr lang="zh-CN" altLang="en-US" sz="1600" kern="1200" dirty="0">
                          <a:solidFill>
                            <a:schemeClr val="bg1"/>
                          </a:solidFill>
                          <a:effectLst/>
                          <a:latin typeface="+mn-lt"/>
                          <a:ea typeface="阿里巴巴普惠体" panose="00020600040101010101"/>
                          <a:cs typeface="+mn-cs"/>
                        </a:rPr>
                        <a:t>原始类型</a:t>
                      </a:r>
                      <a:endParaRPr lang="zh-CN" altLang="en-US" sz="1600" kern="1200" dirty="0">
                        <a:solidFill>
                          <a:schemeClr val="bg1"/>
                        </a:solidFill>
                        <a:effectLst/>
                        <a:latin typeface="+mn-lt"/>
                        <a:ea typeface="阿里巴巴普惠体" panose="00020600040101010101"/>
                        <a:cs typeface="+mn-cs"/>
                      </a:endParaRPr>
                    </a:p>
                  </a:txBody>
                  <a:tcPr marL="36441" marR="36441" marT="36441" marB="36441" anchor="ctr"/>
                </a:tc>
                <a:tc>
                  <a:txBody>
                    <a:bodyPr/>
                    <a:lstStyle/>
                    <a:p>
                      <a:pPr>
                        <a:lnSpc>
                          <a:spcPts val="1650"/>
                        </a:lnSpc>
                      </a:pPr>
                      <a:r>
                        <a:rPr lang="en-US" sz="1600" dirty="0">
                          <a:effectLst/>
                          <a:ea typeface="阿里巴巴普惠体" panose="00020600040101010101"/>
                        </a:rPr>
                        <a:t>BOOLEAN</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en-US" sz="1600">
                          <a:effectLst/>
                        </a:rPr>
                        <a:t>true/false</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a:effectLst/>
                        </a:rPr>
                        <a:t>TRUE</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419535">
                <a:tc vMerge="1">
                  <a:tcPr marL="36441" marR="36441" marT="36441" marB="36441" anchor="ctr"/>
                </a:tc>
                <a:tc>
                  <a:txBody>
                    <a:bodyPr/>
                    <a:lstStyle/>
                    <a:p>
                      <a:pPr>
                        <a:lnSpc>
                          <a:spcPts val="1650"/>
                        </a:lnSpc>
                      </a:pPr>
                      <a:r>
                        <a:rPr lang="en-US" sz="1600" dirty="0">
                          <a:effectLst/>
                          <a:ea typeface="阿里巴巴普惠体" panose="00020600040101010101"/>
                        </a:rPr>
                        <a:t>TINYINT</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en-US" sz="1600">
                          <a:effectLst/>
                        </a:rPr>
                        <a:t>1</a:t>
                      </a:r>
                      <a:r>
                        <a:rPr lang="zh-CN" sz="1600">
                          <a:effectLst/>
                        </a:rPr>
                        <a:t>字节的有符号整数</a:t>
                      </a:r>
                      <a:r>
                        <a:rPr lang="en-US" sz="1600">
                          <a:effectLst/>
                        </a:rPr>
                        <a:t> -128~127</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a:effectLst/>
                        </a:rPr>
                        <a:t>1Y</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458906">
                <a:tc vMerge="1">
                  <a:tcPr marL="36441" marR="36441" marT="36441" marB="36441" anchor="ctr"/>
                </a:tc>
                <a:tc>
                  <a:txBody>
                    <a:bodyPr/>
                    <a:lstStyle/>
                    <a:p>
                      <a:pPr>
                        <a:lnSpc>
                          <a:spcPts val="1650"/>
                        </a:lnSpc>
                      </a:pPr>
                      <a:r>
                        <a:rPr lang="en-US" sz="1600" dirty="0">
                          <a:effectLst/>
                          <a:ea typeface="阿里巴巴普惠体" panose="00020600040101010101"/>
                        </a:rPr>
                        <a:t>SMALLINT</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en-US" sz="1600">
                          <a:effectLst/>
                        </a:rPr>
                        <a:t>2</a:t>
                      </a:r>
                      <a:r>
                        <a:rPr lang="zh-CN" sz="1600">
                          <a:effectLst/>
                        </a:rPr>
                        <a:t>个字节的有符号整数，</a:t>
                      </a:r>
                      <a:r>
                        <a:rPr lang="en-US" sz="1600">
                          <a:effectLst/>
                        </a:rPr>
                        <a:t>-32768~32767</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a:effectLst/>
                        </a:rPr>
                        <a:t>1S</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458906">
                <a:tc vMerge="1">
                  <a:tcPr marL="36441" marR="36441" marT="36441" marB="36441" anchor="ctr"/>
                </a:tc>
                <a:tc>
                  <a:txBody>
                    <a:bodyPr/>
                    <a:lstStyle/>
                    <a:p>
                      <a:pPr>
                        <a:lnSpc>
                          <a:spcPts val="1650"/>
                        </a:lnSpc>
                      </a:pPr>
                      <a:r>
                        <a:rPr lang="en-US" sz="1600" dirty="0">
                          <a:effectLst/>
                          <a:ea typeface="阿里巴巴普惠体" panose="00020600040101010101"/>
                        </a:rPr>
                        <a:t>INT</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solidFill>
                      <a:srgbClr val="FFFF00"/>
                    </a:solidFill>
                  </a:tcPr>
                </a:tc>
                <a:tc>
                  <a:txBody>
                    <a:bodyPr/>
                    <a:lstStyle/>
                    <a:p>
                      <a:pPr>
                        <a:lnSpc>
                          <a:spcPts val="1650"/>
                        </a:lnSpc>
                      </a:pPr>
                      <a:r>
                        <a:rPr lang="en-US" sz="1600" dirty="0">
                          <a:effectLst/>
                        </a:rPr>
                        <a:t>4</a:t>
                      </a:r>
                      <a:r>
                        <a:rPr lang="zh-CN" sz="1600" dirty="0">
                          <a:effectLst/>
                        </a:rPr>
                        <a:t>个字节的带符号整数</a:t>
                      </a:r>
                      <a:r>
                        <a:rPr lang="en-US" sz="1600" dirty="0">
                          <a:effectLst/>
                        </a:rPr>
                        <a:t>(-2147483648~2147483647)</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solidFill>
                      <a:srgbClr val="FFFF00"/>
                    </a:solidFill>
                  </a:tcPr>
                </a:tc>
                <a:tc>
                  <a:txBody>
                    <a:bodyPr/>
                    <a:lstStyle/>
                    <a:p>
                      <a:pPr>
                        <a:lnSpc>
                          <a:spcPts val="1650"/>
                        </a:lnSpc>
                      </a:pPr>
                      <a:r>
                        <a:rPr lang="en-US" sz="1600" dirty="0">
                          <a:effectLst/>
                        </a:rPr>
                        <a:t>1</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solidFill>
                      <a:srgbClr val="FFFF00"/>
                    </a:solidFill>
                  </a:tcPr>
                </a:tc>
              </a:tr>
              <a:tr h="262589">
                <a:tc vMerge="1">
                  <a:tcPr marL="36441" marR="36441" marT="36441" marB="36441" anchor="ctr"/>
                </a:tc>
                <a:tc>
                  <a:txBody>
                    <a:bodyPr/>
                    <a:lstStyle/>
                    <a:p>
                      <a:pPr>
                        <a:lnSpc>
                          <a:spcPts val="1650"/>
                        </a:lnSpc>
                      </a:pPr>
                      <a:r>
                        <a:rPr lang="en-US" sz="1600" dirty="0">
                          <a:effectLst/>
                          <a:ea typeface="阿里巴巴普惠体" panose="00020600040101010101"/>
                        </a:rPr>
                        <a:t>BIGINT</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en-US" sz="1600" dirty="0">
                          <a:effectLst/>
                        </a:rPr>
                        <a:t>8</a:t>
                      </a:r>
                      <a:r>
                        <a:rPr lang="zh-CN" sz="1600" dirty="0">
                          <a:effectLst/>
                        </a:rPr>
                        <a:t>字节带符号整数</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a:effectLst/>
                        </a:rPr>
                        <a:t>1L</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FLOAT</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en-US" sz="1600">
                          <a:effectLst/>
                        </a:rPr>
                        <a:t>4</a:t>
                      </a:r>
                      <a:r>
                        <a:rPr lang="zh-CN" sz="1600">
                          <a:effectLst/>
                        </a:rPr>
                        <a:t>字节单精度浮点数</a:t>
                      </a:r>
                      <a:r>
                        <a:rPr lang="en-US" sz="1600">
                          <a:effectLst/>
                        </a:rPr>
                        <a:t>1.0</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a:effectLst/>
                        </a:rPr>
                        <a:t> </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DOUBLE</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en-US" sz="1600">
                          <a:effectLst/>
                        </a:rPr>
                        <a:t>8</a:t>
                      </a:r>
                      <a:r>
                        <a:rPr lang="zh-CN" sz="1600">
                          <a:effectLst/>
                        </a:rPr>
                        <a:t>字节双精度浮点数</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a:effectLst/>
                        </a:rPr>
                        <a:t>1.0</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DEICIMAL</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a:effectLst/>
                        </a:rPr>
                        <a:t>任意精度的带符号小数</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a:effectLst/>
                        </a:rPr>
                        <a:t>1.0</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STRING</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solidFill>
                      <a:srgbClr val="FFFF00"/>
                    </a:solidFill>
                  </a:tcPr>
                </a:tc>
                <a:tc>
                  <a:txBody>
                    <a:bodyPr/>
                    <a:lstStyle/>
                    <a:p>
                      <a:pPr>
                        <a:lnSpc>
                          <a:spcPts val="1650"/>
                        </a:lnSpc>
                      </a:pPr>
                      <a:r>
                        <a:rPr lang="zh-CN" sz="1600">
                          <a:effectLst/>
                        </a:rPr>
                        <a:t>字符串，变长</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solidFill>
                      <a:srgbClr val="FFFF00"/>
                    </a:solidFill>
                  </a:tcPr>
                </a:tc>
                <a:tc>
                  <a:txBody>
                    <a:bodyPr/>
                    <a:lstStyle/>
                    <a:p>
                      <a:pPr>
                        <a:lnSpc>
                          <a:spcPts val="1650"/>
                        </a:lnSpc>
                      </a:pPr>
                      <a:r>
                        <a:rPr lang="zh-CN" sz="1600" dirty="0">
                          <a:effectLst/>
                        </a:rPr>
                        <a:t>“</a:t>
                      </a:r>
                      <a:r>
                        <a:rPr lang="en-US" sz="1600" dirty="0">
                          <a:effectLst/>
                        </a:rPr>
                        <a:t>a</a:t>
                      </a:r>
                      <a:r>
                        <a:rPr lang="zh-CN" sz="1600" dirty="0">
                          <a:effectLst/>
                        </a:rPr>
                        <a:t>”</a:t>
                      </a:r>
                      <a:r>
                        <a:rPr lang="en-US" sz="1600" dirty="0">
                          <a:effectLst/>
                        </a:rPr>
                        <a:t>,</a:t>
                      </a:r>
                      <a:r>
                        <a:rPr lang="zh-CN" sz="1600" dirty="0">
                          <a:effectLst/>
                        </a:rPr>
                        <a:t>’</a:t>
                      </a:r>
                      <a:r>
                        <a:rPr lang="en-US" sz="1600" dirty="0">
                          <a:effectLst/>
                        </a:rPr>
                        <a:t>b</a:t>
                      </a:r>
                      <a:r>
                        <a:rPr lang="zh-CN" sz="1600" dirty="0">
                          <a:effectLst/>
                        </a:rPr>
                        <a:t>’</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solidFill>
                      <a:srgbClr val="FFFF00"/>
                    </a:solidFill>
                  </a:tcPr>
                </a:tc>
              </a:tr>
              <a:tr h="262589">
                <a:tc vMerge="1">
                  <a:tcPr marL="36441" marR="36441" marT="36441" marB="36441" anchor="ctr"/>
                </a:tc>
                <a:tc>
                  <a:txBody>
                    <a:bodyPr/>
                    <a:lstStyle/>
                    <a:p>
                      <a:pPr>
                        <a:lnSpc>
                          <a:spcPts val="1650"/>
                        </a:lnSpc>
                      </a:pPr>
                      <a:r>
                        <a:rPr lang="en-US" sz="1600" dirty="0">
                          <a:effectLst/>
                          <a:ea typeface="阿里巴巴普惠体" panose="00020600040101010101"/>
                        </a:rPr>
                        <a:t>VARCHAR</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dirty="0">
                          <a:effectLst/>
                        </a:rPr>
                        <a:t>变长字符串</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zh-CN" sz="1600" dirty="0">
                          <a:effectLst/>
                        </a:rPr>
                        <a:t>“</a:t>
                      </a:r>
                      <a:r>
                        <a:rPr lang="en-US" sz="1600" dirty="0">
                          <a:effectLst/>
                        </a:rPr>
                        <a:t>a</a:t>
                      </a:r>
                      <a:r>
                        <a:rPr lang="zh-CN" sz="1600" dirty="0">
                          <a:effectLst/>
                        </a:rPr>
                        <a:t>”</a:t>
                      </a:r>
                      <a:r>
                        <a:rPr lang="en-US" sz="1600" dirty="0">
                          <a:effectLst/>
                        </a:rPr>
                        <a:t>,</a:t>
                      </a:r>
                      <a:r>
                        <a:rPr lang="zh-CN" sz="1600" dirty="0">
                          <a:effectLst/>
                        </a:rPr>
                        <a:t>’</a:t>
                      </a:r>
                      <a:r>
                        <a:rPr lang="en-US" sz="1600" dirty="0">
                          <a:effectLst/>
                        </a:rPr>
                        <a:t>b</a:t>
                      </a:r>
                      <a:r>
                        <a:rPr lang="zh-CN" sz="1600" dirty="0">
                          <a:effectLst/>
                        </a:rPr>
                        <a:t>’</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CHAR</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dirty="0">
                          <a:effectLst/>
                        </a:rPr>
                        <a:t>固定长度字符串</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zh-CN" sz="1600">
                          <a:effectLst/>
                        </a:rPr>
                        <a:t>“</a:t>
                      </a:r>
                      <a:r>
                        <a:rPr lang="en-US" sz="1600">
                          <a:effectLst/>
                        </a:rPr>
                        <a:t>a</a:t>
                      </a:r>
                      <a:r>
                        <a:rPr lang="zh-CN" sz="1600">
                          <a:effectLst/>
                        </a:rPr>
                        <a:t>”</a:t>
                      </a:r>
                      <a:r>
                        <a:rPr lang="en-US" sz="1600">
                          <a:effectLst/>
                        </a:rPr>
                        <a:t>,</a:t>
                      </a:r>
                      <a:r>
                        <a:rPr lang="zh-CN" sz="1600">
                          <a:effectLst/>
                        </a:rPr>
                        <a:t>’</a:t>
                      </a:r>
                      <a:r>
                        <a:rPr lang="en-US" sz="1600">
                          <a:effectLst/>
                        </a:rPr>
                        <a:t>b</a:t>
                      </a:r>
                      <a:r>
                        <a:rPr lang="zh-CN" sz="1600">
                          <a:effectLst/>
                        </a:rPr>
                        <a:t>’</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a:effectLst/>
                          <a:ea typeface="阿里巴巴普惠体" panose="00020600040101010101"/>
                        </a:rPr>
                        <a:t>BINARY</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dirty="0">
                          <a:effectLst/>
                        </a:rPr>
                        <a:t>字节数组</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zh-CN" sz="1600" dirty="0">
                          <a:effectLst/>
                        </a:rPr>
                        <a:t>无法表示</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TIMESTAMP</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a:effectLst/>
                        </a:rPr>
                        <a:t>时间戳，毫秒值精度</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en-US" sz="1600" dirty="0">
                          <a:effectLst/>
                        </a:rPr>
                        <a:t>122327493795</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DATE</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a:effectLst/>
                        </a:rPr>
                        <a:t>日期</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zh-CN" sz="1600" dirty="0">
                          <a:effectLst/>
                        </a:rPr>
                        <a:t>‘</a:t>
                      </a:r>
                      <a:r>
                        <a:rPr lang="en-US" sz="1600" dirty="0">
                          <a:effectLst/>
                        </a:rPr>
                        <a:t>2016-03-29</a:t>
                      </a:r>
                      <a:r>
                        <a:rPr lang="zh-CN" sz="1600" dirty="0">
                          <a:effectLst/>
                        </a:rPr>
                        <a:t>’</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0">
                <a:tc vMerge="1">
                  <a:tcPr marL="36441" marR="36441" marT="36441" marB="36441" anchor="ctr"/>
                </a:tc>
                <a:tc>
                  <a:txBody>
                    <a:bodyPr/>
                    <a:lstStyle/>
                    <a:p>
                      <a:pPr>
                        <a:lnSpc>
                          <a:spcPts val="1650"/>
                        </a:lnSpc>
                      </a:pPr>
                      <a:r>
                        <a:rPr lang="en-US" altLang="zh-CN" sz="1600" kern="1200" dirty="0">
                          <a:solidFill>
                            <a:schemeClr val="dk1"/>
                          </a:solidFill>
                          <a:effectLst/>
                          <a:latin typeface="+mn-lt"/>
                          <a:ea typeface="阿里巴巴普惠体" panose="00020600040101010101"/>
                          <a:cs typeface="+mn-cs"/>
                        </a:rPr>
                        <a:t>TIME</a:t>
                      </a:r>
                      <a:endParaRPr lang="zh-CN" altLang="en-US" sz="1600" kern="1200" dirty="0">
                        <a:solidFill>
                          <a:schemeClr val="dk1"/>
                        </a:solidFill>
                        <a:effectLst/>
                        <a:latin typeface="+mn-lt"/>
                        <a:ea typeface="阿里巴巴普惠体" panose="00020600040101010101"/>
                        <a:cs typeface="+mn-cs"/>
                      </a:endParaRPr>
                    </a:p>
                  </a:txBody>
                  <a:tcPr marL="36441" marR="36441" marT="36441" marB="36441" anchor="ctr"/>
                </a:tc>
                <a:tc>
                  <a:txBody>
                    <a:bodyPr/>
                    <a:lstStyle/>
                    <a:p>
                      <a:pPr>
                        <a:lnSpc>
                          <a:spcPts val="1650"/>
                        </a:lnSpc>
                      </a:pPr>
                      <a:r>
                        <a:rPr lang="en-US" sz="1600">
                          <a:effectLst/>
                        </a:rPr>
                        <a:t> </a:t>
                      </a:r>
                      <a:r>
                        <a:rPr lang="zh-CN" sz="1600">
                          <a:effectLst/>
                        </a:rPr>
                        <a:t>时分秒</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a:lnSpc>
                          <a:spcPts val="1650"/>
                        </a:lnSpc>
                      </a:pPr>
                      <a:r>
                        <a:rPr lang="zh-CN" sz="1600" dirty="0">
                          <a:effectLst/>
                        </a:rPr>
                        <a:t>‘</a:t>
                      </a:r>
                      <a:r>
                        <a:rPr lang="en-US" sz="1600" dirty="0">
                          <a:effectLst/>
                        </a:rPr>
                        <a:t>12:35:46</a:t>
                      </a:r>
                      <a:r>
                        <a:rPr lang="zh-CN" sz="1600" dirty="0">
                          <a:effectLst/>
                        </a:rPr>
                        <a:t>’</a:t>
                      </a:r>
                      <a:endParaRPr 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r h="262589">
                <a:tc vMerge="1">
                  <a:tcPr marL="36441" marR="36441" marT="36441" marB="36441" anchor="ctr"/>
                </a:tc>
                <a:tc>
                  <a:txBody>
                    <a:bodyPr/>
                    <a:lstStyle/>
                    <a:p>
                      <a:pPr>
                        <a:lnSpc>
                          <a:spcPts val="1650"/>
                        </a:lnSpc>
                      </a:pPr>
                      <a:r>
                        <a:rPr lang="en-US" sz="1600" dirty="0">
                          <a:effectLst/>
                          <a:ea typeface="阿里巴巴普惠体" panose="00020600040101010101"/>
                        </a:rPr>
                        <a:t>D</a:t>
                      </a:r>
                      <a:r>
                        <a:rPr lang="en-US" altLang="zh-CN" sz="1600" dirty="0">
                          <a:effectLst/>
                          <a:ea typeface="阿里巴巴普惠体" panose="00020600040101010101"/>
                        </a:rPr>
                        <a:t>ATETIME</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6441" marR="36441" marT="36441" marB="36441" anchor="ctr"/>
                </a:tc>
                <a:tc>
                  <a:txBody>
                    <a:bodyPr/>
                    <a:lstStyle/>
                    <a:p>
                      <a:pPr>
                        <a:lnSpc>
                          <a:spcPts val="1650"/>
                        </a:lnSpc>
                      </a:pPr>
                      <a:r>
                        <a:rPr lang="zh-CN" sz="1600">
                          <a:effectLst/>
                        </a:rPr>
                        <a:t>年月日 时分秒</a:t>
                      </a:r>
                      <a:endParaRPr lang="zh-CN" sz="160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c>
                  <a:txBody>
                    <a:bodyPr/>
                    <a:lstStyle/>
                    <a:p>
                      <a:pPr marL="0" marR="0" lvl="0" indent="0" algn="l" defTabSz="1219200" rtl="0" eaLnBrk="1" fontAlgn="auto" latinLnBrk="0" hangingPunct="1">
                        <a:lnSpc>
                          <a:spcPts val="1650"/>
                        </a:lnSpc>
                        <a:spcBef>
                          <a:spcPts val="0"/>
                        </a:spcBef>
                        <a:spcAft>
                          <a:spcPts val="0"/>
                        </a:spcAft>
                        <a:buClrTx/>
                        <a:buSzTx/>
                        <a:buFontTx/>
                        <a:buNone/>
                        <a:defRPr/>
                      </a:pPr>
                      <a:r>
                        <a:rPr lang="en-US" sz="1600" dirty="0">
                          <a:effectLst/>
                        </a:rPr>
                        <a:t> ’</a:t>
                      </a:r>
                      <a:r>
                        <a:rPr lang="en-US" altLang="zh-CN" sz="1600" dirty="0">
                          <a:effectLst/>
                        </a:rPr>
                        <a:t>2016-03-29 12:35:46’</a:t>
                      </a:r>
                      <a:endParaRPr lang="zh-CN" alt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txBody>
                  <a:tcPr marL="36441" marR="36441" marT="36441" marB="36441"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数据表操作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内部表操作</a:t>
            </a:r>
            <a:r>
              <a:rPr kumimoji="1" lang="en-US" altLang="zh-CN" dirty="0"/>
              <a:t>-</a:t>
            </a:r>
            <a:r>
              <a:rPr kumimoji="1" lang="zh-CN" altLang="en-US" dirty="0"/>
              <a:t>创建表</a:t>
            </a:r>
            <a:endParaRPr kumimoji="1" lang="zh-CN" altLang="en-US" dirty="0"/>
          </a:p>
        </p:txBody>
      </p:sp>
      <p:sp>
        <p:nvSpPr>
          <p:cNvPr id="6" name="文本框 5"/>
          <p:cNvSpPr txBox="1"/>
          <p:nvPr/>
        </p:nvSpPr>
        <p:spPr>
          <a:xfrm>
            <a:off x="935196" y="1430709"/>
            <a:ext cx="10545924" cy="369332"/>
          </a:xfrm>
          <a:prstGeom prst="rect">
            <a:avLst/>
          </a:prstGeom>
          <a:noFill/>
        </p:spPr>
        <p:txBody>
          <a:bodyPr wrap="square">
            <a:spAutoFit/>
          </a:bodyPr>
          <a:lstStyle/>
          <a:p>
            <a:r>
              <a:rPr lang="zh-CN" altLang="zh-CN" sz="1600" dirty="0">
                <a:solidFill>
                  <a:srgbClr val="000000"/>
                </a:solidFill>
                <a:latin typeface="Courier New" panose="02070309020205020404" pitchFamily="49" charset="0"/>
                <a:ea typeface="阿里巴巴普惠体" panose="00020600040101010101"/>
              </a:rPr>
              <a:t>未被</a:t>
            </a:r>
            <a:r>
              <a:rPr lang="en-US" altLang="zh-CN" sz="1600" dirty="0">
                <a:solidFill>
                  <a:srgbClr val="000000"/>
                </a:solidFill>
                <a:latin typeface="Courier New" panose="02070309020205020404" pitchFamily="49" charset="0"/>
                <a:ea typeface="阿里巴巴普惠体" panose="00020600040101010101"/>
              </a:rPr>
              <a:t>external</a:t>
            </a:r>
            <a:r>
              <a:rPr lang="zh-CN" altLang="zh-CN" sz="1600" dirty="0">
                <a:solidFill>
                  <a:srgbClr val="000000"/>
                </a:solidFill>
                <a:latin typeface="Courier New" panose="02070309020205020404" pitchFamily="49" charset="0"/>
                <a:ea typeface="阿里巴巴普惠体" panose="00020600040101010101"/>
              </a:rPr>
              <a:t>修饰的是内部表（</a:t>
            </a:r>
            <a:r>
              <a:rPr lang="en-US" altLang="zh-CN" sz="1600" dirty="0">
                <a:solidFill>
                  <a:srgbClr val="000000"/>
                </a:solidFill>
                <a:latin typeface="Courier New" panose="02070309020205020404" pitchFamily="49" charset="0"/>
                <a:ea typeface="阿里巴巴普惠体" panose="00020600040101010101"/>
              </a:rPr>
              <a:t>managed table</a:t>
            </a:r>
            <a:r>
              <a:rPr lang="zh-CN" altLang="zh-CN" sz="1600" dirty="0">
                <a:solidFill>
                  <a:srgbClr val="00000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a:t>
            </a:r>
            <a:r>
              <a:rPr lang="zh-CN" altLang="zh-CN" sz="1600" dirty="0">
                <a:solidFill>
                  <a:srgbClr val="000000"/>
                </a:solidFill>
                <a:latin typeface="Courier New" panose="02070309020205020404" pitchFamily="49" charset="0"/>
                <a:ea typeface="阿里巴巴普惠体" panose="00020600040101010101"/>
              </a:rPr>
              <a:t>内部表又称管理表</a:t>
            </a:r>
            <a:r>
              <a:rPr lang="zh-CN" altLang="en-US"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微软雅黑" panose="020B0503020204020204" pitchFamily="34" charset="-122"/>
              </a:rPr>
              <a:t>内部</a:t>
            </a:r>
            <a:r>
              <a:rPr lang="zh-CN" altLang="zh-CN" sz="1800" dirty="0">
                <a:effectLst/>
                <a:ea typeface="微软雅黑" panose="020B0503020204020204" pitchFamily="34" charset="-122"/>
                <a:cs typeface="微软雅黑" panose="020B0503020204020204" pitchFamily="34" charset="-122"/>
              </a:rPr>
              <a:t>部表不适合</a:t>
            </a:r>
            <a:r>
              <a:rPr lang="zh-CN" altLang="en-US" dirty="0">
                <a:ea typeface="微软雅黑" panose="020B0503020204020204" pitchFamily="34" charset="-122"/>
                <a:cs typeface="微软雅黑" panose="020B0503020204020204" pitchFamily="34" charset="-122"/>
              </a:rPr>
              <a:t>用于</a:t>
            </a:r>
            <a:r>
              <a:rPr lang="zh-CN" altLang="zh-CN" sz="1800" dirty="0">
                <a:effectLst/>
                <a:ea typeface="微软雅黑" panose="020B0503020204020204" pitchFamily="34" charset="-122"/>
                <a:cs typeface="微软雅黑" panose="020B0503020204020204" pitchFamily="34" charset="-122"/>
              </a:rPr>
              <a:t>共享数据</a:t>
            </a:r>
            <a:endParaRPr lang="zh-CN" altLang="zh-CN" sz="1600" dirty="0">
              <a:solidFill>
                <a:srgbClr val="000000"/>
              </a:solidFill>
              <a:latin typeface="Courier New" panose="02070309020205020404" pitchFamily="49" charset="0"/>
              <a:ea typeface="阿里巴巴普惠体" panose="00020600040101010101"/>
            </a:endParaRPr>
          </a:p>
        </p:txBody>
      </p:sp>
      <p:sp>
        <p:nvSpPr>
          <p:cNvPr id="8" name="文本框 7"/>
          <p:cNvSpPr txBox="1"/>
          <p:nvPr/>
        </p:nvSpPr>
        <p:spPr>
          <a:xfrm>
            <a:off x="1027268" y="2033531"/>
            <a:ext cx="10158103" cy="2276475"/>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database</a:t>
            </a:r>
            <a:r>
              <a:rPr lang="en-US" altLang="zh-CN" sz="1800" dirty="0">
                <a:solidFill>
                  <a:srgbClr val="000000"/>
                </a:solidFill>
                <a:effectLst/>
                <a:latin typeface="Courier New" panose="02070309020205020404" pitchFamily="49" charset="0"/>
              </a:rPr>
              <a:t> mytest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创建数据库 </a:t>
            </a:r>
            <a:endParaRPr lang="en-US" altLang="zh-CN" sz="1800" dirty="0">
              <a:solidFill>
                <a:srgbClr val="000000"/>
              </a:solidFill>
              <a:effectLst/>
              <a:latin typeface="Courier New" panose="02070309020205020404" pitchFamily="49" charset="0"/>
            </a:endParaRPr>
          </a:p>
          <a:p>
            <a:endParaRPr lang="en-US" altLang="zh-CN" b="1" dirty="0">
              <a:solidFill>
                <a:srgbClr val="000000"/>
              </a:solidFill>
              <a:latin typeface="Courier New" panose="02070309020205020404" pitchFamily="49" charset="0"/>
            </a:endParaRPr>
          </a:p>
          <a:p>
            <a:r>
              <a:rPr lang="en-US" altLang="zh-CN" sz="1800" b="1" dirty="0">
                <a:solidFill>
                  <a:srgbClr val="0000FF"/>
                </a:solidFill>
                <a:effectLst/>
                <a:latin typeface="Courier New" panose="02070309020205020404" pitchFamily="49" charset="0"/>
              </a:rPr>
              <a:t>use</a:t>
            </a:r>
            <a:r>
              <a:rPr lang="en-US" altLang="zh-CN" sz="1800" dirty="0">
                <a:solidFill>
                  <a:srgbClr val="000000"/>
                </a:solidFill>
                <a:effectLst/>
                <a:latin typeface="Courier New" panose="02070309020205020404" pitchFamily="49" charset="0"/>
              </a:rPr>
              <a:t> mytest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选择数据库 </a:t>
            </a:r>
            <a:endParaRPr lang="en-US" altLang="zh-CN" sz="1800" dirty="0">
              <a:solidFill>
                <a:srgbClr val="000000"/>
              </a:solidFill>
              <a:effectLst/>
              <a:latin typeface="Courier New" panose="02070309020205020404" pitchFamily="49" charset="0"/>
            </a:endParaRPr>
          </a:p>
          <a:p>
            <a:endParaRPr lang="en-US" altLang="zh-CN" dirty="0">
              <a:solidFill>
                <a:srgbClr val="000000"/>
              </a:solidFill>
              <a:latin typeface="Courier New" panose="02070309020205020404" pitchFamily="49" charset="0"/>
            </a:endParaRPr>
          </a:p>
          <a:p>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id </a:t>
            </a:r>
            <a:r>
              <a:rPr lang="en-US" altLang="zh-CN" sz="1800" dirty="0">
                <a:solidFill>
                  <a:srgbClr val="800080"/>
                </a:solidFill>
                <a:effectLst/>
                <a:latin typeface="Courier New" panose="02070309020205020404" pitchFamily="49" charset="0"/>
              </a:rPr>
              <a:t>int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name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sz="1800" dirty="0">
                <a:solidFill>
                  <a:srgbClr val="000000"/>
                </a:solidFill>
                <a:effectLst/>
                <a:latin typeface="Courier New" panose="02070309020205020404" pitchFamily="49" charset="0"/>
              </a:rPr>
              <a:t>show tables</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查询表 </a:t>
            </a:r>
            <a:endParaRPr lang="zh-CN" altLang="en-US" sz="1600" dirty="0">
              <a:effectLst/>
            </a:endParaRPr>
          </a:p>
          <a:p>
            <a:endParaRPr lang="zh-CN" altLang="en-US" sz="1600" dirty="0">
              <a:effectLst/>
              <a:ea typeface="阿里巴巴普惠体" panose="00020600040101010101"/>
            </a:endParaRPr>
          </a:p>
        </p:txBody>
      </p:sp>
      <p:sp>
        <p:nvSpPr>
          <p:cNvPr id="10" name="文本框 9"/>
          <p:cNvSpPr txBox="1"/>
          <p:nvPr/>
        </p:nvSpPr>
        <p:spPr>
          <a:xfrm>
            <a:off x="1027268" y="4935336"/>
            <a:ext cx="9379598" cy="338554"/>
          </a:xfrm>
          <a:prstGeom prst="rect">
            <a:avLst/>
          </a:prstGeom>
          <a:noFill/>
        </p:spPr>
        <p:txBody>
          <a:bodyPr wrap="square">
            <a:spAutoFit/>
          </a:bodyPr>
          <a:lstStyle/>
          <a:p>
            <a:r>
              <a:rPr lang="zh-CN" altLang="en-US" sz="1600" dirty="0">
                <a:solidFill>
                  <a:srgbClr val="000000"/>
                </a:solidFill>
                <a:latin typeface="Courier New" panose="02070309020205020404" pitchFamily="49" charset="0"/>
                <a:ea typeface="阿里巴巴普惠体" panose="00020600040101010101"/>
              </a:rPr>
              <a:t>创建表之后，</a:t>
            </a:r>
            <a:r>
              <a:rPr lang="en-US" altLang="zh-CN" sz="1600" dirty="0">
                <a:solidFill>
                  <a:srgbClr val="000000"/>
                </a:solidFill>
                <a:latin typeface="Courier New" panose="02070309020205020404" pitchFamily="49" charset="0"/>
                <a:ea typeface="阿里巴巴普惠体" panose="00020600040101010101"/>
              </a:rPr>
              <a:t>Hive</a:t>
            </a:r>
            <a:r>
              <a:rPr lang="zh-CN" altLang="en-US" sz="1600" dirty="0">
                <a:solidFill>
                  <a:srgbClr val="000000"/>
                </a:solidFill>
                <a:latin typeface="Courier New" panose="02070309020205020404" pitchFamily="49" charset="0"/>
                <a:ea typeface="阿里巴巴普惠体" panose="00020600040101010101"/>
              </a:rPr>
              <a:t>会在对应的数据库文件夹下创建对应的表目录</a:t>
            </a:r>
            <a:endParaRPr lang="zh-CN"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数据表操作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内部表操作</a:t>
            </a:r>
            <a:r>
              <a:rPr kumimoji="1" lang="en-US" altLang="zh-CN" dirty="0"/>
              <a:t>-</a:t>
            </a:r>
            <a:r>
              <a:rPr kumimoji="1" lang="zh-CN" altLang="en-US" dirty="0"/>
              <a:t>查看表结构</a:t>
            </a:r>
            <a:r>
              <a:rPr kumimoji="1" lang="en-US" altLang="zh-CN" dirty="0"/>
              <a:t>/</a:t>
            </a:r>
            <a:r>
              <a:rPr kumimoji="1" lang="zh-CN" altLang="en-US" dirty="0"/>
              <a:t>删除表</a:t>
            </a:r>
            <a:endParaRPr kumimoji="1" lang="zh-CN" altLang="en-US" dirty="0"/>
          </a:p>
        </p:txBody>
      </p:sp>
      <p:sp>
        <p:nvSpPr>
          <p:cNvPr id="6" name="文本框 5"/>
          <p:cNvSpPr txBox="1"/>
          <p:nvPr/>
        </p:nvSpPr>
        <p:spPr>
          <a:xfrm>
            <a:off x="935196" y="1430709"/>
            <a:ext cx="1054592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查看表结构</a:t>
            </a:r>
            <a:endParaRPr kumimoji="0" lang="zh-CN"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8" name="文本框 7"/>
          <p:cNvSpPr txBox="1"/>
          <p:nvPr/>
        </p:nvSpPr>
        <p:spPr>
          <a:xfrm>
            <a:off x="1221177" y="1788419"/>
            <a:ext cx="10158103" cy="584775"/>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prstClr val="black"/>
                </a:solidFill>
                <a:latin typeface="Calibri" panose="020F0502020204030204"/>
                <a:ea typeface="阿里巴巴普惠体" panose="00020600040101010101"/>
              </a:rPr>
              <a:t>desc stu; #</a:t>
            </a:r>
            <a:r>
              <a:rPr lang="zh-CN" altLang="en-US" sz="1600" dirty="0">
                <a:solidFill>
                  <a:prstClr val="black"/>
                </a:solidFill>
                <a:latin typeface="Calibri" panose="020F0502020204030204"/>
                <a:ea typeface="阿里巴巴普惠体" panose="00020600040101010101"/>
              </a:rPr>
              <a:t>查看表结构基本信息</a:t>
            </a:r>
            <a:endParaRPr lang="en-US" altLang="zh-CN" sz="1600" dirty="0">
              <a:solidFill>
                <a:prstClr val="black"/>
              </a:solidFill>
              <a:latin typeface="Calibri" panose="020F0502020204030204"/>
              <a:ea typeface="阿里巴巴普惠体" panose="00020600040101010101"/>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desc formatted stu; #</a:t>
            </a: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查看表结构详细信息</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7" name="文本框 6"/>
          <p:cNvSpPr txBox="1"/>
          <p:nvPr/>
        </p:nvSpPr>
        <p:spPr>
          <a:xfrm>
            <a:off x="935196" y="5088738"/>
            <a:ext cx="1054592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dirty="0">
                <a:solidFill>
                  <a:srgbClr val="000000"/>
                </a:solidFill>
                <a:latin typeface="Courier New" panose="02070309020205020404" pitchFamily="49" charset="0"/>
                <a:ea typeface="阿里巴巴普惠体" panose="00020600040101010101"/>
              </a:rPr>
              <a:t>删除表</a:t>
            </a:r>
            <a:endParaRPr kumimoji="0" lang="zh-CN"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9" name="文本框 8"/>
          <p:cNvSpPr txBox="1"/>
          <p:nvPr/>
        </p:nvSpPr>
        <p:spPr>
          <a:xfrm>
            <a:off x="1221178" y="2468551"/>
            <a:ext cx="10158102" cy="2308324"/>
          </a:xfrm>
          <a:prstGeom prst="rect">
            <a:avLst/>
          </a:prstGeom>
          <a:solidFill>
            <a:schemeClr val="bg1">
              <a:lumMod val="95000"/>
            </a:schemeClr>
          </a:solidFill>
          <a:ln>
            <a:solidFill>
              <a:schemeClr val="tx1"/>
            </a:solidFill>
          </a:ln>
        </p:spPr>
        <p:txBody>
          <a:bodyPr wrap="square">
            <a:spAutoFit/>
          </a:bodyPr>
          <a:lstStyle>
            <a:defPPr>
              <a:defRPr lang="zh-CN"/>
            </a:defPPr>
          </a:lstStyle>
          <a:p>
            <a:r>
              <a:rPr lang="zh-CN" altLang="en-US" dirty="0"/>
              <a:t>0: jdbc:hive2://node1:10000&gt; desc stu;</a:t>
            </a:r>
            <a:endParaRPr lang="zh-CN" altLang="en-US" dirty="0"/>
          </a:p>
          <a:p>
            <a:r>
              <a:rPr lang="zh-CN" altLang="en-US" dirty="0"/>
              <a:t>+-----------+------------+----------+--+</a:t>
            </a:r>
            <a:endParaRPr lang="zh-CN" altLang="en-US" dirty="0"/>
          </a:p>
          <a:p>
            <a:r>
              <a:rPr lang="zh-CN" altLang="en-US" dirty="0"/>
              <a:t>| col_name  | data_type  | comment  |</a:t>
            </a:r>
            <a:endParaRPr lang="zh-CN" altLang="en-US" dirty="0"/>
          </a:p>
          <a:p>
            <a:r>
              <a:rPr lang="zh-CN" altLang="en-US" dirty="0"/>
              <a:t>+-----------+------------+----------+--+</a:t>
            </a:r>
            <a:endParaRPr lang="zh-CN" altLang="en-US" dirty="0"/>
          </a:p>
          <a:p>
            <a:r>
              <a:rPr lang="zh-CN" altLang="en-US" dirty="0"/>
              <a:t>| id        | int        | NULL     |</a:t>
            </a:r>
            <a:endParaRPr lang="zh-CN" altLang="en-US" dirty="0"/>
          </a:p>
          <a:p>
            <a:r>
              <a:rPr lang="zh-CN" altLang="en-US" dirty="0"/>
              <a:t>| name      | string     | NULL     |</a:t>
            </a:r>
            <a:endParaRPr lang="zh-CN" altLang="en-US" dirty="0"/>
          </a:p>
          <a:p>
            <a:r>
              <a:rPr lang="zh-CN" altLang="en-US" dirty="0"/>
              <a:t>+-----------+------------+----------+--+</a:t>
            </a:r>
            <a:endParaRPr lang="zh-CN" altLang="en-US" dirty="0"/>
          </a:p>
          <a:p>
            <a:r>
              <a:rPr lang="zh-CN" altLang="en-US" dirty="0"/>
              <a:t>2 rows selected (0.048 seconds)</a:t>
            </a:r>
            <a:endParaRPr lang="zh-CN" altLang="en-US" dirty="0"/>
          </a:p>
        </p:txBody>
      </p:sp>
      <p:sp>
        <p:nvSpPr>
          <p:cNvPr id="11" name="文本框 10"/>
          <p:cNvSpPr txBox="1"/>
          <p:nvPr/>
        </p:nvSpPr>
        <p:spPr>
          <a:xfrm>
            <a:off x="1221177" y="5618005"/>
            <a:ext cx="10158103" cy="338554"/>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drop table stu;</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内部表操作</a:t>
            </a:r>
            <a:r>
              <a:rPr kumimoji="1" lang="en-US" altLang="zh-CN" dirty="0"/>
              <a:t>-</a:t>
            </a:r>
            <a:r>
              <a:rPr kumimoji="1" lang="zh-CN" altLang="en-US" dirty="0"/>
              <a:t>数据添加</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方式</a:t>
            </a:r>
            <a:r>
              <a:rPr kumimoji="1" lang="en-US" altLang="zh-CN" dirty="0"/>
              <a:t>1-</a:t>
            </a:r>
            <a:r>
              <a:rPr kumimoji="1" lang="zh-CN" altLang="en-US" dirty="0"/>
              <a:t>直接插入数据</a:t>
            </a:r>
            <a:endParaRPr kumimoji="1" lang="zh-CN" altLang="en-US" dirty="0"/>
          </a:p>
        </p:txBody>
      </p:sp>
      <p:sp>
        <p:nvSpPr>
          <p:cNvPr id="6" name="文本框 5"/>
          <p:cNvSpPr txBox="1"/>
          <p:nvPr/>
        </p:nvSpPr>
        <p:spPr>
          <a:xfrm>
            <a:off x="935196" y="1430709"/>
            <a:ext cx="10545924"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对于</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Hive</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中的表，可以通过</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insert</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 </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into </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指令向表中插入数据</a:t>
            </a:r>
            <a:r>
              <a:rPr lang="zh-CN" altLang="en-US" sz="1600" dirty="0">
                <a:solidFill>
                  <a:srgbClr val="000000"/>
                </a:solidFill>
                <a:latin typeface="Courier New" panose="02070309020205020404" pitchFamily="49" charset="0"/>
                <a:ea typeface="阿里巴巴普惠体" panose="00020600040101010101"/>
              </a:rPr>
              <a:t>。</a:t>
            </a:r>
            <a:endParaRPr kumimoji="0" lang="zh-CN"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8" name="文本框 7"/>
          <p:cNvSpPr txBox="1"/>
          <p:nvPr/>
        </p:nvSpPr>
        <p:spPr>
          <a:xfrm>
            <a:off x="935196" y="2015484"/>
            <a:ext cx="10056265" cy="2585323"/>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use</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mytest</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a:t>
            </a:r>
            <a:r>
              <a:rPr kumimoji="0" lang="zh-CN" altLang="en-US"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选择数据库 </a:t>
            </a: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id </a:t>
            </a:r>
            <a:r>
              <a:rPr lang="en-US" altLang="zh-CN" sz="1800" dirty="0">
                <a:solidFill>
                  <a:srgbClr val="800080"/>
                </a:solidFill>
                <a:effectLst/>
                <a:latin typeface="Courier New" panose="02070309020205020404" pitchFamily="49" charset="0"/>
              </a:rPr>
              <a:t>int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name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创建表</a:t>
            </a: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向表中插入数据</a:t>
            </a: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insert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into</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stu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values</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FF8000"/>
                </a:solidFill>
                <a:effectLst/>
                <a:uLnTx/>
                <a:uFillTx/>
                <a:latin typeface="Courier New" panose="02070309020205020404" pitchFamily="49" charset="0"/>
                <a:ea typeface="黑体" panose="02010609060101010101" pitchFamily="49" charset="-122"/>
                <a:cs typeface="+mn-cs"/>
              </a:rPr>
              <a:t>1</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808080"/>
                </a:solidFill>
                <a:effectLst/>
                <a:uLnTx/>
                <a:uFillTx/>
                <a:latin typeface="Courier New" panose="02070309020205020404" pitchFamily="49" charset="0"/>
                <a:ea typeface="黑体" panose="02010609060101010101" pitchFamily="49" charset="-122"/>
                <a:cs typeface="+mn-cs"/>
              </a:rPr>
              <a:t>'zhangsan’</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a:t>
            </a: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insert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into</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stu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values</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FF8000"/>
                </a:solidFill>
                <a:effectLst/>
                <a:uLnTx/>
                <a:uFillTx/>
                <a:latin typeface="Courier New" panose="02070309020205020404" pitchFamily="49" charset="0"/>
                <a:ea typeface="黑体" panose="02010609060101010101" pitchFamily="49" charset="-122"/>
                <a:cs typeface="+mn-cs"/>
              </a:rPr>
              <a:t>2</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808080"/>
                </a:solidFill>
                <a:effectLst/>
                <a:uLnTx/>
                <a:uFillTx/>
                <a:latin typeface="Courier New" panose="02070309020205020404" pitchFamily="49" charset="0"/>
                <a:ea typeface="黑体" panose="02010609060101010101" pitchFamily="49" charset="-122"/>
                <a:cs typeface="+mn-cs"/>
              </a:rPr>
              <a:t>'lisi'</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select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黑体" panose="02010609060101010101" pitchFamily="49" charset="-122"/>
                <a:cs typeface="+mn-cs"/>
              </a:rPr>
              <a:t>from</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stu</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 #</a:t>
            </a:r>
            <a:r>
              <a:rPr kumimoji="0" lang="zh-CN" altLang="en-US"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查询数据 </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pic>
        <p:nvPicPr>
          <p:cNvPr id="5" name="图片 4"/>
          <p:cNvPicPr>
            <a:picLocks noChangeAspect="1"/>
          </p:cNvPicPr>
          <p:nvPr/>
        </p:nvPicPr>
        <p:blipFill>
          <a:blip r:embed="rId1"/>
          <a:stretch>
            <a:fillRect/>
          </a:stretch>
        </p:blipFill>
        <p:spPr>
          <a:xfrm>
            <a:off x="710880" y="5006065"/>
            <a:ext cx="9607266" cy="1607746"/>
          </a:xfrm>
          <a:prstGeom prst="rect">
            <a:avLst/>
          </a:prstGeom>
        </p:spPr>
      </p:pic>
      <p:sp>
        <p:nvSpPr>
          <p:cNvPr id="11" name="文本框 10"/>
          <p:cNvSpPr txBox="1"/>
          <p:nvPr/>
        </p:nvSpPr>
        <p:spPr>
          <a:xfrm>
            <a:off x="935196" y="4750184"/>
            <a:ext cx="8311440" cy="338554"/>
          </a:xfrm>
          <a:prstGeom prst="rect">
            <a:avLst/>
          </a:prstGeom>
          <a:noFill/>
        </p:spPr>
        <p:txBody>
          <a:bodyPr wrap="square">
            <a:spAutoFit/>
          </a:bodyPr>
          <a:lstStyle/>
          <a:p>
            <a:pPr lvl="0"/>
            <a:r>
              <a:rPr lang="zh-CN" altLang="en-US" sz="1600" dirty="0">
                <a:solidFill>
                  <a:srgbClr val="000000"/>
                </a:solidFill>
                <a:latin typeface="Courier New" panose="02070309020205020404" pitchFamily="49" charset="0"/>
                <a:ea typeface="阿里巴巴普惠体" panose="00020600040101010101"/>
              </a:rPr>
              <a:t>该方式每次插入都会在表目录中生成对应的数据文件，不推荐使用。</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内部表操作</a:t>
            </a:r>
            <a:r>
              <a:rPr kumimoji="1" lang="en-US" altLang="zh-CN" dirty="0"/>
              <a:t>-</a:t>
            </a:r>
            <a:r>
              <a:rPr kumimoji="1" lang="zh-CN" altLang="en-US" dirty="0"/>
              <a:t>数据添加</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方式</a:t>
            </a:r>
            <a:r>
              <a:rPr kumimoji="1" lang="en-US" altLang="zh-CN" dirty="0"/>
              <a:t>2-load</a:t>
            </a:r>
            <a:r>
              <a:rPr kumimoji="1" lang="zh-CN" altLang="en-US" dirty="0"/>
              <a:t>数据加载</a:t>
            </a:r>
            <a:endParaRPr kumimoji="1" lang="zh-CN" altLang="en-US" dirty="0"/>
          </a:p>
        </p:txBody>
      </p:sp>
      <p:sp>
        <p:nvSpPr>
          <p:cNvPr id="6" name="文本框 5"/>
          <p:cNvSpPr txBox="1"/>
          <p:nvPr/>
        </p:nvSpPr>
        <p:spPr>
          <a:xfrm>
            <a:off x="1000511" y="1332871"/>
            <a:ext cx="10545924" cy="369332"/>
          </a:xfrm>
          <a:prstGeom prst="rect">
            <a:avLst/>
          </a:prstGeom>
          <a:noFill/>
        </p:spPr>
        <p:txBody>
          <a:bodyPr wrap="square">
            <a:spAutoFit/>
          </a:bodyPr>
          <a:lstStyle/>
          <a:p>
            <a:r>
              <a:rPr lang="en-US" altLang="zh-CN" dirty="0"/>
              <a:t>Load</a:t>
            </a:r>
            <a:r>
              <a:rPr lang="zh-CN" altLang="zh-CN" dirty="0"/>
              <a:t>命令用于将外部数据加载到</a:t>
            </a:r>
            <a:r>
              <a:rPr lang="en-US" altLang="zh-CN" dirty="0"/>
              <a:t>Hive</a:t>
            </a:r>
            <a:r>
              <a:rPr lang="zh-CN" altLang="zh-CN" dirty="0"/>
              <a:t>表中</a:t>
            </a:r>
            <a:r>
              <a:rPr lang="zh-CN" altLang="en-US" dirty="0"/>
              <a:t>。</a:t>
            </a:r>
            <a:endParaRPr lang="zh-CN" altLang="zh-CN" dirty="0"/>
          </a:p>
        </p:txBody>
      </p:sp>
      <p:sp>
        <p:nvSpPr>
          <p:cNvPr id="8" name="文本框 7"/>
          <p:cNvSpPr txBox="1"/>
          <p:nvPr/>
        </p:nvSpPr>
        <p:spPr>
          <a:xfrm>
            <a:off x="1027268" y="4511033"/>
            <a:ext cx="10158103" cy="1815882"/>
          </a:xfrm>
          <a:prstGeom prst="rect">
            <a:avLst/>
          </a:prstGeom>
          <a:solidFill>
            <a:srgbClr val="FFFFE4"/>
          </a:solidFill>
          <a:ln>
            <a:solidFill>
              <a:schemeClr val="tx1"/>
            </a:solidFill>
          </a:ln>
        </p:spPr>
        <p:txBody>
          <a:bodyPr wrap="square">
            <a:spAutoFit/>
          </a:bodyPr>
          <a:lstStyle/>
          <a:p>
            <a:r>
              <a:rPr lang="en-US" altLang="zh-CN" sz="1600" dirty="0">
                <a:latin typeface="Courier New" panose="02070309020205020404" pitchFamily="49" charset="0"/>
              </a:rPr>
              <a:t>#</a:t>
            </a:r>
            <a:r>
              <a:rPr lang="zh-CN" altLang="en-US" sz="1600" dirty="0">
                <a:latin typeface="Courier New" panose="02070309020205020404" pitchFamily="49" charset="0"/>
              </a:rPr>
              <a:t>创建表，同时指定文件的分隔符</a:t>
            </a:r>
            <a:endParaRPr lang="en-US" altLang="zh-CN" sz="1600" dirty="0">
              <a:latin typeface="Courier New" panose="02070309020205020404" pitchFamily="49" charset="0"/>
            </a:endParaRPr>
          </a:p>
          <a:p>
            <a:r>
              <a:rPr lang="en-US" altLang="zh-CN" sz="1600" b="1" dirty="0">
                <a:solidFill>
                  <a:srgbClr val="0000FF"/>
                </a:solidFill>
                <a:latin typeface="Courier New" panose="02070309020205020404" pitchFamily="49" charset="0"/>
              </a:rPr>
              <a:t>create</a:t>
            </a:r>
            <a:r>
              <a:rPr lang="en-US" altLang="zh-CN" sz="1600" dirty="0">
                <a:solidFill>
                  <a:srgbClr val="000000"/>
                </a:solidFill>
                <a:latin typeface="Courier New" panose="02070309020205020404" pitchFamily="49" charset="0"/>
              </a:rPr>
              <a:t> </a:t>
            </a:r>
            <a:r>
              <a:rPr lang="en-US" altLang="zh-CN" sz="1600" b="1" dirty="0">
                <a:solidFill>
                  <a:srgbClr val="0000FF"/>
                </a:solidFill>
                <a:latin typeface="Courier New" panose="02070309020205020404" pitchFamily="49" charset="0"/>
              </a:rPr>
              <a:t>table</a:t>
            </a:r>
            <a:r>
              <a:rPr lang="en-US" altLang="zh-CN" sz="1600" dirty="0">
                <a:solidFill>
                  <a:srgbClr val="000000"/>
                </a:solidFill>
                <a:latin typeface="Courier New" panose="02070309020205020404" pitchFamily="49" charset="0"/>
              </a:rPr>
              <a:t> </a:t>
            </a:r>
            <a:r>
              <a:rPr lang="en-US" altLang="zh-CN" sz="1600" b="1" dirty="0">
                <a:solidFill>
                  <a:srgbClr val="0000FF"/>
                </a:solidFill>
                <a:latin typeface="Courier New" panose="02070309020205020404" pitchFamily="49" charset="0"/>
              </a:rPr>
              <a:t>if</a:t>
            </a:r>
            <a:r>
              <a:rPr lang="en-US" altLang="zh-CN" sz="1600" dirty="0">
                <a:solidFill>
                  <a:srgbClr val="000000"/>
                </a:solidFill>
                <a:latin typeface="Courier New" panose="02070309020205020404" pitchFamily="49" charset="0"/>
              </a:rPr>
              <a:t> </a:t>
            </a:r>
            <a:r>
              <a:rPr lang="en-US" altLang="zh-CN" sz="1600" b="1" dirty="0">
                <a:solidFill>
                  <a:srgbClr val="0000FF"/>
                </a:solidFill>
                <a:latin typeface="Courier New" panose="02070309020205020404" pitchFamily="49" charset="0"/>
              </a:rPr>
              <a:t>not</a:t>
            </a:r>
            <a:r>
              <a:rPr lang="en-US" altLang="zh-CN" sz="1600" dirty="0">
                <a:solidFill>
                  <a:srgbClr val="000000"/>
                </a:solidFill>
                <a:latin typeface="Courier New" panose="02070309020205020404" pitchFamily="49" charset="0"/>
              </a:rPr>
              <a:t> </a:t>
            </a:r>
            <a:r>
              <a:rPr lang="en-US" altLang="zh-CN" sz="1600" b="1" dirty="0">
                <a:solidFill>
                  <a:srgbClr val="0000FF"/>
                </a:solidFill>
                <a:latin typeface="Courier New" panose="02070309020205020404" pitchFamily="49" charset="0"/>
              </a:rPr>
              <a:t>exists</a:t>
            </a:r>
            <a:r>
              <a:rPr lang="en-US" altLang="zh-CN" sz="1600" dirty="0">
                <a:solidFill>
                  <a:srgbClr val="000000"/>
                </a:solidFill>
                <a:latin typeface="Courier New" panose="02070309020205020404" pitchFamily="49" charset="0"/>
              </a:rPr>
              <a:t> stu2</a:t>
            </a:r>
            <a:r>
              <a:rPr lang="en-US" altLang="zh-CN" sz="1600" b="1" dirty="0">
                <a:solidFill>
                  <a:srgbClr val="000080"/>
                </a:solidFill>
                <a:latin typeface="Courier New" panose="02070309020205020404" pitchFamily="49" charset="0"/>
              </a:rPr>
              <a:t>(</a:t>
            </a:r>
            <a:r>
              <a:rPr lang="en-US" altLang="zh-CN" sz="1600" dirty="0">
                <a:solidFill>
                  <a:srgbClr val="000000"/>
                </a:solidFill>
                <a:latin typeface="Courier New" panose="02070309020205020404" pitchFamily="49" charset="0"/>
              </a:rPr>
              <a:t>id </a:t>
            </a:r>
            <a:r>
              <a:rPr lang="en-US" altLang="zh-CN" sz="1600" dirty="0">
                <a:solidFill>
                  <a:srgbClr val="800080"/>
                </a:solidFill>
                <a:latin typeface="Courier New" panose="02070309020205020404" pitchFamily="49" charset="0"/>
              </a:rPr>
              <a:t>int</a:t>
            </a:r>
            <a:r>
              <a:rPr lang="en-US" altLang="zh-CN" sz="1600" dirty="0">
                <a:solidFill>
                  <a:srgbClr val="000000"/>
                </a:solidFill>
                <a:latin typeface="Courier New" panose="02070309020205020404" pitchFamily="49" charset="0"/>
              </a:rPr>
              <a:t> </a:t>
            </a:r>
            <a:r>
              <a:rPr lang="en-US" altLang="zh-CN" sz="1600" b="1" dirty="0">
                <a:solidFill>
                  <a:srgbClr val="000080"/>
                </a:solidFill>
                <a:latin typeface="Courier New" panose="02070309020205020404" pitchFamily="49" charset="0"/>
              </a:rPr>
              <a:t>,</a:t>
            </a:r>
            <a:r>
              <a:rPr lang="en-US" altLang="zh-CN" sz="1600" dirty="0">
                <a:solidFill>
                  <a:srgbClr val="000000"/>
                </a:solidFill>
                <a:latin typeface="Courier New" panose="02070309020205020404" pitchFamily="49" charset="0"/>
              </a:rPr>
              <a:t>name string</a:t>
            </a:r>
            <a:r>
              <a:rPr lang="en-US" altLang="zh-CN" sz="1600" b="1" dirty="0">
                <a:solidFill>
                  <a:srgbClr val="000080"/>
                </a:solidFill>
                <a:latin typeface="Courier New" panose="02070309020205020404" pitchFamily="49" charset="0"/>
              </a:rPr>
              <a:t>)</a:t>
            </a: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r>
              <a:rPr lang="en-US" altLang="zh-CN" sz="1600" b="1" dirty="0">
                <a:solidFill>
                  <a:srgbClr val="0000FF"/>
                </a:solidFill>
                <a:latin typeface="Courier New" panose="02070309020205020404" pitchFamily="49" charset="0"/>
              </a:rPr>
              <a:t>row</a:t>
            </a:r>
            <a:r>
              <a:rPr lang="en-US" altLang="zh-CN" sz="1600" dirty="0">
                <a:solidFill>
                  <a:srgbClr val="000000"/>
                </a:solidFill>
                <a:latin typeface="Courier New" panose="02070309020205020404" pitchFamily="49" charset="0"/>
              </a:rPr>
              <a:t> </a:t>
            </a:r>
            <a:r>
              <a:rPr lang="en-US" altLang="zh-CN" sz="1600" b="1" dirty="0">
                <a:solidFill>
                  <a:srgbClr val="0000FF"/>
                </a:solidFill>
                <a:latin typeface="Courier New" panose="02070309020205020404" pitchFamily="49" charset="0"/>
              </a:rPr>
              <a:t>format</a:t>
            </a:r>
            <a:r>
              <a:rPr lang="en-US" altLang="zh-CN" sz="1600" dirty="0">
                <a:solidFill>
                  <a:srgbClr val="000000"/>
                </a:solidFill>
                <a:latin typeface="Courier New" panose="02070309020205020404" pitchFamily="49" charset="0"/>
              </a:rPr>
              <a:t> delimited fields terminated </a:t>
            </a:r>
            <a:r>
              <a:rPr lang="en-US" altLang="zh-CN" sz="1600" b="1" dirty="0">
                <a:solidFill>
                  <a:srgbClr val="0000FF"/>
                </a:solidFill>
                <a:latin typeface="Courier New" panose="02070309020205020404" pitchFamily="49" charset="0"/>
              </a:rPr>
              <a:t>by</a:t>
            </a:r>
            <a:r>
              <a:rPr lang="en-US" altLang="zh-CN" sz="1600" dirty="0">
                <a:solidFill>
                  <a:srgbClr val="000000"/>
                </a:solidFill>
                <a:latin typeface="Courier New" panose="02070309020205020404" pitchFamily="49" charset="0"/>
              </a:rPr>
              <a:t> </a:t>
            </a:r>
            <a:r>
              <a:rPr lang="en-US" altLang="zh-CN" sz="1600" dirty="0">
                <a:solidFill>
                  <a:srgbClr val="808080"/>
                </a:solidFill>
                <a:latin typeface="Courier New" panose="02070309020205020404" pitchFamily="49" charset="0"/>
              </a:rPr>
              <a:t>'\t’</a:t>
            </a:r>
            <a:r>
              <a:rPr lang="en-US" altLang="zh-CN" sz="1600" dirty="0">
                <a:solidFill>
                  <a:srgbClr val="000000"/>
                </a:solidFill>
                <a:latin typeface="Courier New" panose="02070309020205020404" pitchFamily="49" charset="0"/>
              </a:rPr>
              <a:t> </a:t>
            </a:r>
            <a:r>
              <a:rPr lang="en-US" altLang="zh-CN" sz="1600" b="1" dirty="0">
                <a:solidFill>
                  <a:srgbClr val="000080"/>
                </a:solidFill>
                <a:latin typeface="Courier New" panose="02070309020205020404" pitchFamily="49" charset="0"/>
              </a:rPr>
              <a:t>;</a:t>
            </a:r>
            <a:endParaRPr lang="en-US" altLang="zh-CN" sz="1600" b="1" dirty="0">
              <a:solidFill>
                <a:srgbClr val="000080"/>
              </a:solidFill>
              <a:latin typeface="Courier New" panose="02070309020205020404" pitchFamily="49" charset="0"/>
            </a:endParaRPr>
          </a:p>
          <a:p>
            <a:endParaRPr lang="en-US" altLang="zh-CN" sz="1600" b="1" dirty="0">
              <a:solidFill>
                <a:srgbClr val="000080"/>
              </a:solidFill>
              <a:latin typeface="Courier New" panose="02070309020205020404" pitchFamily="49" charset="0"/>
            </a:endParaRPr>
          </a:p>
          <a:p>
            <a:r>
              <a:rPr lang="en-US" altLang="zh-CN" sz="1600" dirty="0">
                <a:latin typeface="Courier New" panose="02070309020205020404" pitchFamily="49" charset="0"/>
              </a:rPr>
              <a:t>#</a:t>
            </a:r>
            <a:r>
              <a:rPr lang="zh-CN" altLang="en-US" sz="1600" dirty="0">
                <a:latin typeface="Courier New" panose="02070309020205020404" pitchFamily="49" charset="0"/>
              </a:rPr>
              <a:t>向表加载数据</a:t>
            </a:r>
            <a:endParaRPr lang="en-US" altLang="zh-CN" sz="1600" dirty="0">
              <a:latin typeface="Courier New" panose="02070309020205020404" pitchFamily="49" charset="0"/>
            </a:endParaRPr>
          </a:p>
          <a:p>
            <a:endParaRPr lang="en-US" altLang="zh-CN" sz="1600" dirty="0">
              <a:latin typeface="Courier New" panose="02070309020205020404" pitchFamily="49" charset="0"/>
            </a:endParaRPr>
          </a:p>
          <a:p>
            <a:r>
              <a:rPr lang="en-US" altLang="zh-CN" sz="1600" b="1" dirty="0">
                <a:solidFill>
                  <a:srgbClr val="0000FF"/>
                </a:solidFill>
                <a:latin typeface="Courier New" panose="02070309020205020404" pitchFamily="49" charset="0"/>
                <a:ea typeface="阿里巴巴普惠体" panose="00020600040101010101"/>
              </a:rPr>
              <a:t>load</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data</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local</a:t>
            </a:r>
            <a:r>
              <a:rPr lang="en-US" altLang="zh-CN" sz="1600" dirty="0">
                <a:solidFill>
                  <a:srgbClr val="000000"/>
                </a:solidFill>
                <a:latin typeface="Courier New" panose="02070309020205020404" pitchFamily="49" charset="0"/>
                <a:ea typeface="阿里巴巴普惠体" panose="00020600040101010101"/>
              </a:rPr>
              <a:t> inpath </a:t>
            </a:r>
            <a:r>
              <a:rPr lang="en-US" altLang="zh-CN" sz="1600" dirty="0">
                <a:solidFill>
                  <a:srgbClr val="808080"/>
                </a:solidFill>
                <a:latin typeface="Courier New" panose="02070309020205020404" pitchFamily="49" charset="0"/>
                <a:ea typeface="阿里巴巴普惠体" panose="00020600040101010101"/>
              </a:rPr>
              <a:t>'/export/data/hivedatas/stu.txt'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into</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table</a:t>
            </a:r>
            <a:r>
              <a:rPr lang="en-US" altLang="zh-CN" sz="1600" dirty="0">
                <a:solidFill>
                  <a:srgbClr val="000000"/>
                </a:solidFill>
                <a:latin typeface="Courier New" panose="02070309020205020404" pitchFamily="49" charset="0"/>
                <a:ea typeface="阿里巴巴普惠体" panose="00020600040101010101"/>
              </a:rPr>
              <a:t> stu2</a:t>
            </a:r>
            <a:r>
              <a:rPr lang="en-US" altLang="zh-CN" sz="1600" b="1" dirty="0">
                <a:solidFill>
                  <a:srgbClr val="000080"/>
                </a:solidFill>
                <a:latin typeface="Courier New" panose="02070309020205020404" pitchFamily="49" charset="0"/>
                <a:ea typeface="阿里巴巴普惠体" panose="00020600040101010101"/>
              </a:rPr>
              <a:t>;</a:t>
            </a:r>
            <a:endParaRPr lang="en-US" altLang="zh-CN" sz="1600" dirty="0">
              <a:ea typeface="阿里巴巴普惠体" panose="00020600040101010101"/>
            </a:endParaRPr>
          </a:p>
        </p:txBody>
      </p:sp>
      <p:sp>
        <p:nvSpPr>
          <p:cNvPr id="12" name="文本框 11"/>
          <p:cNvSpPr txBox="1"/>
          <p:nvPr/>
        </p:nvSpPr>
        <p:spPr>
          <a:xfrm>
            <a:off x="944527" y="1830600"/>
            <a:ext cx="6097554" cy="310341"/>
          </a:xfrm>
          <a:prstGeom prst="rect">
            <a:avLst/>
          </a:prstGeom>
          <a:noFill/>
        </p:spPr>
        <p:txBody>
          <a:bodyPr wrap="square">
            <a:spAutoFit/>
          </a:bodyPr>
          <a:lstStyle/>
          <a:p>
            <a:pPr marL="285750" indent="-285750">
              <a:lnSpc>
                <a:spcPts val="1650"/>
              </a:lnSpc>
              <a:spcBef>
                <a:spcPts val="480"/>
              </a:spcBef>
              <a:buFont typeface="Wingdings" panose="05000000000000000000" pitchFamily="2" charset="2"/>
              <a:buChar char="Ø"/>
            </a:pPr>
            <a:r>
              <a:rPr lang="zh-CN" altLang="zh-CN" sz="1600" dirty="0">
                <a:effectLst/>
                <a:latin typeface="Arial" panose="020B0604020202020204" pitchFamily="34" charset="0"/>
                <a:ea typeface="阿里巴巴普惠体" panose="00020600040101010101"/>
              </a:rPr>
              <a:t>语法</a:t>
            </a:r>
            <a:endParaRPr lang="zh-CN" altLang="zh-CN" sz="1600" dirty="0">
              <a:effectLst/>
              <a:latin typeface="Arial" panose="020B0604020202020204" pitchFamily="34" charset="0"/>
              <a:ea typeface="阿里巴巴普惠体" panose="00020600040101010101"/>
            </a:endParaRPr>
          </a:p>
        </p:txBody>
      </p:sp>
      <p:sp>
        <p:nvSpPr>
          <p:cNvPr id="15" name="文本框 14"/>
          <p:cNvSpPr txBox="1"/>
          <p:nvPr/>
        </p:nvSpPr>
        <p:spPr>
          <a:xfrm>
            <a:off x="1080018" y="2241475"/>
            <a:ext cx="10228683" cy="1384995"/>
          </a:xfrm>
          <a:prstGeom prst="rect">
            <a:avLst/>
          </a:prstGeom>
          <a:solidFill>
            <a:srgbClr val="FFFFE4"/>
          </a:solidFill>
          <a:ln>
            <a:solidFill>
              <a:schemeClr val="tx1"/>
            </a:solidFill>
          </a:ln>
        </p:spPr>
        <p:txBody>
          <a:bodyPr wrap="square">
            <a:spAutoFit/>
          </a:bodyPr>
          <a:lstStyle/>
          <a:p>
            <a:r>
              <a:rPr lang="en-US" altLang="zh-CN" sz="1600" b="1" dirty="0">
                <a:solidFill>
                  <a:srgbClr val="0000FF"/>
                </a:solidFill>
                <a:effectLst/>
                <a:latin typeface="Courier New" panose="02070309020205020404" pitchFamily="49" charset="0"/>
                <a:ea typeface="阿里巴巴普惠体" panose="00020600040101010101"/>
              </a:rPr>
              <a:t>LOAD</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DATA</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LOCAL</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INPATH </a:t>
            </a:r>
            <a:r>
              <a:rPr lang="en-US" altLang="zh-CN" sz="1600" dirty="0">
                <a:solidFill>
                  <a:srgbClr val="808080"/>
                </a:solidFill>
                <a:effectLst/>
                <a:latin typeface="Courier New" panose="02070309020205020404" pitchFamily="49" charset="0"/>
                <a:ea typeface="阿里巴巴普惠体" panose="00020600040101010101"/>
              </a:rPr>
              <a:t>'filepath'</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OVERWRITE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INTO</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TABLE</a:t>
            </a:r>
            <a:r>
              <a:rPr lang="en-US" altLang="zh-CN" sz="1600" dirty="0">
                <a:solidFill>
                  <a:srgbClr val="000000"/>
                </a:solidFill>
                <a:effectLst/>
                <a:latin typeface="Courier New" panose="02070309020205020404" pitchFamily="49" charset="0"/>
                <a:ea typeface="阿里巴巴普惠体" panose="00020600040101010101"/>
              </a:rPr>
              <a:t> tablename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PARTITION</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partcol1</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val1</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partcol2</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val2 </a:t>
            </a:r>
            <a:r>
              <a:rPr lang="en-US" altLang="zh-CN" sz="1600" b="1" dirty="0">
                <a:solidFill>
                  <a:srgbClr val="000080"/>
                </a:solidFill>
                <a:effectLst/>
                <a:latin typeface="Courier New" panose="02070309020205020404" pitchFamily="49" charset="0"/>
                <a:ea typeface="阿里巴巴普惠体" panose="00020600040101010101"/>
              </a:rPr>
              <a:t>...)]</a:t>
            </a:r>
            <a:endParaRPr lang="en-US" altLang="zh-CN" sz="1600" b="1" dirty="0">
              <a:solidFill>
                <a:srgbClr val="000080"/>
              </a:solidFill>
              <a:effectLst/>
              <a:latin typeface="Courier New" panose="02070309020205020404" pitchFamily="49" charset="0"/>
              <a:ea typeface="阿里巴巴普惠体" panose="00020600040101010101"/>
            </a:endParaRPr>
          </a:p>
          <a:p>
            <a:endParaRPr lang="en-US" altLang="zh-CN" b="1" dirty="0">
              <a:solidFill>
                <a:srgbClr val="000080"/>
              </a:solidFill>
              <a:latin typeface="Courier New" panose="02070309020205020404" pitchFamily="49" charset="0"/>
            </a:endParaRPr>
          </a:p>
          <a:p>
            <a:r>
              <a:rPr lang="zh-CN" altLang="en-US" sz="1600" b="1" dirty="0">
                <a:solidFill>
                  <a:srgbClr val="000080"/>
                </a:solidFill>
                <a:effectLst/>
                <a:latin typeface="Courier New" panose="02070309020205020404" pitchFamily="49" charset="0"/>
              </a:rPr>
              <a:t>说明</a:t>
            </a:r>
            <a:r>
              <a:rPr lang="en-US" altLang="zh-CN" sz="1600" b="1" dirty="0">
                <a:solidFill>
                  <a:srgbClr val="000080"/>
                </a:solidFill>
                <a:effectLst/>
                <a:latin typeface="Courier New" panose="02070309020205020404" pitchFamily="49" charset="0"/>
              </a:rPr>
              <a:t>:</a:t>
            </a:r>
            <a:endParaRPr lang="en-US" altLang="zh-CN" sz="1600" b="1" dirty="0">
              <a:solidFill>
                <a:srgbClr val="000080"/>
              </a:solidFill>
              <a:effectLst/>
              <a:latin typeface="Courier New" panose="02070309020205020404" pitchFamily="49" charset="0"/>
            </a:endParaRPr>
          </a:p>
          <a:p>
            <a:r>
              <a:rPr lang="en-US" altLang="zh-CN" dirty="0"/>
              <a:t>  </a:t>
            </a:r>
            <a:r>
              <a:rPr lang="en-US" altLang="zh-CN" sz="1600" dirty="0"/>
              <a:t>LOCAL </a:t>
            </a:r>
            <a:r>
              <a:rPr lang="zh-CN" altLang="en-US" sz="1600" dirty="0"/>
              <a:t>表示从本地文件系统加载</a:t>
            </a:r>
            <a:r>
              <a:rPr lang="en-US" altLang="zh-CN" sz="1600" dirty="0"/>
              <a:t>,</a:t>
            </a:r>
            <a:r>
              <a:rPr lang="zh-CN" altLang="en-US" sz="1600" dirty="0"/>
              <a:t>否则是从</a:t>
            </a:r>
            <a:r>
              <a:rPr lang="en-US" altLang="zh-CN" sz="1600" dirty="0"/>
              <a:t>HDFS</a:t>
            </a:r>
            <a:r>
              <a:rPr lang="zh-CN" altLang="en-US" sz="1600" dirty="0"/>
              <a:t>加载</a:t>
            </a:r>
            <a:endParaRPr lang="en-US" altLang="zh-CN" sz="1600" dirty="0"/>
          </a:p>
        </p:txBody>
      </p:sp>
      <p:sp>
        <p:nvSpPr>
          <p:cNvPr id="16" name="文本框 15"/>
          <p:cNvSpPr txBox="1"/>
          <p:nvPr/>
        </p:nvSpPr>
        <p:spPr>
          <a:xfrm>
            <a:off x="841890" y="3913581"/>
            <a:ext cx="6097554" cy="310341"/>
          </a:xfrm>
          <a:prstGeom prst="rect">
            <a:avLst/>
          </a:prstGeom>
          <a:noFill/>
        </p:spPr>
        <p:txBody>
          <a:bodyPr wrap="square">
            <a:spAutoFit/>
          </a:bodyPr>
          <a:lstStyle/>
          <a:p>
            <a:pPr marL="285750" indent="-285750">
              <a:lnSpc>
                <a:spcPts val="1650"/>
              </a:lnSpc>
              <a:spcBef>
                <a:spcPts val="480"/>
              </a:spcBef>
              <a:buFont typeface="Wingdings" panose="05000000000000000000" pitchFamily="2" charset="2"/>
              <a:buChar char="Ø"/>
            </a:pPr>
            <a:r>
              <a:rPr lang="zh-CN" altLang="en-US" sz="1600" dirty="0">
                <a:effectLst/>
                <a:latin typeface="Arial" panose="020B0604020202020204" pitchFamily="34" charset="0"/>
                <a:ea typeface="阿里巴巴普惠体" panose="00020600040101010101"/>
              </a:rPr>
              <a:t>应用</a:t>
            </a:r>
            <a:r>
              <a:rPr lang="en-US" altLang="zh-CN" sz="1600" dirty="0">
                <a:effectLst/>
                <a:latin typeface="Arial" panose="020B0604020202020204" pitchFamily="34" charset="0"/>
                <a:ea typeface="阿里巴巴普惠体" panose="00020600040101010101"/>
              </a:rPr>
              <a:t>1-</a:t>
            </a:r>
            <a:r>
              <a:rPr lang="zh-CN" altLang="en-US" sz="1600" dirty="0">
                <a:effectLst/>
                <a:latin typeface="Arial" panose="020B0604020202020204" pitchFamily="34" charset="0"/>
                <a:ea typeface="阿里巴巴普惠体" panose="00020600040101010101"/>
              </a:rPr>
              <a:t>本地加载</a:t>
            </a:r>
            <a:endParaRPr lang="zh-CN" altLang="zh-CN" sz="1600" dirty="0">
              <a:effectLst/>
              <a:latin typeface="Arial" panose="020B0604020202020204" pitchFamily="34" charset="0"/>
              <a:ea typeface="阿里巴巴普惠体" panose="00020600040101010101"/>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内部表操作</a:t>
            </a:r>
            <a:r>
              <a:rPr kumimoji="1" lang="en-US" altLang="zh-CN" dirty="0"/>
              <a:t>-</a:t>
            </a:r>
            <a:r>
              <a:rPr kumimoji="1" lang="zh-CN" altLang="en-US" dirty="0"/>
              <a:t>数据添加</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方式</a:t>
            </a:r>
            <a:r>
              <a:rPr kumimoji="1" lang="en-US" altLang="zh-CN" dirty="0"/>
              <a:t>2-load</a:t>
            </a:r>
            <a:r>
              <a:rPr kumimoji="1" lang="zh-CN" altLang="en-US" dirty="0"/>
              <a:t>数据加载</a:t>
            </a:r>
            <a:endParaRPr kumimoji="1" lang="zh-CN" altLang="en-US" dirty="0"/>
          </a:p>
        </p:txBody>
      </p:sp>
      <p:sp>
        <p:nvSpPr>
          <p:cNvPr id="8" name="文本框 7"/>
          <p:cNvSpPr txBox="1"/>
          <p:nvPr/>
        </p:nvSpPr>
        <p:spPr>
          <a:xfrm>
            <a:off x="1027268" y="2274838"/>
            <a:ext cx="10158103" cy="2308324"/>
          </a:xfrm>
          <a:prstGeom prst="rect">
            <a:avLst/>
          </a:prstGeom>
          <a:solidFill>
            <a:srgbClr val="FFFFE4"/>
          </a:solidFill>
          <a:ln>
            <a:solidFill>
              <a:schemeClr val="tx1"/>
            </a:solidFill>
          </a:ln>
        </p:spPr>
        <p:txBody>
          <a:bodyPr wrap="square">
            <a:spAutoFit/>
          </a:bodyPr>
          <a:lstStyle/>
          <a:p>
            <a:r>
              <a:rPr lang="en-US" altLang="zh-CN" sz="1600" dirty="0">
                <a:latin typeface="Courier New" panose="02070309020205020404" pitchFamily="49" charset="0"/>
                <a:ea typeface="阿里巴巴普惠体" panose="00020600040101010101"/>
              </a:rPr>
              <a:t>#</a:t>
            </a:r>
            <a:r>
              <a:rPr lang="zh-CN" altLang="en-US" sz="1600" dirty="0">
                <a:latin typeface="Courier New" panose="02070309020205020404" pitchFamily="49" charset="0"/>
                <a:ea typeface="阿里巴巴普惠体" panose="00020600040101010101"/>
              </a:rPr>
              <a:t>创建表，同时指定文件的分隔符</a:t>
            </a:r>
            <a:endParaRPr lang="en-US" altLang="zh-CN" sz="1600" dirty="0">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create</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table</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if</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not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exists</a:t>
            </a:r>
            <a:r>
              <a:rPr lang="en-US" altLang="zh-CN" sz="1600" dirty="0">
                <a:solidFill>
                  <a:srgbClr val="000000"/>
                </a:solidFill>
                <a:latin typeface="Courier New" panose="02070309020205020404" pitchFamily="49" charset="0"/>
                <a:ea typeface="阿里巴巴普惠体" panose="00020600040101010101"/>
              </a:rPr>
              <a:t> stu3</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id </a:t>
            </a:r>
            <a:r>
              <a:rPr lang="en-US" altLang="zh-CN" sz="1600" dirty="0">
                <a:solidFill>
                  <a:srgbClr val="800080"/>
                </a:solidFill>
                <a:latin typeface="Courier New" panose="02070309020205020404" pitchFamily="49" charset="0"/>
                <a:ea typeface="阿里巴巴普惠体" panose="00020600040101010101"/>
              </a:rPr>
              <a:t>int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name string</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row</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format</a:t>
            </a:r>
            <a:r>
              <a:rPr lang="en-US" altLang="zh-CN" sz="1600" dirty="0">
                <a:solidFill>
                  <a:srgbClr val="000000"/>
                </a:solidFill>
                <a:latin typeface="Courier New" panose="02070309020205020404" pitchFamily="49" charset="0"/>
                <a:ea typeface="阿里巴巴普惠体" panose="00020600040101010101"/>
              </a:rPr>
              <a:t> delimited fields terminated </a:t>
            </a:r>
            <a:r>
              <a:rPr lang="en-US" altLang="zh-CN" sz="1600" b="1" dirty="0">
                <a:solidFill>
                  <a:srgbClr val="0000FF"/>
                </a:solidFill>
                <a:latin typeface="Courier New" panose="02070309020205020404" pitchFamily="49" charset="0"/>
                <a:ea typeface="阿里巴巴普惠体" panose="00020600040101010101"/>
              </a:rPr>
              <a:t>by</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8080"/>
                </a:solidFill>
                <a:latin typeface="Courier New" panose="02070309020205020404" pitchFamily="49" charset="0"/>
                <a:ea typeface="阿里巴巴普惠体" panose="00020600040101010101"/>
              </a:rPr>
              <a:t>'\t’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80"/>
                </a:solidFill>
                <a:latin typeface="Courier New" panose="02070309020205020404" pitchFamily="49" charset="0"/>
                <a:ea typeface="阿里巴巴普惠体" panose="00020600040101010101"/>
              </a:rPr>
              <a:t>;</a:t>
            </a:r>
            <a:endParaRPr lang="en-US" altLang="zh-CN" sz="1600" b="1" dirty="0">
              <a:solidFill>
                <a:srgbClr val="000080"/>
              </a:solidFill>
              <a:latin typeface="Courier New" panose="02070309020205020404" pitchFamily="49" charset="0"/>
              <a:ea typeface="阿里巴巴普惠体" panose="00020600040101010101"/>
            </a:endParaRPr>
          </a:p>
          <a:p>
            <a:endParaRPr lang="en-US" altLang="zh-CN" sz="1600" b="1" dirty="0">
              <a:solidFill>
                <a:srgbClr val="000080"/>
              </a:solidFill>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a:t>
            </a:r>
            <a:r>
              <a:rPr lang="zh-CN" altLang="en-US" sz="1600" dirty="0">
                <a:latin typeface="Courier New" panose="02070309020205020404" pitchFamily="49" charset="0"/>
                <a:ea typeface="阿里巴巴普惠体" panose="00020600040101010101"/>
              </a:rPr>
              <a:t>向表加载数据</a:t>
            </a:r>
            <a:endParaRPr lang="en-US" altLang="zh-CN" sz="1600" dirty="0">
              <a:latin typeface="Courier New" panose="02070309020205020404" pitchFamily="49" charset="0"/>
              <a:ea typeface="阿里巴巴普惠体" panose="00020600040101010101"/>
            </a:endParaRPr>
          </a:p>
          <a:p>
            <a:r>
              <a:rPr lang="en-US" altLang="zh-CN" sz="1600" dirty="0">
                <a:solidFill>
                  <a:srgbClr val="000000"/>
                </a:solidFill>
                <a:effectLst/>
                <a:latin typeface="Courier New" panose="02070309020205020404" pitchFamily="49" charset="0"/>
                <a:ea typeface="阿里巴巴普惠体" panose="00020600040101010101"/>
              </a:rPr>
              <a:t>hadoop fs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mkdir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p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hivedatas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dirty="0">
                <a:solidFill>
                  <a:srgbClr val="000000"/>
                </a:solidFill>
                <a:effectLst/>
                <a:latin typeface="Courier New" panose="02070309020205020404" pitchFamily="49" charset="0"/>
                <a:ea typeface="阿里巴巴普惠体" panose="00020600040101010101"/>
              </a:rPr>
              <a:t>cd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export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data</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hivedatas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dirty="0">
                <a:solidFill>
                  <a:srgbClr val="000000"/>
                </a:solidFill>
                <a:effectLst/>
                <a:latin typeface="Courier New" panose="02070309020205020404" pitchFamily="49" charset="0"/>
                <a:ea typeface="阿里巴巴普惠体" panose="00020600040101010101"/>
              </a:rPr>
              <a:t>hadoop fs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put stu</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00"/>
                </a:solidFill>
                <a:latin typeface="Courier New" panose="02070309020205020404" pitchFamily="49" charset="0"/>
                <a:ea typeface="阿里巴巴普惠体" panose="00020600040101010101"/>
              </a:rPr>
              <a:t>txt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hivedatas</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load</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data</a:t>
            </a:r>
            <a:r>
              <a:rPr lang="en-US" altLang="zh-CN" sz="1600" dirty="0">
                <a:solidFill>
                  <a:srgbClr val="000000"/>
                </a:solidFill>
                <a:effectLst/>
                <a:latin typeface="Courier New" panose="02070309020205020404" pitchFamily="49" charset="0"/>
                <a:ea typeface="阿里巴巴普惠体" panose="00020600040101010101"/>
              </a:rPr>
              <a:t> inpath </a:t>
            </a:r>
            <a:r>
              <a:rPr lang="en-US" altLang="zh-CN" sz="1600" dirty="0">
                <a:solidFill>
                  <a:srgbClr val="808080"/>
                </a:solidFill>
                <a:effectLst/>
                <a:latin typeface="Courier New" panose="02070309020205020404" pitchFamily="49" charset="0"/>
                <a:ea typeface="阿里巴巴普惠体" panose="00020600040101010101"/>
              </a:rPr>
              <a:t>'/hivedatas/stu.txt'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into</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table</a:t>
            </a:r>
            <a:r>
              <a:rPr lang="en-US" altLang="zh-CN" sz="1600" dirty="0">
                <a:solidFill>
                  <a:srgbClr val="000000"/>
                </a:solidFill>
                <a:effectLst/>
                <a:latin typeface="Courier New" panose="02070309020205020404" pitchFamily="49" charset="0"/>
                <a:ea typeface="阿里巴巴普惠体" panose="00020600040101010101"/>
              </a:rPr>
              <a:t> stu3</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effectLst/>
              <a:ea typeface="阿里巴巴普惠体" panose="00020600040101010101"/>
            </a:endParaRPr>
          </a:p>
        </p:txBody>
      </p:sp>
      <p:sp>
        <p:nvSpPr>
          <p:cNvPr id="16" name="文本框 15"/>
          <p:cNvSpPr txBox="1"/>
          <p:nvPr/>
        </p:nvSpPr>
        <p:spPr>
          <a:xfrm>
            <a:off x="944527" y="1617935"/>
            <a:ext cx="6097554" cy="310341"/>
          </a:xfrm>
          <a:prstGeom prst="rect">
            <a:avLst/>
          </a:prstGeom>
          <a:noFill/>
        </p:spPr>
        <p:txBody>
          <a:bodyPr wrap="square">
            <a:spAutoFit/>
          </a:bodyPr>
          <a:lstStyle/>
          <a:p>
            <a:pPr marL="285750" indent="-285750">
              <a:lnSpc>
                <a:spcPts val="1650"/>
              </a:lnSpc>
              <a:spcBef>
                <a:spcPts val="480"/>
              </a:spcBef>
              <a:buFont typeface="Wingdings" panose="05000000000000000000" pitchFamily="2" charset="2"/>
              <a:buChar char="Ø"/>
            </a:pPr>
            <a:r>
              <a:rPr lang="zh-CN" altLang="en-US" sz="1600" dirty="0">
                <a:effectLst/>
                <a:latin typeface="Arial" panose="020B0604020202020204" pitchFamily="34" charset="0"/>
                <a:ea typeface="阿里巴巴普惠体" panose="00020600040101010101"/>
              </a:rPr>
              <a:t>应用</a:t>
            </a:r>
            <a:r>
              <a:rPr lang="en-US" altLang="zh-CN" sz="1600" dirty="0">
                <a:effectLst/>
                <a:latin typeface="Arial" panose="020B0604020202020204" pitchFamily="34" charset="0"/>
                <a:ea typeface="阿里巴巴普惠体" panose="00020600040101010101"/>
              </a:rPr>
              <a:t>2-</a:t>
            </a:r>
            <a:r>
              <a:rPr lang="en-US" altLang="zh-CN" sz="1600" dirty="0">
                <a:latin typeface="Arial" panose="020B0604020202020204" pitchFamily="34" charset="0"/>
                <a:ea typeface="阿里巴巴普惠体" panose="00020600040101010101"/>
              </a:rPr>
              <a:t>HDFS</a:t>
            </a:r>
            <a:r>
              <a:rPr lang="zh-CN" altLang="en-US" sz="1600" dirty="0">
                <a:effectLst/>
                <a:latin typeface="Arial" panose="020B0604020202020204" pitchFamily="34" charset="0"/>
                <a:ea typeface="阿里巴巴普惠体" panose="00020600040101010101"/>
              </a:rPr>
              <a:t>加载</a:t>
            </a:r>
            <a:endParaRPr lang="zh-CN" altLang="zh-CN" sz="1600" dirty="0">
              <a:effectLst/>
              <a:latin typeface="Arial" panose="020B0604020202020204" pitchFamily="34" charset="0"/>
              <a:ea typeface="阿里巴巴普惠体" panose="00020600040101010101"/>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内部表特点</a:t>
            </a:r>
            <a:endParaRPr kumimoji="1" lang="zh-CN" altLang="en-US" dirty="0"/>
          </a:p>
        </p:txBody>
      </p:sp>
      <p:sp>
        <p:nvSpPr>
          <p:cNvPr id="11" name="文本框 10"/>
          <p:cNvSpPr txBox="1"/>
          <p:nvPr/>
        </p:nvSpPr>
        <p:spPr>
          <a:xfrm>
            <a:off x="809043" y="1195480"/>
            <a:ext cx="10312658" cy="107721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1600" dirty="0">
                <a:solidFill>
                  <a:srgbClr val="444444"/>
                </a:solidFill>
                <a:latin typeface="Tahoma" panose="020B0604030504040204" pitchFamily="34" charset="0"/>
                <a:ea typeface="阿里巴巴普惠体" panose="00020600040101010101"/>
              </a:rPr>
              <a:t>hive</a:t>
            </a:r>
            <a:r>
              <a:rPr lang="zh-CN" altLang="en-US" sz="1600" dirty="0">
                <a:solidFill>
                  <a:srgbClr val="444444"/>
                </a:solidFill>
                <a:latin typeface="Tahoma" panose="020B0604030504040204" pitchFamily="34" charset="0"/>
                <a:ea typeface="阿里巴巴普惠体" panose="00020600040101010101"/>
              </a:rPr>
              <a:t>内部表信息存储默认的文件路径是在</a:t>
            </a:r>
            <a:r>
              <a:rPr lang="en-US" altLang="zh-CN" sz="1600" dirty="0">
                <a:solidFill>
                  <a:srgbClr val="444444"/>
                </a:solidFill>
                <a:latin typeface="Tahoma" panose="020B0604030504040204" pitchFamily="34" charset="0"/>
                <a:ea typeface="阿里巴巴普惠体" panose="00020600040101010101"/>
              </a:rPr>
              <a:t>/user/hive/warehouse/databasename.db/tablename/</a:t>
            </a:r>
            <a:r>
              <a:rPr lang="zh-CN" altLang="en-US" sz="1600" dirty="0">
                <a:solidFill>
                  <a:srgbClr val="444444"/>
                </a:solidFill>
                <a:latin typeface="Tahoma" panose="020B0604030504040204" pitchFamily="34" charset="0"/>
                <a:ea typeface="阿里巴巴普惠体" panose="00020600040101010101"/>
              </a:rPr>
              <a:t>目录</a:t>
            </a:r>
            <a:endParaRPr lang="en-US" altLang="zh-CN" sz="1600" dirty="0">
              <a:solidFill>
                <a:srgbClr val="444444"/>
              </a:solidFill>
              <a:latin typeface="Tahoma" panose="020B0604030504040204" pitchFamily="34" charset="0"/>
              <a:ea typeface="阿里巴巴普惠体" panose="00020600040101010101"/>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altLang="zh-CN" sz="1600" dirty="0">
              <a:solidFill>
                <a:srgbClr val="444444"/>
              </a:solidFill>
              <a:latin typeface="Tahoma" panose="020B0604030504040204" pitchFamily="34" charset="0"/>
              <a:ea typeface="阿里巴巴普惠体" panose="00020600040101010101"/>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1600" dirty="0">
                <a:solidFill>
                  <a:srgbClr val="444444"/>
                </a:solidFill>
                <a:latin typeface="Tahoma" panose="020B0604030504040204" pitchFamily="34" charset="0"/>
                <a:ea typeface="阿里巴巴普惠体" panose="00020600040101010101"/>
              </a:rPr>
              <a:t>hive</a:t>
            </a:r>
            <a:r>
              <a:rPr lang="zh-CN" altLang="en-US" sz="1600" dirty="0">
                <a:solidFill>
                  <a:srgbClr val="444444"/>
                </a:solidFill>
                <a:latin typeface="Tahoma" panose="020B0604030504040204" pitchFamily="34" charset="0"/>
                <a:ea typeface="阿里巴巴普惠体" panose="00020600040101010101"/>
              </a:rPr>
              <a:t>内部表在进行</a:t>
            </a:r>
            <a:r>
              <a:rPr lang="en-US" altLang="zh-CN" sz="1600" dirty="0">
                <a:solidFill>
                  <a:srgbClr val="444444"/>
                </a:solidFill>
                <a:latin typeface="Tahoma" panose="020B0604030504040204" pitchFamily="34" charset="0"/>
                <a:ea typeface="阿里巴巴普惠体" panose="00020600040101010101"/>
              </a:rPr>
              <a:t>drop</a:t>
            </a:r>
            <a:r>
              <a:rPr lang="zh-CN" altLang="en-US" sz="1600" dirty="0">
                <a:solidFill>
                  <a:srgbClr val="444444"/>
                </a:solidFill>
                <a:latin typeface="Tahoma" panose="020B0604030504040204" pitchFamily="34" charset="0"/>
                <a:ea typeface="阿里巴巴普惠体" panose="00020600040101010101"/>
              </a:rPr>
              <a:t>操作时</a:t>
            </a:r>
            <a:r>
              <a:rPr lang="en-US" altLang="zh-CN" sz="1600" dirty="0">
                <a:solidFill>
                  <a:srgbClr val="444444"/>
                </a:solidFill>
                <a:latin typeface="Tahoma" panose="020B0604030504040204" pitchFamily="34" charset="0"/>
                <a:ea typeface="阿里巴巴普惠体" panose="00020600040101010101"/>
              </a:rPr>
              <a:t>,</a:t>
            </a:r>
            <a:r>
              <a:rPr lang="zh-CN" altLang="en-US" sz="1600" dirty="0">
                <a:solidFill>
                  <a:srgbClr val="444444"/>
                </a:solidFill>
                <a:latin typeface="Tahoma" panose="020B0604030504040204" pitchFamily="34" charset="0"/>
                <a:ea typeface="阿里巴巴普惠体" panose="00020600040101010101"/>
              </a:rPr>
              <a:t>其表中的数据会被删除</a:t>
            </a:r>
            <a:endParaRPr lang="en-US" altLang="zh-CN" sz="1600" dirty="0">
              <a:solidFill>
                <a:srgbClr val="444444"/>
              </a:solidFill>
              <a:latin typeface="Tahoma" panose="020B0604030504040204" pitchFamily="34" charset="0"/>
              <a:ea typeface="阿里巴巴普惠体" panose="00020600040101010101"/>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altLang="zh-CN" sz="1600" dirty="0">
              <a:solidFill>
                <a:srgbClr val="444444"/>
              </a:solidFill>
              <a:latin typeface="Tahoma" panose="020B0604030504040204" pitchFamily="34" charset="0"/>
              <a:ea typeface="阿里巴巴普惠体" panose="00020600040101010101"/>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外部表操作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创建表</a:t>
            </a:r>
            <a:endParaRPr kumimoji="1" lang="zh-CN" altLang="en-US" dirty="0"/>
          </a:p>
        </p:txBody>
      </p:sp>
      <p:sp>
        <p:nvSpPr>
          <p:cNvPr id="6" name="文本框 5"/>
          <p:cNvSpPr txBox="1"/>
          <p:nvPr/>
        </p:nvSpPr>
        <p:spPr>
          <a:xfrm>
            <a:off x="731521" y="1414833"/>
            <a:ext cx="10545924" cy="3385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defRPr/>
            </a:pP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创建表时，使用</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external</a:t>
            </a:r>
            <a:r>
              <a:rPr lang="zh-CN" altLang="en-US" sz="1600" dirty="0">
                <a:solidFill>
                  <a:srgbClr val="000000"/>
                </a:solidFill>
                <a:latin typeface="Courier New" panose="02070309020205020404" pitchFamily="49" charset="0"/>
                <a:ea typeface="阿里巴巴普惠体" panose="00020600040101010101"/>
              </a:rPr>
              <a:t>关键字修饰则为外部表，外部表数据可用于共享。</a:t>
            </a:r>
            <a:endParaRPr kumimoji="0" lang="zh-CN"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8" name="文本框 7"/>
          <p:cNvSpPr txBox="1"/>
          <p:nvPr/>
        </p:nvSpPr>
        <p:spPr>
          <a:xfrm>
            <a:off x="710880" y="2019711"/>
            <a:ext cx="11119954" cy="1969770"/>
          </a:xfrm>
          <a:prstGeom prst="rect">
            <a:avLst/>
          </a:prstGeom>
          <a:solidFill>
            <a:srgbClr val="FFFFE4"/>
          </a:solidFill>
          <a:ln>
            <a:solidFill>
              <a:schemeClr val="tx1"/>
            </a:solidFill>
          </a:ln>
        </p:spPr>
        <p:txBody>
          <a:bodyPr wrap="square">
            <a:spAutoFit/>
          </a:bodyPr>
          <a:lstStyle/>
          <a:p>
            <a:r>
              <a:rPr lang="en-US" altLang="zh-CN"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创建学生表</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external</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student </a:t>
            </a:r>
            <a:r>
              <a:rPr lang="en-US" altLang="zh-CN" sz="1800" b="1" dirty="0">
                <a:solidFill>
                  <a:srgbClr val="000080"/>
                </a:solidFill>
                <a:effectLst/>
                <a:latin typeface="Courier New" panose="02070309020205020404" pitchFamily="49" charset="0"/>
              </a:rPr>
              <a:t>(</a:t>
            </a:r>
            <a:r>
              <a:rPr lang="en-US" altLang="zh-CN" dirty="0">
                <a:solidFill>
                  <a:srgbClr val="000000"/>
                </a:solidFill>
                <a:latin typeface="Courier New" panose="02070309020205020404" pitchFamily="49" charset="0"/>
              </a:rPr>
              <a:t>s</a:t>
            </a:r>
            <a:r>
              <a:rPr lang="en-US" altLang="zh-CN" sz="1800" dirty="0">
                <a:solidFill>
                  <a:srgbClr val="000000"/>
                </a:solidFill>
                <a:effectLst/>
                <a:latin typeface="Courier New" panose="02070309020205020404" pitchFamily="49" charset="0"/>
              </a:rPr>
              <a:t>id </a:t>
            </a:r>
            <a:r>
              <a:rPr lang="en-US" altLang="zh-CN" sz="1800" dirty="0" err="1">
                <a:solidFill>
                  <a:srgbClr val="000000"/>
                </a:solidFill>
                <a:effectLst/>
                <a:latin typeface="Courier New" panose="02070309020205020404" pitchFamily="49" charset="0"/>
              </a:rPr>
              <a:t>string</a:t>
            </a:r>
            <a:r>
              <a:rPr lang="en-US" altLang="zh-CN" sz="1800" b="1" dirty="0" err="1">
                <a:solidFill>
                  <a:srgbClr val="000080"/>
                </a:solidFill>
                <a:effectLst/>
                <a:latin typeface="Courier New" panose="02070309020205020404" pitchFamily="49" charset="0"/>
              </a:rPr>
              <a:t>,</a:t>
            </a:r>
            <a:r>
              <a:rPr lang="en-US" altLang="zh-CN" dirty="0" err="1">
                <a:solidFill>
                  <a:srgbClr val="000000"/>
                </a:solidFill>
                <a:latin typeface="Courier New" panose="02070309020205020404" pitchFamily="49" charset="0"/>
              </a:rPr>
              <a:t>s</a:t>
            </a:r>
            <a:r>
              <a:rPr lang="en-US" altLang="zh-CN" sz="1800" dirty="0" err="1">
                <a:solidFill>
                  <a:srgbClr val="000000"/>
                </a:solidFill>
                <a:effectLst/>
                <a:latin typeface="Courier New" panose="02070309020205020404" pitchFamily="49" charset="0"/>
              </a:rPr>
              <a:t>name</a:t>
            </a:r>
            <a:r>
              <a:rPr lang="en-US" altLang="zh-CN" sz="1800" dirty="0">
                <a:solidFill>
                  <a:srgbClr val="000000"/>
                </a:solidFill>
                <a:effectLst/>
                <a:latin typeface="Courier New" panose="02070309020205020404" pitchFamily="49" charset="0"/>
              </a:rPr>
              <a:t> string</a:t>
            </a:r>
            <a:r>
              <a:rPr lang="en-US" altLang="zh-CN" dirty="0">
                <a:solidFill>
                  <a:srgbClr val="000000"/>
                </a:solidFill>
                <a:latin typeface="Courier New" panose="02070309020205020404" pitchFamily="49" charset="0"/>
              </a:rPr>
              <a:t>,sbirth </a:t>
            </a:r>
            <a:r>
              <a:rPr lang="en-US" altLang="zh-CN" sz="1800" dirty="0">
                <a:solidFill>
                  <a:srgbClr val="000000"/>
                </a:solidFill>
                <a:effectLst/>
                <a:latin typeface="Courier New" panose="02070309020205020404" pitchFamily="49" charset="0"/>
              </a:rPr>
              <a:t>string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dirty="0">
                <a:solidFill>
                  <a:srgbClr val="000000"/>
                </a:solidFill>
                <a:latin typeface="Courier New" panose="02070309020205020404" pitchFamily="49" charset="0"/>
              </a:rPr>
              <a:t>ss       ex</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row</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format</a:t>
            </a:r>
            <a:r>
              <a:rPr lang="en-US" altLang="zh-CN" sz="1800" dirty="0">
                <a:solidFill>
                  <a:srgbClr val="000000"/>
                </a:solidFill>
                <a:effectLst/>
                <a:latin typeface="Courier New" panose="02070309020205020404" pitchFamily="49" charset="0"/>
              </a:rPr>
              <a:t> delimited fields terminated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dirty="0">
                <a:solidFill>
                  <a:srgbClr val="808080"/>
                </a:solidFill>
                <a:latin typeface="Courier New" panose="02070309020205020404" pitchFamily="49" charset="0"/>
              </a:rPr>
              <a:t>‘</a:t>
            </a:r>
            <a:r>
              <a:rPr lang="en-US" altLang="zh-CN" sz="1800" dirty="0">
                <a:solidFill>
                  <a:srgbClr val="808080"/>
                </a:solidFill>
                <a:effectLst/>
                <a:latin typeface="Courier New" panose="02070309020205020404" pitchFamily="49" charset="0"/>
              </a:rPr>
              <a:t>\t’</a:t>
            </a:r>
            <a:r>
              <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rPr>
              <a:t>;</a:t>
            </a:r>
            <a:endParaRPr kumimoji="0" lang="en-US" altLang="zh-CN" sz="1800" b="1" i="0" u="none" strike="noStrike" kern="1200" cap="none" spc="0" normalizeH="0" baseline="0" noProof="0" dirty="0">
              <a:ln>
                <a:noFill/>
              </a:ln>
              <a:solidFill>
                <a:srgbClr val="000080"/>
              </a:solidFill>
              <a:effectLst/>
              <a:uLnTx/>
              <a:uFillTx/>
              <a:latin typeface="Courier New" panose="02070309020205020404" pitchFamily="49" charset="0"/>
              <a:ea typeface="黑体" panose="02010609060101010101" pitchFamily="49" charset="-122"/>
              <a:cs typeface="+mn-cs"/>
            </a:endParaRPr>
          </a:p>
          <a:p>
            <a:endParaRPr lang="en-US" altLang="zh-CN" b="1" dirty="0">
              <a:solidFill>
                <a:srgbClr val="000080"/>
              </a:solidFill>
              <a:latin typeface="Courier New" panose="02070309020205020404" pitchFamily="49" charset="0"/>
            </a:endParaRPr>
          </a:p>
          <a:p>
            <a:r>
              <a:rPr lang="en-US" altLang="zh-CN"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创建老师表</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external</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teacher </a:t>
            </a:r>
            <a:r>
              <a:rPr lang="en-US" altLang="zh-CN" sz="1800" b="1" dirty="0">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string</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tname</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row</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format</a:t>
            </a:r>
            <a:r>
              <a:rPr lang="en-US" altLang="zh-CN" sz="1800" dirty="0">
                <a:solidFill>
                  <a:srgbClr val="000000"/>
                </a:solidFill>
                <a:effectLst/>
                <a:latin typeface="Courier New" panose="02070309020205020404" pitchFamily="49" charset="0"/>
              </a:rPr>
              <a:t> delimited fields terminated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‘\t</a:t>
            </a:r>
            <a:r>
              <a:rPr kumimoji="0" lang="en-US" altLang="zh-CN" sz="1800" b="0" i="0" u="none" strike="noStrike" kern="1200" cap="none" spc="0" normalizeH="0" baseline="0" noProof="0" dirty="0">
                <a:ln>
                  <a:noFill/>
                </a:ln>
                <a:solidFill>
                  <a:srgbClr val="808080"/>
                </a:solidFill>
                <a:effectLst/>
                <a:uLnTx/>
                <a:uFillTx/>
                <a:latin typeface="Courier New" panose="02070309020205020404" pitchFamily="49" charset="0"/>
                <a:ea typeface="黑体" panose="02010609060101010101" pitchFamily="49" charset="-122"/>
                <a:cs typeface="+mn-cs"/>
              </a:rPr>
              <a:t>’</a:t>
            </a:r>
            <a:r>
              <a:rPr lang="en-US" altLang="zh-CN" dirty="0">
                <a:solidFill>
                  <a:srgbClr val="808080"/>
                </a:solidFill>
                <a:latin typeface="Courier New" panose="02070309020205020404" pitchFamily="49" charset="0"/>
                <a:ea typeface="黑体" panose="02010609060101010101" pitchFamily="49" charset="-122"/>
              </a:rPr>
              <a:t>;</a:t>
            </a:r>
            <a:endParaRPr lang="en-US" altLang="zh-CN" sz="1600" dirty="0">
              <a:effectLst/>
            </a:endParaRPr>
          </a:p>
        </p:txBody>
      </p:sp>
      <p:sp>
        <p:nvSpPr>
          <p:cNvPr id="10" name="文本框 9"/>
          <p:cNvSpPr txBox="1"/>
          <p:nvPr/>
        </p:nvSpPr>
        <p:spPr>
          <a:xfrm>
            <a:off x="731521" y="4507044"/>
            <a:ext cx="937959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创建表之后，</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Hive</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会在</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Location</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指定目录下创建对应的表目录</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外部表操作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加载数据</a:t>
            </a:r>
            <a:endParaRPr kumimoji="1" lang="zh-CN" altLang="en-US" dirty="0"/>
          </a:p>
        </p:txBody>
      </p:sp>
      <p:sp>
        <p:nvSpPr>
          <p:cNvPr id="6" name="文本框 5"/>
          <p:cNvSpPr txBox="1"/>
          <p:nvPr/>
        </p:nvSpPr>
        <p:spPr>
          <a:xfrm>
            <a:off x="731521" y="1414833"/>
            <a:ext cx="10545924"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外部表加载数据也是通过</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load</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命令来完成。</a:t>
            </a:r>
            <a:endParaRPr kumimoji="0" lang="zh-CN"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p:txBody>
      </p:sp>
      <p:sp>
        <p:nvSpPr>
          <p:cNvPr id="8" name="文本框 7"/>
          <p:cNvSpPr txBox="1"/>
          <p:nvPr/>
        </p:nvSpPr>
        <p:spPr>
          <a:xfrm>
            <a:off x="636235" y="2019711"/>
            <a:ext cx="11119954" cy="2800767"/>
          </a:xfrm>
          <a:prstGeom prst="rect">
            <a:avLst/>
          </a:prstGeom>
          <a:solidFill>
            <a:srgbClr val="FFFFE4"/>
          </a:solidFill>
          <a:ln>
            <a:solidFill>
              <a:schemeClr val="tx1"/>
            </a:solidFill>
          </a:ln>
        </p:spPr>
        <p:txBody>
          <a:bodyPr wrap="square">
            <a:spAutoFit/>
          </a:bodyPr>
          <a:lstStyle/>
          <a:p>
            <a:r>
              <a:rPr lang="en-US" altLang="zh-CN" sz="1600" dirty="0">
                <a:solidFill>
                  <a:srgbClr val="000000"/>
                </a:solidFill>
                <a:effectLst/>
                <a:latin typeface="Courier New" panose="02070309020205020404" pitchFamily="49" charset="0"/>
                <a:ea typeface="阿里巴巴普惠体" panose="00020600040101010101"/>
              </a:rPr>
              <a:t>#</a:t>
            </a:r>
            <a:r>
              <a:rPr lang="zh-CN" altLang="en-US" sz="1600" dirty="0">
                <a:solidFill>
                  <a:srgbClr val="000000"/>
                </a:solidFill>
                <a:effectLst/>
                <a:latin typeface="Courier New" panose="02070309020205020404" pitchFamily="49" charset="0"/>
                <a:ea typeface="阿里巴巴普惠体" panose="00020600040101010101"/>
              </a:rPr>
              <a:t>给学生表添加数据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load</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data</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local</a:t>
            </a:r>
            <a:r>
              <a:rPr lang="en-US" altLang="zh-CN" sz="1600" dirty="0">
                <a:solidFill>
                  <a:srgbClr val="000000"/>
                </a:solidFill>
                <a:effectLst/>
                <a:latin typeface="Courier New" panose="02070309020205020404" pitchFamily="49" charset="0"/>
                <a:ea typeface="阿里巴巴普惠体" panose="00020600040101010101"/>
              </a:rPr>
              <a:t> inpath </a:t>
            </a:r>
            <a:r>
              <a:rPr lang="en-US" altLang="zh-CN" sz="1600" dirty="0">
                <a:solidFill>
                  <a:srgbClr val="808080"/>
                </a:solidFill>
                <a:effectLst/>
                <a:latin typeface="Courier New" panose="02070309020205020404" pitchFamily="49" charset="0"/>
                <a:ea typeface="阿里巴巴普惠体" panose="00020600040101010101"/>
              </a:rPr>
              <a:t>'/export/data/hivedatas/student.txt'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into</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table</a:t>
            </a:r>
            <a:r>
              <a:rPr lang="en-US" altLang="zh-CN" sz="1600" dirty="0">
                <a:solidFill>
                  <a:srgbClr val="000000"/>
                </a:solidFill>
                <a:effectLst/>
                <a:latin typeface="Courier New" panose="02070309020205020404" pitchFamily="49" charset="0"/>
                <a:ea typeface="阿里巴巴普惠体" panose="00020600040101010101"/>
              </a:rPr>
              <a:t> student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000000"/>
                </a:solidFill>
                <a:effectLst/>
                <a:latin typeface="Courier New" panose="02070309020205020404" pitchFamily="49" charset="0"/>
                <a:ea typeface="阿里巴巴普惠体" panose="00020600040101010101"/>
              </a:rPr>
              <a:t>#</a:t>
            </a:r>
            <a:r>
              <a:rPr lang="zh-CN" altLang="en-US" sz="1600" dirty="0">
                <a:solidFill>
                  <a:srgbClr val="000000"/>
                </a:solidFill>
                <a:effectLst/>
                <a:latin typeface="Courier New" panose="02070309020205020404" pitchFamily="49" charset="0"/>
                <a:ea typeface="阿里巴巴普惠体" panose="00020600040101010101"/>
              </a:rPr>
              <a:t>给老师表添加数据，并覆盖已有数据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load</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data</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local</a:t>
            </a:r>
            <a:r>
              <a:rPr lang="en-US" altLang="zh-CN" sz="1600" dirty="0">
                <a:solidFill>
                  <a:srgbClr val="000000"/>
                </a:solidFill>
                <a:effectLst/>
                <a:latin typeface="Courier New" panose="02070309020205020404" pitchFamily="49" charset="0"/>
                <a:ea typeface="阿里巴巴普惠体" panose="00020600040101010101"/>
              </a:rPr>
              <a:t> inpath </a:t>
            </a:r>
            <a:r>
              <a:rPr lang="en-US" altLang="zh-CN" sz="1600" dirty="0">
                <a:solidFill>
                  <a:srgbClr val="808080"/>
                </a:solidFill>
                <a:effectLst/>
                <a:latin typeface="Courier New" panose="02070309020205020404" pitchFamily="49" charset="0"/>
                <a:ea typeface="阿里巴巴普惠体" panose="00020600040101010101"/>
              </a:rPr>
              <a:t>'/export/data/hivedatas/teacher.txt'</a:t>
            </a:r>
            <a:r>
              <a:rPr lang="en-US" altLang="zh-CN" sz="1600" dirty="0">
                <a:solidFill>
                  <a:srgbClr val="000000"/>
                </a:solidFill>
                <a:effectLst/>
                <a:latin typeface="Courier New" panose="02070309020205020404" pitchFamily="49" charset="0"/>
                <a:ea typeface="阿里巴巴普惠体" panose="00020600040101010101"/>
              </a:rPr>
              <a:t> overwrite </a:t>
            </a:r>
            <a:r>
              <a:rPr lang="en-US" altLang="zh-CN" sz="1600" b="1" dirty="0">
                <a:solidFill>
                  <a:srgbClr val="0000FF"/>
                </a:solidFill>
                <a:effectLst/>
                <a:latin typeface="Courier New" panose="02070309020205020404" pitchFamily="49" charset="0"/>
                <a:ea typeface="阿里巴巴普惠体" panose="00020600040101010101"/>
              </a:rPr>
              <a:t>into</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table</a:t>
            </a:r>
            <a:r>
              <a:rPr lang="en-US" altLang="zh-CN" sz="1600" dirty="0">
                <a:solidFill>
                  <a:srgbClr val="000000"/>
                </a:solidFill>
                <a:effectLst/>
                <a:latin typeface="Courier New" panose="02070309020205020404" pitchFamily="49" charset="0"/>
                <a:ea typeface="阿里巴巴普惠体" panose="00020600040101010101"/>
              </a:rPr>
              <a:t> teacher</a:t>
            </a:r>
            <a:r>
              <a:rPr lang="en-US" altLang="zh-CN" sz="1600" b="1" dirty="0">
                <a:solidFill>
                  <a:srgbClr val="000080"/>
                </a:solidFill>
                <a:effectLst/>
                <a:latin typeface="Courier New" panose="02070309020205020404" pitchFamily="49" charset="0"/>
                <a:ea typeface="阿里巴巴普惠体" panose="00020600040101010101"/>
              </a:rPr>
              <a:t>;</a:t>
            </a:r>
            <a:endParaRPr lang="en-US" altLang="zh-CN" sz="1600" b="1" dirty="0">
              <a:solidFill>
                <a:srgbClr val="000080"/>
              </a:solidFill>
              <a:effectLst/>
              <a:latin typeface="Courier New" panose="02070309020205020404" pitchFamily="49" charset="0"/>
              <a:ea typeface="阿里巴巴普惠体" panose="00020600040101010101"/>
            </a:endParaRPr>
          </a:p>
          <a:p>
            <a:endParaRPr lang="en-US" altLang="zh-CN" sz="1600" b="1" dirty="0">
              <a:solidFill>
                <a:srgbClr val="000080"/>
              </a:solidFill>
              <a:latin typeface="Courier New" panose="02070309020205020404" pitchFamily="49" charset="0"/>
              <a:ea typeface="阿里巴巴普惠体" panose="00020600040101010101"/>
            </a:endParaRPr>
          </a:p>
          <a:p>
            <a:endParaRPr lang="en-US" altLang="zh-CN" sz="1600" b="1" dirty="0">
              <a:solidFill>
                <a:srgbClr val="000080"/>
              </a:solidFill>
              <a:effectLst/>
              <a:latin typeface="Courier New" panose="02070309020205020404" pitchFamily="49" charset="0"/>
              <a:ea typeface="阿里巴巴普惠体" panose="00020600040101010101"/>
            </a:endParaRPr>
          </a:p>
          <a:p>
            <a:r>
              <a:rPr lang="en-US" altLang="zh-CN"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查询数据</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student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s</a:t>
            </a:r>
            <a:r>
              <a:rPr lang="en-US" altLang="zh-CN" sz="1600" b="1" dirty="0">
                <a:solidFill>
                  <a:srgbClr val="0000FF"/>
                </a:solidFill>
                <a:effectLst/>
                <a:latin typeface="Courier New" panose="02070309020205020404" pitchFamily="49" charset="0"/>
                <a:ea typeface="阿里巴巴普惠体" panose="00020600040101010101"/>
              </a:rPr>
              <a:t>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teacher</a:t>
            </a:r>
            <a:r>
              <a:rPr lang="en-US" altLang="zh-CN" sz="1600" b="1" dirty="0">
                <a:solidFill>
                  <a:srgbClr val="000080"/>
                </a:solidFill>
                <a:effectLst/>
                <a:latin typeface="Courier New" panose="02070309020205020404" pitchFamily="49" charset="0"/>
                <a:ea typeface="阿里巴巴普惠体" panose="00020600040101010101"/>
              </a:rPr>
              <a:t>;</a:t>
            </a:r>
            <a:endParaRPr lang="en-US" altLang="zh-CN" sz="1600" dirty="0">
              <a:effectLst/>
              <a:ea typeface="阿里巴巴普惠体" panose="00020600040101010101"/>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数据仓库的基本概念</a:t>
            </a:r>
            <a:endParaRPr kumimoji="1" lang="zh-CN" altLang="en-US" dirty="0"/>
          </a:p>
        </p:txBody>
      </p:sp>
      <p:sp>
        <p:nvSpPr>
          <p:cNvPr id="6" name="三角形 5"/>
          <p:cNvSpPr/>
          <p:nvPr/>
        </p:nvSpPr>
        <p:spPr>
          <a:xfrm rot="2651319">
            <a:off x="851567"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黑体" panose="02010609060101010101" pitchFamily="49" charset="-122"/>
              <a:cs typeface="+mn-cs"/>
            </a:endParaRPr>
          </a:p>
        </p:txBody>
      </p:sp>
      <p:sp>
        <p:nvSpPr>
          <p:cNvPr id="8" name="文本框 7"/>
          <p:cNvSpPr txBox="1"/>
          <p:nvPr/>
        </p:nvSpPr>
        <p:spPr>
          <a:xfrm>
            <a:off x="566834" y="1171714"/>
            <a:ext cx="10749598" cy="1569660"/>
          </a:xfrm>
          <a:prstGeom prst="rect">
            <a:avLst/>
          </a:prstGeom>
          <a:noFill/>
        </p:spPr>
        <p:txBody>
          <a:bodyPr wrap="square">
            <a:spAutoFit/>
          </a:bodyPr>
          <a:lstStyle/>
          <a:p>
            <a:r>
              <a:rPr lang="zh-CN" altLang="en-US" sz="1600" dirty="0">
                <a:ea typeface="阿里巴巴普惠体" panose="00020600040101010101"/>
              </a:rPr>
              <a:t>数据仓库，英文名称为</a:t>
            </a:r>
            <a:r>
              <a:rPr lang="en-US" altLang="zh-CN" sz="1600" dirty="0">
                <a:ea typeface="阿里巴巴普惠体" panose="00020600040101010101"/>
              </a:rPr>
              <a:t>Data Warehouse</a:t>
            </a:r>
            <a:r>
              <a:rPr lang="zh-CN" altLang="en-US" sz="1600" dirty="0">
                <a:ea typeface="阿里巴巴普惠体" panose="00020600040101010101"/>
              </a:rPr>
              <a:t>，可简写为</a:t>
            </a:r>
            <a:r>
              <a:rPr lang="en-US" altLang="zh-CN" sz="1600" dirty="0">
                <a:ea typeface="阿里巴巴普惠体" panose="00020600040101010101"/>
              </a:rPr>
              <a:t>DW</a:t>
            </a:r>
            <a:r>
              <a:rPr lang="zh-CN" altLang="en-US" sz="1600" dirty="0">
                <a:ea typeface="阿里巴巴普惠体" panose="00020600040101010101"/>
              </a:rPr>
              <a:t>或</a:t>
            </a:r>
            <a:r>
              <a:rPr lang="en-US" altLang="zh-CN" sz="1600" dirty="0">
                <a:ea typeface="阿里巴巴普惠体" panose="00020600040101010101"/>
              </a:rPr>
              <a:t>DWH</a:t>
            </a:r>
            <a:r>
              <a:rPr lang="zh-CN" altLang="en-US" sz="1600" dirty="0">
                <a:ea typeface="阿里巴巴普惠体" panose="00020600040101010101"/>
              </a:rPr>
              <a:t>。数据仓库顾名思义，是一个很大的数据存储集合，出于企业的</a:t>
            </a:r>
            <a:r>
              <a:rPr lang="zh-CN" altLang="en-US" sz="1600" dirty="0">
                <a:solidFill>
                  <a:srgbClr val="FF0000"/>
                </a:solidFill>
                <a:ea typeface="阿里巴巴普惠体" panose="00020600040101010101"/>
              </a:rPr>
              <a:t>分析性报告</a:t>
            </a:r>
            <a:r>
              <a:rPr lang="zh-CN" altLang="en-US" sz="1600" dirty="0">
                <a:ea typeface="阿里巴巴普惠体" panose="00020600040101010101"/>
              </a:rPr>
              <a:t>和</a:t>
            </a:r>
            <a:r>
              <a:rPr lang="zh-CN" altLang="en-US" sz="1600" dirty="0">
                <a:solidFill>
                  <a:srgbClr val="FF0000"/>
                </a:solidFill>
                <a:ea typeface="阿里巴巴普惠体" panose="00020600040101010101"/>
              </a:rPr>
              <a:t>决策支持</a:t>
            </a:r>
            <a:r>
              <a:rPr lang="zh-CN" altLang="en-US" sz="1600" dirty="0">
                <a:ea typeface="阿里巴巴普惠体" panose="00020600040101010101"/>
              </a:rPr>
              <a:t>目的而创建，对多样的业务数据进行筛选与整合。它为企业提供一定的</a:t>
            </a:r>
            <a:r>
              <a:rPr lang="en-US" altLang="zh-CN" sz="1600" dirty="0">
                <a:ea typeface="阿里巴巴普惠体" panose="00020600040101010101"/>
              </a:rPr>
              <a:t>BI</a:t>
            </a:r>
            <a:r>
              <a:rPr lang="zh-CN" altLang="en-US" sz="1600" dirty="0">
                <a:ea typeface="阿里巴巴普惠体" panose="00020600040101010101"/>
              </a:rPr>
              <a:t>（商业智能）能力，指导业务流程改进、监视时间、成本、质量以及控制。</a:t>
            </a:r>
            <a:br>
              <a:rPr lang="en-US" altLang="zh-CN" sz="1600" dirty="0">
                <a:ea typeface="阿里巴巴普惠体" panose="00020600040101010101"/>
              </a:rPr>
            </a:br>
            <a:endParaRPr lang="zh-CN" altLang="en-US" sz="1600" dirty="0">
              <a:ea typeface="阿里巴巴普惠体" panose="00020600040101010101"/>
            </a:endParaRPr>
          </a:p>
          <a:p>
            <a:r>
              <a:rPr lang="zh-CN" altLang="en-US" sz="1600" dirty="0">
                <a:ea typeface="阿里巴巴普惠体" panose="00020600040101010101"/>
              </a:rPr>
              <a:t>数据仓库的输入方是各种各样的数据源，最终的输出用于企业的数据分析、数据挖掘、数据报表等方向。</a:t>
            </a:r>
            <a:endParaRPr lang="en-US" altLang="zh-CN" sz="1600" dirty="0">
              <a:ea typeface="阿里巴巴普惠体" panose="00020600040101010101"/>
            </a:endParaRPr>
          </a:p>
          <a:p>
            <a:endParaRPr lang="zh-CN" altLang="en-US" sz="1600" dirty="0">
              <a:ea typeface="Alibaba PuHuiTi B"/>
            </a:endParaRPr>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dirty="0">
              <a:ea typeface="Alibaba PuHuiTi R" pitchFamily="18" charset="-122"/>
            </a:endParaRPr>
          </a:p>
        </p:txBody>
      </p:sp>
      <p:pic>
        <p:nvPicPr>
          <p:cNvPr id="10" name="图片 9"/>
          <p:cNvPicPr>
            <a:picLocks noChangeAspect="1"/>
          </p:cNvPicPr>
          <p:nvPr/>
        </p:nvPicPr>
        <p:blipFill>
          <a:blip r:embed="rId1"/>
          <a:stretch>
            <a:fillRect/>
          </a:stretch>
        </p:blipFill>
        <p:spPr>
          <a:xfrm>
            <a:off x="2523833" y="2582412"/>
            <a:ext cx="5800725" cy="391477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外部表操作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外部表特点</a:t>
            </a:r>
            <a:endParaRPr kumimoji="1" lang="zh-CN" altLang="en-US" dirty="0"/>
          </a:p>
        </p:txBody>
      </p:sp>
      <p:sp>
        <p:nvSpPr>
          <p:cNvPr id="6" name="文本框 5"/>
          <p:cNvSpPr txBox="1"/>
          <p:nvPr/>
        </p:nvSpPr>
        <p:spPr>
          <a:xfrm>
            <a:off x="1131139" y="1629436"/>
            <a:ext cx="10545924" cy="206210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dirty="0">
                <a:solidFill>
                  <a:srgbClr val="000000"/>
                </a:solidFill>
                <a:latin typeface="Courier New" panose="02070309020205020404" pitchFamily="49" charset="0"/>
                <a:ea typeface="阿里巴巴普惠体" panose="00020600040101010101"/>
              </a:rPr>
              <a:t>外部表在进行</a:t>
            </a:r>
            <a:r>
              <a:rPr lang="en-US" altLang="zh-CN" sz="1600" dirty="0">
                <a:solidFill>
                  <a:srgbClr val="000000"/>
                </a:solidFill>
                <a:latin typeface="Courier New" panose="02070309020205020404" pitchFamily="49" charset="0"/>
                <a:ea typeface="阿里巴巴普惠体" panose="00020600040101010101"/>
              </a:rPr>
              <a:t>drop</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操作的时，只会</a:t>
            </a:r>
            <a:r>
              <a:rPr lang="zh-CN" altLang="en-US" sz="1600" dirty="0">
                <a:solidFill>
                  <a:srgbClr val="000000"/>
                </a:solidFill>
                <a:latin typeface="Courier New" panose="02070309020205020404" pitchFamily="49" charset="0"/>
                <a:ea typeface="阿里巴巴普惠体" panose="00020600040101010101"/>
              </a:rPr>
              <a:t>删除表与数据文件之间的映射关系，</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而不删除</a:t>
            </a:r>
            <a:r>
              <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HDFS</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上的文件</a:t>
            </a: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dirty="0">
                <a:solidFill>
                  <a:srgbClr val="000000"/>
                </a:solidFill>
                <a:latin typeface="Courier New" panose="02070309020205020404" pitchFamily="49" charset="0"/>
                <a:ea typeface="阿里巴巴普惠体" panose="00020600040101010101"/>
              </a:rPr>
              <a:t>外部表一般用于数据共享表，比较安全</a:t>
            </a: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dirty="0">
              <a:solidFill>
                <a:srgbClr val="000000"/>
              </a:solidFill>
              <a:latin typeface="Courier New" panose="02070309020205020404" pitchFamily="49" charset="0"/>
              <a:ea typeface="阿里巴巴普惠体" panose="00020600040101010101"/>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dirty="0">
              <a:solidFill>
                <a:srgbClr val="000000"/>
              </a:solidFill>
              <a:latin typeface="Courier New" panose="02070309020205020404" pitchFamily="49" charset="0"/>
              <a:ea typeface="阿里巴巴普惠体" panose="00020600040101010101"/>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安装</a:t>
            </a:r>
            <a:r>
              <a:rPr kumimoji="1" lang="en-US" altLang="zh-CN" dirty="0"/>
              <a:t>Visual Studio Code</a:t>
            </a:r>
            <a:endParaRPr kumimoji="1" lang="zh-CN" altLang="en-US" dirty="0"/>
          </a:p>
        </p:txBody>
      </p:sp>
      <p:sp>
        <p:nvSpPr>
          <p:cNvPr id="6" name="文本框 5"/>
          <p:cNvSpPr txBox="1"/>
          <p:nvPr/>
        </p:nvSpPr>
        <p:spPr>
          <a:xfrm>
            <a:off x="1009841" y="1517469"/>
            <a:ext cx="10545924" cy="584775"/>
          </a:xfrm>
          <a:prstGeom prst="rect">
            <a:avLst/>
          </a:prstGeom>
          <a:noFill/>
        </p:spPr>
        <p:txBody>
          <a:bodyPr wrap="square">
            <a:spAutoFit/>
          </a:bodyPr>
          <a:lstStyle/>
          <a:p>
            <a:pPr>
              <a:defRPr/>
            </a:pP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开发</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Hive</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的时候，我们经常要编写</a:t>
            </a:r>
            <a:r>
              <a:rPr lang="zh-CN" altLang="en-US" sz="1600" dirty="0">
                <a:latin typeface="微软雅黑 Light" panose="020B0502040204020203" pitchFamily="34" charset="-122"/>
                <a:ea typeface="阿里巴巴普惠体" panose="00020600040101010101"/>
                <a:cs typeface="微软雅黑" panose="020B0503020204020204" pitchFamily="34" charset="-122"/>
              </a:rPr>
              <a:t>类</a:t>
            </a:r>
            <a:r>
              <a:rPr lang="en-US" altLang="zh-CN" sz="1600" dirty="0">
                <a:latin typeface="微软雅黑 Light" panose="020B0502040204020203" pitchFamily="34" charset="-122"/>
                <a:ea typeface="阿里巴巴普惠体" panose="00020600040101010101"/>
                <a:cs typeface="微软雅黑" panose="020B0503020204020204" pitchFamily="34" charset="-122"/>
              </a:rPr>
              <a:t>S</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QL</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使用一款顺手的编辑器会让我们开发得更有效率。所以，此处咱们选择使用微软出品的优秀开发工具——</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VS Code</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来开发</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HQL</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p:txBody>
      </p:sp>
      <p:pic>
        <p:nvPicPr>
          <p:cNvPr id="5" name="图片 4"/>
          <p:cNvPicPr/>
          <p:nvPr/>
        </p:nvPicPr>
        <p:blipFill>
          <a:blip r:embed="rId1"/>
          <a:stretch>
            <a:fillRect/>
          </a:stretch>
        </p:blipFill>
        <p:spPr>
          <a:xfrm>
            <a:off x="1009841" y="2399794"/>
            <a:ext cx="9303186" cy="4164309"/>
          </a:xfrm>
          <a:prstGeom prst="rect">
            <a:avLst/>
          </a:prstGeom>
          <a:noFill/>
          <a:ln>
            <a:noFill/>
          </a:ln>
        </p:spPr>
      </p:pic>
      <p:pic>
        <p:nvPicPr>
          <p:cNvPr id="7" name="图片 6"/>
          <p:cNvPicPr>
            <a:picLocks noChangeAspect="1"/>
          </p:cNvPicPr>
          <p:nvPr/>
        </p:nvPicPr>
        <p:blipFill>
          <a:blip r:embed="rId2"/>
          <a:stretch>
            <a:fillRect/>
          </a:stretch>
        </p:blipFill>
        <p:spPr>
          <a:xfrm>
            <a:off x="4263403" y="1397639"/>
            <a:ext cx="3665194" cy="406272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安装</a:t>
            </a:r>
            <a:r>
              <a:rPr kumimoji="1" lang="en-US" altLang="zh-CN" dirty="0"/>
              <a:t>Visual Studio Code</a:t>
            </a:r>
            <a:endParaRPr kumimoji="1" lang="zh-CN" altLang="en-US" dirty="0"/>
          </a:p>
        </p:txBody>
      </p:sp>
      <p:sp>
        <p:nvSpPr>
          <p:cNvPr id="6" name="文本框 5"/>
          <p:cNvSpPr txBox="1"/>
          <p:nvPr/>
        </p:nvSpPr>
        <p:spPr>
          <a:xfrm>
            <a:off x="1009841" y="1517469"/>
            <a:ext cx="10545924" cy="338554"/>
          </a:xfrm>
          <a:prstGeom prst="rect">
            <a:avLst/>
          </a:prstGeom>
          <a:noFill/>
        </p:spPr>
        <p:txBody>
          <a:bodyPr wrap="square">
            <a:spAutoFit/>
          </a:bodyPr>
          <a:lstStyle/>
          <a:p>
            <a:pPr>
              <a:defRPr/>
            </a:pPr>
            <a:r>
              <a:rPr lang="zh-CN" altLang="en-US" sz="1600" dirty="0">
                <a:effectLst/>
                <a:latin typeface="微软雅黑 Light" panose="020B0502040204020203" pitchFamily="34" charset="-122"/>
                <a:ea typeface="阿里巴巴普惠体" panose="00020600040101010101"/>
                <a:cs typeface="Times New Roman" panose="02020603050405020304" pitchFamily="18" charset="0"/>
              </a:rPr>
              <a:t>安装</a:t>
            </a:r>
            <a:r>
              <a:rPr lang="en-US" altLang="zh-CN" sz="1600" dirty="0">
                <a:effectLst/>
                <a:latin typeface="微软雅黑 Light" panose="020B0502040204020203" pitchFamily="34" charset="-122"/>
                <a:ea typeface="阿里巴巴普惠体" panose="00020600040101010101"/>
                <a:cs typeface="Times New Roman" panose="02020603050405020304" pitchFamily="18" charset="0"/>
              </a:rPr>
              <a:t>hive-</a:t>
            </a:r>
            <a:r>
              <a:rPr lang="en-US" altLang="zh-CN" sz="1600" dirty="0" err="1">
                <a:effectLst/>
                <a:latin typeface="微软雅黑 Light" panose="020B0502040204020203" pitchFamily="34" charset="-122"/>
                <a:ea typeface="阿里巴巴普惠体" panose="00020600040101010101"/>
                <a:cs typeface="Times New Roman" panose="02020603050405020304" pitchFamily="18" charset="0"/>
              </a:rPr>
              <a:t>sql</a:t>
            </a:r>
            <a:r>
              <a:rPr lang="zh-CN" altLang="en-US" sz="1600" dirty="0">
                <a:effectLst/>
                <a:latin typeface="微软雅黑 Light" panose="020B0502040204020203" pitchFamily="34" charset="-122"/>
                <a:ea typeface="阿里巴巴普惠体" panose="00020600040101010101"/>
                <a:cs typeface="Times New Roman" panose="02020603050405020304" pitchFamily="18" charset="0"/>
              </a:rPr>
              <a:t>插件</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2751844" y="2040621"/>
            <a:ext cx="3665194" cy="406272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安装</a:t>
            </a:r>
            <a:r>
              <a:rPr kumimoji="1" lang="en-US" altLang="zh-CN" dirty="0"/>
              <a:t>Visual Studio Code</a:t>
            </a:r>
            <a:endParaRPr kumimoji="1" lang="zh-CN" altLang="en-US" dirty="0"/>
          </a:p>
        </p:txBody>
      </p:sp>
      <p:sp>
        <p:nvSpPr>
          <p:cNvPr id="6" name="文本框 5"/>
          <p:cNvSpPr txBox="1"/>
          <p:nvPr/>
        </p:nvSpPr>
        <p:spPr>
          <a:xfrm>
            <a:off x="1009841" y="1374734"/>
            <a:ext cx="10545924" cy="338554"/>
          </a:xfrm>
          <a:prstGeom prst="rect">
            <a:avLst/>
          </a:prstGeom>
          <a:noFill/>
        </p:spPr>
        <p:txBody>
          <a:bodyPr wrap="square">
            <a:spAutoFit/>
          </a:bodyPr>
          <a:lstStyle/>
          <a:p>
            <a:pPr>
              <a:defRPr/>
            </a:pPr>
            <a:r>
              <a:rPr lang="zh-CN" altLang="en-US" sz="1600" dirty="0">
                <a:effectLst/>
                <a:latin typeface="微软雅黑 Light" panose="020B0502040204020203" pitchFamily="34" charset="-122"/>
                <a:ea typeface="阿里巴巴普惠体" panose="00020600040101010101"/>
                <a:cs typeface="Times New Roman" panose="02020603050405020304" pitchFamily="18" charset="0"/>
              </a:rPr>
              <a:t>设置字体</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009841" y="1839569"/>
            <a:ext cx="4185222" cy="4765352"/>
          </a:xfrm>
          <a:prstGeom prst="rect">
            <a:avLst/>
          </a:prstGeom>
        </p:spPr>
      </p:pic>
      <p:pic>
        <p:nvPicPr>
          <p:cNvPr id="9" name="图片 8"/>
          <p:cNvPicPr>
            <a:picLocks noChangeAspect="1"/>
          </p:cNvPicPr>
          <p:nvPr/>
        </p:nvPicPr>
        <p:blipFill>
          <a:blip r:embed="rId2"/>
          <a:stretch>
            <a:fillRect/>
          </a:stretch>
        </p:blipFill>
        <p:spPr>
          <a:xfrm>
            <a:off x="5096390" y="1755151"/>
            <a:ext cx="6645290" cy="355050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表操作</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安装</a:t>
            </a:r>
            <a:r>
              <a:rPr kumimoji="1" lang="en-US" altLang="zh-CN" dirty="0"/>
              <a:t>Visual Studio Code</a:t>
            </a:r>
            <a:endParaRPr kumimoji="1" lang="zh-CN" altLang="en-US" dirty="0"/>
          </a:p>
        </p:txBody>
      </p:sp>
      <p:sp>
        <p:nvSpPr>
          <p:cNvPr id="6" name="文本框 5"/>
          <p:cNvSpPr txBox="1"/>
          <p:nvPr/>
        </p:nvSpPr>
        <p:spPr>
          <a:xfrm>
            <a:off x="1000511" y="1320452"/>
            <a:ext cx="10545924" cy="338554"/>
          </a:xfrm>
          <a:prstGeom prst="rect">
            <a:avLst/>
          </a:prstGeom>
          <a:noFill/>
        </p:spPr>
        <p:txBody>
          <a:bodyPr wrap="square">
            <a:spAutoFit/>
          </a:bodyPr>
          <a:lstStyle/>
          <a:p>
            <a:pPr>
              <a:defRPr/>
            </a:pPr>
            <a:r>
              <a:rPr lang="zh-CN" altLang="en-US" sz="1600" dirty="0">
                <a:effectLst/>
                <a:latin typeface="微软雅黑 Light" panose="020B0502040204020203" pitchFamily="34" charset="-122"/>
                <a:ea typeface="阿里巴巴普惠体" panose="00020600040101010101"/>
                <a:cs typeface="Times New Roman" panose="02020603050405020304" pitchFamily="18" charset="0"/>
              </a:rPr>
              <a:t>设置背景色</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821093" y="1755151"/>
            <a:ext cx="4180115" cy="4624072"/>
          </a:xfrm>
          <a:prstGeom prst="rect">
            <a:avLst/>
          </a:prstGeom>
        </p:spPr>
      </p:pic>
      <p:pic>
        <p:nvPicPr>
          <p:cNvPr id="10" name="图片 9"/>
          <p:cNvPicPr>
            <a:picLocks noChangeAspect="1"/>
          </p:cNvPicPr>
          <p:nvPr/>
        </p:nvPicPr>
        <p:blipFill>
          <a:blip r:embed="rId2"/>
          <a:stretch>
            <a:fillRect/>
          </a:stretch>
        </p:blipFill>
        <p:spPr>
          <a:xfrm>
            <a:off x="5367924" y="1755151"/>
            <a:ext cx="5748233" cy="34505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表操作</a:t>
            </a:r>
            <a:r>
              <a:rPr kumimoji="1" lang="en-US" altLang="zh-CN" dirty="0"/>
              <a:t>-</a:t>
            </a:r>
            <a:r>
              <a:rPr kumimoji="1" lang="zh-CN" altLang="en-US" dirty="0"/>
              <a:t>分区表</a:t>
            </a:r>
            <a:endParaRPr kumimoji="1" lang="zh-CN" altLang="en-US" dirty="0"/>
          </a:p>
        </p:txBody>
      </p:sp>
      <p:sp>
        <p:nvSpPr>
          <p:cNvPr id="4" name="文本占位符 3"/>
          <p:cNvSpPr>
            <a:spLocks noGrp="1"/>
          </p:cNvSpPr>
          <p:nvPr>
            <p:ph type="body" sz="quarter" idx="10"/>
          </p:nvPr>
        </p:nvSpPr>
        <p:spPr>
          <a:xfrm>
            <a:off x="731521" y="815681"/>
            <a:ext cx="10749599" cy="517190"/>
          </a:xfrm>
        </p:spPr>
        <p:txBody>
          <a:bodyPr/>
          <a:lstStyle/>
          <a:p>
            <a:pPr marL="285750" indent="-285750">
              <a:buFont typeface="Wingdings" panose="05000000000000000000" pitchFamily="2" charset="2"/>
              <a:buChar char="l"/>
            </a:pPr>
            <a:r>
              <a:rPr kumimoji="1" lang="zh-CN" altLang="en-US" dirty="0"/>
              <a:t>介绍</a:t>
            </a:r>
            <a:endParaRPr kumimoji="1" lang="zh-CN" altLang="en-US" dirty="0"/>
          </a:p>
        </p:txBody>
      </p:sp>
      <p:sp>
        <p:nvSpPr>
          <p:cNvPr id="6" name="文本框 5"/>
          <p:cNvSpPr txBox="1"/>
          <p:nvPr/>
        </p:nvSpPr>
        <p:spPr>
          <a:xfrm>
            <a:off x="1009840" y="1456051"/>
            <a:ext cx="10545924" cy="1569660"/>
          </a:xfrm>
          <a:prstGeom prst="rect">
            <a:avLst/>
          </a:prstGeom>
          <a:noFill/>
        </p:spPr>
        <p:txBody>
          <a:bodyPr wrap="square">
            <a:spAutoFit/>
          </a:bodyPr>
          <a:lstStyle/>
          <a:p>
            <a:pPr marL="285750" indent="-285750">
              <a:buFont typeface="Wingdings" panose="05000000000000000000" pitchFamily="2" charset="2"/>
              <a:buChar char="Ø"/>
              <a:defRPr/>
            </a:pPr>
            <a:r>
              <a:rPr lang="zh-CN" altLang="en-US" sz="1600" dirty="0">
                <a:effectLst/>
                <a:latin typeface="微软雅黑 Light" panose="020B0502040204020203" pitchFamily="34" charset="-122"/>
                <a:ea typeface="阿里巴巴普惠体" panose="00020600040101010101"/>
                <a:cs typeface="微软雅黑" panose="020B0503020204020204" pitchFamily="34" charset="-122"/>
              </a:rPr>
              <a:t> 在大数据中，最常用的一种思想就是分治，分区表实际就是对应</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hdfs</a:t>
            </a:r>
            <a:r>
              <a:rPr lang="zh-CN" altLang="en-US" sz="1600" dirty="0">
                <a:effectLst/>
                <a:latin typeface="微软雅黑 Light" panose="020B0502040204020203" pitchFamily="34" charset="-122"/>
                <a:ea typeface="阿里巴巴普惠体" panose="00020600040101010101"/>
                <a:cs typeface="微软雅黑" panose="020B0503020204020204" pitchFamily="34" charset="-122"/>
              </a:rPr>
              <a:t>文件系统上的的独立的文件夹，该文件夹下是 该分区所有数据文件。</a:t>
            </a:r>
            <a:endParaRPr lang="en-US" altLang="zh-CN" sz="1600" dirty="0">
              <a:effectLst/>
              <a:latin typeface="微软雅黑 Light" panose="020B0502040204020203" pitchFamily="34" charset="-122"/>
              <a:ea typeface="阿里巴巴普惠体" panose="00020600040101010101"/>
              <a:cs typeface="微软雅黑" panose="020B0503020204020204" pitchFamily="34" charset="-122"/>
            </a:endParaRPr>
          </a:p>
          <a:p>
            <a:pPr marL="285750" indent="-285750">
              <a:buFont typeface="Wingdings" panose="05000000000000000000" pitchFamily="2" charset="2"/>
              <a:buChar char="Ø"/>
              <a:defRPr/>
            </a:pPr>
            <a:endParaRPr lang="en-US" altLang="zh-CN" sz="1600" dirty="0">
              <a:effectLst/>
              <a:latin typeface="微软雅黑 Light" panose="020B0502040204020203" pitchFamily="34" charset="-122"/>
              <a:ea typeface="阿里巴巴普惠体" panose="00020600040101010101"/>
              <a:cs typeface="微软雅黑" panose="020B0503020204020204" pitchFamily="34" charset="-122"/>
            </a:endParaRPr>
          </a:p>
          <a:p>
            <a:pPr marL="285750" indent="-285750">
              <a:buFont typeface="Wingdings" panose="05000000000000000000" pitchFamily="2" charset="2"/>
              <a:buChar char="Ø"/>
              <a:defRPr/>
            </a:pPr>
            <a:r>
              <a:rPr lang="zh-CN" altLang="en-US" sz="1600" dirty="0">
                <a:effectLst/>
                <a:latin typeface="微软雅黑 Light" panose="020B0502040204020203" pitchFamily="34" charset="-122"/>
                <a:ea typeface="阿里巴巴普惠体" panose="00020600040101010101"/>
                <a:cs typeface="微软雅黑" panose="020B0503020204020204" pitchFamily="34" charset="-122"/>
              </a:rPr>
              <a:t>分区可以理解为分类，通过分类把不同类型的数据放到不同的目录下。</a:t>
            </a:r>
            <a:endParaRPr lang="en-US" altLang="zh-CN" sz="1600" dirty="0">
              <a:effectLst/>
              <a:latin typeface="微软雅黑 Light" panose="020B0502040204020203" pitchFamily="34" charset="-122"/>
              <a:ea typeface="阿里巴巴普惠体" panose="00020600040101010101"/>
              <a:cs typeface="微软雅黑" panose="020B0503020204020204" pitchFamily="34" charset="-122"/>
            </a:endParaRPr>
          </a:p>
          <a:p>
            <a:pPr marL="285750" indent="-285750">
              <a:buFont typeface="Wingdings" panose="05000000000000000000" pitchFamily="2" charset="2"/>
              <a:buChar char="Ø"/>
              <a:defRPr/>
            </a:pPr>
            <a:endParaRPr lang="en-US" altLang="zh-CN" sz="1600" dirty="0">
              <a:latin typeface="微软雅黑 Light" panose="020B0502040204020203" pitchFamily="34" charset="-122"/>
              <a:ea typeface="阿里巴巴普惠体" panose="00020600040101010101"/>
              <a:cs typeface="微软雅黑" panose="020B0503020204020204" pitchFamily="34" charset="-122"/>
            </a:endParaRPr>
          </a:p>
          <a:p>
            <a:pPr marL="285750" indent="-285750">
              <a:buFont typeface="Wingdings" panose="05000000000000000000" pitchFamily="2" charset="2"/>
              <a:buChar char="Ø"/>
              <a:defRPr/>
            </a:pPr>
            <a:r>
              <a:rPr lang="en-US" altLang="zh-CN" sz="1600" dirty="0">
                <a:latin typeface="微软雅黑 Light" panose="020B0502040204020203" pitchFamily="34" charset="-122"/>
                <a:ea typeface="阿里巴巴普惠体" panose="00020600040101010101"/>
                <a:cs typeface="微软雅黑" panose="020B0503020204020204" pitchFamily="34" charset="-122"/>
              </a:rPr>
              <a:t>Hive</a:t>
            </a:r>
            <a:r>
              <a:rPr lang="zh-CN" altLang="en-US" sz="1600" dirty="0">
                <a:latin typeface="微软雅黑 Light" panose="020B0502040204020203" pitchFamily="34" charset="-122"/>
                <a:ea typeface="阿里巴巴普惠体" panose="00020600040101010101"/>
                <a:cs typeface="微软雅黑" panose="020B0503020204020204" pitchFamily="34" charset="-122"/>
              </a:rPr>
              <a:t>中可以创建一级分区表，也可以创建多级分区表</a:t>
            </a:r>
            <a:endParaRPr lang="zh-CN" altLang="en-US" sz="1600" dirty="0">
              <a:effectLst/>
              <a:latin typeface="微软雅黑 Light" panose="020B0502040204020203" pitchFamily="34" charset="-122"/>
              <a:ea typeface="阿里巴巴普惠体" panose="00020600040101010101"/>
              <a:cs typeface="微软雅黑" panose="020B0503020204020204" pitchFamily="34" charset="-122"/>
            </a:endParaRPr>
          </a:p>
        </p:txBody>
      </p:sp>
      <p:sp>
        <p:nvSpPr>
          <p:cNvPr id="11" name="文本框 10"/>
          <p:cNvSpPr txBox="1"/>
          <p:nvPr/>
        </p:nvSpPr>
        <p:spPr>
          <a:xfrm>
            <a:off x="893408" y="3292348"/>
            <a:ext cx="6097554" cy="369332"/>
          </a:xfrm>
          <a:prstGeom prst="rect">
            <a:avLst/>
          </a:prstGeom>
          <a:noFill/>
        </p:spPr>
        <p:txBody>
          <a:bodyPr wrap="square">
            <a:spAutoFit/>
          </a:bodyPr>
          <a:lstStyle/>
          <a:p>
            <a:pPr marL="285750" indent="-285750" eaLnBrk="0" fontAlgn="base" hangingPunct="0">
              <a:spcBef>
                <a:spcPct val="20000"/>
              </a:spcBef>
              <a:spcAft>
                <a:spcPct val="0"/>
              </a:spcAft>
              <a:buFont typeface="Wingdings" panose="05000000000000000000" pitchFamily="2" charset="2"/>
              <a:buChar char="l"/>
            </a:pPr>
            <a:r>
              <a:rPr kumimoji="1" lang="zh-CN" altLang="en-US" b="1" dirty="0">
                <a:solidFill>
                  <a:schemeClr val="tx1">
                    <a:lumMod val="85000"/>
                    <a:lumOff val="15000"/>
                  </a:schemeClr>
                </a:solidFill>
                <a:ea typeface="阿里巴巴普惠体" panose="00020600040101010101" pitchFamily="18" charset="-122"/>
              </a:rPr>
              <a:t>创建一级分区表</a:t>
            </a:r>
            <a:endParaRPr kumimoji="1" lang="zh-CN" altLang="zh-CN" b="1" dirty="0">
              <a:solidFill>
                <a:schemeClr val="tx1">
                  <a:lumMod val="85000"/>
                  <a:lumOff val="15000"/>
                </a:schemeClr>
              </a:solidFill>
              <a:ea typeface="阿里巴巴普惠体" panose="00020600040101010101" pitchFamily="18" charset="-122"/>
            </a:endParaRPr>
          </a:p>
        </p:txBody>
      </p:sp>
      <p:sp>
        <p:nvSpPr>
          <p:cNvPr id="13" name="文本框 12"/>
          <p:cNvSpPr txBox="1"/>
          <p:nvPr/>
        </p:nvSpPr>
        <p:spPr>
          <a:xfrm>
            <a:off x="1057292" y="3883999"/>
            <a:ext cx="10098055" cy="645160"/>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score</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sid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cid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sscore </a:t>
            </a:r>
            <a:r>
              <a:rPr lang="en-US" altLang="zh-CN" sz="1800" dirty="0">
                <a:solidFill>
                  <a:srgbClr val="800080"/>
                </a:solidFill>
                <a:effectLst/>
                <a:latin typeface="Courier New" panose="02070309020205020404" pitchFamily="49" charset="0"/>
              </a:rPr>
              <a:t>int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partitioned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month</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row</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format</a:t>
            </a:r>
            <a:r>
              <a:rPr lang="en-US" altLang="zh-CN" sz="1800" dirty="0">
                <a:solidFill>
                  <a:srgbClr val="000000"/>
                </a:solidFill>
                <a:effectLst/>
                <a:latin typeface="Courier New" panose="02070309020205020404" pitchFamily="49" charset="0"/>
              </a:rPr>
              <a:t> delimited fields terminated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14" name="文本框 13"/>
          <p:cNvSpPr txBox="1"/>
          <p:nvPr/>
        </p:nvSpPr>
        <p:spPr>
          <a:xfrm>
            <a:off x="1009840" y="4804337"/>
            <a:ext cx="6097554" cy="369332"/>
          </a:xfrm>
          <a:prstGeom prst="rect">
            <a:avLst/>
          </a:prstGeom>
          <a:noFill/>
        </p:spPr>
        <p:txBody>
          <a:bodyPr wrap="square">
            <a:spAutoFit/>
          </a:bodyPr>
          <a:lstStyle/>
          <a:p>
            <a:pPr marL="285750" indent="-285750" eaLnBrk="0" fontAlgn="base" hangingPunct="0">
              <a:spcBef>
                <a:spcPct val="20000"/>
              </a:spcBef>
              <a:spcAft>
                <a:spcPct val="0"/>
              </a:spcAft>
              <a:buFont typeface="Wingdings" panose="05000000000000000000" pitchFamily="2" charset="2"/>
              <a:buChar char="l"/>
            </a:pPr>
            <a:r>
              <a:rPr kumimoji="1" lang="zh-CN" altLang="en-US" b="1" dirty="0">
                <a:solidFill>
                  <a:schemeClr val="tx1">
                    <a:lumMod val="85000"/>
                    <a:lumOff val="15000"/>
                  </a:schemeClr>
                </a:solidFill>
                <a:ea typeface="阿里巴巴普惠体" panose="00020600040101010101" pitchFamily="18" charset="-122"/>
              </a:rPr>
              <a:t>数据加载</a:t>
            </a:r>
            <a:endParaRPr kumimoji="1" lang="zh-CN" altLang="zh-CN" b="1" dirty="0">
              <a:solidFill>
                <a:schemeClr val="tx1">
                  <a:lumMod val="85000"/>
                  <a:lumOff val="15000"/>
                </a:schemeClr>
              </a:solidFill>
              <a:ea typeface="阿里巴巴普惠体" panose="00020600040101010101" pitchFamily="18" charset="-122"/>
            </a:endParaRPr>
          </a:p>
        </p:txBody>
      </p:sp>
      <p:sp>
        <p:nvSpPr>
          <p:cNvPr id="16" name="文本框 15"/>
          <p:cNvSpPr txBox="1"/>
          <p:nvPr/>
        </p:nvSpPr>
        <p:spPr>
          <a:xfrm>
            <a:off x="1057292" y="5388618"/>
            <a:ext cx="10098055" cy="646331"/>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load</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data</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local</a:t>
            </a:r>
            <a:r>
              <a:rPr lang="en-US" altLang="zh-CN" sz="1800" dirty="0">
                <a:solidFill>
                  <a:srgbClr val="000000"/>
                </a:solidFill>
                <a:effectLst/>
                <a:latin typeface="Courier New" panose="02070309020205020404" pitchFamily="49" charset="0"/>
              </a:rPr>
              <a:t> inpath </a:t>
            </a:r>
            <a:r>
              <a:rPr lang="en-US" altLang="zh-CN" sz="1800" dirty="0">
                <a:solidFill>
                  <a:srgbClr val="808080"/>
                </a:solidFill>
                <a:effectLst/>
                <a:latin typeface="Courier New" panose="02070309020205020404" pitchFamily="49" charset="0"/>
              </a:rPr>
              <a:t>'/export/data/hivedatas/score.txt'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partition</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month</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'202006'</a:t>
            </a:r>
            <a:r>
              <a:rPr lang="en-US" altLang="zh-CN" sz="1800" b="1" dirty="0">
                <a:solidFill>
                  <a:srgbClr val="000080"/>
                </a:solidFill>
                <a:effectLst/>
                <a:latin typeface="Courier New" panose="02070309020205020404" pitchFamily="49" charset="0"/>
              </a:rPr>
              <a:t>);</a:t>
            </a:r>
            <a:endParaRPr lang="en-US" altLang="zh-CN" dirty="0">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表操作</a:t>
            </a:r>
            <a:r>
              <a:rPr kumimoji="1" lang="en-US" altLang="zh-CN" dirty="0"/>
              <a:t>-</a:t>
            </a:r>
            <a:r>
              <a:rPr kumimoji="1" lang="zh-CN" altLang="en-US" dirty="0"/>
              <a:t>分区表</a:t>
            </a:r>
            <a:endParaRPr kumimoji="1" lang="zh-CN" altLang="en-US" dirty="0"/>
          </a:p>
        </p:txBody>
      </p:sp>
      <p:sp>
        <p:nvSpPr>
          <p:cNvPr id="11" name="文本框 10"/>
          <p:cNvSpPr txBox="1"/>
          <p:nvPr/>
        </p:nvSpPr>
        <p:spPr>
          <a:xfrm>
            <a:off x="884077" y="1118315"/>
            <a:ext cx="6097554"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1" lang="zh-CN" altLang="en-US"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rPr>
              <a:t>创建</a:t>
            </a:r>
            <a:r>
              <a:rPr kumimoji="1" lang="zh-CN" altLang="en-US" b="1" dirty="0">
                <a:solidFill>
                  <a:prstClr val="black">
                    <a:lumMod val="85000"/>
                    <a:lumOff val="15000"/>
                  </a:prstClr>
                </a:solidFill>
                <a:latin typeface="Calibri" panose="020F0502020204030204"/>
                <a:ea typeface="阿里巴巴普惠体" panose="00020600040101010101" pitchFamily="18" charset="-122"/>
              </a:rPr>
              <a:t>多</a:t>
            </a:r>
            <a:r>
              <a:rPr kumimoji="1" lang="zh-CN" altLang="en-US"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rPr>
              <a:t>级分区表</a:t>
            </a:r>
            <a:endParaRPr kumimoji="1" lang="zh-CN" altLang="zh-CN"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endParaRPr>
          </a:p>
        </p:txBody>
      </p:sp>
      <p:sp>
        <p:nvSpPr>
          <p:cNvPr id="13" name="文本框 12"/>
          <p:cNvSpPr txBox="1"/>
          <p:nvPr/>
        </p:nvSpPr>
        <p:spPr>
          <a:xfrm>
            <a:off x="1169259" y="1887181"/>
            <a:ext cx="10098055" cy="1198880"/>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score2</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sid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cid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sscore </a:t>
            </a:r>
            <a:r>
              <a:rPr lang="en-US" altLang="zh-CN" sz="1800" dirty="0">
                <a:solidFill>
                  <a:srgbClr val="800080"/>
                </a:solidFill>
                <a:effectLst/>
                <a:latin typeface="Courier New" panose="02070309020205020404" pitchFamily="49" charset="0"/>
              </a:rPr>
              <a:t>int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partitioned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800080"/>
                </a:solidFill>
                <a:effectLst/>
                <a:latin typeface="Courier New" panose="02070309020205020404" pitchFamily="49" charset="0"/>
              </a:rPr>
              <a:t>year</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month</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0080"/>
                </a:solidFill>
                <a:effectLst/>
                <a:latin typeface="Courier New" panose="02070309020205020404" pitchFamily="49" charset="0"/>
              </a:rPr>
              <a:t>day</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row</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format</a:t>
            </a:r>
            <a:r>
              <a:rPr lang="en-US" altLang="zh-CN" sz="1800" dirty="0">
                <a:solidFill>
                  <a:srgbClr val="000000"/>
                </a:solidFill>
                <a:effectLst/>
                <a:latin typeface="Courier New" panose="02070309020205020404" pitchFamily="49" charset="0"/>
              </a:rPr>
              <a:t> delimited fields terminated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4" name="文本框 13"/>
          <p:cNvSpPr txBox="1"/>
          <p:nvPr/>
        </p:nvSpPr>
        <p:spPr>
          <a:xfrm>
            <a:off x="981848" y="3487045"/>
            <a:ext cx="6097554"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1" lang="zh-CN" altLang="en-US"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rPr>
              <a:t>数据加载</a:t>
            </a:r>
            <a:endParaRPr kumimoji="1" lang="zh-CN" altLang="zh-CN"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endParaRPr>
          </a:p>
        </p:txBody>
      </p:sp>
      <p:sp>
        <p:nvSpPr>
          <p:cNvPr id="16" name="文本框 15"/>
          <p:cNvSpPr txBox="1"/>
          <p:nvPr/>
        </p:nvSpPr>
        <p:spPr>
          <a:xfrm>
            <a:off x="1169259" y="4184969"/>
            <a:ext cx="10098055" cy="646331"/>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load</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data</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local</a:t>
            </a:r>
            <a:r>
              <a:rPr lang="en-US" altLang="zh-CN" sz="1800" dirty="0">
                <a:solidFill>
                  <a:srgbClr val="000000"/>
                </a:solidFill>
                <a:effectLst/>
                <a:latin typeface="Courier New" panose="02070309020205020404" pitchFamily="49" charset="0"/>
              </a:rPr>
              <a:t> inpath </a:t>
            </a:r>
            <a:r>
              <a:rPr lang="en-US" altLang="zh-CN" sz="1800" dirty="0">
                <a:solidFill>
                  <a:srgbClr val="808080"/>
                </a:solidFill>
                <a:effectLst/>
                <a:latin typeface="Courier New" panose="02070309020205020404" pitchFamily="49" charset="0"/>
              </a:rPr>
              <a:t>'/export/data/hivedatas/score.txt'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score2 </a:t>
            </a:r>
            <a:r>
              <a:rPr lang="en-US" altLang="zh-CN" sz="1800" b="1" dirty="0">
                <a:solidFill>
                  <a:srgbClr val="0000FF"/>
                </a:solidFill>
                <a:effectLst/>
                <a:latin typeface="Courier New" panose="02070309020205020404" pitchFamily="49" charset="0"/>
              </a:rPr>
              <a:t>partition</a:t>
            </a:r>
            <a:r>
              <a:rPr lang="en-US" altLang="zh-CN" sz="1800" b="1" dirty="0">
                <a:solidFill>
                  <a:srgbClr val="000080"/>
                </a:solidFill>
                <a:effectLst/>
                <a:latin typeface="Courier New" panose="02070309020205020404" pitchFamily="49" charset="0"/>
              </a:rPr>
              <a:t>(</a:t>
            </a:r>
            <a:r>
              <a:rPr lang="en-US" altLang="zh-CN" sz="1800" dirty="0">
                <a:solidFill>
                  <a:srgbClr val="800080"/>
                </a:solidFill>
                <a:effectLst/>
                <a:latin typeface="Courier New" panose="02070309020205020404" pitchFamily="49" charset="0"/>
              </a:rPr>
              <a:t>year</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'2020'</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month</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'06'</a:t>
            </a:r>
            <a:r>
              <a:rPr lang="en-US" altLang="zh-CN" sz="1800" b="1" dirty="0">
                <a:solidFill>
                  <a:srgbClr val="000080"/>
                </a:solidFill>
                <a:effectLst/>
                <a:latin typeface="Courier New" panose="02070309020205020404" pitchFamily="49" charset="0"/>
              </a:rPr>
              <a:t>,</a:t>
            </a:r>
            <a:r>
              <a:rPr lang="en-US" altLang="zh-CN" sz="1800" dirty="0">
                <a:solidFill>
                  <a:srgbClr val="800080"/>
                </a:solidFill>
                <a:effectLst/>
                <a:latin typeface="Courier New" panose="02070309020205020404" pitchFamily="49" charset="0"/>
              </a:rPr>
              <a:t>day</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'01'</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12" name="文本框 11"/>
          <p:cNvSpPr txBox="1"/>
          <p:nvPr/>
        </p:nvSpPr>
        <p:spPr>
          <a:xfrm>
            <a:off x="1169259" y="5286378"/>
            <a:ext cx="6097554" cy="369332"/>
          </a:xfrm>
          <a:prstGeom prst="rect">
            <a:avLst/>
          </a:prstGeom>
          <a:noFill/>
        </p:spPr>
        <p:txBody>
          <a:bodyPr wrap="square">
            <a:spAutoFit/>
          </a:bodyPr>
          <a:lstStyle/>
          <a:p>
            <a:r>
              <a:rPr lang="zh-CN" altLang="en-US" dirty="0"/>
              <a:t>加载数据之后，多级分区表会创建多级分区目录</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表操作</a:t>
            </a:r>
            <a:r>
              <a:rPr kumimoji="1" lang="en-US" altLang="zh-CN" dirty="0"/>
              <a:t>-</a:t>
            </a:r>
            <a:r>
              <a:rPr kumimoji="1" lang="zh-CN" altLang="en-US" dirty="0"/>
              <a:t>分区表</a:t>
            </a:r>
            <a:endParaRPr kumimoji="1" lang="zh-CN" altLang="en-US" dirty="0"/>
          </a:p>
        </p:txBody>
      </p:sp>
      <p:sp>
        <p:nvSpPr>
          <p:cNvPr id="11" name="文本框 10"/>
          <p:cNvSpPr txBox="1"/>
          <p:nvPr/>
        </p:nvSpPr>
        <p:spPr>
          <a:xfrm>
            <a:off x="837424" y="961965"/>
            <a:ext cx="6097554"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1" lang="zh-CN" altLang="en-US"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rPr>
              <a:t>查看分区</a:t>
            </a:r>
            <a:endParaRPr kumimoji="1" lang="zh-CN" altLang="zh-CN"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endParaRPr>
          </a:p>
        </p:txBody>
      </p:sp>
      <p:sp>
        <p:nvSpPr>
          <p:cNvPr id="13" name="文本框 12"/>
          <p:cNvSpPr txBox="1"/>
          <p:nvPr/>
        </p:nvSpPr>
        <p:spPr>
          <a:xfrm>
            <a:off x="1046972" y="1446373"/>
            <a:ext cx="10098055" cy="369332"/>
          </a:xfrm>
          <a:prstGeom prst="rect">
            <a:avLst/>
          </a:prstGeom>
          <a:solidFill>
            <a:srgbClr val="FFFFE4"/>
          </a:solidFill>
          <a:ln>
            <a:solidFill>
              <a:schemeClr val="tx1"/>
            </a:solidFill>
          </a:ln>
        </p:spPr>
        <p:txBody>
          <a:bodyPr wrap="square">
            <a:spAutoFit/>
          </a:bodyPr>
          <a:lstStyle/>
          <a:p>
            <a:pPr>
              <a:defRPr/>
            </a:pPr>
            <a:r>
              <a:rPr lang="en-US" altLang="zh-CN" sz="1800" dirty="0">
                <a:solidFill>
                  <a:srgbClr val="000000"/>
                </a:solidFill>
                <a:effectLst/>
                <a:latin typeface="Courier New" panose="02070309020205020404" pitchFamily="49" charset="0"/>
              </a:rPr>
              <a:t>show partitions score</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14" name="文本框 13"/>
          <p:cNvSpPr txBox="1"/>
          <p:nvPr/>
        </p:nvSpPr>
        <p:spPr>
          <a:xfrm>
            <a:off x="837424" y="2278987"/>
            <a:ext cx="6097554"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1" lang="zh-CN" altLang="en-US"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rPr>
              <a:t>添加分区</a:t>
            </a:r>
            <a:endParaRPr kumimoji="1" lang="zh-CN" altLang="zh-CN"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endParaRPr>
          </a:p>
        </p:txBody>
      </p:sp>
      <p:sp>
        <p:nvSpPr>
          <p:cNvPr id="16" name="文本框 15"/>
          <p:cNvSpPr txBox="1"/>
          <p:nvPr/>
        </p:nvSpPr>
        <p:spPr>
          <a:xfrm>
            <a:off x="972326" y="3105834"/>
            <a:ext cx="10952197" cy="646331"/>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ea typeface="阿里巴巴普惠体" panose="00020600040101010101"/>
              </a:rPr>
              <a:t>alter</a:t>
            </a:r>
            <a:r>
              <a:rPr lang="en-US" altLang="zh-CN" sz="1800" dirty="0">
                <a:solidFill>
                  <a:srgbClr val="000000"/>
                </a:solidFill>
                <a:effectLst/>
                <a:latin typeface="Courier New" panose="02070309020205020404" pitchFamily="49" charset="0"/>
                <a:ea typeface="阿里巴巴普惠体" panose="00020600040101010101"/>
              </a:rPr>
              <a:t> </a:t>
            </a:r>
            <a:r>
              <a:rPr lang="en-US" altLang="zh-CN" sz="1800" b="1" dirty="0">
                <a:solidFill>
                  <a:srgbClr val="0000FF"/>
                </a:solidFill>
                <a:effectLst/>
                <a:latin typeface="Courier New" panose="02070309020205020404" pitchFamily="49" charset="0"/>
                <a:ea typeface="阿里巴巴普惠体" panose="00020600040101010101"/>
              </a:rPr>
              <a:t>table</a:t>
            </a:r>
            <a:r>
              <a:rPr lang="en-US" altLang="zh-CN" sz="1800" dirty="0">
                <a:solidFill>
                  <a:srgbClr val="000000"/>
                </a:solidFill>
                <a:effectLst/>
                <a:latin typeface="Courier New" panose="02070309020205020404" pitchFamily="49" charset="0"/>
                <a:ea typeface="阿里巴巴普惠体" panose="00020600040101010101"/>
              </a:rPr>
              <a:t> score </a:t>
            </a:r>
            <a:r>
              <a:rPr lang="en-US" altLang="zh-CN" sz="1800" b="1" dirty="0">
                <a:solidFill>
                  <a:srgbClr val="0000FF"/>
                </a:solidFill>
                <a:effectLst/>
                <a:latin typeface="Courier New" panose="02070309020205020404" pitchFamily="49" charset="0"/>
                <a:ea typeface="阿里巴巴普惠体" panose="00020600040101010101"/>
              </a:rPr>
              <a:t>add</a:t>
            </a:r>
            <a:r>
              <a:rPr lang="en-US" altLang="zh-CN" sz="1800" dirty="0">
                <a:solidFill>
                  <a:srgbClr val="000000"/>
                </a:solidFill>
                <a:effectLst/>
                <a:latin typeface="Courier New" panose="02070309020205020404" pitchFamily="49" charset="0"/>
                <a:ea typeface="阿里巴巴普惠体" panose="00020600040101010101"/>
              </a:rPr>
              <a:t> </a:t>
            </a:r>
            <a:r>
              <a:rPr lang="en-US" altLang="zh-CN" sz="1800" b="1" dirty="0">
                <a:solidFill>
                  <a:srgbClr val="0000FF"/>
                </a:solidFill>
                <a:effectLst/>
                <a:latin typeface="Courier New" panose="02070309020205020404" pitchFamily="49" charset="0"/>
                <a:ea typeface="阿里巴巴普惠体" panose="00020600040101010101"/>
              </a:rPr>
              <a:t>partition</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b="1" dirty="0">
                <a:solidFill>
                  <a:srgbClr val="0000FF"/>
                </a:solidFill>
                <a:effectLst/>
                <a:latin typeface="Courier New" panose="02070309020205020404" pitchFamily="49" charset="0"/>
                <a:ea typeface="阿里巴巴普惠体" panose="00020600040101010101"/>
              </a:rPr>
              <a:t>month</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dirty="0">
                <a:solidFill>
                  <a:srgbClr val="808080"/>
                </a:solidFill>
                <a:effectLst/>
                <a:latin typeface="Courier New" panose="02070309020205020404" pitchFamily="49" charset="0"/>
                <a:ea typeface="阿里巴巴普惠体" panose="00020600040101010101"/>
              </a:rPr>
              <a:t>'202008’</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dirty="0">
                <a:solidFill>
                  <a:srgbClr val="000000"/>
                </a:solidFill>
                <a:effectLst/>
                <a:latin typeface="Courier New" panose="02070309020205020404" pitchFamily="49" charset="0"/>
                <a:ea typeface="阿里巴巴普惠体" panose="00020600040101010101"/>
              </a:rPr>
              <a:t> </a:t>
            </a:r>
            <a:endParaRPr lang="en-US" altLang="zh-CN" sz="1800" dirty="0">
              <a:solidFill>
                <a:srgbClr val="000000"/>
              </a:solidFill>
              <a:effectLst/>
              <a:latin typeface="Courier New" panose="02070309020205020404" pitchFamily="49" charset="0"/>
              <a:ea typeface="阿里巴巴普惠体" panose="00020600040101010101"/>
            </a:endParaRPr>
          </a:p>
          <a:p>
            <a:r>
              <a:rPr lang="en-US" altLang="zh-CN" sz="1800" b="1" dirty="0">
                <a:solidFill>
                  <a:srgbClr val="0000FF"/>
                </a:solidFill>
                <a:effectLst/>
                <a:latin typeface="Courier New" panose="02070309020205020404" pitchFamily="49" charset="0"/>
                <a:ea typeface="阿里巴巴普惠体" panose="00020600040101010101"/>
              </a:rPr>
              <a:t>alter</a:t>
            </a:r>
            <a:r>
              <a:rPr lang="en-US" altLang="zh-CN" sz="1800" dirty="0">
                <a:solidFill>
                  <a:srgbClr val="000000"/>
                </a:solidFill>
                <a:effectLst/>
                <a:latin typeface="Courier New" panose="02070309020205020404" pitchFamily="49" charset="0"/>
                <a:ea typeface="阿里巴巴普惠体" panose="00020600040101010101"/>
              </a:rPr>
              <a:t> </a:t>
            </a:r>
            <a:r>
              <a:rPr lang="en-US" altLang="zh-CN" sz="1800" b="1" dirty="0">
                <a:solidFill>
                  <a:srgbClr val="0000FF"/>
                </a:solidFill>
                <a:effectLst/>
                <a:latin typeface="Courier New" panose="02070309020205020404" pitchFamily="49" charset="0"/>
                <a:ea typeface="阿里巴巴普惠体" panose="00020600040101010101"/>
              </a:rPr>
              <a:t>table</a:t>
            </a:r>
            <a:r>
              <a:rPr lang="en-US" altLang="zh-CN" sz="1800" dirty="0">
                <a:solidFill>
                  <a:srgbClr val="000000"/>
                </a:solidFill>
                <a:effectLst/>
                <a:latin typeface="Courier New" panose="02070309020205020404" pitchFamily="49" charset="0"/>
                <a:ea typeface="阿里巴巴普惠体" panose="00020600040101010101"/>
              </a:rPr>
              <a:t> score </a:t>
            </a:r>
            <a:r>
              <a:rPr lang="en-US" altLang="zh-CN" sz="1800" b="1" dirty="0">
                <a:solidFill>
                  <a:srgbClr val="0000FF"/>
                </a:solidFill>
                <a:effectLst/>
                <a:latin typeface="Courier New" panose="02070309020205020404" pitchFamily="49" charset="0"/>
                <a:ea typeface="阿里巴巴普惠体" panose="00020600040101010101"/>
              </a:rPr>
              <a:t>add</a:t>
            </a:r>
            <a:r>
              <a:rPr lang="en-US" altLang="zh-CN" sz="1800" dirty="0">
                <a:solidFill>
                  <a:srgbClr val="000000"/>
                </a:solidFill>
                <a:effectLst/>
                <a:latin typeface="Courier New" panose="02070309020205020404" pitchFamily="49" charset="0"/>
                <a:ea typeface="阿里巴巴普惠体" panose="00020600040101010101"/>
              </a:rPr>
              <a:t> </a:t>
            </a:r>
            <a:r>
              <a:rPr lang="en-US" altLang="zh-CN" sz="1800" b="1" dirty="0">
                <a:solidFill>
                  <a:srgbClr val="0000FF"/>
                </a:solidFill>
                <a:effectLst/>
                <a:latin typeface="Courier New" panose="02070309020205020404" pitchFamily="49" charset="0"/>
                <a:ea typeface="阿里巴巴普惠体" panose="00020600040101010101"/>
              </a:rPr>
              <a:t>partition</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b="1" dirty="0">
                <a:solidFill>
                  <a:srgbClr val="0000FF"/>
                </a:solidFill>
                <a:effectLst/>
                <a:latin typeface="Courier New" panose="02070309020205020404" pitchFamily="49" charset="0"/>
                <a:ea typeface="阿里巴巴普惠体" panose="00020600040101010101"/>
              </a:rPr>
              <a:t>month</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dirty="0">
                <a:solidFill>
                  <a:srgbClr val="808080"/>
                </a:solidFill>
                <a:effectLst/>
                <a:latin typeface="Courier New" panose="02070309020205020404" pitchFamily="49" charset="0"/>
                <a:ea typeface="阿里巴巴普惠体" panose="00020600040101010101"/>
              </a:rPr>
              <a:t>'202009'</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dirty="0">
                <a:solidFill>
                  <a:srgbClr val="000000"/>
                </a:solidFill>
                <a:effectLst/>
                <a:latin typeface="Courier New" panose="02070309020205020404" pitchFamily="49" charset="0"/>
                <a:ea typeface="阿里巴巴普惠体" panose="00020600040101010101"/>
              </a:rPr>
              <a:t> </a:t>
            </a:r>
            <a:r>
              <a:rPr lang="en-US" altLang="zh-CN" sz="1800" b="1" dirty="0">
                <a:solidFill>
                  <a:srgbClr val="0000FF"/>
                </a:solidFill>
                <a:effectLst/>
                <a:latin typeface="Courier New" panose="02070309020205020404" pitchFamily="49" charset="0"/>
                <a:ea typeface="阿里巴巴普惠体" panose="00020600040101010101"/>
              </a:rPr>
              <a:t>partition</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b="1" dirty="0">
                <a:solidFill>
                  <a:srgbClr val="0000FF"/>
                </a:solidFill>
                <a:effectLst/>
                <a:latin typeface="Courier New" panose="02070309020205020404" pitchFamily="49" charset="0"/>
                <a:ea typeface="阿里巴巴普惠体" panose="00020600040101010101"/>
              </a:rPr>
              <a:t>month</a:t>
            </a:r>
            <a:r>
              <a:rPr lang="en-US" altLang="zh-CN" sz="1800" dirty="0">
                <a:solidFill>
                  <a:srgbClr val="000000"/>
                </a:solidFill>
                <a:effectLst/>
                <a:latin typeface="Courier New" panose="02070309020205020404" pitchFamily="49" charset="0"/>
                <a:ea typeface="阿里巴巴普惠体" panose="00020600040101010101"/>
              </a:rPr>
              <a:t> </a:t>
            </a:r>
            <a:r>
              <a:rPr lang="en-US" altLang="zh-CN" sz="1800" b="1" dirty="0">
                <a:solidFill>
                  <a:srgbClr val="000080"/>
                </a:solidFill>
                <a:effectLst/>
                <a:latin typeface="Courier New" panose="02070309020205020404" pitchFamily="49" charset="0"/>
                <a:ea typeface="阿里巴巴普惠体" panose="00020600040101010101"/>
              </a:rPr>
              <a:t>=</a:t>
            </a:r>
            <a:r>
              <a:rPr lang="en-US" altLang="zh-CN" sz="1800" dirty="0">
                <a:solidFill>
                  <a:srgbClr val="000000"/>
                </a:solidFill>
                <a:effectLst/>
                <a:latin typeface="Courier New" panose="02070309020205020404" pitchFamily="49" charset="0"/>
                <a:ea typeface="阿里巴巴普惠体" panose="00020600040101010101"/>
              </a:rPr>
              <a:t> </a:t>
            </a:r>
            <a:r>
              <a:rPr lang="en-US" altLang="zh-CN" sz="1800" dirty="0">
                <a:solidFill>
                  <a:srgbClr val="808080"/>
                </a:solidFill>
                <a:effectLst/>
                <a:latin typeface="Courier New" panose="02070309020205020404" pitchFamily="49" charset="0"/>
                <a:ea typeface="阿里巴巴普惠体" panose="00020600040101010101"/>
              </a:rPr>
              <a:t>'202010'</a:t>
            </a:r>
            <a:r>
              <a:rPr lang="en-US" altLang="zh-CN" sz="1800" b="1" dirty="0">
                <a:solidFill>
                  <a:srgbClr val="000080"/>
                </a:solidFill>
                <a:effectLst/>
                <a:latin typeface="Courier New" panose="02070309020205020404" pitchFamily="49" charset="0"/>
                <a:ea typeface="阿里巴巴普惠体" panose="00020600040101010101"/>
              </a:rPr>
              <a:t>);</a:t>
            </a:r>
            <a:endParaRPr lang="en-US" altLang="zh-CN" dirty="0">
              <a:effectLst/>
              <a:ea typeface="阿里巴巴普惠体" panose="00020600040101010101"/>
            </a:endParaRPr>
          </a:p>
        </p:txBody>
      </p:sp>
      <p:sp>
        <p:nvSpPr>
          <p:cNvPr id="8" name="文本框 7"/>
          <p:cNvSpPr txBox="1"/>
          <p:nvPr/>
        </p:nvSpPr>
        <p:spPr>
          <a:xfrm>
            <a:off x="837424" y="4229031"/>
            <a:ext cx="6097554"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1" lang="zh-CN" altLang="en-US" b="1" dirty="0">
                <a:solidFill>
                  <a:prstClr val="black">
                    <a:lumMod val="85000"/>
                    <a:lumOff val="15000"/>
                  </a:prstClr>
                </a:solidFill>
                <a:latin typeface="Calibri" panose="020F0502020204030204"/>
                <a:ea typeface="阿里巴巴普惠体" panose="00020600040101010101" pitchFamily="18" charset="-122"/>
              </a:rPr>
              <a:t>删除分区</a:t>
            </a:r>
            <a:endParaRPr kumimoji="1" lang="zh-CN" altLang="zh-CN" sz="1800" b="1" i="0" u="none" strike="noStrike" kern="1200" cap="none" spc="0" normalizeH="0" baseline="0" noProof="0" dirty="0">
              <a:ln>
                <a:noFill/>
              </a:ln>
              <a:solidFill>
                <a:prstClr val="black">
                  <a:lumMod val="85000"/>
                  <a:lumOff val="15000"/>
                </a:prstClr>
              </a:solidFill>
              <a:effectLst/>
              <a:uLnTx/>
              <a:uFillTx/>
              <a:latin typeface="Calibri" panose="020F0502020204030204"/>
              <a:ea typeface="阿里巴巴普惠体" panose="00020600040101010101" pitchFamily="18" charset="-122"/>
              <a:cs typeface="+mn-cs"/>
            </a:endParaRPr>
          </a:p>
        </p:txBody>
      </p:sp>
      <p:sp>
        <p:nvSpPr>
          <p:cNvPr id="15" name="文本框 14"/>
          <p:cNvSpPr txBox="1"/>
          <p:nvPr/>
        </p:nvSpPr>
        <p:spPr>
          <a:xfrm>
            <a:off x="1046972" y="4844396"/>
            <a:ext cx="9337999" cy="369332"/>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alter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drop</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partition</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month</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'202010'</a:t>
            </a:r>
            <a:r>
              <a:rPr lang="en-US" altLang="zh-CN" sz="1800" b="1" dirty="0">
                <a:solidFill>
                  <a:srgbClr val="000080"/>
                </a:solidFill>
                <a:effectLst/>
                <a:latin typeface="Courier New" panose="02070309020205020404" pitchFamily="49" charset="0"/>
              </a:rPr>
              <a:t>);</a:t>
            </a:r>
            <a:endParaRPr lang="en-US" altLang="zh-CN" dirty="0">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dirty="0"/>
              <a:t>连接</a:t>
            </a:r>
            <a:r>
              <a:rPr lang="en-US" altLang="zh-CN" dirty="0"/>
              <a:t>hive</a:t>
            </a:r>
            <a:endParaRPr lang="en-US" altLang="zh-CN" dirty="0"/>
          </a:p>
          <a:p>
            <a:r>
              <a:rPr lang="zh-CN" altLang="en-US" dirty="0"/>
              <a:t>在</a:t>
            </a:r>
            <a:r>
              <a:rPr lang="en-US" altLang="zh-CN" dirty="0"/>
              <a:t>hive</a:t>
            </a:r>
            <a:r>
              <a:rPr lang="zh-CN" altLang="en-US" dirty="0"/>
              <a:t>里面创建表</a:t>
            </a:r>
            <a:endParaRPr lang="zh-CN" altLang="en-US" dirty="0"/>
          </a:p>
          <a:p>
            <a:r>
              <a:rPr lang="zh-CN" altLang="en-US" dirty="0"/>
              <a:t>在</a:t>
            </a:r>
            <a:r>
              <a:rPr lang="en-US" altLang="zh-CN" dirty="0"/>
              <a:t>hive</a:t>
            </a:r>
            <a:r>
              <a:rPr lang="zh-CN" altLang="en-US" dirty="0"/>
              <a:t>里面插入数据</a:t>
            </a:r>
            <a:endParaRPr lang="zh-CN" altLang="en-US" dirty="0"/>
          </a:p>
          <a:p>
            <a:r>
              <a:rPr lang="zh-CN" altLang="en-US" dirty="0"/>
              <a:t>在</a:t>
            </a:r>
            <a:r>
              <a:rPr lang="en-US" altLang="zh-CN" dirty="0"/>
              <a:t>hive</a:t>
            </a:r>
            <a:r>
              <a:rPr lang="zh-CN" altLang="en-US" dirty="0"/>
              <a:t>里面加载数据</a:t>
            </a:r>
            <a:endParaRPr lang="zh-CN" dirty="0"/>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zh-CN" altLang="en-US" dirty="0"/>
          </a:p>
        </p:txBody>
      </p:sp>
      <p:sp>
        <p:nvSpPr>
          <p:cNvPr id="4" name="标题 3"/>
          <p:cNvSpPr>
            <a:spLocks noGrp="1"/>
          </p:cNvSpPr>
          <p:nvPr>
            <p:ph type="title"/>
          </p:nvPr>
        </p:nvSpPr>
        <p:spPr/>
        <p:txBody>
          <a:bodyPr/>
          <a:lstStyle/>
          <a:p>
            <a:r>
              <a:rPr lang="en-US" altLang="zh-CN">
                <a:solidFill>
                  <a:schemeClr val="tx1"/>
                </a:solidFill>
                <a:sym typeface="+mn-ea"/>
              </a:rPr>
              <a:t>Hive</a:t>
            </a:r>
            <a:r>
              <a:rPr>
                <a:solidFill>
                  <a:schemeClr val="tx1"/>
                </a:solidFill>
                <a:sym typeface="+mn-ea"/>
              </a:rPr>
              <a:t>基本操作</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dirty="0">
                <a:solidFill>
                  <a:schemeClr val="tx1"/>
                </a:solidFill>
              </a:rPr>
              <a:t>数据仓库概论</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概论</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基本操作</a:t>
            </a:r>
            <a:endParaRPr lang="en-US" altLang="zh-CN" dirty="0">
              <a:solidFill>
                <a:schemeClr val="tx1"/>
              </a:solidFill>
            </a:endParaRPr>
          </a:p>
          <a:p>
            <a:r>
              <a:rPr lang="en-US" altLang="zh-CN" dirty="0">
                <a:solidFill>
                  <a:srgbClr val="FF0000"/>
                </a:solidFill>
              </a:rPr>
              <a:t>Zeppelin</a:t>
            </a:r>
            <a:r>
              <a:rPr lang="zh-CN" altLang="en-US" dirty="0">
                <a:solidFill>
                  <a:srgbClr val="FF0000"/>
                </a:solidFill>
              </a:rPr>
              <a:t>框架</a:t>
            </a:r>
            <a:endParaRPr lang="en-US" altLang="zh-CN" dirty="0">
              <a:solidFill>
                <a:srgbClr val="FF0000"/>
              </a:solidFill>
            </a:endParaRPr>
          </a:p>
          <a:p>
            <a:r>
              <a:rPr lang="en-US" altLang="zh-CN" dirty="0"/>
              <a:t>Hive</a:t>
            </a:r>
            <a:r>
              <a:rPr lang="zh-CN" altLang="en-US" dirty="0"/>
              <a:t>查询操作</a:t>
            </a:r>
            <a:endParaRPr lang="en-US" altLang="zh-CN" dirty="0"/>
          </a:p>
          <a:p>
            <a:r>
              <a:rPr lang="en-US" altLang="zh-CN" dirty="0"/>
              <a:t>Hive</a:t>
            </a:r>
            <a:r>
              <a:rPr lang="zh-CN" altLang="en-US" dirty="0"/>
              <a:t>内置函数</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数据库和数据仓库区别</a:t>
            </a:r>
            <a:endParaRPr kumimoji="1" lang="zh-CN" altLang="en-US" dirty="0"/>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dirty="0">
              <a:ea typeface="Alibaba PuHuiTi R" pitchFamily="18" charset="-122"/>
            </a:endParaRPr>
          </a:p>
        </p:txBody>
      </p:sp>
      <p:sp>
        <p:nvSpPr>
          <p:cNvPr id="29" name="文本占位符 3"/>
          <p:cNvSpPr txBox="1"/>
          <p:nvPr/>
        </p:nvSpPr>
        <p:spPr>
          <a:xfrm>
            <a:off x="608242" y="1000064"/>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285750" indent="-285750">
              <a:lnSpc>
                <a:spcPct val="150000"/>
              </a:lnSpc>
              <a:buClr>
                <a:srgbClr val="404040"/>
              </a:buClr>
              <a:buSzPct val="85000"/>
              <a:buFont typeface="Wingdings" panose="05000000000000000000" pitchFamily="2" charset="2"/>
              <a:buChar char="Ø"/>
            </a:pPr>
            <a:r>
              <a:rPr lang="zh-CN" altLang="en-US" dirty="0">
                <a:ea typeface="Alibaba PuHuiTi R" pitchFamily="18" charset="-122"/>
              </a:rPr>
              <a:t>数据库</a:t>
            </a:r>
            <a:endParaRPr lang="zh-CN" altLang="en-US" dirty="0">
              <a:ea typeface="Alibaba PuHuiTi R" pitchFamily="18" charset="-122"/>
            </a:endParaRPr>
          </a:p>
        </p:txBody>
      </p:sp>
      <p:sp>
        <p:nvSpPr>
          <p:cNvPr id="26" name="文本框 25"/>
          <p:cNvSpPr txBox="1"/>
          <p:nvPr/>
        </p:nvSpPr>
        <p:spPr>
          <a:xfrm>
            <a:off x="936950" y="1710548"/>
            <a:ext cx="11143083" cy="1323439"/>
          </a:xfrm>
          <a:prstGeom prst="rect">
            <a:avLst/>
          </a:prstGeom>
          <a:noFill/>
        </p:spPr>
        <p:txBody>
          <a:bodyPr wrap="square">
            <a:spAutoFit/>
          </a:bodyPr>
          <a:lstStyle/>
          <a:p>
            <a:r>
              <a:rPr lang="zh-CN" altLang="zh-CN" sz="1600" kern="0" dirty="0">
                <a:solidFill>
                  <a:srgbClr val="000000"/>
                </a:solidFill>
                <a:effectLst/>
                <a:latin typeface="Courier New" panose="02070309020205020404" pitchFamily="49" charset="0"/>
                <a:ea typeface="阿里巴巴普惠体" panose="00020600040101010101"/>
                <a:cs typeface="微软雅黑" panose="020B0503020204020204" pitchFamily="34" charset="-122"/>
              </a:rPr>
              <a:t>数据库是面向交易的处理系统，它是针对具体业务在数据库联机的日常操作，通常对记录进行查询、修改。用户较为关心操作的响应时间、数据的安全性、完整性和并发支持的用户数等问题。</a:t>
            </a:r>
            <a:endParaRPr lang="en-US" altLang="zh-CN" sz="1600" kern="0" dirty="0">
              <a:solidFill>
                <a:srgbClr val="000000"/>
              </a:solidFill>
              <a:effectLst/>
              <a:latin typeface="Courier New" panose="02070309020205020404" pitchFamily="49" charset="0"/>
              <a:ea typeface="阿里巴巴普惠体" panose="00020600040101010101"/>
              <a:cs typeface="微软雅黑" panose="020B0503020204020204" pitchFamily="34" charset="-122"/>
            </a:endParaRPr>
          </a:p>
          <a:p>
            <a:endParaRPr lang="en-US" altLang="zh-CN" sz="1600" kern="0" dirty="0">
              <a:solidFill>
                <a:srgbClr val="000000"/>
              </a:solidFill>
              <a:latin typeface="Courier New" panose="02070309020205020404" pitchFamily="49" charset="0"/>
              <a:ea typeface="阿里巴巴普惠体" panose="00020600040101010101"/>
              <a:cs typeface="微软雅黑" panose="020B0503020204020204" pitchFamily="34" charset="-122"/>
            </a:endParaRPr>
          </a:p>
          <a:p>
            <a:r>
              <a:rPr lang="zh-CN" altLang="zh-CN" sz="1600" kern="0" dirty="0">
                <a:solidFill>
                  <a:srgbClr val="000000"/>
                </a:solidFill>
                <a:effectLst/>
                <a:latin typeface="Courier New" panose="02070309020205020404" pitchFamily="49" charset="0"/>
                <a:ea typeface="阿里巴巴普惠体" panose="00020600040101010101"/>
                <a:cs typeface="微软雅黑" panose="020B0503020204020204" pitchFamily="34" charset="-122"/>
              </a:rPr>
              <a:t>传统的数据库系统作为数据管理的主要手段，主要用于操作型处理，也被称为联机事务处理</a:t>
            </a:r>
            <a:r>
              <a:rPr lang="en-US" altLang="zh-CN" sz="1600" kern="0" dirty="0">
                <a:solidFill>
                  <a:srgbClr val="000000"/>
                </a:solidFill>
                <a:effectLst/>
                <a:latin typeface="Courier New" panose="02070309020205020404" pitchFamily="49" charset="0"/>
                <a:ea typeface="阿里巴巴普惠体" panose="00020600040101010101"/>
                <a:cs typeface="微软雅黑" panose="020B0503020204020204" pitchFamily="34" charset="-122"/>
              </a:rPr>
              <a:t> OLTP</a:t>
            </a:r>
            <a:r>
              <a:rPr lang="zh-CN" altLang="zh-CN" sz="1600" kern="0" dirty="0">
                <a:solidFill>
                  <a:srgbClr val="000000"/>
                </a:solidFill>
                <a:effectLst/>
                <a:latin typeface="Courier New" panose="02070309020205020404" pitchFamily="49" charset="0"/>
                <a:ea typeface="阿里巴巴普惠体" panose="00020600040101010101"/>
                <a:cs typeface="微软雅黑" panose="020B0503020204020204" pitchFamily="34" charset="-122"/>
              </a:rPr>
              <a:t>（</a:t>
            </a:r>
            <a:r>
              <a:rPr lang="en-US" altLang="zh-CN" sz="1600" kern="0" dirty="0">
                <a:solidFill>
                  <a:srgbClr val="000000"/>
                </a:solidFill>
                <a:effectLst/>
                <a:latin typeface="Courier New" panose="02070309020205020404" pitchFamily="49" charset="0"/>
                <a:ea typeface="阿里巴巴普惠体" panose="00020600040101010101"/>
                <a:cs typeface="微软雅黑" panose="020B0503020204020204" pitchFamily="34" charset="-122"/>
              </a:rPr>
              <a:t>On-Line Transaction Processing</a:t>
            </a:r>
            <a:r>
              <a:rPr lang="zh-CN" altLang="zh-CN" sz="1600" kern="0" dirty="0">
                <a:solidFill>
                  <a:srgbClr val="000000"/>
                </a:solidFill>
                <a:effectLst/>
                <a:latin typeface="Courier New" panose="02070309020205020404" pitchFamily="49" charset="0"/>
                <a:ea typeface="阿里巴巴普惠体" panose="00020600040101010101"/>
                <a:cs typeface="微软雅黑" panose="020B0503020204020204" pitchFamily="34" charset="-122"/>
              </a:rPr>
              <a:t>）。</a:t>
            </a:r>
            <a:endParaRPr lang="zh-CN" altLang="zh-CN" sz="1600" dirty="0">
              <a:solidFill>
                <a:srgbClr val="000000"/>
              </a:solidFill>
              <a:effectLst/>
              <a:latin typeface="Courier New" panose="02070309020205020404" pitchFamily="49" charset="0"/>
              <a:ea typeface="阿里巴巴普惠体" panose="00020600040101010101"/>
            </a:endParaRPr>
          </a:p>
        </p:txBody>
      </p:sp>
      <p:sp>
        <p:nvSpPr>
          <p:cNvPr id="6" name="内容占位符 4"/>
          <p:cNvSpPr txBox="1"/>
          <p:nvPr/>
        </p:nvSpPr>
        <p:spPr>
          <a:xfrm>
            <a:off x="1226199" y="3388661"/>
            <a:ext cx="3942960" cy="501650"/>
          </a:xfrm>
          <a:prstGeom prst="rect">
            <a:avLst/>
          </a:prstGeom>
        </p:spPr>
        <p:txBody>
          <a:bodyPr>
            <a:normAutofit/>
          </a:bodyPr>
          <a:lst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defRPr/>
            </a:pPr>
            <a:r>
              <a:rPr lang="zh-CN" altLang="en-US" sz="1600" dirty="0">
                <a:ea typeface="阿里巴巴普惠体" panose="00020600040101010101"/>
              </a:rPr>
              <a:t>场景一：</a:t>
            </a:r>
            <a:r>
              <a:rPr lang="zh-CN" altLang="en-US" sz="1600" dirty="0">
                <a:solidFill>
                  <a:srgbClr val="EF2E07"/>
                </a:solidFill>
                <a:ea typeface="阿里巴巴普惠体" panose="00020600040101010101"/>
              </a:rPr>
              <a:t>在线购物</a:t>
            </a:r>
            <a:r>
              <a:rPr lang="zh-CN" altLang="en-US" sz="1600" dirty="0">
                <a:ea typeface="阿里巴巴普惠体" panose="00020600040101010101"/>
              </a:rPr>
              <a:t>，需要什么体验</a:t>
            </a:r>
            <a:r>
              <a:rPr lang="zh-CN" altLang="en-US" sz="1400" dirty="0">
                <a:ea typeface="阿里巴巴普惠体" panose="00020600040101010101"/>
              </a:rPr>
              <a:t>？</a:t>
            </a:r>
            <a:endParaRPr lang="en-US" altLang="zh-CN" sz="1400" dirty="0">
              <a:ea typeface="阿里巴巴普惠体" panose="00020600040101010101"/>
            </a:endParaRPr>
          </a:p>
        </p:txBody>
      </p:sp>
      <p:pic>
        <p:nvPicPr>
          <p:cNvPr id="7" name="Picture 5" descr="A man puts orders in his shopping cart on his mobile phone's Taobao app. Photo: SCM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80236" y="3200006"/>
            <a:ext cx="453707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4"/>
          <p:cNvSpPr txBox="1"/>
          <p:nvPr/>
        </p:nvSpPr>
        <p:spPr>
          <a:xfrm>
            <a:off x="1340272" y="3845910"/>
            <a:ext cx="3414608" cy="2674160"/>
          </a:xfrm>
          <a:prstGeom prst="rect">
            <a:avLst/>
          </a:prstGeom>
        </p:spPr>
        <p:txBody>
          <a:bodyPr>
            <a:normAutofit/>
          </a:bodyPr>
          <a:lstStyle>
            <a:lvl1pPr marL="0" indent="0" algn="l" rtl="0" eaLnBrk="0" fontAlgn="base" hangingPunct="0">
              <a:lnSpc>
                <a:spcPct val="150000"/>
              </a:lnSpc>
              <a:spcBef>
                <a:spcPct val="20000"/>
              </a:spcBef>
              <a:spcAft>
                <a:spcPct val="0"/>
              </a:spcAft>
              <a:buFont typeface="Arial" panose="020B0604020202020204" pitchFamily="34" charset="0"/>
              <a:buNone/>
              <a:defRPr sz="1050" kern="1200">
                <a:solidFill>
                  <a:schemeClr val="tx1">
                    <a:lumMod val="85000"/>
                    <a:lumOff val="1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3200"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defRPr/>
            </a:pPr>
            <a:r>
              <a:rPr lang="zh-CN" altLang="en-US" sz="1600" kern="0" dirty="0">
                <a:solidFill>
                  <a:srgbClr val="000000"/>
                </a:solidFill>
                <a:latin typeface="Courier New" panose="02070309020205020404" pitchFamily="49" charset="0"/>
                <a:ea typeface="阿里巴巴普惠体" panose="00020600040101010101"/>
              </a:rPr>
              <a:t>极致流畅的交互</a:t>
            </a:r>
            <a:endParaRPr lang="en-US" altLang="zh-CN" sz="1600" kern="0" dirty="0">
              <a:solidFill>
                <a:srgbClr val="000000"/>
              </a:solidFill>
              <a:latin typeface="Courier New" panose="02070309020205020404" pitchFamily="49" charset="0"/>
              <a:ea typeface="阿里巴巴普惠体" panose="00020600040101010101"/>
            </a:endParaRPr>
          </a:p>
          <a:p>
            <a:pPr marL="171450" indent="-171450">
              <a:buFont typeface="Arial" panose="020B0604020202020204" pitchFamily="34" charset="0"/>
              <a:buChar char="•"/>
              <a:defRPr/>
            </a:pPr>
            <a:r>
              <a:rPr lang="zh-CN" altLang="en-US" sz="1600" kern="0" dirty="0">
                <a:solidFill>
                  <a:srgbClr val="000000"/>
                </a:solidFill>
                <a:latin typeface="Courier New" panose="02070309020205020404" pitchFamily="49" charset="0"/>
                <a:ea typeface="阿里巴巴普惠体" panose="00020600040101010101"/>
              </a:rPr>
              <a:t>低延迟的数据处理</a:t>
            </a:r>
            <a:endParaRPr lang="en-US" altLang="zh-CN" sz="1600" kern="0" dirty="0">
              <a:solidFill>
                <a:srgbClr val="000000"/>
              </a:solidFill>
              <a:latin typeface="Courier New" panose="02070309020205020404" pitchFamily="49" charset="0"/>
              <a:ea typeface="阿里巴巴普惠体" panose="00020600040101010101"/>
            </a:endParaRPr>
          </a:p>
          <a:p>
            <a:pPr marL="171450" indent="-171450">
              <a:buFont typeface="Arial" panose="020B0604020202020204" pitchFamily="34" charset="0"/>
              <a:buChar char="•"/>
              <a:defRPr/>
            </a:pPr>
            <a:r>
              <a:rPr lang="zh-CN" altLang="en-US" sz="1600" kern="0" dirty="0">
                <a:solidFill>
                  <a:srgbClr val="000000"/>
                </a:solidFill>
                <a:latin typeface="Courier New" panose="02070309020205020404" pitchFamily="49" charset="0"/>
                <a:ea typeface="阿里巴巴普惠体" panose="00020600040101010101"/>
              </a:rPr>
              <a:t>处理过程的安全性</a:t>
            </a:r>
            <a:endParaRPr lang="en-US" altLang="zh-CN" sz="1600" kern="0" dirty="0">
              <a:solidFill>
                <a:srgbClr val="000000"/>
              </a:solidFill>
              <a:latin typeface="Courier New" panose="02070309020205020404" pitchFamily="49" charset="0"/>
              <a:ea typeface="阿里巴巴普惠体" panose="00020600040101010101"/>
            </a:endParaRPr>
          </a:p>
          <a:p>
            <a:pPr marL="171450" indent="-171450">
              <a:buFont typeface="Arial" panose="020B0604020202020204" pitchFamily="34" charset="0"/>
              <a:buChar char="•"/>
              <a:defRPr/>
            </a:pPr>
            <a:r>
              <a:rPr lang="zh-CN" altLang="en-US" sz="1600" kern="0" dirty="0">
                <a:solidFill>
                  <a:srgbClr val="000000"/>
                </a:solidFill>
                <a:latin typeface="Courier New" panose="02070309020205020404" pitchFamily="49" charset="0"/>
                <a:ea typeface="阿里巴巴普惠体" panose="00020600040101010101"/>
              </a:rPr>
              <a:t>状态的最终一致性</a:t>
            </a:r>
            <a:endParaRPr lang="en-US" altLang="zh-CN" sz="1600" kern="0" dirty="0">
              <a:solidFill>
                <a:srgbClr val="000000"/>
              </a:solidFill>
              <a:latin typeface="Courier New" panose="02070309020205020404" pitchFamily="49" charset="0"/>
              <a:ea typeface="阿里巴巴普惠体" panose="00020600040101010101"/>
            </a:endParaRPr>
          </a:p>
          <a:p>
            <a:pPr marL="171450" indent="-171450">
              <a:buFont typeface="Arial" panose="020B0604020202020204" pitchFamily="34" charset="0"/>
              <a:buChar char="•"/>
              <a:defRP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Zeppelin</a:t>
            </a:r>
            <a:r>
              <a:rPr kumimoji="1" lang="zh-CN" altLang="en-US" dirty="0"/>
              <a:t>框架</a:t>
            </a:r>
            <a:endParaRPr kumimoji="1" lang="zh-CN" altLang="en-US" dirty="0"/>
          </a:p>
        </p:txBody>
      </p:sp>
      <p:sp>
        <p:nvSpPr>
          <p:cNvPr id="16" name="文本框 15"/>
          <p:cNvSpPr txBox="1"/>
          <p:nvPr/>
        </p:nvSpPr>
        <p:spPr>
          <a:xfrm>
            <a:off x="710880" y="1032979"/>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介绍</a:t>
            </a:r>
            <a:endParaRPr lang="zh-CN" altLang="en-US" sz="1600" b="1" dirty="0">
              <a:ea typeface="阿里巴巴普惠体" panose="00020600040101010101"/>
            </a:endParaRPr>
          </a:p>
        </p:txBody>
      </p:sp>
      <p:sp>
        <p:nvSpPr>
          <p:cNvPr id="21" name="文本框 20"/>
          <p:cNvSpPr txBox="1"/>
          <p:nvPr/>
        </p:nvSpPr>
        <p:spPr>
          <a:xfrm>
            <a:off x="822848" y="1512505"/>
            <a:ext cx="10796726" cy="584775"/>
          </a:xfrm>
          <a:prstGeom prst="rect">
            <a:avLst/>
          </a:prstGeom>
          <a:noFill/>
        </p:spPr>
        <p:txBody>
          <a:bodyPr wrap="square">
            <a:spAutoFit/>
          </a:bodyPr>
          <a:lstStyle/>
          <a:p>
            <a:r>
              <a:rPr lang="en-US" altLang="zh-CN" sz="1600" dirty="0">
                <a:ea typeface="阿里巴巴普惠体" panose="00020600040101010101"/>
              </a:rPr>
              <a:t>Apache Zeppelin</a:t>
            </a:r>
            <a:r>
              <a:rPr lang="zh-CN" altLang="en-US" sz="1600" dirty="0">
                <a:ea typeface="阿里巴巴普惠体" panose="00020600040101010101"/>
              </a:rPr>
              <a:t>是一款基于</a:t>
            </a:r>
            <a:r>
              <a:rPr lang="en-US" altLang="zh-CN" sz="1600" dirty="0">
                <a:ea typeface="阿里巴巴普惠体" panose="00020600040101010101"/>
              </a:rPr>
              <a:t>Web</a:t>
            </a:r>
            <a:r>
              <a:rPr lang="zh-CN" altLang="en-US" sz="1600" dirty="0">
                <a:ea typeface="阿里巴巴普惠体" panose="00020600040101010101"/>
              </a:rPr>
              <a:t>交互式框架，支持多种语言，如</a:t>
            </a:r>
            <a:r>
              <a:rPr lang="en-US" altLang="zh-CN" sz="1600" dirty="0">
                <a:ea typeface="阿里巴巴普惠体" panose="00020600040101010101"/>
              </a:rPr>
              <a:t>Scala</a:t>
            </a:r>
            <a:r>
              <a:rPr lang="zh-CN" altLang="en-US" sz="1600" dirty="0">
                <a:ea typeface="阿里巴巴普惠体" panose="00020600040101010101"/>
              </a:rPr>
              <a:t>，</a:t>
            </a:r>
            <a:r>
              <a:rPr lang="en-US" altLang="zh-CN" sz="1600" dirty="0">
                <a:ea typeface="阿里巴巴普惠体" panose="00020600040101010101"/>
              </a:rPr>
              <a:t>SparkSQL, Markdown </a:t>
            </a:r>
            <a:r>
              <a:rPr lang="zh-CN" altLang="en-US" sz="1600" dirty="0">
                <a:ea typeface="阿里巴巴普惠体" panose="00020600040101010101"/>
              </a:rPr>
              <a:t>，</a:t>
            </a:r>
            <a:r>
              <a:rPr lang="en-US" altLang="zh-CN" sz="1600" dirty="0">
                <a:ea typeface="阿里巴巴普惠体" panose="00020600040101010101"/>
              </a:rPr>
              <a:t>SQL</a:t>
            </a:r>
            <a:r>
              <a:rPr lang="zh-CN" altLang="en-US" sz="1600" dirty="0">
                <a:ea typeface="阿里巴巴普惠体" panose="00020600040101010101"/>
              </a:rPr>
              <a:t>，</a:t>
            </a:r>
            <a:r>
              <a:rPr lang="en-US" altLang="zh-CN" sz="1600" dirty="0">
                <a:ea typeface="阿里巴巴普惠体" panose="00020600040101010101"/>
              </a:rPr>
              <a:t>Shell</a:t>
            </a:r>
            <a:r>
              <a:rPr lang="zh-CN" altLang="en-US" sz="1600" dirty="0">
                <a:ea typeface="阿里巴巴普惠体" panose="00020600040101010101"/>
              </a:rPr>
              <a:t>和</a:t>
            </a:r>
            <a:r>
              <a:rPr lang="en-US" altLang="zh-CN" sz="1600" dirty="0">
                <a:ea typeface="阿里巴巴普惠体" panose="00020600040101010101"/>
              </a:rPr>
              <a:t>Python</a:t>
            </a:r>
            <a:r>
              <a:rPr lang="zh-CN" altLang="en-US" sz="1600" dirty="0">
                <a:ea typeface="阿里巴巴普惠体" panose="00020600040101010101"/>
              </a:rPr>
              <a:t>等。</a:t>
            </a:r>
            <a:r>
              <a:rPr lang="en-US" altLang="zh-CN" sz="1600" b="0" i="0" dirty="0">
                <a:solidFill>
                  <a:srgbClr val="333333"/>
                </a:solidFill>
                <a:effectLst/>
                <a:latin typeface="Arial" panose="020B0604020202020204" pitchFamily="34" charset="0"/>
                <a:ea typeface="阿里巴巴普惠体" panose="00020600040101010101"/>
              </a:rPr>
              <a:t>Zeppelin</a:t>
            </a:r>
            <a:r>
              <a:rPr lang="zh-CN" altLang="en-US" sz="1600" b="0" i="0" dirty="0">
                <a:solidFill>
                  <a:srgbClr val="333333"/>
                </a:solidFill>
                <a:effectLst/>
                <a:latin typeface="Arial" panose="020B0604020202020204" pitchFamily="34" charset="0"/>
                <a:ea typeface="阿里巴巴普惠体" panose="00020600040101010101"/>
              </a:rPr>
              <a:t>提供了数据分析、数据可视化等功能。</a:t>
            </a:r>
            <a:endParaRPr lang="en-US" altLang="zh-CN" sz="1600" dirty="0">
              <a:ea typeface="阿里巴巴普惠体" panose="00020600040101010101"/>
            </a:endParaRPr>
          </a:p>
        </p:txBody>
      </p:sp>
      <p:pic>
        <p:nvPicPr>
          <p:cNvPr id="6" name="图片 5"/>
          <p:cNvPicPr/>
          <p:nvPr/>
        </p:nvPicPr>
        <p:blipFill>
          <a:blip r:embed="rId1"/>
          <a:stretch>
            <a:fillRect/>
          </a:stretch>
        </p:blipFill>
        <p:spPr>
          <a:xfrm>
            <a:off x="3511421" y="2450651"/>
            <a:ext cx="2378710" cy="1825625"/>
          </a:xfrm>
          <a:prstGeom prst="rect">
            <a:avLst/>
          </a:prstGeom>
          <a:noFill/>
          <a:ln>
            <a:noFill/>
          </a:ln>
        </p:spPr>
      </p:pic>
      <p:sp>
        <p:nvSpPr>
          <p:cNvPr id="11" name="文本框 10"/>
          <p:cNvSpPr txBox="1"/>
          <p:nvPr/>
        </p:nvSpPr>
        <p:spPr>
          <a:xfrm>
            <a:off x="930728" y="5048062"/>
            <a:ext cx="10461949" cy="615553"/>
          </a:xfrm>
          <a:prstGeom prst="rect">
            <a:avLst/>
          </a:prstGeom>
          <a:noFill/>
        </p:spPr>
        <p:txBody>
          <a:bodyPr wrap="square">
            <a:spAutoFit/>
          </a:bodyPr>
          <a:lstStyle/>
          <a:p>
            <a:pPr>
              <a:spcBef>
                <a:spcPts val="360"/>
              </a:spcBef>
              <a:spcAft>
                <a:spcPts val="360"/>
              </a:spcAft>
            </a:pPr>
            <a:r>
              <a:rPr lang="zh-CN" altLang="zh-CN" sz="1600" dirty="0">
                <a:ea typeface="阿里巴巴普惠体" panose="00020600040101010101"/>
              </a:rPr>
              <a:t>我们可以使用</a:t>
            </a:r>
            <a:r>
              <a:rPr lang="en-US" altLang="zh-CN" sz="1600" dirty="0">
                <a:ea typeface="阿里巴巴普惠体" panose="00020600040101010101"/>
              </a:rPr>
              <a:t>Zeppelin</a:t>
            </a:r>
            <a:r>
              <a:rPr lang="zh-CN" altLang="zh-CN" sz="1600" dirty="0">
                <a:ea typeface="阿里巴巴普惠体" panose="00020600040101010101"/>
              </a:rPr>
              <a:t>来连接到</a:t>
            </a:r>
            <a:r>
              <a:rPr lang="en-US" altLang="zh-CN" sz="1600" dirty="0">
                <a:ea typeface="阿里巴巴普惠体" panose="00020600040101010101"/>
              </a:rPr>
              <a:t>Spark SQL</a:t>
            </a:r>
            <a:r>
              <a:rPr lang="zh-CN" altLang="zh-CN" sz="1600" dirty="0">
                <a:ea typeface="阿里巴巴普惠体" panose="00020600040101010101"/>
              </a:rPr>
              <a:t>的</a:t>
            </a:r>
            <a:r>
              <a:rPr lang="en-US" altLang="zh-CN" sz="1600" dirty="0">
                <a:ea typeface="阿里巴巴普惠体" panose="00020600040101010101"/>
              </a:rPr>
              <a:t>Thrift Server</a:t>
            </a:r>
            <a:r>
              <a:rPr lang="zh-CN" altLang="zh-CN" sz="1600" dirty="0">
                <a:ea typeface="阿里巴巴普惠体" panose="00020600040101010101"/>
              </a:rPr>
              <a:t>，这样我们可以以更直观的方式来查看</a:t>
            </a:r>
            <a:r>
              <a:rPr lang="en-US" altLang="zh-CN" sz="1600" dirty="0">
                <a:ea typeface="阿里巴巴普惠体" panose="00020600040101010101"/>
              </a:rPr>
              <a:t>Hive</a:t>
            </a:r>
            <a:r>
              <a:rPr lang="zh-CN" altLang="zh-CN" sz="1600" dirty="0">
                <a:ea typeface="阿里巴巴普惠体" panose="00020600040101010101"/>
              </a:rPr>
              <a:t>中的数据。而且</a:t>
            </a:r>
            <a:r>
              <a:rPr lang="en-US" altLang="zh-CN" sz="1600" dirty="0">
                <a:ea typeface="阿里巴巴普惠体" panose="00020600040101010101"/>
              </a:rPr>
              <a:t>Zeppelin</a:t>
            </a:r>
            <a:r>
              <a:rPr lang="zh-CN" altLang="zh-CN" sz="1600" dirty="0">
                <a:ea typeface="阿里巴巴普惠体" panose="00020600040101010101"/>
              </a:rPr>
              <a:t>也可以以图表的方式展示数据</a:t>
            </a:r>
            <a:r>
              <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Zeppelin</a:t>
            </a:r>
            <a:r>
              <a:rPr kumimoji="1" lang="zh-CN" altLang="en-US" dirty="0"/>
              <a:t>安装和使用</a:t>
            </a:r>
            <a:endParaRPr kumimoji="1" lang="zh-CN" altLang="en-US" dirty="0"/>
          </a:p>
        </p:txBody>
      </p:sp>
      <p:sp>
        <p:nvSpPr>
          <p:cNvPr id="16" name="文本框 15"/>
          <p:cNvSpPr txBox="1"/>
          <p:nvPr/>
        </p:nvSpPr>
        <p:spPr>
          <a:xfrm>
            <a:off x="710880" y="1032979"/>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安装</a:t>
            </a:r>
            <a:endParaRPr lang="zh-CN" altLang="en-US" sz="1600" b="1" dirty="0">
              <a:ea typeface="阿里巴巴普惠体" panose="00020600040101010101"/>
            </a:endParaRPr>
          </a:p>
        </p:txBody>
      </p:sp>
      <p:sp>
        <p:nvSpPr>
          <p:cNvPr id="21" name="文本框 20"/>
          <p:cNvSpPr txBox="1"/>
          <p:nvPr/>
        </p:nvSpPr>
        <p:spPr>
          <a:xfrm>
            <a:off x="822848" y="1512505"/>
            <a:ext cx="10796726" cy="338554"/>
          </a:xfrm>
          <a:prstGeom prst="rect">
            <a:avLst/>
          </a:prstGeom>
          <a:noFill/>
        </p:spPr>
        <p:txBody>
          <a:bodyPr wrap="square">
            <a:spAutoFit/>
          </a:bodyPr>
          <a:lstStyle/>
          <a:p>
            <a:r>
              <a:rPr lang="zh-CN" altLang="en-US" sz="1600" b="0" i="0" dirty="0">
                <a:solidFill>
                  <a:srgbClr val="333333"/>
                </a:solidFill>
                <a:effectLst/>
                <a:latin typeface="Arial" panose="020B0604020202020204" pitchFamily="34" charset="0"/>
                <a:ea typeface="阿里巴巴普惠体" panose="00020600040101010101"/>
              </a:rPr>
              <a:t>本套课程已经安装好了</a:t>
            </a:r>
            <a:r>
              <a:rPr lang="en-US" altLang="zh-CN" sz="1600" b="0" i="0" dirty="0">
                <a:solidFill>
                  <a:srgbClr val="333333"/>
                </a:solidFill>
                <a:effectLst/>
                <a:latin typeface="Arial" panose="020B0604020202020204" pitchFamily="34" charset="0"/>
                <a:ea typeface="阿里巴巴普惠体" panose="00020600040101010101"/>
              </a:rPr>
              <a:t>Zepplin</a:t>
            </a:r>
            <a:r>
              <a:rPr lang="zh-CN" altLang="en-US" sz="1600" b="0" i="0" dirty="0">
                <a:solidFill>
                  <a:srgbClr val="333333"/>
                </a:solidFill>
                <a:effectLst/>
                <a:latin typeface="Arial" panose="020B0604020202020204" pitchFamily="34" charset="0"/>
                <a:ea typeface="阿里巴巴普惠体" panose="00020600040101010101"/>
              </a:rPr>
              <a:t>框架，并且已经和</a:t>
            </a:r>
            <a:r>
              <a:rPr lang="en-US" altLang="zh-CN" sz="1600" b="0" i="0" dirty="0">
                <a:solidFill>
                  <a:srgbClr val="333333"/>
                </a:solidFill>
                <a:effectLst/>
                <a:latin typeface="Arial" panose="020B0604020202020204" pitchFamily="34" charset="0"/>
                <a:ea typeface="阿里巴巴普惠体" panose="00020600040101010101"/>
              </a:rPr>
              <a:t>Spark</a:t>
            </a:r>
            <a:r>
              <a:rPr lang="zh-CN" altLang="en-US" sz="1600" b="0" i="0" dirty="0">
                <a:solidFill>
                  <a:srgbClr val="333333"/>
                </a:solidFill>
                <a:effectLst/>
                <a:latin typeface="Arial" panose="020B0604020202020204" pitchFamily="34" charset="0"/>
                <a:ea typeface="阿里巴巴普惠体" panose="00020600040101010101"/>
              </a:rPr>
              <a:t>和</a:t>
            </a:r>
            <a:r>
              <a:rPr lang="en-US" altLang="zh-CN" sz="1600" b="0" i="0" dirty="0">
                <a:solidFill>
                  <a:srgbClr val="333333"/>
                </a:solidFill>
                <a:effectLst/>
                <a:latin typeface="Arial" panose="020B0604020202020204" pitchFamily="34" charset="0"/>
                <a:ea typeface="阿里巴巴普惠体" panose="00020600040101010101"/>
              </a:rPr>
              <a:t>Hive</a:t>
            </a:r>
            <a:r>
              <a:rPr lang="zh-CN" altLang="en-US" sz="1600" dirty="0">
                <a:solidFill>
                  <a:srgbClr val="333333"/>
                </a:solidFill>
                <a:latin typeface="Arial" panose="020B0604020202020204" pitchFamily="34" charset="0"/>
                <a:ea typeface="阿里巴巴普惠体" panose="00020600040101010101"/>
              </a:rPr>
              <a:t>进行了整合</a:t>
            </a:r>
            <a:r>
              <a:rPr lang="zh-CN" altLang="en-US" sz="1600" b="0" i="0" dirty="0">
                <a:solidFill>
                  <a:srgbClr val="333333"/>
                </a:solidFill>
                <a:effectLst/>
                <a:latin typeface="Arial" panose="020B0604020202020204" pitchFamily="34" charset="0"/>
                <a:ea typeface="阿里巴巴普惠体" panose="00020600040101010101"/>
              </a:rPr>
              <a:t>。</a:t>
            </a:r>
            <a:endParaRPr lang="en-US" altLang="zh-CN" sz="1600" dirty="0">
              <a:ea typeface="阿里巴巴普惠体" panose="00020600040101010101"/>
            </a:endParaRPr>
          </a:p>
        </p:txBody>
      </p:sp>
      <p:sp>
        <p:nvSpPr>
          <p:cNvPr id="8" name="文本框 7"/>
          <p:cNvSpPr txBox="1"/>
          <p:nvPr/>
        </p:nvSpPr>
        <p:spPr>
          <a:xfrm>
            <a:off x="710880" y="1953382"/>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使用</a:t>
            </a:r>
            <a:endParaRPr lang="zh-CN" altLang="en-US" sz="1600" b="1" dirty="0">
              <a:ea typeface="阿里巴巴普惠体" panose="00020600040101010101"/>
            </a:endParaRPr>
          </a:p>
        </p:txBody>
      </p:sp>
      <p:sp>
        <p:nvSpPr>
          <p:cNvPr id="9" name="文本框 8"/>
          <p:cNvSpPr txBox="1"/>
          <p:nvPr/>
        </p:nvSpPr>
        <p:spPr>
          <a:xfrm>
            <a:off x="1049892" y="2378067"/>
            <a:ext cx="10796726" cy="338554"/>
          </a:xfrm>
          <a:prstGeom prst="rect">
            <a:avLst/>
          </a:prstGeom>
          <a:noFill/>
        </p:spPr>
        <p:txBody>
          <a:bodyPr wrap="square">
            <a:spAutoFit/>
          </a:bodyPr>
          <a:lstStyle/>
          <a:p>
            <a:r>
              <a:rPr lang="en-US" altLang="zh-CN" sz="1600" dirty="0">
                <a:ea typeface="阿里巴巴普惠体" panose="00020600040101010101"/>
              </a:rPr>
              <a:t>1</a:t>
            </a:r>
            <a:r>
              <a:rPr lang="zh-CN" altLang="en-US" sz="1600" dirty="0">
                <a:ea typeface="阿里巴巴普惠体" panose="00020600040101010101"/>
              </a:rPr>
              <a:t>：一键启动集群中所有的组件</a:t>
            </a:r>
            <a:endParaRPr lang="en-US" altLang="zh-CN" sz="1600" dirty="0">
              <a:ea typeface="阿里巴巴普惠体" panose="00020600040101010101"/>
            </a:endParaRPr>
          </a:p>
        </p:txBody>
      </p:sp>
      <p:sp>
        <p:nvSpPr>
          <p:cNvPr id="13" name="文本框 12"/>
          <p:cNvSpPr txBox="1"/>
          <p:nvPr/>
        </p:nvSpPr>
        <p:spPr>
          <a:xfrm>
            <a:off x="1115207" y="2782669"/>
            <a:ext cx="6097554" cy="646331"/>
          </a:xfrm>
          <a:prstGeom prst="rect">
            <a:avLst/>
          </a:prstGeom>
          <a:solidFill>
            <a:srgbClr val="FFFFE4"/>
          </a:solidFill>
          <a:ln>
            <a:solidFill>
              <a:schemeClr val="tx1"/>
            </a:solidFill>
          </a:ln>
        </p:spPr>
        <p:txBody>
          <a:bodyPr wrap="square">
            <a:spAutoFit/>
          </a:bodyPr>
          <a:lstStyle/>
          <a:p>
            <a:r>
              <a:rPr lang="en-US" altLang="zh-CN" sz="1800" dirty="0">
                <a:solidFill>
                  <a:srgbClr val="000000"/>
                </a:solidFill>
                <a:effectLst/>
                <a:latin typeface="Courier New" panose="02070309020205020404" pitchFamily="49" charset="0"/>
              </a:rPr>
              <a:t>cd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export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onekey </a:t>
            </a:r>
            <a:endParaRPr lang="en-US" altLang="zh-CN" sz="1800" dirty="0">
              <a:solidFill>
                <a:srgbClr val="000000"/>
              </a:solidFill>
              <a:effectLst/>
              <a:latin typeface="Courier New" panose="02070309020205020404" pitchFamily="49" charset="0"/>
            </a:endParaRPr>
          </a:p>
          <a:p>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start_all</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sh</a:t>
            </a:r>
            <a:endParaRPr lang="en-US" altLang="zh-CN" dirty="0">
              <a:effectLst/>
            </a:endParaRPr>
          </a:p>
        </p:txBody>
      </p:sp>
      <p:sp>
        <p:nvSpPr>
          <p:cNvPr id="15" name="文本框 14"/>
          <p:cNvSpPr txBox="1"/>
          <p:nvPr/>
        </p:nvSpPr>
        <p:spPr>
          <a:xfrm>
            <a:off x="1049892" y="3593295"/>
            <a:ext cx="8793904" cy="369332"/>
          </a:xfrm>
          <a:prstGeom prst="rect">
            <a:avLst/>
          </a:prstGeom>
          <a:noFill/>
        </p:spPr>
        <p:txBody>
          <a:bodyPr wrap="square">
            <a:spAutoFit/>
          </a:bodyPr>
          <a:lstStyle/>
          <a:p>
            <a:r>
              <a:rPr lang="en-US" altLang="zh-CN" dirty="0">
                <a:ea typeface="阿里巴巴普惠体" panose="00020600040101010101"/>
              </a:rPr>
              <a:t>2</a:t>
            </a:r>
            <a:r>
              <a:rPr lang="zh-CN" altLang="en-US" sz="1800" dirty="0">
                <a:ea typeface="阿里巴巴普惠体" panose="00020600040101010101"/>
              </a:rPr>
              <a:t>：</a:t>
            </a:r>
            <a:r>
              <a:rPr lang="zh-CN" altLang="en-US" dirty="0">
                <a:ea typeface="阿里巴巴普惠体" panose="00020600040101010101"/>
              </a:rPr>
              <a:t>打开浏览器，输入地址访问：</a:t>
            </a:r>
            <a:r>
              <a:rPr lang="en-US" altLang="zh-CN" dirty="0">
                <a:ea typeface="阿里巴巴普惠体" panose="00020600040101010101"/>
                <a:hlinkClick r:id="rId1"/>
              </a:rPr>
              <a:t>http://192.168.88.100:8090/</a:t>
            </a:r>
            <a:r>
              <a:rPr lang="en-US" altLang="zh-CN" dirty="0">
                <a:ea typeface="阿里巴巴普惠体" panose="00020600040101010101"/>
              </a:rPr>
              <a:t> </a:t>
            </a:r>
            <a:endParaRPr lang="en-US" altLang="zh-CN" sz="1800" dirty="0">
              <a:ea typeface="阿里巴巴普惠体" panose="00020600040101010101"/>
            </a:endParaRPr>
          </a:p>
        </p:txBody>
      </p:sp>
      <p:pic>
        <p:nvPicPr>
          <p:cNvPr id="14" name="图片 13"/>
          <p:cNvPicPr>
            <a:picLocks noChangeAspect="1"/>
          </p:cNvPicPr>
          <p:nvPr/>
        </p:nvPicPr>
        <p:blipFill>
          <a:blip r:embed="rId2"/>
          <a:stretch>
            <a:fillRect/>
          </a:stretch>
        </p:blipFill>
        <p:spPr>
          <a:xfrm>
            <a:off x="1187207" y="4126922"/>
            <a:ext cx="7818365" cy="246466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Zeppelin</a:t>
            </a:r>
            <a:r>
              <a:rPr kumimoji="1" lang="zh-CN" altLang="en-US" dirty="0"/>
              <a:t>安装和使用</a:t>
            </a:r>
            <a:endParaRPr kumimoji="1" lang="zh-CN" altLang="en-US" dirty="0"/>
          </a:p>
        </p:txBody>
      </p:sp>
      <p:sp>
        <p:nvSpPr>
          <p:cNvPr id="8" name="文本框 7"/>
          <p:cNvSpPr txBox="1"/>
          <p:nvPr/>
        </p:nvSpPr>
        <p:spPr>
          <a:xfrm>
            <a:off x="804186" y="103043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使用</a:t>
            </a:r>
            <a:endPar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9" name="文本框 8"/>
          <p:cNvSpPr txBox="1"/>
          <p:nvPr/>
        </p:nvSpPr>
        <p:spPr>
          <a:xfrm>
            <a:off x="922940" y="1736438"/>
            <a:ext cx="2365112" cy="338554"/>
          </a:xfrm>
          <a:prstGeom prst="rect">
            <a:avLst/>
          </a:prstGeom>
          <a:noFill/>
        </p:spPr>
        <p:txBody>
          <a:bodyPr wrap="square">
            <a:spAutoFit/>
          </a:bodyPr>
          <a:lstStyle/>
          <a:p>
            <a:r>
              <a:rPr lang="en-US" altLang="zh-CN" sz="1600" dirty="0">
                <a:solidFill>
                  <a:prstClr val="black"/>
                </a:solidFill>
                <a:latin typeface="Calibri" panose="020F0502020204030204"/>
                <a:ea typeface="阿里巴巴普惠体" panose="00020600040101010101"/>
              </a:rPr>
              <a:t>4</a:t>
            </a:r>
            <a:r>
              <a:rPr kumimoji="0" lang="zh-CN" altLang="en-US" sz="1600" b="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rPr>
              <a:t>：创建新</a:t>
            </a: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rPr>
              <a:t>note</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07620" y="2604669"/>
            <a:ext cx="4354155" cy="27184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图片 9"/>
          <p:cNvPicPr>
            <a:picLocks noChangeAspect="1"/>
          </p:cNvPicPr>
          <p:nvPr/>
        </p:nvPicPr>
        <p:blipFill>
          <a:blip r:embed="rId2"/>
          <a:stretch>
            <a:fillRect/>
          </a:stretch>
        </p:blipFill>
        <p:spPr>
          <a:xfrm>
            <a:off x="6296248" y="2544014"/>
            <a:ext cx="4754909" cy="283973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直接箭头连接符 11"/>
          <p:cNvCxnSpPr/>
          <p:nvPr/>
        </p:nvCxnSpPr>
        <p:spPr>
          <a:xfrm>
            <a:off x="4741827" y="3844212"/>
            <a:ext cx="11943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Zeppelin</a:t>
            </a:r>
            <a:r>
              <a:rPr kumimoji="1" lang="zh-CN" altLang="en-US" dirty="0"/>
              <a:t>安装和使用</a:t>
            </a:r>
            <a:endParaRPr kumimoji="1" lang="zh-CN" altLang="en-US" dirty="0"/>
          </a:p>
        </p:txBody>
      </p:sp>
      <p:sp>
        <p:nvSpPr>
          <p:cNvPr id="8" name="文本框 7"/>
          <p:cNvSpPr txBox="1"/>
          <p:nvPr/>
        </p:nvSpPr>
        <p:spPr>
          <a:xfrm>
            <a:off x="804186" y="103043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使用</a:t>
            </a:r>
            <a:endPar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9" name="文本框 8"/>
          <p:cNvSpPr txBox="1"/>
          <p:nvPr/>
        </p:nvSpPr>
        <p:spPr>
          <a:xfrm>
            <a:off x="950931" y="1693291"/>
            <a:ext cx="2365112" cy="337185"/>
          </a:xfrm>
          <a:prstGeom prst="rect">
            <a:avLst/>
          </a:prstGeom>
          <a:noFill/>
        </p:spPr>
        <p:txBody>
          <a:bodyPr wrap="square">
            <a:spAutoFit/>
          </a:bodyPr>
          <a:lstStyle/>
          <a:p>
            <a:r>
              <a:rPr lang="en-US" altLang="zh-CN" sz="1600" dirty="0">
                <a:solidFill>
                  <a:prstClr val="black"/>
                </a:solidFill>
                <a:effectLst/>
                <a:latin typeface="Calibri" panose="020F0502020204030204"/>
                <a:ea typeface="阿里巴巴普惠体" panose="00020600040101010101"/>
                <a:cs typeface="Times New Roman" panose="02020603050405020304" pitchFamily="18" charset="0"/>
              </a:rPr>
              <a:t>5</a:t>
            </a:r>
            <a:r>
              <a:rPr lang="zh-CN" altLang="en-US" sz="1600" dirty="0">
                <a:solidFill>
                  <a:prstClr val="black"/>
                </a:solidFill>
                <a:effectLst/>
                <a:latin typeface="Calibri" panose="020F0502020204030204"/>
                <a:ea typeface="阿里巴巴普惠体" panose="00020600040101010101"/>
                <a:cs typeface="Times New Roman" panose="02020603050405020304" pitchFamily="18" charset="0"/>
              </a:rPr>
              <a:t>：编写</a:t>
            </a:r>
            <a:r>
              <a:rPr lang="en-US" altLang="zh-CN" sz="1600" dirty="0">
                <a:solidFill>
                  <a:prstClr val="black"/>
                </a:solidFill>
                <a:effectLst/>
                <a:latin typeface="Calibri" panose="020F0502020204030204"/>
                <a:ea typeface="阿里巴巴普惠体" panose="00020600040101010101"/>
                <a:cs typeface="Times New Roman" panose="02020603050405020304" pitchFamily="18" charset="0"/>
              </a:rPr>
              <a:t>hive</a:t>
            </a:r>
            <a:r>
              <a:rPr lang="en-US" altLang="zh-CN" sz="1600" dirty="0">
                <a:solidFill>
                  <a:prstClr val="black"/>
                </a:solidFill>
                <a:effectLst/>
                <a:latin typeface="Calibri" panose="020F0502020204030204"/>
                <a:ea typeface="阿里巴巴普惠体" panose="00020600040101010101"/>
                <a:cs typeface="Times New Roman" panose="02020603050405020304" pitchFamily="18" charset="0"/>
              </a:rPr>
              <a:t>SQL</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12" name="直接箭头连接符 11"/>
          <p:cNvCxnSpPr/>
          <p:nvPr/>
        </p:nvCxnSpPr>
        <p:spPr>
          <a:xfrm>
            <a:off x="5824178" y="3797559"/>
            <a:ext cx="11943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图片 17"/>
          <p:cNvPicPr>
            <a:picLocks noChangeAspect="1"/>
          </p:cNvPicPr>
          <p:nvPr/>
        </p:nvPicPr>
        <p:blipFill>
          <a:blip r:embed="rId1"/>
          <a:stretch>
            <a:fillRect/>
          </a:stretch>
        </p:blipFill>
        <p:spPr>
          <a:xfrm>
            <a:off x="7231282" y="2651367"/>
            <a:ext cx="4333039" cy="233745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p:cNvPicPr>
            <a:picLocks noChangeAspect="1"/>
          </p:cNvPicPr>
          <p:nvPr/>
        </p:nvPicPr>
        <p:blipFill>
          <a:blip r:embed="rId2"/>
          <a:stretch>
            <a:fillRect/>
          </a:stretch>
        </p:blipFill>
        <p:spPr>
          <a:xfrm>
            <a:off x="345440" y="2862580"/>
            <a:ext cx="5478780" cy="21259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Zeppelin</a:t>
            </a:r>
            <a:r>
              <a:rPr kumimoji="1" lang="zh-CN" altLang="en-US" dirty="0"/>
              <a:t>参数设置</a:t>
            </a:r>
            <a:endParaRPr kumimoji="1" lang="zh-CN" altLang="en-US" dirty="0"/>
          </a:p>
        </p:txBody>
      </p:sp>
      <p:sp>
        <p:nvSpPr>
          <p:cNvPr id="9" name="文本框 8"/>
          <p:cNvSpPr txBox="1"/>
          <p:nvPr/>
        </p:nvSpPr>
        <p:spPr>
          <a:xfrm>
            <a:off x="549714" y="1311404"/>
            <a:ext cx="987258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我们可以通过设置</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Zepplin</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的一些参数，让它使用起来更方便。</a:t>
            </a:r>
            <a:endParaRPr kumimoji="0" lang="zh-CN"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699796" y="2538537"/>
            <a:ext cx="10105053" cy="111398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dirty="0"/>
              <a:t>zeppeline</a:t>
            </a:r>
            <a:r>
              <a:rPr lang="zh-CN" altLang="en-US" dirty="0"/>
              <a:t>是一款轻量级的数据可视化工具，也可以连接多种数据库</a:t>
            </a:r>
            <a:endParaRPr lang="zh-CN" altLang="en-US" dirty="0"/>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zh-CN" altLang="en-US" dirty="0"/>
          </a:p>
        </p:txBody>
      </p:sp>
      <p:sp>
        <p:nvSpPr>
          <p:cNvPr id="4" name="标题 3"/>
          <p:cNvSpPr>
            <a:spLocks noGrp="1"/>
          </p:cNvSpPr>
          <p:nvPr>
            <p:ph type="title"/>
          </p:nvPr>
        </p:nvSpPr>
        <p:spPr/>
        <p:txBody>
          <a:bodyPr/>
          <a:lstStyle/>
          <a:p>
            <a:r>
              <a:rPr lang="en-US" altLang="zh-CN">
                <a:solidFill>
                  <a:schemeClr val="tx1"/>
                </a:solidFill>
                <a:sym typeface="+mn-ea"/>
              </a:rPr>
              <a:t>Zeppelin</a:t>
            </a:r>
            <a:r>
              <a:rPr>
                <a:solidFill>
                  <a:schemeClr val="tx1"/>
                </a:solidFill>
                <a:sym typeface="+mn-ea"/>
              </a:rPr>
              <a:t>框架</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dirty="0">
                <a:solidFill>
                  <a:schemeClr val="tx1"/>
                </a:solidFill>
              </a:rPr>
              <a:t>数据仓库概论</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概论</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基本操作</a:t>
            </a:r>
            <a:endParaRPr lang="en-US" altLang="zh-CN" dirty="0">
              <a:solidFill>
                <a:schemeClr val="tx1"/>
              </a:solidFill>
            </a:endParaRPr>
          </a:p>
          <a:p>
            <a:r>
              <a:rPr lang="en-US" altLang="zh-CN" dirty="0">
                <a:solidFill>
                  <a:schemeClr val="tx1"/>
                </a:solidFill>
              </a:rPr>
              <a:t>Zeppelin</a:t>
            </a:r>
            <a:r>
              <a:rPr lang="zh-CN" altLang="en-US" dirty="0">
                <a:solidFill>
                  <a:schemeClr val="tx1"/>
                </a:solidFill>
              </a:rPr>
              <a:t>框架</a:t>
            </a:r>
            <a:endParaRPr lang="en-US" altLang="zh-CN" dirty="0">
              <a:solidFill>
                <a:schemeClr val="tx1"/>
              </a:solidFill>
            </a:endParaRPr>
          </a:p>
          <a:p>
            <a:r>
              <a:rPr lang="en-US" altLang="zh-CN" dirty="0">
                <a:solidFill>
                  <a:srgbClr val="FF0000"/>
                </a:solidFill>
              </a:rPr>
              <a:t>Hive</a:t>
            </a:r>
            <a:r>
              <a:rPr lang="zh-CN" altLang="en-US" dirty="0">
                <a:solidFill>
                  <a:srgbClr val="FF0000"/>
                </a:solidFill>
              </a:rPr>
              <a:t>查询操作</a:t>
            </a:r>
            <a:endParaRPr lang="en-US" altLang="zh-CN" dirty="0">
              <a:solidFill>
                <a:srgbClr val="FF0000"/>
              </a:solidFill>
            </a:endParaRPr>
          </a:p>
          <a:p>
            <a:r>
              <a:rPr lang="en-US" altLang="zh-CN" dirty="0"/>
              <a:t>Hive</a:t>
            </a:r>
            <a:r>
              <a:rPr lang="zh-CN" altLang="en-US" dirty="0"/>
              <a:t>内置函数</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endParaRPr kumimoji="1" lang="zh-CN" altLang="en-US" dirty="0"/>
          </a:p>
        </p:txBody>
      </p:sp>
      <p:sp>
        <p:nvSpPr>
          <p:cNvPr id="16" name="文本框 15"/>
          <p:cNvSpPr txBox="1"/>
          <p:nvPr/>
        </p:nvSpPr>
        <p:spPr>
          <a:xfrm>
            <a:off x="710880" y="1032979"/>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zh-CN" b="1" dirty="0"/>
              <a:t>基本语法</a:t>
            </a:r>
            <a:endParaRPr lang="zh-CN" altLang="en-US" sz="1600" b="1" dirty="0">
              <a:ea typeface="阿里巴巴普惠体" panose="00020600040101010101"/>
            </a:endParaRPr>
          </a:p>
        </p:txBody>
      </p:sp>
      <p:sp>
        <p:nvSpPr>
          <p:cNvPr id="21" name="文本框 20"/>
          <p:cNvSpPr txBox="1"/>
          <p:nvPr/>
        </p:nvSpPr>
        <p:spPr>
          <a:xfrm>
            <a:off x="710880" y="1643133"/>
            <a:ext cx="10411210" cy="4524315"/>
          </a:xfrm>
          <a:prstGeom prst="rect">
            <a:avLst/>
          </a:prstGeom>
          <a:solidFill>
            <a:srgbClr val="FFFFE4"/>
          </a:solidFill>
          <a:ln>
            <a:solidFill>
              <a:schemeClr val="tx1"/>
            </a:solidFill>
          </a:ln>
        </p:spPr>
        <p:txBody>
          <a:bodyPr wrap="square">
            <a:spAutoFit/>
          </a:bodyPr>
          <a:lstStyle/>
          <a:p>
            <a:r>
              <a:rPr lang="en-US" altLang="zh-CN" sz="1600" b="1" dirty="0">
                <a:solidFill>
                  <a:srgbClr val="0000FF"/>
                </a:solidFill>
                <a:latin typeface="Courier New" panose="02070309020205020404" pitchFamily="49" charset="0"/>
                <a:ea typeface="阿里巴巴普惠体" panose="00020600040101010101"/>
              </a:rPr>
              <a:t>select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b="1" dirty="0">
                <a:solidFill>
                  <a:srgbClr val="0000FF"/>
                </a:solidFill>
                <a:latin typeface="Courier New" panose="02070309020205020404" pitchFamily="49" charset="0"/>
                <a:ea typeface="阿里巴巴普惠体" panose="00020600040101010101"/>
              </a:rPr>
              <a:t>distinct</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select_expr</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select_expr</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from</a:t>
            </a:r>
            <a:r>
              <a:rPr lang="en-US" altLang="zh-CN" sz="1600" dirty="0">
                <a:solidFill>
                  <a:srgbClr val="000000"/>
                </a:solidFill>
                <a:latin typeface="Courier New" panose="02070309020205020404" pitchFamily="49" charset="0"/>
                <a:ea typeface="阿里巴巴普惠体" panose="00020600040101010101"/>
              </a:rPr>
              <a:t> table_reference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80"/>
                </a:solidFill>
                <a:latin typeface="Courier New" panose="02070309020205020404" pitchFamily="49" charset="0"/>
                <a:ea typeface="阿里巴巴普惠体" panose="00020600040101010101"/>
              </a:rPr>
              <a:t>[</a:t>
            </a:r>
            <a:r>
              <a:rPr lang="en-US" altLang="zh-CN" sz="1600" b="1" dirty="0">
                <a:solidFill>
                  <a:srgbClr val="0000FF"/>
                </a:solidFill>
                <a:latin typeface="Courier New" panose="02070309020205020404" pitchFamily="49" charset="0"/>
                <a:ea typeface="阿里巴巴普惠体" panose="00020600040101010101"/>
              </a:rPr>
              <a:t>where</a:t>
            </a:r>
            <a:r>
              <a:rPr lang="en-US" altLang="zh-CN" sz="1600" dirty="0">
                <a:solidFill>
                  <a:srgbClr val="000000"/>
                </a:solidFill>
                <a:latin typeface="Courier New" panose="02070309020205020404" pitchFamily="49" charset="0"/>
                <a:ea typeface="阿里巴巴普惠体" panose="00020600040101010101"/>
              </a:rPr>
              <a:t> where_condition</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80"/>
                </a:solidFill>
                <a:latin typeface="Courier New" panose="02070309020205020404" pitchFamily="49" charset="0"/>
                <a:ea typeface="阿里巴巴普惠体" panose="00020600040101010101"/>
              </a:rPr>
              <a:t>[</a:t>
            </a:r>
            <a:r>
              <a:rPr lang="en-US" altLang="zh-CN" sz="1600" b="1" dirty="0">
                <a:solidFill>
                  <a:srgbClr val="0000FF"/>
                </a:solidFill>
                <a:latin typeface="Courier New" panose="02070309020205020404" pitchFamily="49" charset="0"/>
                <a:ea typeface="阿里巴巴普惠体" panose="00020600040101010101"/>
              </a:rPr>
              <a:t>group</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by</a:t>
            </a:r>
            <a:r>
              <a:rPr lang="en-US" altLang="zh-CN" sz="1600" dirty="0">
                <a:solidFill>
                  <a:srgbClr val="000000"/>
                </a:solidFill>
                <a:latin typeface="Courier New" panose="02070309020205020404" pitchFamily="49" charset="0"/>
                <a:ea typeface="阿里巴巴普惠体" panose="00020600040101010101"/>
              </a:rPr>
              <a:t> col_list</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80"/>
                </a:solidFill>
                <a:latin typeface="Courier New" panose="02070309020205020404" pitchFamily="49" charset="0"/>
                <a:ea typeface="阿里巴巴普惠体" panose="00020600040101010101"/>
              </a:rPr>
              <a:t>[</a:t>
            </a:r>
            <a:r>
              <a:rPr lang="en-US" altLang="zh-CN" sz="1600" b="1" dirty="0">
                <a:solidFill>
                  <a:srgbClr val="0000FF"/>
                </a:solidFill>
                <a:latin typeface="Courier New" panose="02070309020205020404" pitchFamily="49" charset="0"/>
                <a:ea typeface="阿里巴巴普惠体" panose="00020600040101010101"/>
              </a:rPr>
              <a:t>having</a:t>
            </a:r>
            <a:r>
              <a:rPr lang="en-US" altLang="zh-CN" sz="1600" dirty="0">
                <a:solidFill>
                  <a:srgbClr val="000000"/>
                </a:solidFill>
                <a:latin typeface="Courier New" panose="02070309020205020404" pitchFamily="49" charset="0"/>
                <a:ea typeface="阿里巴巴普惠体" panose="00020600040101010101"/>
              </a:rPr>
              <a:t> where_condition</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80"/>
                </a:solidFill>
                <a:latin typeface="Courier New" panose="02070309020205020404" pitchFamily="49" charset="0"/>
                <a:ea typeface="阿里巴巴普惠体" panose="00020600040101010101"/>
              </a:rPr>
              <a:t>[</a:t>
            </a:r>
            <a:r>
              <a:rPr lang="en-US" altLang="zh-CN" sz="1600" b="1" dirty="0">
                <a:solidFill>
                  <a:srgbClr val="0000FF"/>
                </a:solidFill>
                <a:latin typeface="Courier New" panose="02070309020205020404" pitchFamily="49" charset="0"/>
                <a:ea typeface="阿里巴巴普惠体" panose="00020600040101010101"/>
              </a:rPr>
              <a:t>order</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by</a:t>
            </a:r>
            <a:r>
              <a:rPr lang="en-US" altLang="zh-CN" sz="1600" dirty="0">
                <a:solidFill>
                  <a:srgbClr val="000000"/>
                </a:solidFill>
                <a:latin typeface="Courier New" panose="02070309020205020404" pitchFamily="49" charset="0"/>
                <a:ea typeface="阿里巴巴普惠体" panose="00020600040101010101"/>
              </a:rPr>
              <a:t> col_list</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80"/>
                </a:solidFill>
                <a:latin typeface="Courier New" panose="02070309020205020404" pitchFamily="49" charset="0"/>
                <a:ea typeface="阿里巴巴普惠体" panose="00020600040101010101"/>
              </a:rPr>
              <a:t>[</a:t>
            </a:r>
            <a:r>
              <a:rPr lang="en-US" altLang="zh-CN" sz="1600" b="1" dirty="0">
                <a:solidFill>
                  <a:srgbClr val="0000FF"/>
                </a:solidFill>
                <a:latin typeface="Courier New" panose="02070309020205020404" pitchFamily="49" charset="0"/>
                <a:ea typeface="阿里巴巴普惠体" panose="00020600040101010101"/>
              </a:rPr>
              <a:t>limit</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0080"/>
                </a:solidFill>
                <a:latin typeface="Courier New" panose="02070309020205020404" pitchFamily="49" charset="0"/>
                <a:ea typeface="阿里巴巴普惠体" panose="00020600040101010101"/>
              </a:rPr>
              <a:t>number</a:t>
            </a:r>
            <a:r>
              <a:rPr lang="en-US" altLang="zh-CN" sz="1600" b="1" dirty="0">
                <a:solidFill>
                  <a:srgbClr val="000080"/>
                </a:solidFill>
                <a:latin typeface="Courier New" panose="02070309020205020404" pitchFamily="49" charset="0"/>
                <a:ea typeface="阿里巴巴普惠体" panose="00020600040101010101"/>
              </a:rPr>
              <a:t>]</a:t>
            </a:r>
            <a:endParaRPr lang="en-US" altLang="zh-CN" sz="1600" b="1" dirty="0">
              <a:solidFill>
                <a:srgbClr val="000080"/>
              </a:solidFill>
              <a:latin typeface="Courier New" panose="02070309020205020404" pitchFamily="49" charset="0"/>
              <a:ea typeface="阿里巴巴普惠体" panose="00020600040101010101"/>
            </a:endParaRPr>
          </a:p>
          <a:p>
            <a:endParaRPr lang="en-US" altLang="zh-CN" sz="1600" b="1" dirty="0">
              <a:solidFill>
                <a:srgbClr val="000080"/>
              </a:solidFill>
              <a:latin typeface="Courier New" panose="02070309020205020404" pitchFamily="49" charset="0"/>
              <a:ea typeface="阿里巴巴普惠体" panose="00020600040101010101"/>
            </a:endParaRPr>
          </a:p>
          <a:p>
            <a:endParaRPr lang="en-US" altLang="zh-CN" sz="1600" b="1" dirty="0">
              <a:solidFill>
                <a:srgbClr val="000080"/>
              </a:solidFill>
              <a:latin typeface="Courier New" panose="02070309020205020404" pitchFamily="49" charset="0"/>
              <a:ea typeface="阿里巴巴普惠体" panose="00020600040101010101"/>
            </a:endParaRPr>
          </a:p>
          <a:p>
            <a:r>
              <a:rPr lang="zh-CN" altLang="en-US" sz="1600" dirty="0">
                <a:latin typeface="Courier New" panose="02070309020205020404" pitchFamily="49" charset="0"/>
                <a:ea typeface="阿里巴巴普惠体" panose="00020600040101010101"/>
              </a:rPr>
              <a:t>解释</a:t>
            </a:r>
            <a:r>
              <a:rPr lang="en-US" altLang="zh-CN" sz="1600" dirty="0">
                <a:latin typeface="Courier New" panose="02070309020205020404" pitchFamily="49" charset="0"/>
                <a:ea typeface="阿里巴巴普惠体" panose="00020600040101010101"/>
              </a:rPr>
              <a:t>:</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select </a:t>
            </a:r>
            <a:r>
              <a:rPr lang="zh-CN" altLang="en-US" sz="1600" dirty="0">
                <a:latin typeface="Courier New" panose="02070309020205020404" pitchFamily="49" charset="0"/>
                <a:ea typeface="阿里巴巴普惠体" panose="00020600040101010101"/>
              </a:rPr>
              <a:t>查询关键字</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distinct </a:t>
            </a:r>
            <a:r>
              <a:rPr lang="zh-CN" altLang="en-US" sz="1600" dirty="0">
                <a:latin typeface="Courier New" panose="02070309020205020404" pitchFamily="49" charset="0"/>
                <a:ea typeface="阿里巴巴普惠体" panose="00020600040101010101"/>
              </a:rPr>
              <a:t>去重</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from </a:t>
            </a:r>
            <a:r>
              <a:rPr lang="zh-CN" altLang="en-US" sz="1600" dirty="0">
                <a:latin typeface="Courier New" panose="02070309020205020404" pitchFamily="49" charset="0"/>
                <a:ea typeface="阿里巴巴普惠体" panose="00020600040101010101"/>
              </a:rPr>
              <a:t>指定要查询的表</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where </a:t>
            </a:r>
            <a:r>
              <a:rPr lang="zh-CN" altLang="en-US" sz="1600" dirty="0">
                <a:latin typeface="Courier New" panose="02070309020205020404" pitchFamily="49" charset="0"/>
                <a:ea typeface="阿里巴巴普惠体" panose="00020600040101010101"/>
              </a:rPr>
              <a:t>指定查询条件</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group by  </a:t>
            </a:r>
            <a:r>
              <a:rPr lang="zh-CN" altLang="en-US" sz="1600" dirty="0">
                <a:latin typeface="Courier New" panose="02070309020205020404" pitchFamily="49" charset="0"/>
                <a:ea typeface="阿里巴巴普惠体" panose="00020600040101010101"/>
              </a:rPr>
              <a:t>分组查询</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having </a:t>
            </a:r>
            <a:r>
              <a:rPr lang="zh-CN" altLang="en-US" sz="1600" dirty="0">
                <a:latin typeface="Courier New" panose="02070309020205020404" pitchFamily="49" charset="0"/>
                <a:ea typeface="阿里巴巴普惠体" panose="00020600040101010101"/>
              </a:rPr>
              <a:t>对分组后的结果进行条件筛选</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order by  </a:t>
            </a:r>
            <a:r>
              <a:rPr lang="zh-CN" altLang="en-US" sz="1600" dirty="0">
                <a:latin typeface="Courier New" panose="02070309020205020404" pitchFamily="49" charset="0"/>
                <a:ea typeface="阿里巴巴普惠体" panose="00020600040101010101"/>
              </a:rPr>
              <a:t>排序</a:t>
            </a:r>
            <a:endParaRPr lang="en-US" altLang="zh-CN" sz="1600" dirty="0">
              <a:latin typeface="Courier New" panose="02070309020205020404" pitchFamily="49" charset="0"/>
              <a:ea typeface="阿里巴巴普惠体" panose="00020600040101010101"/>
            </a:endParaRPr>
          </a:p>
          <a:p>
            <a:r>
              <a:rPr lang="en-US" altLang="zh-CN" sz="1600" dirty="0">
                <a:latin typeface="Courier New" panose="02070309020205020404" pitchFamily="49" charset="0"/>
                <a:ea typeface="阿里巴巴普惠体" panose="00020600040101010101"/>
              </a:rPr>
              <a:t> limit  </a:t>
            </a:r>
            <a:r>
              <a:rPr lang="zh-CN" altLang="en-US" sz="1600" dirty="0">
                <a:latin typeface="Courier New" panose="02070309020205020404" pitchFamily="49" charset="0"/>
                <a:ea typeface="阿里巴巴普惠体" panose="00020600040101010101"/>
              </a:rPr>
              <a:t>查询指定的记录数</a:t>
            </a:r>
            <a:endParaRPr lang="en-US" altLang="zh-CN" sz="1600" dirty="0">
              <a:latin typeface="Courier New" panose="02070309020205020404" pitchFamily="49" charset="0"/>
              <a:ea typeface="阿里巴巴普惠体" panose="00020600040101010101"/>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基本查询</a:t>
            </a:r>
            <a:endParaRPr kumimoji="1" lang="zh-CN" altLang="en-US" dirty="0"/>
          </a:p>
        </p:txBody>
      </p:sp>
      <p:sp>
        <p:nvSpPr>
          <p:cNvPr id="16" name="文本框 15"/>
          <p:cNvSpPr txBox="1"/>
          <p:nvPr/>
        </p:nvSpPr>
        <p:spPr>
          <a:xfrm>
            <a:off x="890395" y="2312381"/>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a:ea typeface="阿里巴巴普惠体" panose="00020600040101010101"/>
              </a:rPr>
              <a:t>选择特定列查询</a:t>
            </a:r>
            <a:endParaRPr lang="zh-CN" altLang="en-US" sz="1600" b="1" dirty="0">
              <a:ea typeface="阿里巴巴普惠体" panose="00020600040101010101"/>
            </a:endParaRPr>
          </a:p>
        </p:txBody>
      </p:sp>
      <p:sp>
        <p:nvSpPr>
          <p:cNvPr id="21" name="文本框 20"/>
          <p:cNvSpPr txBox="1"/>
          <p:nvPr/>
        </p:nvSpPr>
        <p:spPr>
          <a:xfrm>
            <a:off x="890395" y="1549827"/>
            <a:ext cx="10411210" cy="369332"/>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a:t>
            </a:r>
            <a:r>
              <a:rPr lang="en-US" altLang="zh-CN" sz="1800" b="1" dirty="0">
                <a:solidFill>
                  <a:srgbClr val="000080"/>
                </a:solidFill>
                <a:effectLst/>
                <a:latin typeface="Courier New" panose="02070309020205020404" pitchFamily="49" charset="0"/>
              </a:rPr>
              <a:t>;</a:t>
            </a:r>
            <a:endParaRPr lang="en-US" altLang="zh-CN" sz="1600" dirty="0">
              <a:effectLst/>
            </a:endParaRPr>
          </a:p>
        </p:txBody>
      </p:sp>
      <p:sp>
        <p:nvSpPr>
          <p:cNvPr id="5" name="文本框 4"/>
          <p:cNvSpPr txBox="1"/>
          <p:nvPr/>
        </p:nvSpPr>
        <p:spPr>
          <a:xfrm>
            <a:off x="863280" y="1185379"/>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全表查询</a:t>
            </a:r>
            <a:endParaRPr lang="zh-CN" altLang="en-US" sz="1600" b="1" dirty="0">
              <a:ea typeface="阿里巴巴普惠体" panose="00020600040101010101"/>
            </a:endParaRPr>
          </a:p>
        </p:txBody>
      </p:sp>
      <p:sp>
        <p:nvSpPr>
          <p:cNvPr id="6" name="文本框 5"/>
          <p:cNvSpPr txBox="1"/>
          <p:nvPr/>
        </p:nvSpPr>
        <p:spPr>
          <a:xfrm>
            <a:off x="856480" y="2859491"/>
            <a:ext cx="10411210" cy="369332"/>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sid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cid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7" name="文本框 6"/>
          <p:cNvSpPr txBox="1"/>
          <p:nvPr/>
        </p:nvSpPr>
        <p:spPr>
          <a:xfrm>
            <a:off x="856480" y="4814220"/>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a:ea typeface="阿里巴巴普惠体" panose="00020600040101010101"/>
              </a:rPr>
              <a:t>去重查询</a:t>
            </a:r>
            <a:endParaRPr lang="zh-CN" altLang="en-US" sz="1600" b="1" dirty="0">
              <a:ea typeface="阿里巴巴普惠体" panose="00020600040101010101"/>
            </a:endParaRPr>
          </a:p>
        </p:txBody>
      </p:sp>
      <p:sp>
        <p:nvSpPr>
          <p:cNvPr id="9" name="文本框 8"/>
          <p:cNvSpPr txBox="1"/>
          <p:nvPr/>
        </p:nvSpPr>
        <p:spPr>
          <a:xfrm>
            <a:off x="890395" y="4195049"/>
            <a:ext cx="9267629" cy="369332"/>
          </a:xfrm>
          <a:prstGeom prst="rect">
            <a:avLst/>
          </a:prstGeom>
          <a:solidFill>
            <a:srgbClr val="FFFFE4"/>
          </a:solidFill>
          <a:ln>
            <a:solidFill>
              <a:schemeClr val="tx1"/>
            </a:solidFill>
          </a:ln>
        </p:spPr>
        <p:txBody>
          <a:bodyPr wrap="square">
            <a:spAutoFit/>
          </a:bodyPr>
          <a:lstStyle/>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sid </a:t>
            </a:r>
            <a:r>
              <a:rPr lang="en-US" altLang="zh-CN" sz="1800" b="1" dirty="0">
                <a:solidFill>
                  <a:srgbClr val="0000FF"/>
                </a:solidFill>
                <a:effectLst/>
                <a:latin typeface="Courier New" panose="02070309020205020404" pitchFamily="49" charset="0"/>
              </a:rPr>
              <a:t>as</a:t>
            </a:r>
            <a:r>
              <a:rPr lang="en-US" altLang="zh-CN" sz="1800" dirty="0">
                <a:solidFill>
                  <a:srgbClr val="000000"/>
                </a:solidFill>
                <a:effectLst/>
                <a:latin typeface="Courier New" panose="02070309020205020404" pitchFamily="49" charset="0"/>
              </a:rPr>
              <a:t> stu_id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cid course_id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10" name="文本框 9"/>
          <p:cNvSpPr txBox="1"/>
          <p:nvPr/>
        </p:nvSpPr>
        <p:spPr>
          <a:xfrm>
            <a:off x="890395" y="3678717"/>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使用别名查询</a:t>
            </a:r>
            <a:endParaRPr lang="zh-CN" altLang="en-US" sz="1600" b="1" dirty="0">
              <a:ea typeface="阿里巴巴普惠体" panose="00020600040101010101"/>
            </a:endParaRPr>
          </a:p>
        </p:txBody>
      </p:sp>
      <p:sp>
        <p:nvSpPr>
          <p:cNvPr id="11" name="文本框 10"/>
          <p:cNvSpPr txBox="1"/>
          <p:nvPr/>
        </p:nvSpPr>
        <p:spPr>
          <a:xfrm>
            <a:off x="890395" y="5326935"/>
            <a:ext cx="9267629" cy="369332"/>
          </a:xfrm>
          <a:prstGeom prst="rect">
            <a:avLst/>
          </a:prstGeom>
          <a:solidFill>
            <a:srgbClr val="FFFFE4"/>
          </a:solidFill>
          <a:ln>
            <a:solidFill>
              <a:schemeClr val="tx1"/>
            </a:solidFill>
          </a:ln>
        </p:spPr>
        <p:txBody>
          <a:bodyPr wrap="square">
            <a:spAutoFit/>
          </a:bodyPr>
          <a:lstStyle/>
          <a:p>
            <a:r>
              <a:rPr lang="en-US" altLang="zh-CN" sz="1800" b="1">
                <a:solidFill>
                  <a:srgbClr val="0000FF"/>
                </a:solidFill>
                <a:effectLst/>
                <a:latin typeface="Courier New" panose="02070309020205020404" pitchFamily="49" charset="0"/>
              </a:rPr>
              <a:t>select</a:t>
            </a:r>
            <a:r>
              <a:rPr lang="en-US" altLang="zh-CN" sz="1800">
                <a:solidFill>
                  <a:srgbClr val="000000"/>
                </a:solidFill>
                <a:effectLst/>
                <a:latin typeface="Courier New" panose="02070309020205020404" pitchFamily="49" charset="0"/>
              </a:rPr>
              <a:t> distinct sid </a:t>
            </a:r>
            <a:r>
              <a:rPr lang="en-US" altLang="zh-CN" sz="1800" b="1">
                <a:solidFill>
                  <a:srgbClr val="0000FF"/>
                </a:solidFill>
                <a:effectLst/>
                <a:latin typeface="Courier New" panose="02070309020205020404" pitchFamily="49" charset="0"/>
              </a:rPr>
              <a:t>from</a:t>
            </a:r>
            <a:r>
              <a:rPr lang="en-US" altLang="zh-CN" sz="1800">
                <a:solidFill>
                  <a:srgbClr val="000000"/>
                </a:solidFill>
                <a:effectLst/>
                <a:latin typeface="Courier New" panose="02070309020205020404" pitchFamily="49" charset="0"/>
              </a:rPr>
              <a:t> </a:t>
            </a:r>
            <a:r>
              <a:rPr lang="en-US" altLang="zh-CN" sz="1800" dirty="0">
                <a:solidFill>
                  <a:srgbClr val="000000"/>
                </a:solidFill>
                <a:effectLst/>
                <a:latin typeface="Courier New" panose="02070309020205020404" pitchFamily="49" charset="0"/>
              </a:rPr>
              <a:t>score</a:t>
            </a:r>
            <a:r>
              <a:rPr lang="en-US" altLang="zh-CN" sz="1800" b="1" dirty="0">
                <a:solidFill>
                  <a:srgbClr val="000080"/>
                </a:solidFill>
                <a:effectLst/>
                <a:latin typeface="Courier New" panose="02070309020205020404" pitchFamily="49" charset="0"/>
              </a:rPr>
              <a:t>;</a:t>
            </a:r>
            <a:endParaRPr lang="en-US" altLang="zh-CN" dirty="0">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聚合函数</a:t>
            </a:r>
            <a:endParaRPr kumimoji="1" lang="zh-CN" altLang="en-US" dirty="0"/>
          </a:p>
        </p:txBody>
      </p:sp>
      <p:sp>
        <p:nvSpPr>
          <p:cNvPr id="21" name="文本框 20"/>
          <p:cNvSpPr txBox="1"/>
          <p:nvPr/>
        </p:nvSpPr>
        <p:spPr>
          <a:xfrm>
            <a:off x="1198305" y="3813044"/>
            <a:ext cx="10129058" cy="2800767"/>
          </a:xfrm>
          <a:prstGeom prst="rect">
            <a:avLst/>
          </a:prstGeom>
          <a:solidFill>
            <a:srgbClr val="FFFFE4"/>
          </a:solidFill>
          <a:ln>
            <a:solidFill>
              <a:schemeClr val="tx1"/>
            </a:solidFill>
          </a:ln>
        </p:spPr>
        <p:txBody>
          <a:bodyPr wrap="square">
            <a:spAutoFit/>
          </a:bodyPr>
          <a:lstStyle/>
          <a:p>
            <a:r>
              <a:rPr lang="en-US" altLang="zh-CN" sz="1600" dirty="0">
                <a:solidFill>
                  <a:srgbClr val="FF8000"/>
                </a:solidFill>
                <a:effectLst/>
                <a:latin typeface="Courier New" panose="02070309020205020404" pitchFamily="49" charset="0"/>
                <a:ea typeface="阿里巴巴普惠体" panose="00020600040101010101"/>
              </a:rPr>
              <a:t>1</a:t>
            </a:r>
            <a:r>
              <a:rPr lang="zh-CN" altLang="en-US" sz="1600" dirty="0">
                <a:solidFill>
                  <a:srgbClr val="000000"/>
                </a:solidFill>
                <a:effectLst/>
                <a:latin typeface="Courier New" panose="02070309020205020404" pitchFamily="49" charset="0"/>
                <a:ea typeface="阿里巴巴普惠体" panose="00020600040101010101"/>
              </a:rPr>
              <a:t>）求</a:t>
            </a:r>
            <a:r>
              <a:rPr lang="zh-CN" altLang="en-US" sz="1600" b="1" dirty="0">
                <a:solidFill>
                  <a:srgbClr val="000080"/>
                </a:solidFill>
                <a:effectLst/>
                <a:latin typeface="Courier New" panose="02070309020205020404" pitchFamily="49" charset="0"/>
                <a:ea typeface="阿里巴巴普惠体" panose="00020600040101010101"/>
              </a:rPr>
              <a:t>总</a:t>
            </a:r>
            <a:r>
              <a:rPr lang="zh-CN" altLang="en-US" sz="1600" dirty="0">
                <a:solidFill>
                  <a:srgbClr val="000000"/>
                </a:solidFill>
                <a:effectLst/>
                <a:latin typeface="Courier New" panose="02070309020205020404" pitchFamily="49" charset="0"/>
                <a:ea typeface="阿里巴巴普惠体" panose="00020600040101010101"/>
              </a:rPr>
              <a:t>行数（</a:t>
            </a:r>
            <a:r>
              <a:rPr lang="en-US" altLang="zh-CN" sz="1600" b="1" dirty="0">
                <a:solidFill>
                  <a:srgbClr val="0000FF"/>
                </a:solidFill>
                <a:effectLst/>
                <a:latin typeface="Courier New" panose="02070309020205020404" pitchFamily="49" charset="0"/>
                <a:ea typeface="阿里巴巴普惠体" panose="00020600040101010101"/>
              </a:rPr>
              <a:t>count</a:t>
            </a:r>
            <a:r>
              <a:rPr lang="zh-CN" altLang="en-US"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count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FF8000"/>
                </a:solidFill>
                <a:effectLst/>
                <a:latin typeface="Courier New" panose="02070309020205020404" pitchFamily="49" charset="0"/>
                <a:ea typeface="阿里巴巴普惠体" panose="00020600040101010101"/>
              </a:rPr>
              <a:t>1</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count</a:t>
            </a:r>
            <a:r>
              <a:rPr lang="en-US" altLang="zh-CN" sz="1600" b="1" dirty="0">
                <a:solidFill>
                  <a:srgbClr val="000080"/>
                </a:solidFill>
                <a:effectLst/>
                <a:latin typeface="Courier New" panose="02070309020205020404" pitchFamily="49" charset="0"/>
                <a:ea typeface="阿里巴巴普惠体" panose="00020600040101010101"/>
              </a:rPr>
              <a:t>(</a:t>
            </a:r>
            <a:r>
              <a:rPr lang="zh-CN" altLang="en-US" sz="1600" b="1" dirty="0">
                <a:solidFill>
                  <a:srgbClr val="000080"/>
                </a:solidFill>
                <a:effectLst/>
                <a:latin typeface="Courier New" panose="02070309020205020404" pitchFamily="49" charset="0"/>
                <a:ea typeface="阿里巴巴普惠体" panose="00020600040101010101"/>
              </a:rPr>
              <a:t>*</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dirty="0">
                <a:solidFill>
                  <a:srgbClr val="FF8000"/>
                </a:solidFill>
                <a:effectLst/>
                <a:latin typeface="Courier New" panose="02070309020205020404" pitchFamily="49" charset="0"/>
                <a:ea typeface="阿里巴巴普惠体" panose="00020600040101010101"/>
              </a:rPr>
              <a:t>2</a:t>
            </a:r>
            <a:r>
              <a:rPr lang="zh-CN" altLang="en-US" sz="1600" dirty="0">
                <a:solidFill>
                  <a:srgbClr val="000000"/>
                </a:solidFill>
                <a:effectLst/>
                <a:latin typeface="Courier New" panose="02070309020205020404" pitchFamily="49" charset="0"/>
                <a:ea typeface="阿里巴巴普惠体" panose="00020600040101010101"/>
              </a:rPr>
              <a:t>）求分数的最大</a:t>
            </a:r>
            <a:r>
              <a:rPr lang="zh-CN" altLang="en-US" sz="1600" b="1" dirty="0">
                <a:solidFill>
                  <a:srgbClr val="000080"/>
                </a:solidFill>
                <a:effectLst/>
                <a:latin typeface="Courier New" panose="02070309020205020404" pitchFamily="49" charset="0"/>
                <a:ea typeface="阿里巴巴普惠体" panose="00020600040101010101"/>
              </a:rPr>
              <a:t>值</a:t>
            </a:r>
            <a:r>
              <a:rPr lang="zh-CN" altLang="en-US" sz="1600" dirty="0">
                <a:solidFill>
                  <a:srgbClr val="00000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max</a:t>
            </a:r>
            <a:r>
              <a:rPr lang="zh-CN" altLang="en-US"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max</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sscore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dirty="0">
                <a:solidFill>
                  <a:srgbClr val="FF8000"/>
                </a:solidFill>
                <a:effectLst/>
                <a:latin typeface="Courier New" panose="02070309020205020404" pitchFamily="49" charset="0"/>
                <a:ea typeface="阿里巴巴普惠体" panose="00020600040101010101"/>
              </a:rPr>
              <a:t>3</a:t>
            </a:r>
            <a:r>
              <a:rPr lang="zh-CN" altLang="en-US" sz="1600" dirty="0">
                <a:solidFill>
                  <a:srgbClr val="000000"/>
                </a:solidFill>
                <a:effectLst/>
                <a:latin typeface="Courier New" panose="02070309020205020404" pitchFamily="49" charset="0"/>
                <a:ea typeface="阿里巴巴普惠体" panose="00020600040101010101"/>
              </a:rPr>
              <a:t>）求分数的最小</a:t>
            </a:r>
            <a:r>
              <a:rPr lang="zh-CN" altLang="en-US" sz="1600" b="1" dirty="0">
                <a:solidFill>
                  <a:srgbClr val="000080"/>
                </a:solidFill>
                <a:effectLst/>
                <a:latin typeface="Courier New" panose="02070309020205020404" pitchFamily="49" charset="0"/>
                <a:ea typeface="阿里巴巴普惠体" panose="00020600040101010101"/>
              </a:rPr>
              <a:t>值</a:t>
            </a:r>
            <a:r>
              <a:rPr lang="zh-CN" altLang="en-US" sz="1600" dirty="0">
                <a:solidFill>
                  <a:srgbClr val="00000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min</a:t>
            </a:r>
            <a:r>
              <a:rPr lang="zh-CN" altLang="en-US" sz="1600" dirty="0">
                <a:solidFill>
                  <a:srgbClr val="000000"/>
                </a:solidFill>
                <a:effectLst/>
                <a:latin typeface="Courier New" panose="02070309020205020404" pitchFamily="49" charset="0"/>
                <a:ea typeface="阿里巴巴普惠体" panose="00020600040101010101"/>
              </a:rPr>
              <a:t>）</a:t>
            </a:r>
            <a:endParaRPr lang="en-US" altLang="zh-CN" sz="1600" dirty="0">
              <a:solidFill>
                <a:srgbClr val="000000"/>
              </a:solidFill>
              <a:effectLst/>
              <a:latin typeface="Courier New" panose="02070309020205020404" pitchFamily="49" charset="0"/>
              <a:ea typeface="阿里巴巴普惠体" panose="00020600040101010101"/>
            </a:endParaRPr>
          </a:p>
          <a:p>
            <a:r>
              <a:rPr lang="zh-CN" altLang="en-US"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min</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sscore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dirty="0">
                <a:solidFill>
                  <a:srgbClr val="FF8000"/>
                </a:solidFill>
                <a:effectLst/>
                <a:latin typeface="Courier New" panose="02070309020205020404" pitchFamily="49" charset="0"/>
                <a:ea typeface="阿里巴巴普惠体" panose="00020600040101010101"/>
              </a:rPr>
              <a:t>4</a:t>
            </a:r>
            <a:r>
              <a:rPr lang="zh-CN" altLang="en-US" sz="1600" dirty="0">
                <a:solidFill>
                  <a:srgbClr val="000000"/>
                </a:solidFill>
                <a:effectLst/>
                <a:latin typeface="Courier New" panose="02070309020205020404" pitchFamily="49" charset="0"/>
                <a:ea typeface="阿里巴巴普惠体" panose="00020600040101010101"/>
              </a:rPr>
              <a:t>）求分数的</a:t>
            </a:r>
            <a:r>
              <a:rPr lang="zh-CN" altLang="en-US" sz="1600" b="1" dirty="0">
                <a:solidFill>
                  <a:srgbClr val="000080"/>
                </a:solidFill>
                <a:effectLst/>
                <a:latin typeface="Courier New" panose="02070309020205020404" pitchFamily="49" charset="0"/>
                <a:ea typeface="阿里巴巴普惠体" panose="00020600040101010101"/>
              </a:rPr>
              <a:t>总</a:t>
            </a:r>
            <a:r>
              <a:rPr lang="zh-CN" altLang="en-US" sz="1600" dirty="0">
                <a:solidFill>
                  <a:srgbClr val="000000"/>
                </a:solidFill>
                <a:effectLst/>
                <a:latin typeface="Courier New" panose="02070309020205020404" pitchFamily="49" charset="0"/>
                <a:ea typeface="阿里巴巴普惠体" panose="00020600040101010101"/>
              </a:rPr>
              <a:t>和（</a:t>
            </a:r>
            <a:r>
              <a:rPr lang="en-US" altLang="zh-CN" sz="1600" b="1" dirty="0">
                <a:solidFill>
                  <a:srgbClr val="0000FF"/>
                </a:solidFill>
                <a:effectLst/>
                <a:latin typeface="Courier New" panose="02070309020205020404" pitchFamily="49" charset="0"/>
                <a:ea typeface="阿里巴巴普惠体" panose="00020600040101010101"/>
              </a:rPr>
              <a:t>sum</a:t>
            </a:r>
            <a:r>
              <a:rPr lang="zh-CN" altLang="en-US"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sum</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sscore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dirty="0">
                <a:solidFill>
                  <a:srgbClr val="FF8000"/>
                </a:solidFill>
                <a:effectLst/>
                <a:latin typeface="Courier New" panose="02070309020205020404" pitchFamily="49" charset="0"/>
                <a:ea typeface="阿里巴巴普惠体" panose="00020600040101010101"/>
              </a:rPr>
              <a:t>5</a:t>
            </a:r>
            <a:r>
              <a:rPr lang="zh-CN" altLang="en-US" sz="1600" dirty="0">
                <a:solidFill>
                  <a:srgbClr val="000000"/>
                </a:solidFill>
                <a:effectLst/>
                <a:latin typeface="Courier New" panose="02070309020205020404" pitchFamily="49" charset="0"/>
                <a:ea typeface="阿里巴巴普惠体" panose="00020600040101010101"/>
              </a:rPr>
              <a:t>）求分数的平均</a:t>
            </a:r>
            <a:r>
              <a:rPr lang="zh-CN" altLang="en-US" sz="1600" b="1" dirty="0">
                <a:solidFill>
                  <a:srgbClr val="000080"/>
                </a:solidFill>
                <a:effectLst/>
                <a:latin typeface="Courier New" panose="02070309020205020404" pitchFamily="49" charset="0"/>
                <a:ea typeface="阿里巴巴普惠体" panose="00020600040101010101"/>
              </a:rPr>
              <a:t>值</a:t>
            </a:r>
            <a:r>
              <a:rPr lang="zh-CN" altLang="en-US" sz="1600" dirty="0">
                <a:solidFill>
                  <a:srgbClr val="000000"/>
                </a:solidFill>
                <a:effectLst/>
                <a:latin typeface="Courier New" panose="02070309020205020404" pitchFamily="49" charset="0"/>
                <a:ea typeface="阿里巴巴普惠体" panose="00020600040101010101"/>
              </a:rPr>
              <a:t>（</a:t>
            </a:r>
            <a:r>
              <a:rPr lang="en-US" altLang="zh-CN" sz="1600" b="1" dirty="0">
                <a:solidFill>
                  <a:srgbClr val="0000FF"/>
                </a:solidFill>
                <a:effectLst/>
                <a:latin typeface="Courier New" panose="02070309020205020404" pitchFamily="49" charset="0"/>
                <a:ea typeface="阿里巴巴普惠体" panose="00020600040101010101"/>
              </a:rPr>
              <a:t>avg</a:t>
            </a:r>
            <a:r>
              <a:rPr lang="zh-CN" altLang="en-US"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avg</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sscore</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from</a:t>
            </a:r>
            <a:r>
              <a:rPr lang="en-US" altLang="zh-CN" sz="1600" dirty="0">
                <a:solidFill>
                  <a:srgbClr val="000000"/>
                </a:solidFill>
                <a:effectLst/>
                <a:latin typeface="Courier New" panose="02070309020205020404" pitchFamily="49" charset="0"/>
                <a:ea typeface="阿里巴巴普惠体" panose="00020600040101010101"/>
              </a:rPr>
              <a:t> score</a:t>
            </a:r>
            <a:r>
              <a:rPr lang="en-US" altLang="zh-CN" sz="1600" b="1" dirty="0">
                <a:solidFill>
                  <a:srgbClr val="000080"/>
                </a:solidFill>
                <a:effectLst/>
                <a:latin typeface="Courier New" panose="02070309020205020404" pitchFamily="49" charset="0"/>
                <a:ea typeface="阿里巴巴普惠体" panose="00020600040101010101"/>
              </a:rPr>
              <a:t>;</a:t>
            </a:r>
            <a:endParaRPr lang="en-US" altLang="zh-CN" sz="1600" dirty="0">
              <a:effectLst/>
              <a:ea typeface="阿里巴巴普惠体" panose="00020600040101010101"/>
            </a:endParaRPr>
          </a:p>
        </p:txBody>
      </p:sp>
      <p:sp>
        <p:nvSpPr>
          <p:cNvPr id="10" name="文本框 9"/>
          <p:cNvSpPr txBox="1"/>
          <p:nvPr/>
        </p:nvSpPr>
        <p:spPr>
          <a:xfrm>
            <a:off x="1198305" y="1536850"/>
            <a:ext cx="10866176" cy="1569660"/>
          </a:xfrm>
          <a:prstGeom prst="rect">
            <a:avLst/>
          </a:prstGeom>
          <a:noFill/>
        </p:spPr>
        <p:txBody>
          <a:bodyPr wrap="square">
            <a:spAutoFit/>
          </a:bodyPr>
          <a:lstStyle/>
          <a:p>
            <a:pPr algn="l"/>
            <a:r>
              <a:rPr lang="en-US" altLang="zh-CN" sz="1600">
                <a:solidFill>
                  <a:srgbClr val="000000"/>
                </a:solidFill>
                <a:latin typeface="Consolas" panose="020B0609020204030204" pitchFamily="49" charset="0"/>
                <a:ea typeface="阿里巴巴普惠体" panose="00020600040101010101"/>
              </a:rPr>
              <a:t>Hive</a:t>
            </a:r>
            <a:r>
              <a:rPr lang="en-US" altLang="zh-CN" sz="1600" b="0" i="0">
                <a:solidFill>
                  <a:srgbClr val="000000"/>
                </a:solidFill>
                <a:effectLst/>
                <a:latin typeface="Consolas" panose="020B0609020204030204" pitchFamily="49" charset="0"/>
                <a:ea typeface="阿里巴巴普惠体" panose="00020600040101010101"/>
              </a:rPr>
              <a:t>SQL</a:t>
            </a:r>
            <a:r>
              <a:rPr lang="zh-CN" altLang="en-US" sz="1600" b="0" i="0" dirty="0">
                <a:solidFill>
                  <a:srgbClr val="000000"/>
                </a:solidFill>
                <a:effectLst/>
                <a:latin typeface="Consolas" panose="020B0609020204030204" pitchFamily="49" charset="0"/>
                <a:ea typeface="阿里巴巴普惠体" panose="00020600040101010101"/>
              </a:rPr>
              <a:t>中提供的聚合函数可以用来统计、求和、求最值等等。</a:t>
            </a:r>
            <a:endParaRPr lang="zh-CN" altLang="en-US" sz="1600" b="0" i="0" dirty="0">
              <a:solidFill>
                <a:srgbClr val="000000"/>
              </a:solidFill>
              <a:effectLst/>
              <a:latin typeface="Consolas" panose="020B0609020204030204" pitchFamily="49" charset="0"/>
              <a:ea typeface="阿里巴巴普惠体" panose="00020600040101010101"/>
            </a:endParaRPr>
          </a:p>
          <a:p>
            <a:pPr marL="285750" indent="-285750" algn="l">
              <a:buFont typeface="Wingdings" panose="05000000000000000000" pitchFamily="2" charset="2"/>
              <a:buChar char="Ø"/>
            </a:pPr>
            <a:r>
              <a:rPr lang="en-US" altLang="zh-CN" sz="1600" b="0" i="0" dirty="0">
                <a:solidFill>
                  <a:srgbClr val="000000"/>
                </a:solidFill>
                <a:effectLst/>
                <a:latin typeface="Consolas" panose="020B0609020204030204" pitchFamily="49" charset="0"/>
                <a:ea typeface="阿里巴巴普惠体" panose="00020600040101010101"/>
              </a:rPr>
              <a:t>COUNT</a:t>
            </a:r>
            <a:r>
              <a:rPr lang="zh-CN" altLang="en-US" sz="1600" b="0" i="0" dirty="0">
                <a:solidFill>
                  <a:srgbClr val="000000"/>
                </a:solidFill>
                <a:effectLst/>
                <a:latin typeface="Consolas" panose="020B0609020204030204" pitchFamily="49" charset="0"/>
                <a:ea typeface="阿里巴巴普惠体" panose="00020600040101010101"/>
              </a:rPr>
              <a:t>：统计行数量</a:t>
            </a:r>
            <a:endParaRPr lang="en-US" altLang="zh-CN" sz="1600" b="0" i="0" dirty="0">
              <a:solidFill>
                <a:srgbClr val="000000"/>
              </a:solidFill>
              <a:effectLst/>
              <a:latin typeface="Consolas" panose="020B0609020204030204" pitchFamily="49" charset="0"/>
              <a:ea typeface="阿里巴巴普惠体" panose="00020600040101010101"/>
            </a:endParaRPr>
          </a:p>
          <a:p>
            <a:pPr marL="285750" indent="-285750" algn="l">
              <a:buFont typeface="Wingdings" panose="05000000000000000000" pitchFamily="2" charset="2"/>
              <a:buChar char="Ø"/>
            </a:pPr>
            <a:r>
              <a:rPr lang="en-US" altLang="zh-CN" sz="1600" b="0" i="0" dirty="0">
                <a:solidFill>
                  <a:srgbClr val="000000"/>
                </a:solidFill>
                <a:effectLst/>
                <a:latin typeface="Consolas" panose="020B0609020204030204" pitchFamily="49" charset="0"/>
                <a:ea typeface="阿里巴巴普惠体" panose="00020600040101010101"/>
              </a:rPr>
              <a:t>SUM</a:t>
            </a:r>
            <a:r>
              <a:rPr lang="zh-CN" altLang="en-US" sz="1600" b="0" i="0" dirty="0">
                <a:solidFill>
                  <a:srgbClr val="000000"/>
                </a:solidFill>
                <a:effectLst/>
                <a:latin typeface="Consolas" panose="020B0609020204030204" pitchFamily="49" charset="0"/>
                <a:ea typeface="阿里巴巴普惠体" panose="00020600040101010101"/>
              </a:rPr>
              <a:t>：获取单个列的合计值</a:t>
            </a:r>
            <a:endParaRPr lang="en-US" altLang="zh-CN" sz="1600" b="0" i="0" dirty="0">
              <a:solidFill>
                <a:srgbClr val="000000"/>
              </a:solidFill>
              <a:effectLst/>
              <a:latin typeface="Consolas" panose="020B0609020204030204" pitchFamily="49" charset="0"/>
              <a:ea typeface="阿里巴巴普惠体" panose="00020600040101010101"/>
            </a:endParaRPr>
          </a:p>
          <a:p>
            <a:pPr marL="285750" indent="-285750" algn="l">
              <a:buFont typeface="Wingdings" panose="05000000000000000000" pitchFamily="2" charset="2"/>
              <a:buChar char="Ø"/>
            </a:pPr>
            <a:r>
              <a:rPr lang="en-US" altLang="zh-CN" sz="1600" b="0" i="0" dirty="0">
                <a:solidFill>
                  <a:srgbClr val="000000"/>
                </a:solidFill>
                <a:effectLst/>
                <a:latin typeface="Consolas" panose="020B0609020204030204" pitchFamily="49" charset="0"/>
                <a:ea typeface="阿里巴巴普惠体" panose="00020600040101010101"/>
              </a:rPr>
              <a:t>AVG</a:t>
            </a:r>
            <a:r>
              <a:rPr lang="zh-CN" altLang="en-US" sz="1600" b="0" i="0" dirty="0">
                <a:solidFill>
                  <a:srgbClr val="000000"/>
                </a:solidFill>
                <a:effectLst/>
                <a:latin typeface="Consolas" panose="020B0609020204030204" pitchFamily="49" charset="0"/>
                <a:ea typeface="阿里巴巴普惠体" panose="00020600040101010101"/>
              </a:rPr>
              <a:t>：计算某个列的平均值</a:t>
            </a:r>
            <a:endParaRPr lang="en-US" altLang="zh-CN" sz="1600" b="0" i="0" dirty="0">
              <a:solidFill>
                <a:srgbClr val="000000"/>
              </a:solidFill>
              <a:effectLst/>
              <a:latin typeface="Consolas" panose="020B0609020204030204" pitchFamily="49" charset="0"/>
              <a:ea typeface="阿里巴巴普惠体" panose="00020600040101010101"/>
            </a:endParaRPr>
          </a:p>
          <a:p>
            <a:pPr marL="285750" indent="-285750" algn="l">
              <a:buFont typeface="Wingdings" panose="05000000000000000000" pitchFamily="2" charset="2"/>
              <a:buChar char="Ø"/>
            </a:pPr>
            <a:r>
              <a:rPr lang="en-US" altLang="zh-CN" sz="1600" b="0" i="0" dirty="0">
                <a:solidFill>
                  <a:srgbClr val="000000"/>
                </a:solidFill>
                <a:effectLst/>
                <a:latin typeface="Consolas" panose="020B0609020204030204" pitchFamily="49" charset="0"/>
                <a:ea typeface="阿里巴巴普惠体" panose="00020600040101010101"/>
              </a:rPr>
              <a:t>MAX</a:t>
            </a:r>
            <a:r>
              <a:rPr lang="zh-CN" altLang="en-US" sz="1600" b="0" i="0" dirty="0">
                <a:solidFill>
                  <a:srgbClr val="000000"/>
                </a:solidFill>
                <a:effectLst/>
                <a:latin typeface="Consolas" panose="020B0609020204030204" pitchFamily="49" charset="0"/>
                <a:ea typeface="阿里巴巴普惠体" panose="00020600040101010101"/>
              </a:rPr>
              <a:t>：计算列的最大值</a:t>
            </a:r>
            <a:endParaRPr lang="en-US" altLang="zh-CN" sz="1600" b="0" i="0" dirty="0">
              <a:solidFill>
                <a:srgbClr val="000000"/>
              </a:solidFill>
              <a:effectLst/>
              <a:latin typeface="Consolas" panose="020B0609020204030204" pitchFamily="49" charset="0"/>
              <a:ea typeface="阿里巴巴普惠体" panose="00020600040101010101"/>
            </a:endParaRPr>
          </a:p>
          <a:p>
            <a:pPr marL="285750" indent="-285750" algn="l">
              <a:buFont typeface="Wingdings" panose="05000000000000000000" pitchFamily="2" charset="2"/>
              <a:buChar char="Ø"/>
            </a:pPr>
            <a:r>
              <a:rPr lang="en-US" altLang="zh-CN" sz="1600" b="0" i="0" dirty="0">
                <a:solidFill>
                  <a:srgbClr val="000000"/>
                </a:solidFill>
                <a:effectLst/>
                <a:latin typeface="Consolas" panose="020B0609020204030204" pitchFamily="49" charset="0"/>
                <a:ea typeface="阿里巴巴普惠体" panose="00020600040101010101"/>
              </a:rPr>
              <a:t>MIN</a:t>
            </a:r>
            <a:r>
              <a:rPr lang="zh-CN" altLang="en-US" sz="1600" b="0" i="0" dirty="0">
                <a:solidFill>
                  <a:srgbClr val="000000"/>
                </a:solidFill>
                <a:effectLst/>
                <a:latin typeface="Consolas" panose="020B0609020204030204" pitchFamily="49" charset="0"/>
                <a:ea typeface="阿里巴巴普惠体" panose="00020600040101010101"/>
              </a:rPr>
              <a:t>：计算列的最小值</a:t>
            </a:r>
            <a:endParaRPr lang="zh-CN" altLang="en-US" sz="1600" b="0" i="0" dirty="0">
              <a:solidFill>
                <a:srgbClr val="000000"/>
              </a:solidFill>
              <a:effectLst/>
              <a:latin typeface="Consolas" panose="020B0609020204030204" pitchFamily="49" charset="0"/>
              <a:ea typeface="阿里巴巴普惠体" panose="00020600040101010101"/>
            </a:endParaRPr>
          </a:p>
        </p:txBody>
      </p:sp>
      <p:sp>
        <p:nvSpPr>
          <p:cNvPr id="12" name="文本框 11"/>
          <p:cNvSpPr txBox="1"/>
          <p:nvPr/>
        </p:nvSpPr>
        <p:spPr>
          <a:xfrm>
            <a:off x="884076" y="1026529"/>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en-US" b="1" dirty="0">
                <a:solidFill>
                  <a:srgbClr val="000000"/>
                </a:solidFill>
                <a:latin typeface="Consolas" panose="020B0609020204030204" pitchFamily="49" charset="0"/>
                <a:ea typeface="阿里巴巴普惠体" panose="00020600040101010101"/>
              </a:rPr>
              <a:t>介绍</a:t>
            </a:r>
            <a:endParaRPr lang="zh-CN" altLang="en-US" b="1" dirty="0">
              <a:ea typeface="阿里巴巴普惠体" panose="00020600040101010101"/>
            </a:endParaRPr>
          </a:p>
        </p:txBody>
      </p:sp>
      <p:sp>
        <p:nvSpPr>
          <p:cNvPr id="13" name="文本框 12"/>
          <p:cNvSpPr txBox="1"/>
          <p:nvPr/>
        </p:nvSpPr>
        <p:spPr>
          <a:xfrm>
            <a:off x="884076" y="3289487"/>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en-US" b="1" dirty="0">
                <a:solidFill>
                  <a:srgbClr val="000000"/>
                </a:solidFill>
                <a:latin typeface="Consolas" panose="020B0609020204030204" pitchFamily="49" charset="0"/>
                <a:ea typeface="阿里巴巴普惠体" panose="00020600040101010101"/>
              </a:rPr>
              <a:t>应用</a:t>
            </a:r>
            <a:endParaRPr lang="zh-CN" altLang="en-US" b="1" dirty="0">
              <a:ea typeface="阿里巴巴普惠体" panose="0002060004010101010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数据库和数据仓库区别</a:t>
            </a:r>
            <a:endParaRPr kumimoji="1" lang="zh-CN" altLang="en-US" dirty="0"/>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dirty="0">
              <a:ea typeface="Alibaba PuHuiTi R" pitchFamily="18" charset="-122"/>
            </a:endParaRPr>
          </a:p>
        </p:txBody>
      </p:sp>
      <p:sp>
        <p:nvSpPr>
          <p:cNvPr id="29" name="文本占位符 3"/>
          <p:cNvSpPr txBox="1"/>
          <p:nvPr/>
        </p:nvSpPr>
        <p:spPr>
          <a:xfrm>
            <a:off x="608242" y="1000064"/>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285750" indent="-285750">
              <a:lnSpc>
                <a:spcPct val="150000"/>
              </a:lnSpc>
              <a:buClr>
                <a:srgbClr val="404040"/>
              </a:buClr>
              <a:buSzPct val="85000"/>
              <a:buFont typeface="Wingdings" panose="05000000000000000000" pitchFamily="2" charset="2"/>
              <a:buChar char="Ø"/>
            </a:pPr>
            <a:r>
              <a:rPr lang="zh-CN" altLang="en-US" dirty="0">
                <a:ea typeface="Alibaba PuHuiTi R" pitchFamily="18" charset="-122"/>
              </a:rPr>
              <a:t>数据仓库</a:t>
            </a:r>
            <a:endParaRPr lang="zh-CN" altLang="en-US" dirty="0">
              <a:ea typeface="Alibaba PuHuiTi R" pitchFamily="18" charset="-122"/>
            </a:endParaRPr>
          </a:p>
        </p:txBody>
      </p:sp>
      <p:sp>
        <p:nvSpPr>
          <p:cNvPr id="26" name="文本框 25"/>
          <p:cNvSpPr txBox="1"/>
          <p:nvPr/>
        </p:nvSpPr>
        <p:spPr>
          <a:xfrm>
            <a:off x="936950" y="1710548"/>
            <a:ext cx="11143083" cy="830997"/>
          </a:xfrm>
          <a:prstGeom prst="rect">
            <a:avLst/>
          </a:prstGeom>
          <a:noFill/>
        </p:spPr>
        <p:txBody>
          <a:bodyPr wrap="square">
            <a:spAutoFit/>
          </a:bodyPr>
          <a:lstStyle/>
          <a:p>
            <a:r>
              <a:rPr lang="zh-CN" altLang="en-US" sz="1600" dirty="0">
                <a:solidFill>
                  <a:srgbClr val="000000"/>
                </a:solidFill>
                <a:effectLst/>
                <a:latin typeface="Courier New" panose="02070309020205020404" pitchFamily="49" charset="0"/>
                <a:ea typeface="阿里巴巴普惠体" panose="00020600040101010101"/>
              </a:rPr>
              <a:t>数据仓库一般针对某些主题的历史数据进行分析，支持管理决策，又被称为联机分析处理 </a:t>
            </a:r>
            <a:r>
              <a:rPr lang="en-US" altLang="zh-CN" sz="1600" dirty="0">
                <a:solidFill>
                  <a:srgbClr val="000000"/>
                </a:solidFill>
                <a:effectLst/>
                <a:latin typeface="Courier New" panose="02070309020205020404" pitchFamily="49" charset="0"/>
                <a:ea typeface="阿里巴巴普惠体" panose="00020600040101010101"/>
              </a:rPr>
              <a:t>OLAP</a:t>
            </a:r>
            <a:r>
              <a:rPr lang="zh-CN" altLang="en-US" sz="1600" dirty="0">
                <a:solidFill>
                  <a:srgbClr val="00000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On-Line Analytical Processing</a:t>
            </a:r>
            <a:r>
              <a:rPr lang="zh-CN" altLang="en-US" sz="1600" dirty="0">
                <a:solidFill>
                  <a:srgbClr val="000000"/>
                </a:solidFill>
                <a:effectLst/>
                <a:latin typeface="Courier New" panose="02070309020205020404" pitchFamily="49" charset="0"/>
                <a:ea typeface="阿里巴巴普惠体" panose="00020600040101010101"/>
              </a:rPr>
              <a:t>）。</a:t>
            </a:r>
            <a:endParaRPr lang="zh-CN" altLang="en-US" sz="1600" dirty="0">
              <a:solidFill>
                <a:srgbClr val="000000"/>
              </a:solidFill>
              <a:effectLst/>
              <a:latin typeface="Courier New" panose="02070309020205020404" pitchFamily="49" charset="0"/>
              <a:ea typeface="阿里巴巴普惠体" panose="00020600040101010101"/>
            </a:endParaRPr>
          </a:p>
          <a:p>
            <a:r>
              <a:rPr lang="zh-CN" altLang="en-US" sz="1600" dirty="0">
                <a:solidFill>
                  <a:srgbClr val="000000"/>
                </a:solidFill>
                <a:effectLst/>
                <a:latin typeface="Courier New" panose="02070309020205020404" pitchFamily="49" charset="0"/>
                <a:ea typeface="阿里巴巴普惠体" panose="00020600040101010101"/>
              </a:rPr>
              <a:t>首先要明白，数据仓库的出现，并不是要取代数据库。</a:t>
            </a:r>
            <a:endParaRPr lang="zh-CN" altLang="en-US" sz="1600" dirty="0">
              <a:solidFill>
                <a:srgbClr val="000000"/>
              </a:solidFill>
              <a:effectLst/>
              <a:latin typeface="Courier New" panose="02070309020205020404" pitchFamily="49" charset="0"/>
              <a:ea typeface="阿里巴巴普惠体" panose="00020600040101010101"/>
            </a:endParaRPr>
          </a:p>
        </p:txBody>
      </p:sp>
      <p:sp>
        <p:nvSpPr>
          <p:cNvPr id="6" name="内容占位符 4"/>
          <p:cNvSpPr txBox="1"/>
          <p:nvPr/>
        </p:nvSpPr>
        <p:spPr>
          <a:xfrm>
            <a:off x="1020979" y="2924238"/>
            <a:ext cx="4544933" cy="482695"/>
          </a:xfrm>
          <a:prstGeom prst="rect">
            <a:avLst/>
          </a:prstGeom>
        </p:spPr>
        <p:txBody>
          <a:bodyPr>
            <a:noAutofit/>
          </a:bodyPr>
          <a:lst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defRPr/>
            </a:pPr>
            <a:r>
              <a:rPr lang="zh-CN" altLang="en-US" sz="1600" dirty="0">
                <a:ea typeface="阿里巴巴普惠体" panose="00020600040101010101"/>
              </a:rPr>
              <a:t> 场景二：</a:t>
            </a:r>
            <a:r>
              <a:rPr lang="zh-CN" altLang="en-US" sz="1600" dirty="0">
                <a:solidFill>
                  <a:srgbClr val="FF0000"/>
                </a:solidFill>
                <a:ea typeface="阿里巴巴普惠体" panose="00020600040101010101"/>
              </a:rPr>
              <a:t>支付宝年度账单</a:t>
            </a:r>
            <a:r>
              <a:rPr lang="zh-CN" altLang="en-US" sz="1600" dirty="0">
                <a:ea typeface="阿里巴巴普惠体" panose="00020600040101010101"/>
              </a:rPr>
              <a:t>，需要什么体验？</a:t>
            </a:r>
            <a:endParaRPr lang="en-US" altLang="zh-CN" sz="1600" dirty="0">
              <a:ea typeface="阿里巴巴普惠体" panose="00020600040101010101"/>
            </a:endParaRPr>
          </a:p>
        </p:txBody>
      </p:sp>
      <p:sp>
        <p:nvSpPr>
          <p:cNvPr id="7" name="内容占位符 4"/>
          <p:cNvSpPr txBox="1"/>
          <p:nvPr/>
        </p:nvSpPr>
        <p:spPr>
          <a:xfrm>
            <a:off x="1541729" y="3183848"/>
            <a:ext cx="3674327" cy="1411557"/>
          </a:xfrm>
          <a:prstGeom prst="rect">
            <a:avLst/>
          </a:prstGeom>
        </p:spPr>
        <p:txBody>
          <a:bodyPr>
            <a:normAutofit fontScale="70000" lnSpcReduction="20000"/>
          </a:bodyPr>
          <a:lstStyle>
            <a:lvl1pPr marL="0" indent="0" algn="l" rtl="0" eaLnBrk="0" fontAlgn="base" hangingPunct="0">
              <a:lnSpc>
                <a:spcPct val="150000"/>
              </a:lnSpc>
              <a:spcBef>
                <a:spcPct val="20000"/>
              </a:spcBef>
              <a:spcAft>
                <a:spcPct val="0"/>
              </a:spcAft>
              <a:buFont typeface="Arial" panose="020B0604020202020204" pitchFamily="34" charset="0"/>
              <a:buNone/>
              <a:defRPr sz="1050" kern="1200">
                <a:solidFill>
                  <a:schemeClr val="tx1">
                    <a:lumMod val="85000"/>
                    <a:lumOff val="1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3200"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endParaRPr lang="en-US" altLang="zh-CN" sz="1700" dirty="0"/>
          </a:p>
          <a:p>
            <a:pPr marL="171450" indent="-171450">
              <a:buFont typeface="Arial" panose="020B0604020202020204" pitchFamily="34" charset="0"/>
              <a:buChar char="•"/>
              <a:defRPr/>
            </a:pPr>
            <a:r>
              <a:rPr lang="zh-CN" altLang="en-US" sz="2100" dirty="0">
                <a:ea typeface="阿里巴巴普惠体" panose="00020600040101010101"/>
              </a:rPr>
              <a:t>多维度组织细分</a:t>
            </a:r>
            <a:endParaRPr lang="en-US" altLang="zh-CN" sz="2100" dirty="0">
              <a:ea typeface="阿里巴巴普惠体" panose="00020600040101010101"/>
            </a:endParaRPr>
          </a:p>
          <a:p>
            <a:pPr marL="171450" indent="-171450">
              <a:buFont typeface="Arial" panose="020B0604020202020204" pitchFamily="34" charset="0"/>
              <a:buChar char="•"/>
              <a:defRPr/>
            </a:pPr>
            <a:r>
              <a:rPr lang="zh-CN" altLang="en-US" sz="2100" dirty="0">
                <a:ea typeface="阿里巴巴普惠体" panose="00020600040101010101"/>
              </a:rPr>
              <a:t>数据的对比呈现</a:t>
            </a:r>
            <a:endParaRPr lang="en-US" altLang="zh-CN" sz="2100" dirty="0">
              <a:ea typeface="阿里巴巴普惠体" panose="00020600040101010101"/>
            </a:endParaRPr>
          </a:p>
          <a:p>
            <a:pPr marL="171450" indent="-171450">
              <a:buFont typeface="Arial" panose="020B0604020202020204" pitchFamily="34" charset="0"/>
              <a:buChar char="•"/>
              <a:defRPr/>
            </a:pPr>
            <a:r>
              <a:rPr lang="zh-CN" altLang="en-US" sz="2100" dirty="0">
                <a:ea typeface="阿里巴巴普惠体" panose="00020600040101010101"/>
              </a:rPr>
              <a:t>视觉效果诱人</a:t>
            </a:r>
            <a:endParaRPr lang="en-US" altLang="zh-CN" sz="2100" dirty="0">
              <a:ea typeface="阿里巴巴普惠体" panose="00020600040101010101"/>
            </a:endParaRPr>
          </a:p>
          <a:p>
            <a:pPr marL="171450" indent="-171450">
              <a:buFont typeface="Arial" panose="020B0604020202020204" pitchFamily="34" charset="0"/>
              <a:buChar char="•"/>
              <a:defRPr/>
            </a:pPr>
            <a:endParaRPr lang="en-US" altLang="zh-CN" dirty="0"/>
          </a:p>
        </p:txBody>
      </p:sp>
      <p:pic>
        <p:nvPicPr>
          <p:cNvPr id="8" name="Picture 2" descr="https://timgsa.baidu.com/timg?image&amp;quality=80&amp;size=b9999_10000&amp;sec=1605503719007&amp;di=5929c3011bfb5de4a38ecf6abc9d3f38&amp;imgtype=0&amp;src=http%3A%2F%2F5b0988e595225.cdn.sohucs.com%2Fimages%2F20180103%2F6255c47cf4f0429bbdf6a70a0c12499c.jpe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34280" y="2323817"/>
            <a:ext cx="4103687"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-where</a:t>
            </a:r>
            <a:r>
              <a:rPr kumimoji="1" lang="zh-CN" altLang="en-US" dirty="0"/>
              <a:t>语句</a:t>
            </a:r>
            <a:endParaRPr kumimoji="1" lang="zh-CN" altLang="en-US" dirty="0"/>
          </a:p>
        </p:txBody>
      </p:sp>
      <p:sp>
        <p:nvSpPr>
          <p:cNvPr id="21" name="文本框 20"/>
          <p:cNvSpPr txBox="1"/>
          <p:nvPr/>
        </p:nvSpPr>
        <p:spPr>
          <a:xfrm>
            <a:off x="1031471" y="3324076"/>
            <a:ext cx="10129058" cy="584775"/>
          </a:xfrm>
          <a:prstGeom prst="rect">
            <a:avLst/>
          </a:prstGeom>
          <a:solidFill>
            <a:srgbClr val="FFFFE4"/>
          </a:solidFill>
          <a:ln>
            <a:solidFill>
              <a:schemeClr val="tx1"/>
            </a:solidFill>
          </a:ln>
        </p:spPr>
        <p:txBody>
          <a:bodyPr wrap="square">
            <a:spAutoFit/>
          </a:bodyPr>
          <a:lstStyle/>
          <a:p>
            <a:r>
              <a:rPr lang="en-US" altLang="zh-CN"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查询出分数大于</a:t>
            </a:r>
            <a:r>
              <a:rPr lang="en-US" altLang="zh-CN" sz="1600" dirty="0">
                <a:solidFill>
                  <a:srgbClr val="FF8000"/>
                </a:solidFill>
                <a:latin typeface="Courier New" panose="02070309020205020404" pitchFamily="49" charset="0"/>
                <a:ea typeface="阿里巴巴普惠体" panose="00020600040101010101"/>
              </a:rPr>
              <a:t>60</a:t>
            </a:r>
            <a:r>
              <a:rPr lang="zh-CN" altLang="en-US" sz="1600" dirty="0">
                <a:solidFill>
                  <a:srgbClr val="000000"/>
                </a:solidFill>
                <a:latin typeface="Courier New" panose="02070309020205020404" pitchFamily="49" charset="0"/>
                <a:ea typeface="阿里巴巴普惠体" panose="00020600040101010101"/>
              </a:rPr>
              <a:t>的数据</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select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from</a:t>
            </a:r>
            <a:r>
              <a:rPr lang="en-US" altLang="zh-CN" sz="1600" dirty="0">
                <a:solidFill>
                  <a:srgbClr val="000000"/>
                </a:solidFill>
                <a:latin typeface="Courier New" panose="02070309020205020404" pitchFamily="49" charset="0"/>
                <a:ea typeface="阿里巴巴普惠体" panose="00020600040101010101"/>
              </a:rPr>
              <a:t> score </a:t>
            </a:r>
            <a:r>
              <a:rPr lang="en-US" altLang="zh-CN" sz="1600" b="1" dirty="0">
                <a:solidFill>
                  <a:srgbClr val="0000FF"/>
                </a:solidFill>
                <a:latin typeface="Courier New" panose="02070309020205020404" pitchFamily="49" charset="0"/>
                <a:ea typeface="阿里巴巴普惠体" panose="00020600040101010101"/>
              </a:rPr>
              <a:t>where</a:t>
            </a:r>
            <a:r>
              <a:rPr lang="en-US" altLang="zh-CN" sz="1600" dirty="0">
                <a:solidFill>
                  <a:srgbClr val="000000"/>
                </a:solidFill>
                <a:latin typeface="Courier New" panose="02070309020205020404" pitchFamily="49" charset="0"/>
                <a:ea typeface="阿里巴巴普惠体" panose="00020600040101010101"/>
              </a:rPr>
              <a:t> sscore </a:t>
            </a:r>
            <a:r>
              <a:rPr lang="en-US" altLang="zh-CN" sz="1600" b="1" dirty="0">
                <a:solidFill>
                  <a:srgbClr val="000080"/>
                </a:solidFill>
                <a:latin typeface="Courier New" panose="02070309020205020404" pitchFamily="49" charset="0"/>
                <a:ea typeface="阿里巴巴普惠体" panose="00020600040101010101"/>
              </a:rPr>
              <a:t>&gt;</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FF8000"/>
                </a:solidFill>
                <a:latin typeface="Courier New" panose="02070309020205020404" pitchFamily="49" charset="0"/>
                <a:ea typeface="阿里巴巴普惠体" panose="00020600040101010101"/>
              </a:rPr>
              <a:t>60</a:t>
            </a:r>
            <a:r>
              <a:rPr lang="en-US" altLang="zh-CN" sz="1600" b="1" dirty="0">
                <a:solidFill>
                  <a:srgbClr val="000080"/>
                </a:solidFill>
                <a:latin typeface="Courier New" panose="02070309020205020404" pitchFamily="49" charset="0"/>
                <a:ea typeface="阿里巴巴普惠体" panose="00020600040101010101"/>
              </a:rPr>
              <a:t>;</a:t>
            </a:r>
            <a:endParaRPr lang="en-US" altLang="zh-CN" sz="1600" dirty="0">
              <a:ea typeface="阿里巴巴普惠体" panose="00020600040101010101"/>
            </a:endParaRPr>
          </a:p>
        </p:txBody>
      </p:sp>
      <p:sp>
        <p:nvSpPr>
          <p:cNvPr id="10" name="文本框 9"/>
          <p:cNvSpPr txBox="1"/>
          <p:nvPr/>
        </p:nvSpPr>
        <p:spPr>
          <a:xfrm>
            <a:off x="1207635" y="1750340"/>
            <a:ext cx="1086617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rPr>
              <a:t>使用</a:t>
            </a:r>
            <a:r>
              <a:rPr lang="en-US" altLang="zh-CN" sz="1600" dirty="0">
                <a:solidFill>
                  <a:srgbClr val="000000"/>
                </a:solidFill>
                <a:latin typeface="Consolas" panose="020B0609020204030204" pitchFamily="49" charset="0"/>
                <a:ea typeface="阿里巴巴普惠体" panose="00020600040101010101"/>
              </a:rPr>
              <a:t>where</a:t>
            </a:r>
            <a:r>
              <a:rPr lang="zh-CN" altLang="en-US" sz="1600" dirty="0">
                <a:solidFill>
                  <a:srgbClr val="000000"/>
                </a:solidFill>
                <a:latin typeface="Consolas" panose="020B0609020204030204" pitchFamily="49" charset="0"/>
                <a:ea typeface="阿里巴巴普惠体" panose="00020600040101010101"/>
              </a:rPr>
              <a:t>语句</a:t>
            </a: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rPr>
              <a:t>，可以</a:t>
            </a:r>
            <a:r>
              <a:rPr lang="zh-CN" altLang="en-US" sz="1600" dirty="0">
                <a:solidFill>
                  <a:srgbClr val="000000"/>
                </a:solidFill>
                <a:latin typeface="Consolas" panose="020B0609020204030204" pitchFamily="49" charset="0"/>
                <a:ea typeface="阿里巴巴普惠体" panose="00020600040101010101"/>
              </a:rPr>
              <a:t>查询满足条件的数据，</a:t>
            </a:r>
            <a:r>
              <a:rPr lang="en-US" altLang="zh-CN" sz="1600" dirty="0">
                <a:solidFill>
                  <a:srgbClr val="000000"/>
                </a:solidFill>
                <a:latin typeface="Consolas" panose="020B0609020204030204" pitchFamily="49" charset="0"/>
                <a:ea typeface="阿里巴巴普惠体" panose="00020600040101010101"/>
              </a:rPr>
              <a:t>where</a:t>
            </a:r>
            <a:r>
              <a:rPr lang="zh-CN" altLang="en-US" sz="1600" dirty="0">
                <a:solidFill>
                  <a:srgbClr val="000000"/>
                </a:solidFill>
                <a:latin typeface="Consolas" panose="020B0609020204030204" pitchFamily="49" charset="0"/>
                <a:ea typeface="阿里巴巴普惠体" panose="00020600040101010101"/>
              </a:rPr>
              <a:t>语句紧随</a:t>
            </a:r>
            <a:r>
              <a:rPr lang="en-US" altLang="zh-CN" sz="1600" dirty="0">
                <a:solidFill>
                  <a:srgbClr val="000000"/>
                </a:solidFill>
                <a:latin typeface="Consolas" panose="020B0609020204030204" pitchFamily="49" charset="0"/>
                <a:ea typeface="阿里巴巴普惠体" panose="00020600040101010101"/>
              </a:rPr>
              <a:t>from</a:t>
            </a:r>
            <a:r>
              <a:rPr lang="zh-CN" altLang="en-US" sz="1600" dirty="0">
                <a:solidFill>
                  <a:srgbClr val="000000"/>
                </a:solidFill>
                <a:latin typeface="Consolas" panose="020B0609020204030204" pitchFamily="49" charset="0"/>
                <a:ea typeface="阿里巴巴普惠体" panose="00020600040101010101"/>
              </a:rPr>
              <a:t>关键字。</a:t>
            </a:r>
            <a:r>
              <a:rPr lang="en-US" altLang="zh-CN" sz="1600" dirty="0">
                <a:solidFill>
                  <a:srgbClr val="000000"/>
                </a:solidFill>
                <a:latin typeface="Consolas" panose="020B0609020204030204" pitchFamily="49" charset="0"/>
                <a:ea typeface="阿里巴巴普惠体" panose="00020600040101010101"/>
              </a:rPr>
              <a:t>Where</a:t>
            </a:r>
            <a:r>
              <a:rPr lang="zh-CN" altLang="en-US" sz="1600" dirty="0">
                <a:solidFill>
                  <a:srgbClr val="000000"/>
                </a:solidFill>
                <a:latin typeface="Consolas" panose="020B0609020204030204" pitchFamily="49" charset="0"/>
                <a:ea typeface="阿里巴巴普惠体" panose="00020600040101010101"/>
              </a:rPr>
              <a:t>条件语句的写法非常丰富</a:t>
            </a:r>
            <a:r>
              <a:rPr lang="en-US" altLang="zh-CN" sz="1600" dirty="0">
                <a:solidFill>
                  <a:srgbClr val="000000"/>
                </a:solidFill>
                <a:latin typeface="Consolas" panose="020B0609020204030204" pitchFamily="49" charset="0"/>
                <a:ea typeface="阿里巴巴普惠体" panose="00020600040101010101"/>
              </a:rPr>
              <a:t>,</a:t>
            </a:r>
            <a:r>
              <a:rPr lang="zh-CN" altLang="en-US" sz="1600" dirty="0">
                <a:solidFill>
                  <a:srgbClr val="000000"/>
                </a:solidFill>
                <a:latin typeface="Consolas" panose="020B0609020204030204" pitchFamily="49" charset="0"/>
                <a:ea typeface="阿里巴巴普惠体" panose="00020600040101010101"/>
              </a:rPr>
              <a:t>是</a:t>
            </a:r>
            <a:r>
              <a:rPr lang="en-US" altLang="zh-CN" sz="1600" dirty="0">
                <a:solidFill>
                  <a:srgbClr val="000000"/>
                </a:solidFill>
                <a:latin typeface="Consolas" panose="020B0609020204030204" pitchFamily="49" charset="0"/>
                <a:ea typeface="阿里巴巴普惠体" panose="00020600040101010101"/>
              </a:rPr>
              <a:t>Hive</a:t>
            </a:r>
            <a:r>
              <a:rPr lang="zh-CN" altLang="en-US" sz="1600" dirty="0">
                <a:solidFill>
                  <a:srgbClr val="000000"/>
                </a:solidFill>
                <a:latin typeface="Consolas" panose="020B0609020204030204" pitchFamily="49" charset="0"/>
                <a:ea typeface="阿里巴巴普惠体" panose="00020600040101010101"/>
              </a:rPr>
              <a:t>数据分析的灵魂之一。</a:t>
            </a:r>
            <a:endPar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endParaRPr>
          </a:p>
        </p:txBody>
      </p:sp>
      <p:sp>
        <p:nvSpPr>
          <p:cNvPr id="12" name="文本框 11"/>
          <p:cNvSpPr txBox="1"/>
          <p:nvPr/>
        </p:nvSpPr>
        <p:spPr>
          <a:xfrm>
            <a:off x="884076" y="1026529"/>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a:ln>
                  <a:noFill/>
                </a:ln>
                <a:solidFill>
                  <a:srgbClr val="000000"/>
                </a:solidFill>
                <a:effectLst/>
                <a:uLnTx/>
                <a:uFillTx/>
                <a:latin typeface="Consolas" panose="020B0609020204030204" pitchFamily="49" charset="0"/>
                <a:ea typeface="阿里巴巴普惠体" panose="00020600040101010101"/>
                <a:cs typeface="+mn-cs"/>
              </a:rPr>
              <a:t>介绍</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13" name="文本框 12"/>
          <p:cNvSpPr txBox="1"/>
          <p:nvPr/>
        </p:nvSpPr>
        <p:spPr>
          <a:xfrm>
            <a:off x="884076" y="2677210"/>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应用</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操作符</a:t>
            </a:r>
            <a:endParaRPr kumimoji="1" lang="zh-CN" altLang="en-US" dirty="0"/>
          </a:p>
        </p:txBody>
      </p:sp>
      <p:sp>
        <p:nvSpPr>
          <p:cNvPr id="10" name="文本框 9"/>
          <p:cNvSpPr txBox="1"/>
          <p:nvPr/>
        </p:nvSpPr>
        <p:spPr>
          <a:xfrm>
            <a:off x="1121802" y="1303555"/>
            <a:ext cx="10866176" cy="33718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SQL</a:t>
            </a: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中提供了很多的</a:t>
            </a:r>
            <a:r>
              <a:rPr lang="zh-CN" altLang="en-US" sz="1600" dirty="0">
                <a:solidFill>
                  <a:srgbClr val="000000"/>
                </a:solidFill>
                <a:latin typeface="Consolas" panose="020B0609020204030204" pitchFamily="49" charset="0"/>
                <a:ea typeface="阿里巴巴普惠体" panose="00020600040101010101"/>
              </a:rPr>
              <a:t>操作运算符，我们可以通过这些操作符写出丰富的</a:t>
            </a:r>
            <a:r>
              <a:rPr lang="en-US" altLang="zh-CN" sz="1600" dirty="0">
                <a:solidFill>
                  <a:srgbClr val="000000"/>
                </a:solidFill>
                <a:latin typeface="Consolas" panose="020B0609020204030204" pitchFamily="49" charset="0"/>
                <a:ea typeface="阿里巴巴普惠体" panose="00020600040101010101"/>
              </a:rPr>
              <a:t>where</a:t>
            </a:r>
            <a:r>
              <a:rPr lang="zh-CN" altLang="en-US" sz="1600" dirty="0">
                <a:solidFill>
                  <a:srgbClr val="000000"/>
                </a:solidFill>
                <a:latin typeface="Consolas" panose="020B0609020204030204" pitchFamily="49" charset="0"/>
                <a:ea typeface="阿里巴巴普惠体" panose="00020600040101010101"/>
              </a:rPr>
              <a:t>语句</a:t>
            </a:r>
            <a:endPar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2" name="文本框 11"/>
          <p:cNvSpPr txBox="1"/>
          <p:nvPr/>
        </p:nvSpPr>
        <p:spPr>
          <a:xfrm>
            <a:off x="884076" y="867936"/>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介绍</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13" name="文本框 12"/>
          <p:cNvSpPr txBox="1"/>
          <p:nvPr/>
        </p:nvSpPr>
        <p:spPr>
          <a:xfrm>
            <a:off x="884076" y="1794372"/>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b="1" dirty="0">
                <a:solidFill>
                  <a:srgbClr val="000000"/>
                </a:solidFill>
                <a:latin typeface="Consolas" panose="020B0609020204030204" pitchFamily="49" charset="0"/>
                <a:ea typeface="阿里巴巴普惠体" panose="00020600040101010101"/>
              </a:rPr>
              <a:t>比较运算符</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graphicFrame>
        <p:nvGraphicFramePr>
          <p:cNvPr id="2" name="表格 1"/>
          <p:cNvGraphicFramePr>
            <a:graphicFrameLocks noGrp="1"/>
          </p:cNvGraphicFramePr>
          <p:nvPr>
            <p:custDataLst>
              <p:tags r:id="rId1"/>
            </p:custDataLst>
          </p:nvPr>
        </p:nvGraphicFramePr>
        <p:xfrm>
          <a:off x="1016546" y="2312100"/>
          <a:ext cx="10158908" cy="3657600"/>
        </p:xfrm>
        <a:graphic>
          <a:graphicData uri="http://schemas.openxmlformats.org/drawingml/2006/table">
            <a:tbl>
              <a:tblPr firstRow="1" firstCol="1" bandRow="1">
                <a:tableStyleId>{5C22544A-7EE6-4342-B048-85BDC9FD1C3A}</a:tableStyleId>
              </a:tblPr>
              <a:tblGrid>
                <a:gridCol w="2630301"/>
                <a:gridCol w="2104236"/>
                <a:gridCol w="5424371"/>
              </a:tblGrid>
              <a:tr h="156150">
                <a:tc>
                  <a:txBody>
                    <a:bodyPr/>
                    <a:lstStyle/>
                    <a:p>
                      <a:pPr algn="ctr">
                        <a:tabLst>
                          <a:tab pos="457200" algn="l"/>
                        </a:tabLst>
                      </a:pPr>
                      <a:r>
                        <a:rPr lang="zh-CN" sz="1600">
                          <a:effectLst/>
                          <a:ea typeface="阿里巴巴普惠体" panose="00020600040101010101"/>
                        </a:rPr>
                        <a:t>操作符</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lgn="ctr">
                        <a:tabLst>
                          <a:tab pos="457200" algn="l"/>
                        </a:tabLst>
                      </a:pPr>
                      <a:r>
                        <a:rPr lang="zh-CN" sz="1600">
                          <a:effectLst/>
                          <a:ea typeface="阿里巴巴普惠体" panose="00020600040101010101"/>
                        </a:rPr>
                        <a:t>支持的数据类型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lgn="ctr">
                        <a:tabLst>
                          <a:tab pos="457200" algn="l"/>
                        </a:tabLst>
                      </a:pPr>
                      <a:r>
                        <a:rPr lang="zh-CN" sz="1600">
                          <a:effectLst/>
                          <a:ea typeface="阿里巴巴普惠体" panose="00020600040101010101"/>
                        </a:rPr>
                        <a:t>描述</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156150">
                <a:tc>
                  <a:txBody>
                    <a:bodyPr/>
                    <a:lstStyle/>
                    <a:p>
                      <a:pPr>
                        <a:tabLst>
                          <a:tab pos="457200" algn="l"/>
                        </a:tabLst>
                      </a:pPr>
                      <a:r>
                        <a:rPr lang="en-US" sz="1600">
                          <a:effectLst/>
                          <a:ea typeface="阿里巴巴普惠体" panose="00020600040101010101"/>
                        </a:rPr>
                        <a:t>A=B</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基本数据类型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如果</a:t>
                      </a:r>
                      <a:r>
                        <a:rPr lang="en-US" sz="1600">
                          <a:effectLst/>
                          <a:ea typeface="阿里巴巴普惠体" panose="00020600040101010101"/>
                        </a:rPr>
                        <a:t>A</a:t>
                      </a:r>
                      <a:r>
                        <a:rPr lang="zh-CN" sz="1600">
                          <a:effectLst/>
                          <a:ea typeface="阿里巴巴普惠体" panose="00020600040101010101"/>
                        </a:rPr>
                        <a:t>等于</a:t>
                      </a:r>
                      <a:r>
                        <a:rPr lang="en-US" sz="1600">
                          <a:effectLst/>
                          <a:ea typeface="阿里巴巴普惠体" panose="00020600040101010101"/>
                        </a:rPr>
                        <a:t>B</a:t>
                      </a:r>
                      <a:r>
                        <a:rPr lang="zh-CN" sz="1600">
                          <a:effectLst/>
                          <a:ea typeface="阿里巴巴普惠体" panose="00020600040101010101"/>
                        </a:rPr>
                        <a:t>则返回</a:t>
                      </a:r>
                      <a:r>
                        <a:rPr lang="en-US" sz="1600">
                          <a:effectLst/>
                          <a:ea typeface="阿里巴巴普惠体" panose="00020600040101010101"/>
                        </a:rPr>
                        <a:t>TRUE</a:t>
                      </a:r>
                      <a:r>
                        <a:rPr lang="zh-CN" sz="1600">
                          <a:effectLst/>
                          <a:ea typeface="阿里巴巴普惠体" panose="00020600040101010101"/>
                        </a:rPr>
                        <a:t>，反之返回</a:t>
                      </a:r>
                      <a:r>
                        <a:rPr lang="en-US" sz="1600">
                          <a:effectLst/>
                          <a:ea typeface="阿里巴巴普惠体" panose="00020600040101010101"/>
                        </a:rPr>
                        <a:t>FALSE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234225">
                <a:tc>
                  <a:txBody>
                    <a:bodyPr/>
                    <a:lstStyle/>
                    <a:p>
                      <a:pPr>
                        <a:tabLst>
                          <a:tab pos="457200" algn="l"/>
                        </a:tabLst>
                      </a:pPr>
                      <a:r>
                        <a:rPr lang="en-US" sz="1600" dirty="0">
                          <a:effectLst/>
                          <a:ea typeface="阿里巴巴普惠体" panose="00020600040101010101"/>
                        </a:rPr>
                        <a:t>A&lt;&gt;B, A!=B</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dirty="0">
                          <a:effectLst/>
                          <a:ea typeface="阿里巴巴普惠体" panose="00020600040101010101"/>
                        </a:rPr>
                        <a:t>基本数据类型</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en-US" sz="1600" dirty="0">
                          <a:effectLst/>
                          <a:ea typeface="阿里巴巴普惠体" panose="00020600040101010101"/>
                        </a:rPr>
                        <a:t>A</a:t>
                      </a:r>
                      <a:r>
                        <a:rPr lang="zh-CN" sz="1600" dirty="0">
                          <a:effectLst/>
                          <a:ea typeface="阿里巴巴普惠体" panose="00020600040101010101"/>
                        </a:rPr>
                        <a:t>或者</a:t>
                      </a:r>
                      <a:r>
                        <a:rPr lang="en-US" sz="1600" dirty="0">
                          <a:effectLst/>
                          <a:ea typeface="阿里巴巴普惠体" panose="00020600040101010101"/>
                        </a:rPr>
                        <a:t>B</a:t>
                      </a:r>
                      <a:r>
                        <a:rPr lang="zh-CN" sz="1600" dirty="0">
                          <a:effectLst/>
                          <a:ea typeface="阿里巴巴普惠体" panose="00020600040101010101"/>
                        </a:rPr>
                        <a:t>为</a:t>
                      </a:r>
                      <a:r>
                        <a:rPr lang="en-US" sz="1600" dirty="0">
                          <a:effectLst/>
                          <a:ea typeface="阿里巴巴普惠体" panose="00020600040101010101"/>
                        </a:rPr>
                        <a:t>NULL</a:t>
                      </a:r>
                      <a:r>
                        <a:rPr lang="zh-CN" sz="1600" dirty="0">
                          <a:effectLst/>
                          <a:ea typeface="阿里巴巴普惠体" panose="00020600040101010101"/>
                        </a:rPr>
                        <a:t>则返回</a:t>
                      </a:r>
                      <a:r>
                        <a:rPr lang="en-US" sz="1600" dirty="0">
                          <a:effectLst/>
                          <a:ea typeface="阿里巴巴普惠体" panose="00020600040101010101"/>
                        </a:rPr>
                        <a:t>NULL</a:t>
                      </a:r>
                      <a:r>
                        <a:rPr lang="zh-CN" sz="1600" dirty="0">
                          <a:effectLst/>
                          <a:ea typeface="阿里巴巴普惠体" panose="00020600040101010101"/>
                        </a:rPr>
                        <a:t>；如果</a:t>
                      </a:r>
                      <a:r>
                        <a:rPr lang="en-US" sz="1600" dirty="0">
                          <a:effectLst/>
                          <a:ea typeface="阿里巴巴普惠体" panose="00020600040101010101"/>
                        </a:rPr>
                        <a:t>A</a:t>
                      </a:r>
                      <a:r>
                        <a:rPr lang="zh-CN" sz="1600" dirty="0">
                          <a:effectLst/>
                          <a:ea typeface="阿里巴巴普惠体" panose="00020600040101010101"/>
                        </a:rPr>
                        <a:t>不等于</a:t>
                      </a:r>
                      <a:r>
                        <a:rPr lang="en-US" sz="1600" dirty="0">
                          <a:effectLst/>
                          <a:ea typeface="阿里巴巴普惠体" panose="00020600040101010101"/>
                        </a:rPr>
                        <a:t>B</a:t>
                      </a:r>
                      <a:r>
                        <a:rPr lang="zh-CN" sz="1600" dirty="0">
                          <a:effectLst/>
                          <a:ea typeface="阿里巴巴普惠体" panose="00020600040101010101"/>
                        </a:rPr>
                        <a:t>，则返回</a:t>
                      </a:r>
                      <a:r>
                        <a:rPr lang="en-US" sz="1600" dirty="0">
                          <a:effectLst/>
                          <a:ea typeface="阿里巴巴普惠体" panose="00020600040101010101"/>
                        </a:rPr>
                        <a:t>TRUE</a:t>
                      </a:r>
                      <a:r>
                        <a:rPr lang="zh-CN" sz="1600" dirty="0">
                          <a:effectLst/>
                          <a:ea typeface="阿里巴巴普惠体" panose="00020600040101010101"/>
                        </a:rPr>
                        <a:t>，反之返回</a:t>
                      </a:r>
                      <a:r>
                        <a:rPr lang="en-US" sz="1600" dirty="0">
                          <a:effectLst/>
                          <a:ea typeface="阿里巴巴普惠体" panose="00020600040101010101"/>
                        </a:rPr>
                        <a:t>FALSE</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234225">
                <a:tc>
                  <a:txBody>
                    <a:bodyPr/>
                    <a:lstStyle/>
                    <a:p>
                      <a:pPr>
                        <a:tabLst>
                          <a:tab pos="457200" algn="l"/>
                        </a:tabLst>
                      </a:pPr>
                      <a:r>
                        <a:rPr lang="en-US" sz="1600">
                          <a:effectLst/>
                          <a:ea typeface="阿里巴巴普惠体" panose="00020600040101010101"/>
                        </a:rPr>
                        <a:t>A&lt;B</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基本数据类型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en-US" sz="1600">
                          <a:effectLst/>
                          <a:ea typeface="阿里巴巴普惠体" panose="00020600040101010101"/>
                        </a:rPr>
                        <a:t>A</a:t>
                      </a:r>
                      <a:r>
                        <a:rPr lang="zh-CN" sz="1600">
                          <a:effectLst/>
                          <a:ea typeface="阿里巴巴普惠体" panose="00020600040101010101"/>
                        </a:rPr>
                        <a:t>或者</a:t>
                      </a:r>
                      <a:r>
                        <a:rPr lang="en-US" sz="1600">
                          <a:effectLst/>
                          <a:ea typeface="阿里巴巴普惠体" panose="00020600040101010101"/>
                        </a:rPr>
                        <a:t>B</a:t>
                      </a:r>
                      <a:r>
                        <a:rPr lang="zh-CN" sz="1600">
                          <a:effectLst/>
                          <a:ea typeface="阿里巴巴普惠体" panose="00020600040101010101"/>
                        </a:rPr>
                        <a:t>为</a:t>
                      </a:r>
                      <a:r>
                        <a:rPr lang="en-US" sz="1600">
                          <a:effectLst/>
                          <a:ea typeface="阿里巴巴普惠体" panose="00020600040101010101"/>
                        </a:rPr>
                        <a:t>NULL</a:t>
                      </a:r>
                      <a:r>
                        <a:rPr lang="zh-CN" sz="1600">
                          <a:effectLst/>
                          <a:ea typeface="阿里巴巴普惠体" panose="00020600040101010101"/>
                        </a:rPr>
                        <a:t>，则返回</a:t>
                      </a:r>
                      <a:r>
                        <a:rPr lang="en-US" sz="1600">
                          <a:effectLst/>
                          <a:ea typeface="阿里巴巴普惠体" panose="00020600040101010101"/>
                        </a:rPr>
                        <a:t>NULL</a:t>
                      </a:r>
                      <a:r>
                        <a:rPr lang="zh-CN" sz="1600">
                          <a:effectLst/>
                          <a:ea typeface="阿里巴巴普惠体" panose="00020600040101010101"/>
                        </a:rPr>
                        <a:t>；如果</a:t>
                      </a:r>
                      <a:r>
                        <a:rPr lang="en-US" sz="1600">
                          <a:effectLst/>
                          <a:ea typeface="阿里巴巴普惠体" panose="00020600040101010101"/>
                        </a:rPr>
                        <a:t>A</a:t>
                      </a:r>
                      <a:r>
                        <a:rPr lang="zh-CN" sz="1600">
                          <a:effectLst/>
                          <a:ea typeface="阿里巴巴普惠体" panose="00020600040101010101"/>
                        </a:rPr>
                        <a:t>小于</a:t>
                      </a:r>
                      <a:r>
                        <a:rPr lang="en-US" sz="1600">
                          <a:effectLst/>
                          <a:ea typeface="阿里巴巴普惠体" panose="00020600040101010101"/>
                        </a:rPr>
                        <a:t>B</a:t>
                      </a:r>
                      <a:r>
                        <a:rPr lang="zh-CN" sz="1600">
                          <a:effectLst/>
                          <a:ea typeface="阿里巴巴普惠体" panose="00020600040101010101"/>
                        </a:rPr>
                        <a:t>，则返回</a:t>
                      </a:r>
                      <a:r>
                        <a:rPr lang="en-US" sz="1600">
                          <a:effectLst/>
                          <a:ea typeface="阿里巴巴普惠体" panose="00020600040101010101"/>
                        </a:rPr>
                        <a:t>TRUE</a:t>
                      </a:r>
                      <a:r>
                        <a:rPr lang="zh-CN" sz="1600">
                          <a:effectLst/>
                          <a:ea typeface="阿里巴巴普惠体" panose="00020600040101010101"/>
                        </a:rPr>
                        <a:t>，反之返回</a:t>
                      </a:r>
                      <a:r>
                        <a:rPr lang="en-US" sz="1600">
                          <a:effectLst/>
                          <a:ea typeface="阿里巴巴普惠体" panose="00020600040101010101"/>
                        </a:rPr>
                        <a:t>FALSE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234225">
                <a:tc>
                  <a:txBody>
                    <a:bodyPr/>
                    <a:lstStyle/>
                    <a:p>
                      <a:pPr>
                        <a:tabLst>
                          <a:tab pos="457200" algn="l"/>
                        </a:tabLst>
                      </a:pPr>
                      <a:r>
                        <a:rPr lang="en-US" sz="1600">
                          <a:effectLst/>
                          <a:ea typeface="阿里巴巴普惠体" panose="00020600040101010101"/>
                        </a:rPr>
                        <a:t>A&lt;=B</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dirty="0">
                          <a:effectLst/>
                          <a:ea typeface="阿里巴巴普惠体" panose="00020600040101010101"/>
                        </a:rPr>
                        <a:t>基本数据类型</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en-US" sz="1600">
                          <a:effectLst/>
                          <a:ea typeface="阿里巴巴普惠体" panose="00020600040101010101"/>
                        </a:rPr>
                        <a:t>A</a:t>
                      </a:r>
                      <a:r>
                        <a:rPr lang="zh-CN" sz="1600">
                          <a:effectLst/>
                          <a:ea typeface="阿里巴巴普惠体" panose="00020600040101010101"/>
                        </a:rPr>
                        <a:t>或者</a:t>
                      </a:r>
                      <a:r>
                        <a:rPr lang="en-US" sz="1600">
                          <a:effectLst/>
                          <a:ea typeface="阿里巴巴普惠体" panose="00020600040101010101"/>
                        </a:rPr>
                        <a:t>B</a:t>
                      </a:r>
                      <a:r>
                        <a:rPr lang="zh-CN" sz="1600">
                          <a:effectLst/>
                          <a:ea typeface="阿里巴巴普惠体" panose="00020600040101010101"/>
                        </a:rPr>
                        <a:t>为</a:t>
                      </a:r>
                      <a:r>
                        <a:rPr lang="en-US" sz="1600">
                          <a:effectLst/>
                          <a:ea typeface="阿里巴巴普惠体" panose="00020600040101010101"/>
                        </a:rPr>
                        <a:t>NULL</a:t>
                      </a:r>
                      <a:r>
                        <a:rPr lang="zh-CN" sz="1600">
                          <a:effectLst/>
                          <a:ea typeface="阿里巴巴普惠体" panose="00020600040101010101"/>
                        </a:rPr>
                        <a:t>，则返回</a:t>
                      </a:r>
                      <a:r>
                        <a:rPr lang="en-US" sz="1600">
                          <a:effectLst/>
                          <a:ea typeface="阿里巴巴普惠体" panose="00020600040101010101"/>
                        </a:rPr>
                        <a:t>NULL</a:t>
                      </a:r>
                      <a:r>
                        <a:rPr lang="zh-CN" sz="1600">
                          <a:effectLst/>
                          <a:ea typeface="阿里巴巴普惠体" panose="00020600040101010101"/>
                        </a:rPr>
                        <a:t>；如果</a:t>
                      </a:r>
                      <a:r>
                        <a:rPr lang="en-US" sz="1600">
                          <a:effectLst/>
                          <a:ea typeface="阿里巴巴普惠体" panose="00020600040101010101"/>
                        </a:rPr>
                        <a:t>A</a:t>
                      </a:r>
                      <a:r>
                        <a:rPr lang="zh-CN" sz="1600">
                          <a:effectLst/>
                          <a:ea typeface="阿里巴巴普惠体" panose="00020600040101010101"/>
                        </a:rPr>
                        <a:t>小于等于</a:t>
                      </a:r>
                      <a:r>
                        <a:rPr lang="en-US" sz="1600">
                          <a:effectLst/>
                          <a:ea typeface="阿里巴巴普惠体" panose="00020600040101010101"/>
                        </a:rPr>
                        <a:t>B</a:t>
                      </a:r>
                      <a:r>
                        <a:rPr lang="zh-CN" sz="1600">
                          <a:effectLst/>
                          <a:ea typeface="阿里巴巴普惠体" panose="00020600040101010101"/>
                        </a:rPr>
                        <a:t>，则返回</a:t>
                      </a:r>
                      <a:r>
                        <a:rPr lang="en-US" sz="1600">
                          <a:effectLst/>
                          <a:ea typeface="阿里巴巴普惠体" panose="00020600040101010101"/>
                        </a:rPr>
                        <a:t>TRUE</a:t>
                      </a:r>
                      <a:r>
                        <a:rPr lang="zh-CN" sz="1600">
                          <a:effectLst/>
                          <a:ea typeface="阿里巴巴普惠体" panose="00020600040101010101"/>
                        </a:rPr>
                        <a:t>，反之返回</a:t>
                      </a:r>
                      <a:r>
                        <a:rPr lang="en-US" sz="1600">
                          <a:effectLst/>
                          <a:ea typeface="阿里巴巴普惠体" panose="00020600040101010101"/>
                        </a:rPr>
                        <a:t>FALSE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234225">
                <a:tc>
                  <a:txBody>
                    <a:bodyPr/>
                    <a:lstStyle/>
                    <a:p>
                      <a:pPr>
                        <a:tabLst>
                          <a:tab pos="457200" algn="l"/>
                        </a:tabLst>
                      </a:pPr>
                      <a:r>
                        <a:rPr lang="en-US" sz="1600">
                          <a:effectLst/>
                          <a:ea typeface="阿里巴巴普惠体" panose="00020600040101010101"/>
                        </a:rPr>
                        <a:t>A&gt;B</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基本数据类型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en-US" sz="1600">
                          <a:effectLst/>
                          <a:ea typeface="阿里巴巴普惠体" panose="00020600040101010101"/>
                        </a:rPr>
                        <a:t>A</a:t>
                      </a:r>
                      <a:r>
                        <a:rPr lang="zh-CN" sz="1600">
                          <a:effectLst/>
                          <a:ea typeface="阿里巴巴普惠体" panose="00020600040101010101"/>
                        </a:rPr>
                        <a:t>或者</a:t>
                      </a:r>
                      <a:r>
                        <a:rPr lang="en-US" sz="1600">
                          <a:effectLst/>
                          <a:ea typeface="阿里巴巴普惠体" panose="00020600040101010101"/>
                        </a:rPr>
                        <a:t>B</a:t>
                      </a:r>
                      <a:r>
                        <a:rPr lang="zh-CN" sz="1600">
                          <a:effectLst/>
                          <a:ea typeface="阿里巴巴普惠体" panose="00020600040101010101"/>
                        </a:rPr>
                        <a:t>为</a:t>
                      </a:r>
                      <a:r>
                        <a:rPr lang="en-US" sz="1600">
                          <a:effectLst/>
                          <a:ea typeface="阿里巴巴普惠体" panose="00020600040101010101"/>
                        </a:rPr>
                        <a:t>NULL</a:t>
                      </a:r>
                      <a:r>
                        <a:rPr lang="zh-CN" sz="1600">
                          <a:effectLst/>
                          <a:ea typeface="阿里巴巴普惠体" panose="00020600040101010101"/>
                        </a:rPr>
                        <a:t>，则返回</a:t>
                      </a:r>
                      <a:r>
                        <a:rPr lang="en-US" sz="1600">
                          <a:effectLst/>
                          <a:ea typeface="阿里巴巴普惠体" panose="00020600040101010101"/>
                        </a:rPr>
                        <a:t>NULL</a:t>
                      </a:r>
                      <a:r>
                        <a:rPr lang="zh-CN" sz="1600">
                          <a:effectLst/>
                          <a:ea typeface="阿里巴巴普惠体" panose="00020600040101010101"/>
                        </a:rPr>
                        <a:t>；如果</a:t>
                      </a:r>
                      <a:r>
                        <a:rPr lang="en-US" sz="1600">
                          <a:effectLst/>
                          <a:ea typeface="阿里巴巴普惠体" panose="00020600040101010101"/>
                        </a:rPr>
                        <a:t>A</a:t>
                      </a:r>
                      <a:r>
                        <a:rPr lang="zh-CN" sz="1600">
                          <a:effectLst/>
                          <a:ea typeface="阿里巴巴普惠体" panose="00020600040101010101"/>
                        </a:rPr>
                        <a:t>大于</a:t>
                      </a:r>
                      <a:r>
                        <a:rPr lang="en-US" sz="1600">
                          <a:effectLst/>
                          <a:ea typeface="阿里巴巴普惠体" panose="00020600040101010101"/>
                        </a:rPr>
                        <a:t>B</a:t>
                      </a:r>
                      <a:r>
                        <a:rPr lang="zh-CN" sz="1600">
                          <a:effectLst/>
                          <a:ea typeface="阿里巴巴普惠体" panose="00020600040101010101"/>
                        </a:rPr>
                        <a:t>，则返回</a:t>
                      </a:r>
                      <a:r>
                        <a:rPr lang="en-US" sz="1600">
                          <a:effectLst/>
                          <a:ea typeface="阿里巴巴普惠体" panose="00020600040101010101"/>
                        </a:rPr>
                        <a:t>TRUE</a:t>
                      </a:r>
                      <a:r>
                        <a:rPr lang="zh-CN" sz="1600">
                          <a:effectLst/>
                          <a:ea typeface="阿里巴巴普惠体" panose="00020600040101010101"/>
                        </a:rPr>
                        <a:t>，反之返回</a:t>
                      </a:r>
                      <a:r>
                        <a:rPr lang="en-US" sz="1600">
                          <a:effectLst/>
                          <a:ea typeface="阿里巴巴普惠体" panose="00020600040101010101"/>
                        </a:rPr>
                        <a:t>FALSE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234225">
                <a:tc>
                  <a:txBody>
                    <a:bodyPr/>
                    <a:lstStyle/>
                    <a:p>
                      <a:pPr>
                        <a:tabLst>
                          <a:tab pos="457200" algn="l"/>
                        </a:tabLst>
                      </a:pPr>
                      <a:r>
                        <a:rPr lang="en-US" sz="1600">
                          <a:effectLst/>
                          <a:ea typeface="阿里巴巴普惠体" panose="00020600040101010101"/>
                        </a:rPr>
                        <a:t>A&gt;=B</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基本数据类型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en-US" sz="1600">
                          <a:effectLst/>
                          <a:ea typeface="阿里巴巴普惠体" panose="00020600040101010101"/>
                        </a:rPr>
                        <a:t>A</a:t>
                      </a:r>
                      <a:r>
                        <a:rPr lang="zh-CN" sz="1600">
                          <a:effectLst/>
                          <a:ea typeface="阿里巴巴普惠体" panose="00020600040101010101"/>
                        </a:rPr>
                        <a:t>或者</a:t>
                      </a:r>
                      <a:r>
                        <a:rPr lang="en-US" sz="1600">
                          <a:effectLst/>
                          <a:ea typeface="阿里巴巴普惠体" panose="00020600040101010101"/>
                        </a:rPr>
                        <a:t>B</a:t>
                      </a:r>
                      <a:r>
                        <a:rPr lang="zh-CN" sz="1600">
                          <a:effectLst/>
                          <a:ea typeface="阿里巴巴普惠体" panose="00020600040101010101"/>
                        </a:rPr>
                        <a:t>为</a:t>
                      </a:r>
                      <a:r>
                        <a:rPr lang="en-US" sz="1600">
                          <a:effectLst/>
                          <a:ea typeface="阿里巴巴普惠体" panose="00020600040101010101"/>
                        </a:rPr>
                        <a:t>NULL</a:t>
                      </a:r>
                      <a:r>
                        <a:rPr lang="zh-CN" sz="1600">
                          <a:effectLst/>
                          <a:ea typeface="阿里巴巴普惠体" panose="00020600040101010101"/>
                        </a:rPr>
                        <a:t>，则返回</a:t>
                      </a:r>
                      <a:r>
                        <a:rPr lang="en-US" sz="1600">
                          <a:effectLst/>
                          <a:ea typeface="阿里巴巴普惠体" panose="00020600040101010101"/>
                        </a:rPr>
                        <a:t>NULL</a:t>
                      </a:r>
                      <a:r>
                        <a:rPr lang="zh-CN" sz="1600">
                          <a:effectLst/>
                          <a:ea typeface="阿里巴巴普惠体" panose="00020600040101010101"/>
                        </a:rPr>
                        <a:t>；如果</a:t>
                      </a:r>
                      <a:r>
                        <a:rPr lang="en-US" sz="1600">
                          <a:effectLst/>
                          <a:ea typeface="阿里巴巴普惠体" panose="00020600040101010101"/>
                        </a:rPr>
                        <a:t>A</a:t>
                      </a:r>
                      <a:r>
                        <a:rPr lang="zh-CN" sz="1600">
                          <a:effectLst/>
                          <a:ea typeface="阿里巴巴普惠体" panose="00020600040101010101"/>
                        </a:rPr>
                        <a:t>大于等于</a:t>
                      </a:r>
                      <a:r>
                        <a:rPr lang="en-US" sz="1600">
                          <a:effectLst/>
                          <a:ea typeface="阿里巴巴普惠体" panose="00020600040101010101"/>
                        </a:rPr>
                        <a:t>B</a:t>
                      </a:r>
                      <a:r>
                        <a:rPr lang="zh-CN" sz="1600">
                          <a:effectLst/>
                          <a:ea typeface="阿里巴巴普惠体" panose="00020600040101010101"/>
                        </a:rPr>
                        <a:t>，则返回</a:t>
                      </a:r>
                      <a:r>
                        <a:rPr lang="en-US" sz="1600">
                          <a:effectLst/>
                          <a:ea typeface="阿里巴巴普惠体" panose="00020600040101010101"/>
                        </a:rPr>
                        <a:t>TRUE</a:t>
                      </a:r>
                      <a:r>
                        <a:rPr lang="zh-CN" sz="1600">
                          <a:effectLst/>
                          <a:ea typeface="阿里巴巴普惠体" panose="00020600040101010101"/>
                        </a:rPr>
                        <a:t>，反之返回</a:t>
                      </a:r>
                      <a:r>
                        <a:rPr lang="en-US" sz="1600">
                          <a:effectLst/>
                          <a:ea typeface="阿里巴巴普惠体" panose="00020600040101010101"/>
                        </a:rPr>
                        <a:t>FALSE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390375">
                <a:tc>
                  <a:txBody>
                    <a:bodyPr/>
                    <a:lstStyle/>
                    <a:p>
                      <a:pPr>
                        <a:tabLst>
                          <a:tab pos="457200" algn="l"/>
                        </a:tabLst>
                      </a:pPr>
                      <a:r>
                        <a:rPr lang="en-US" sz="1600" dirty="0">
                          <a:effectLst/>
                          <a:ea typeface="阿里巴巴普惠体" panose="00020600040101010101"/>
                        </a:rPr>
                        <a:t>A [NOT] BETWEEN B AND C</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基本数据类型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dirty="0">
                          <a:effectLst/>
                          <a:ea typeface="阿里巴巴普惠体" panose="00020600040101010101"/>
                        </a:rPr>
                        <a:t>如果</a:t>
                      </a:r>
                      <a:r>
                        <a:rPr lang="en-US" sz="1600" dirty="0">
                          <a:effectLst/>
                          <a:ea typeface="阿里巴巴普惠体" panose="00020600040101010101"/>
                        </a:rPr>
                        <a:t>A</a:t>
                      </a:r>
                      <a:r>
                        <a:rPr lang="zh-CN" sz="1600" dirty="0">
                          <a:effectLst/>
                          <a:ea typeface="阿里巴巴普惠体" panose="00020600040101010101"/>
                        </a:rPr>
                        <a:t>，</a:t>
                      </a:r>
                      <a:r>
                        <a:rPr lang="en-US" sz="1600" dirty="0">
                          <a:effectLst/>
                          <a:ea typeface="阿里巴巴普惠体" panose="00020600040101010101"/>
                        </a:rPr>
                        <a:t>B</a:t>
                      </a:r>
                      <a:r>
                        <a:rPr lang="zh-CN" sz="1600" dirty="0">
                          <a:effectLst/>
                          <a:ea typeface="阿里巴巴普惠体" panose="00020600040101010101"/>
                        </a:rPr>
                        <a:t>或者</a:t>
                      </a:r>
                      <a:r>
                        <a:rPr lang="en-US" sz="1600" dirty="0">
                          <a:effectLst/>
                          <a:ea typeface="阿里巴巴普惠体" panose="00020600040101010101"/>
                        </a:rPr>
                        <a:t>C</a:t>
                      </a:r>
                      <a:r>
                        <a:rPr lang="zh-CN" sz="1600" dirty="0">
                          <a:effectLst/>
                          <a:ea typeface="阿里巴巴普惠体" panose="00020600040101010101"/>
                        </a:rPr>
                        <a:t>任一为</a:t>
                      </a:r>
                      <a:r>
                        <a:rPr lang="en-US" sz="1600" dirty="0">
                          <a:effectLst/>
                          <a:ea typeface="阿里巴巴普惠体" panose="00020600040101010101"/>
                        </a:rPr>
                        <a:t>NULL</a:t>
                      </a:r>
                      <a:r>
                        <a:rPr lang="zh-CN" sz="1600" dirty="0">
                          <a:effectLst/>
                          <a:ea typeface="阿里巴巴普惠体" panose="00020600040101010101"/>
                        </a:rPr>
                        <a:t>，则结果为</a:t>
                      </a:r>
                      <a:r>
                        <a:rPr lang="en-US" sz="1600" dirty="0">
                          <a:effectLst/>
                          <a:ea typeface="阿里巴巴普惠体" panose="00020600040101010101"/>
                        </a:rPr>
                        <a:t>NULL</a:t>
                      </a:r>
                      <a:r>
                        <a:rPr lang="zh-CN" sz="1600" dirty="0">
                          <a:effectLst/>
                          <a:ea typeface="阿里巴巴普惠体" panose="00020600040101010101"/>
                        </a:rPr>
                        <a:t>。如果</a:t>
                      </a:r>
                      <a:r>
                        <a:rPr lang="en-US" sz="1600" dirty="0">
                          <a:effectLst/>
                          <a:ea typeface="阿里巴巴普惠体" panose="00020600040101010101"/>
                        </a:rPr>
                        <a:t>A</a:t>
                      </a:r>
                      <a:r>
                        <a:rPr lang="zh-CN" sz="1600" dirty="0">
                          <a:effectLst/>
                          <a:ea typeface="阿里巴巴普惠体" panose="00020600040101010101"/>
                        </a:rPr>
                        <a:t>的值大于等于</a:t>
                      </a:r>
                      <a:r>
                        <a:rPr lang="en-US" sz="1600" dirty="0">
                          <a:effectLst/>
                          <a:ea typeface="阿里巴巴普惠体" panose="00020600040101010101"/>
                        </a:rPr>
                        <a:t>B</a:t>
                      </a:r>
                      <a:r>
                        <a:rPr lang="zh-CN" sz="1600" dirty="0">
                          <a:effectLst/>
                          <a:ea typeface="阿里巴巴普惠体" panose="00020600040101010101"/>
                        </a:rPr>
                        <a:t>而且小于或等于</a:t>
                      </a:r>
                      <a:r>
                        <a:rPr lang="en-US" sz="1600" dirty="0">
                          <a:effectLst/>
                          <a:ea typeface="阿里巴巴普惠体" panose="00020600040101010101"/>
                        </a:rPr>
                        <a:t>C</a:t>
                      </a:r>
                      <a:r>
                        <a:rPr lang="zh-CN" sz="1600" dirty="0">
                          <a:effectLst/>
                          <a:ea typeface="阿里巴巴普惠体" panose="00020600040101010101"/>
                        </a:rPr>
                        <a:t>，则结果为</a:t>
                      </a:r>
                      <a:r>
                        <a:rPr lang="en-US" sz="1600" dirty="0">
                          <a:effectLst/>
                          <a:ea typeface="阿里巴巴普惠体" panose="00020600040101010101"/>
                        </a:rPr>
                        <a:t>TRUE</a:t>
                      </a:r>
                      <a:r>
                        <a:rPr lang="zh-CN" sz="1600" dirty="0">
                          <a:effectLst/>
                          <a:ea typeface="阿里巴巴普惠体" panose="00020600040101010101"/>
                        </a:rPr>
                        <a:t>，反之为</a:t>
                      </a:r>
                      <a:r>
                        <a:rPr lang="en-US" sz="1600" dirty="0">
                          <a:effectLst/>
                          <a:ea typeface="阿里巴巴普惠体" panose="00020600040101010101"/>
                        </a:rPr>
                        <a:t>FALSE</a:t>
                      </a:r>
                      <a:r>
                        <a:rPr lang="zh-CN" sz="1600" dirty="0">
                          <a:effectLst/>
                          <a:ea typeface="阿里巴巴普惠体" panose="00020600040101010101"/>
                        </a:rPr>
                        <a:t>。如果使用</a:t>
                      </a:r>
                      <a:r>
                        <a:rPr lang="en-US" sz="1600" dirty="0">
                          <a:effectLst/>
                          <a:ea typeface="阿里巴巴普惠体" panose="00020600040101010101"/>
                        </a:rPr>
                        <a:t>NOT</a:t>
                      </a:r>
                      <a:r>
                        <a:rPr lang="zh-CN" sz="1600" dirty="0">
                          <a:effectLst/>
                          <a:ea typeface="阿里巴巴普惠体" panose="00020600040101010101"/>
                        </a:rPr>
                        <a:t>关键字则可达到相反的效果。</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操作符</a:t>
            </a:r>
            <a:endParaRPr kumimoji="1" lang="zh-CN" altLang="en-US" dirty="0"/>
          </a:p>
        </p:txBody>
      </p:sp>
      <p:sp>
        <p:nvSpPr>
          <p:cNvPr id="13" name="文本框 12"/>
          <p:cNvSpPr txBox="1"/>
          <p:nvPr/>
        </p:nvSpPr>
        <p:spPr>
          <a:xfrm>
            <a:off x="846753" y="1149653"/>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b="1" dirty="0">
                <a:solidFill>
                  <a:srgbClr val="000000"/>
                </a:solidFill>
                <a:latin typeface="Consolas" panose="020B0609020204030204" pitchFamily="49" charset="0"/>
                <a:ea typeface="阿里巴巴普惠体" panose="00020600040101010101"/>
              </a:rPr>
              <a:t>比较</a:t>
            </a: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运算符</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graphicFrame>
        <p:nvGraphicFramePr>
          <p:cNvPr id="2" name="表格 1"/>
          <p:cNvGraphicFramePr>
            <a:graphicFrameLocks noGrp="1"/>
          </p:cNvGraphicFramePr>
          <p:nvPr>
            <p:custDataLst>
              <p:tags r:id="rId1"/>
            </p:custDataLst>
          </p:nvPr>
        </p:nvGraphicFramePr>
        <p:xfrm>
          <a:off x="1016546" y="2058457"/>
          <a:ext cx="10158908" cy="2194560"/>
        </p:xfrm>
        <a:graphic>
          <a:graphicData uri="http://schemas.openxmlformats.org/drawingml/2006/table">
            <a:tbl>
              <a:tblPr firstRow="1" firstCol="1" bandRow="1">
                <a:tableStyleId>{5C22544A-7EE6-4342-B048-85BDC9FD1C3A}</a:tableStyleId>
              </a:tblPr>
              <a:tblGrid>
                <a:gridCol w="2630301"/>
                <a:gridCol w="2104236"/>
                <a:gridCol w="5424371"/>
              </a:tblGrid>
              <a:tr h="156150">
                <a:tc>
                  <a:txBody>
                    <a:bodyPr/>
                    <a:lstStyle/>
                    <a:p>
                      <a:pPr algn="ctr">
                        <a:tabLst>
                          <a:tab pos="457200" algn="l"/>
                        </a:tabLst>
                      </a:pPr>
                      <a:r>
                        <a:rPr lang="zh-CN" sz="1600" dirty="0">
                          <a:effectLst/>
                          <a:ea typeface="阿里巴巴普惠体" panose="00020600040101010101"/>
                        </a:rPr>
                        <a:t>操作符</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lgn="ctr">
                        <a:tabLst>
                          <a:tab pos="457200" algn="l"/>
                        </a:tabLst>
                      </a:pPr>
                      <a:r>
                        <a:rPr lang="zh-CN" sz="1600">
                          <a:effectLst/>
                          <a:ea typeface="阿里巴巴普惠体" panose="00020600040101010101"/>
                        </a:rPr>
                        <a:t>支持的数据类型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lgn="ctr">
                        <a:tabLst>
                          <a:tab pos="457200" algn="l"/>
                        </a:tabLst>
                      </a:pPr>
                      <a:r>
                        <a:rPr lang="zh-CN" sz="1600">
                          <a:effectLst/>
                          <a:ea typeface="阿里巴巴普惠体" panose="00020600040101010101"/>
                        </a:rPr>
                        <a:t>描述</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156150">
                <a:tc>
                  <a:txBody>
                    <a:bodyPr/>
                    <a:lstStyle/>
                    <a:p>
                      <a:pPr>
                        <a:tabLst>
                          <a:tab pos="457200" algn="l"/>
                        </a:tabLst>
                      </a:pPr>
                      <a:r>
                        <a:rPr lang="en-US" sz="1600">
                          <a:effectLst/>
                          <a:ea typeface="阿里巴巴普惠体" panose="00020600040101010101"/>
                        </a:rPr>
                        <a:t>A IS NULL</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所有数据类型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dirty="0">
                          <a:effectLst/>
                          <a:ea typeface="阿里巴巴普惠体" panose="00020600040101010101"/>
                        </a:rPr>
                        <a:t>如果</a:t>
                      </a:r>
                      <a:r>
                        <a:rPr lang="en-US" sz="1600" dirty="0">
                          <a:effectLst/>
                          <a:ea typeface="阿里巴巴普惠体" panose="00020600040101010101"/>
                        </a:rPr>
                        <a:t>A</a:t>
                      </a:r>
                      <a:r>
                        <a:rPr lang="zh-CN" sz="1600" dirty="0">
                          <a:effectLst/>
                          <a:ea typeface="阿里巴巴普惠体" panose="00020600040101010101"/>
                        </a:rPr>
                        <a:t>等于</a:t>
                      </a:r>
                      <a:r>
                        <a:rPr lang="en-US" sz="1600" dirty="0">
                          <a:effectLst/>
                          <a:ea typeface="阿里巴巴普惠体" panose="00020600040101010101"/>
                        </a:rPr>
                        <a:t>NULL</a:t>
                      </a:r>
                      <a:r>
                        <a:rPr lang="zh-CN" sz="1600" dirty="0">
                          <a:effectLst/>
                          <a:ea typeface="阿里巴巴普惠体" panose="00020600040101010101"/>
                        </a:rPr>
                        <a:t>，则返回</a:t>
                      </a:r>
                      <a:r>
                        <a:rPr lang="en-US" sz="1600" dirty="0">
                          <a:effectLst/>
                          <a:ea typeface="阿里巴巴普惠体" panose="00020600040101010101"/>
                        </a:rPr>
                        <a:t>TRUE</a:t>
                      </a:r>
                      <a:r>
                        <a:rPr lang="zh-CN" sz="1600" dirty="0">
                          <a:effectLst/>
                          <a:ea typeface="阿里巴巴普惠体" panose="00020600040101010101"/>
                        </a:rPr>
                        <a:t>，反之返回</a:t>
                      </a:r>
                      <a:r>
                        <a:rPr lang="en-US" sz="1600" dirty="0">
                          <a:effectLst/>
                          <a:ea typeface="阿里巴巴普惠体" panose="00020600040101010101"/>
                        </a:rPr>
                        <a:t>FALSE</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156150">
                <a:tc>
                  <a:txBody>
                    <a:bodyPr/>
                    <a:lstStyle/>
                    <a:p>
                      <a:pPr>
                        <a:tabLst>
                          <a:tab pos="457200" algn="l"/>
                        </a:tabLst>
                      </a:pPr>
                      <a:r>
                        <a:rPr lang="en-US" sz="1600">
                          <a:effectLst/>
                          <a:ea typeface="阿里巴巴普惠体" panose="00020600040101010101"/>
                        </a:rPr>
                        <a:t>A IS NOT NULL</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dirty="0">
                          <a:effectLst/>
                          <a:ea typeface="阿里巴巴普惠体" panose="00020600040101010101"/>
                        </a:rPr>
                        <a:t>所有数据类型</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如果</a:t>
                      </a:r>
                      <a:r>
                        <a:rPr lang="en-US" sz="1600">
                          <a:effectLst/>
                          <a:ea typeface="阿里巴巴普惠体" panose="00020600040101010101"/>
                        </a:rPr>
                        <a:t>A</a:t>
                      </a:r>
                      <a:r>
                        <a:rPr lang="zh-CN" sz="1600">
                          <a:effectLst/>
                          <a:ea typeface="阿里巴巴普惠体" panose="00020600040101010101"/>
                        </a:rPr>
                        <a:t>不等于</a:t>
                      </a:r>
                      <a:r>
                        <a:rPr lang="en-US" sz="1600">
                          <a:effectLst/>
                          <a:ea typeface="阿里巴巴普惠体" panose="00020600040101010101"/>
                        </a:rPr>
                        <a:t>NULL</a:t>
                      </a:r>
                      <a:r>
                        <a:rPr lang="zh-CN" sz="1600">
                          <a:effectLst/>
                          <a:ea typeface="阿里巴巴普惠体" panose="00020600040101010101"/>
                        </a:rPr>
                        <a:t>，则返回</a:t>
                      </a:r>
                      <a:r>
                        <a:rPr lang="en-US" sz="1600">
                          <a:effectLst/>
                          <a:ea typeface="阿里巴巴普惠体" panose="00020600040101010101"/>
                        </a:rPr>
                        <a:t>TRUE</a:t>
                      </a:r>
                      <a:r>
                        <a:rPr lang="zh-CN" sz="1600">
                          <a:effectLst/>
                          <a:ea typeface="阿里巴巴普惠体" panose="00020600040101010101"/>
                        </a:rPr>
                        <a:t>，反之返回</a:t>
                      </a:r>
                      <a:r>
                        <a:rPr lang="en-US" sz="1600">
                          <a:effectLst/>
                          <a:ea typeface="阿里巴巴普惠体" panose="00020600040101010101"/>
                        </a:rPr>
                        <a:t>FALSE</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156150">
                <a:tc>
                  <a:txBody>
                    <a:bodyPr/>
                    <a:lstStyle/>
                    <a:p>
                      <a:pPr>
                        <a:tabLst>
                          <a:tab pos="457200" algn="l"/>
                        </a:tabLst>
                      </a:pPr>
                      <a:r>
                        <a:rPr lang="en-US" sz="1600">
                          <a:effectLst/>
                          <a:ea typeface="阿里巴巴普惠体" panose="00020600040101010101"/>
                        </a:rPr>
                        <a:t>IN(</a:t>
                      </a:r>
                      <a:r>
                        <a:rPr lang="zh-CN" sz="1600">
                          <a:effectLst/>
                          <a:ea typeface="阿里巴巴普惠体" panose="00020600040101010101"/>
                        </a:rPr>
                        <a:t>数值</a:t>
                      </a:r>
                      <a:r>
                        <a:rPr lang="en-US" sz="1600">
                          <a:effectLst/>
                          <a:ea typeface="阿里巴巴普惠体" panose="00020600040101010101"/>
                        </a:rPr>
                        <a:t>1, </a:t>
                      </a:r>
                      <a:r>
                        <a:rPr lang="zh-CN" sz="1600">
                          <a:effectLst/>
                          <a:ea typeface="阿里巴巴普惠体" panose="00020600040101010101"/>
                        </a:rPr>
                        <a:t>数值</a:t>
                      </a:r>
                      <a:r>
                        <a:rPr lang="en-US" sz="1600">
                          <a:effectLst/>
                          <a:ea typeface="阿里巴巴普惠体" panose="00020600040101010101"/>
                        </a:rPr>
                        <a:t>2)</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所有数据类型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zh-CN" sz="1600">
                          <a:effectLst/>
                          <a:ea typeface="阿里巴巴普惠体" panose="00020600040101010101"/>
                        </a:rPr>
                        <a:t>使用</a:t>
                      </a:r>
                      <a:r>
                        <a:rPr lang="en-US" sz="1600">
                          <a:effectLst/>
                          <a:ea typeface="阿里巴巴普惠体" panose="00020600040101010101"/>
                        </a:rPr>
                        <a:t> IN</a:t>
                      </a:r>
                      <a:r>
                        <a:rPr lang="zh-CN" sz="1600">
                          <a:effectLst/>
                          <a:ea typeface="阿里巴巴普惠体" panose="00020600040101010101"/>
                        </a:rPr>
                        <a:t>运算显示列表中的值</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r h="702675">
                <a:tc>
                  <a:txBody>
                    <a:bodyPr/>
                    <a:lstStyle/>
                    <a:p>
                      <a:pPr>
                        <a:tabLst>
                          <a:tab pos="457200" algn="l"/>
                        </a:tabLst>
                      </a:pPr>
                      <a:r>
                        <a:rPr lang="en-US" sz="1600">
                          <a:effectLst/>
                          <a:ea typeface="阿里巴巴普惠体" panose="00020600040101010101"/>
                        </a:rPr>
                        <a:t>A [NOT] LIKE B</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en-US" sz="1600">
                          <a:effectLst/>
                          <a:ea typeface="阿里巴巴普惠体" panose="00020600040101010101"/>
                        </a:rPr>
                        <a:t>STRING </a:t>
                      </a:r>
                      <a:r>
                        <a:rPr lang="zh-CN" sz="1600">
                          <a:effectLst/>
                          <a:ea typeface="阿里巴巴普惠体" panose="00020600040101010101"/>
                        </a:rPr>
                        <a:t>类型</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c>
                  <a:txBody>
                    <a:bodyPr/>
                    <a:lstStyle/>
                    <a:p>
                      <a:pPr>
                        <a:tabLst>
                          <a:tab pos="457200" algn="l"/>
                        </a:tabLst>
                      </a:pPr>
                      <a:r>
                        <a:rPr lang="en-US" sz="1600" dirty="0">
                          <a:effectLst/>
                          <a:ea typeface="阿里巴巴普惠体" panose="00020600040101010101"/>
                        </a:rPr>
                        <a:t>B</a:t>
                      </a:r>
                      <a:r>
                        <a:rPr lang="zh-CN" sz="1600" dirty="0">
                          <a:effectLst/>
                          <a:ea typeface="阿里巴巴普惠体" panose="00020600040101010101"/>
                        </a:rPr>
                        <a:t>是一个</a:t>
                      </a:r>
                      <a:r>
                        <a:rPr lang="en-US" sz="1600" dirty="0">
                          <a:effectLst/>
                          <a:ea typeface="阿里巴巴普惠体" panose="00020600040101010101"/>
                        </a:rPr>
                        <a:t>SQL</a:t>
                      </a:r>
                      <a:r>
                        <a:rPr lang="zh-CN" sz="1600" dirty="0">
                          <a:effectLst/>
                          <a:ea typeface="阿里巴巴普惠体" panose="00020600040101010101"/>
                        </a:rPr>
                        <a:t>下的简单正则表达式，如果</a:t>
                      </a:r>
                      <a:r>
                        <a:rPr lang="en-US" sz="1600" dirty="0">
                          <a:effectLst/>
                          <a:ea typeface="阿里巴巴普惠体" panose="00020600040101010101"/>
                        </a:rPr>
                        <a:t>A</a:t>
                      </a:r>
                      <a:r>
                        <a:rPr lang="zh-CN" sz="1600" dirty="0">
                          <a:effectLst/>
                          <a:ea typeface="阿里巴巴普惠体" panose="00020600040101010101"/>
                        </a:rPr>
                        <a:t>与其匹配的话，则返回</a:t>
                      </a:r>
                      <a:r>
                        <a:rPr lang="en-US" sz="1600" dirty="0">
                          <a:effectLst/>
                          <a:ea typeface="阿里巴巴普惠体" panose="00020600040101010101"/>
                        </a:rPr>
                        <a:t>TRUE</a:t>
                      </a:r>
                      <a:r>
                        <a:rPr lang="zh-CN" sz="1600" dirty="0">
                          <a:effectLst/>
                          <a:ea typeface="阿里巴巴普惠体" panose="00020600040101010101"/>
                        </a:rPr>
                        <a:t>；反之返回</a:t>
                      </a:r>
                      <a:r>
                        <a:rPr lang="en-US" sz="1600" dirty="0">
                          <a:effectLst/>
                          <a:ea typeface="阿里巴巴普惠体" panose="00020600040101010101"/>
                        </a:rPr>
                        <a:t>FALSE</a:t>
                      </a:r>
                      <a:r>
                        <a:rPr lang="zh-CN" sz="1600" dirty="0">
                          <a:effectLst/>
                          <a:ea typeface="阿里巴巴普惠体" panose="00020600040101010101"/>
                        </a:rPr>
                        <a:t>。</a:t>
                      </a:r>
                      <a:r>
                        <a:rPr lang="en-US" sz="1600" dirty="0">
                          <a:effectLst/>
                          <a:ea typeface="阿里巴巴普惠体" panose="00020600040101010101"/>
                        </a:rPr>
                        <a:t>B</a:t>
                      </a:r>
                      <a:r>
                        <a:rPr lang="zh-CN" sz="1600" dirty="0">
                          <a:effectLst/>
                          <a:ea typeface="阿里巴巴普惠体" panose="00020600040101010101"/>
                        </a:rPr>
                        <a:t>的表达式说明如下：‘</a:t>
                      </a:r>
                      <a:r>
                        <a:rPr lang="en-US" sz="1600" dirty="0">
                          <a:effectLst/>
                          <a:ea typeface="阿里巴巴普惠体" panose="00020600040101010101"/>
                        </a:rPr>
                        <a:t>x%</a:t>
                      </a:r>
                      <a:r>
                        <a:rPr lang="zh-CN" sz="1600" dirty="0">
                          <a:effectLst/>
                          <a:ea typeface="阿里巴巴普惠体" panose="00020600040101010101"/>
                        </a:rPr>
                        <a:t>’表示</a:t>
                      </a:r>
                      <a:r>
                        <a:rPr lang="en-US" sz="1600" dirty="0">
                          <a:effectLst/>
                          <a:ea typeface="阿里巴巴普惠体" panose="00020600040101010101"/>
                        </a:rPr>
                        <a:t>A</a:t>
                      </a:r>
                      <a:r>
                        <a:rPr lang="zh-CN" sz="1600" dirty="0">
                          <a:effectLst/>
                          <a:ea typeface="阿里巴巴普惠体" panose="00020600040101010101"/>
                        </a:rPr>
                        <a:t>必须以字母‘</a:t>
                      </a:r>
                      <a:r>
                        <a:rPr lang="en-US" sz="1600" dirty="0">
                          <a:effectLst/>
                          <a:ea typeface="阿里巴巴普惠体" panose="00020600040101010101"/>
                        </a:rPr>
                        <a:t>x</a:t>
                      </a:r>
                      <a:r>
                        <a:rPr lang="zh-CN" sz="1600" dirty="0">
                          <a:effectLst/>
                          <a:ea typeface="阿里巴巴普惠体" panose="00020600040101010101"/>
                        </a:rPr>
                        <a:t>’开头，‘</a:t>
                      </a:r>
                      <a:r>
                        <a:rPr lang="en-US" sz="1600" dirty="0">
                          <a:effectLst/>
                          <a:ea typeface="阿里巴巴普惠体" panose="00020600040101010101"/>
                        </a:rPr>
                        <a:t>%x</a:t>
                      </a:r>
                      <a:r>
                        <a:rPr lang="zh-CN" sz="1600" dirty="0">
                          <a:effectLst/>
                          <a:ea typeface="阿里巴巴普惠体" panose="00020600040101010101"/>
                        </a:rPr>
                        <a:t>’表示</a:t>
                      </a:r>
                      <a:r>
                        <a:rPr lang="en-US" sz="1600" dirty="0">
                          <a:effectLst/>
                          <a:ea typeface="阿里巴巴普惠体" panose="00020600040101010101"/>
                        </a:rPr>
                        <a:t>A</a:t>
                      </a:r>
                      <a:r>
                        <a:rPr lang="zh-CN" sz="1600" dirty="0">
                          <a:effectLst/>
                          <a:ea typeface="阿里巴巴普惠体" panose="00020600040101010101"/>
                        </a:rPr>
                        <a:t>必须以字母’</a:t>
                      </a:r>
                      <a:r>
                        <a:rPr lang="en-US" sz="1600" dirty="0">
                          <a:effectLst/>
                          <a:ea typeface="阿里巴巴普惠体" panose="00020600040101010101"/>
                        </a:rPr>
                        <a:t>x</a:t>
                      </a:r>
                      <a:r>
                        <a:rPr lang="zh-CN" sz="1600" dirty="0">
                          <a:effectLst/>
                          <a:ea typeface="阿里巴巴普惠体" panose="00020600040101010101"/>
                        </a:rPr>
                        <a:t>’结尾，而‘</a:t>
                      </a:r>
                      <a:r>
                        <a:rPr lang="en-US" sz="1600" dirty="0">
                          <a:effectLst/>
                          <a:ea typeface="阿里巴巴普惠体" panose="00020600040101010101"/>
                        </a:rPr>
                        <a:t>%x%</a:t>
                      </a:r>
                      <a:r>
                        <a:rPr lang="zh-CN" sz="1600" dirty="0">
                          <a:effectLst/>
                          <a:ea typeface="阿里巴巴普惠体" panose="00020600040101010101"/>
                        </a:rPr>
                        <a:t>’表示</a:t>
                      </a:r>
                      <a:r>
                        <a:rPr lang="en-US" sz="1600" dirty="0">
                          <a:effectLst/>
                          <a:ea typeface="阿里巴巴普惠体" panose="00020600040101010101"/>
                        </a:rPr>
                        <a:t>A</a:t>
                      </a:r>
                      <a:r>
                        <a:rPr lang="zh-CN" sz="1600" dirty="0">
                          <a:effectLst/>
                          <a:ea typeface="阿里巴巴普惠体" panose="00020600040101010101"/>
                        </a:rPr>
                        <a:t>包含有字母’</a:t>
                      </a:r>
                      <a:r>
                        <a:rPr lang="en-US" sz="1600" dirty="0">
                          <a:effectLst/>
                          <a:ea typeface="阿里巴巴普惠体" panose="00020600040101010101"/>
                        </a:rPr>
                        <a:t>x</a:t>
                      </a:r>
                      <a:r>
                        <a:rPr lang="zh-CN" sz="1600" dirty="0">
                          <a:effectLst/>
                          <a:ea typeface="阿里巴巴普惠体" panose="00020600040101010101"/>
                        </a:rPr>
                        <a:t>’</a:t>
                      </a:r>
                      <a:r>
                        <a:rPr lang="en-US" sz="1600" dirty="0">
                          <a:effectLst/>
                          <a:ea typeface="阿里巴巴普惠体" panose="00020600040101010101"/>
                        </a:rPr>
                        <a:t>,</a:t>
                      </a:r>
                      <a:r>
                        <a:rPr lang="zh-CN" sz="1600" dirty="0">
                          <a:effectLst/>
                          <a:ea typeface="阿里巴巴普惠体" panose="00020600040101010101"/>
                        </a:rPr>
                        <a:t>可以位于开头，结尾或者字符串中间。如果使用</a:t>
                      </a:r>
                      <a:r>
                        <a:rPr lang="en-US" sz="1600" dirty="0">
                          <a:effectLst/>
                          <a:ea typeface="阿里巴巴普惠体" panose="00020600040101010101"/>
                        </a:rPr>
                        <a:t>NOT</a:t>
                      </a:r>
                      <a:r>
                        <a:rPr lang="zh-CN" sz="1600" dirty="0">
                          <a:effectLst/>
                          <a:ea typeface="阿里巴巴普惠体" panose="00020600040101010101"/>
                        </a:rPr>
                        <a:t>关键字则可达到相反的效果。</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38058" marR="38058" marT="0" marB="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比较运算符</a:t>
            </a:r>
            <a:endParaRPr kumimoji="1" lang="zh-CN" altLang="en-US" dirty="0"/>
          </a:p>
        </p:txBody>
      </p:sp>
      <p:sp>
        <p:nvSpPr>
          <p:cNvPr id="13" name="文本框 12"/>
          <p:cNvSpPr txBox="1"/>
          <p:nvPr/>
        </p:nvSpPr>
        <p:spPr>
          <a:xfrm>
            <a:off x="846753" y="1149653"/>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b="1" dirty="0">
                <a:solidFill>
                  <a:srgbClr val="000000"/>
                </a:solidFill>
                <a:latin typeface="Consolas" panose="020B0609020204030204" pitchFamily="49" charset="0"/>
                <a:ea typeface="阿里巴巴普惠体" panose="00020600040101010101"/>
              </a:rPr>
              <a:t>实例</a:t>
            </a:r>
            <a:r>
              <a:rPr lang="en-US" altLang="zh-CN" b="1" dirty="0">
                <a:solidFill>
                  <a:srgbClr val="000000"/>
                </a:solidFill>
                <a:latin typeface="Consolas" panose="020B0609020204030204" pitchFamily="49" charset="0"/>
                <a:ea typeface="阿里巴巴普惠体" panose="00020600040101010101"/>
              </a:rPr>
              <a:t>1</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6" name="文本框 5"/>
          <p:cNvSpPr txBox="1"/>
          <p:nvPr/>
        </p:nvSpPr>
        <p:spPr>
          <a:xfrm>
            <a:off x="912067" y="1945317"/>
            <a:ext cx="10508602" cy="3385542"/>
          </a:xfrm>
          <a:prstGeom prst="rect">
            <a:avLst/>
          </a:prstGeom>
          <a:solidFill>
            <a:srgbClr val="FFFFE4"/>
          </a:solidFill>
          <a:ln>
            <a:solidFill>
              <a:schemeClr val="tx1"/>
            </a:solidFill>
          </a:ln>
        </p:spPr>
        <p:txBody>
          <a:bodyPr wrap="square">
            <a:spAutoFit/>
          </a:bodyPr>
          <a:lstStyle/>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a:t>
            </a:r>
            <a:r>
              <a:rPr lang="zh-CN" altLang="en-US" sz="1800" dirty="0">
                <a:solidFill>
                  <a:srgbClr val="000000"/>
                </a:solidFill>
                <a:effectLst/>
                <a:latin typeface="Courier New" panose="02070309020205020404" pitchFamily="49" charset="0"/>
              </a:rPr>
              <a:t>）查询分数等于</a:t>
            </a:r>
            <a:r>
              <a:rPr lang="en-US" altLang="zh-CN" sz="1800" dirty="0">
                <a:solidFill>
                  <a:srgbClr val="FF8000"/>
                </a:solidFill>
                <a:effectLst/>
                <a:latin typeface="Courier New" panose="02070309020205020404" pitchFamily="49" charset="0"/>
              </a:rPr>
              <a:t>80</a:t>
            </a:r>
            <a:r>
              <a:rPr lang="zh-CN" altLang="en-US" sz="1800" dirty="0">
                <a:solidFill>
                  <a:srgbClr val="000000"/>
                </a:solidFill>
                <a:effectLst/>
                <a:latin typeface="Courier New" panose="02070309020205020404" pitchFamily="49" charset="0"/>
              </a:rPr>
              <a:t>的所有的数据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sscore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FF8000"/>
                </a:solidFill>
                <a:effectLst/>
                <a:latin typeface="Courier New" panose="02070309020205020404" pitchFamily="49" charset="0"/>
              </a:rPr>
              <a:t>80</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a:t>
            </a:r>
            <a:r>
              <a:rPr lang="zh-CN" altLang="en-US" sz="1800" dirty="0">
                <a:solidFill>
                  <a:srgbClr val="000000"/>
                </a:solidFill>
                <a:effectLst/>
                <a:latin typeface="Courier New" panose="02070309020205020404" pitchFamily="49" charset="0"/>
              </a:rPr>
              <a:t>）查询分数</a:t>
            </a:r>
            <a:r>
              <a:rPr lang="zh-CN" altLang="en-US" sz="1800" b="1" dirty="0">
                <a:solidFill>
                  <a:srgbClr val="000080"/>
                </a:solidFill>
                <a:effectLst/>
                <a:latin typeface="Courier New" panose="02070309020205020404" pitchFamily="49" charset="0"/>
              </a:rPr>
              <a:t>在</a:t>
            </a:r>
            <a:r>
              <a:rPr lang="en-US" altLang="zh-CN" sz="1800" dirty="0">
                <a:solidFill>
                  <a:srgbClr val="FF8000"/>
                </a:solidFill>
                <a:effectLst/>
                <a:latin typeface="Courier New" panose="02070309020205020404" pitchFamily="49" charset="0"/>
              </a:rPr>
              <a:t>80</a:t>
            </a:r>
            <a:r>
              <a:rPr lang="zh-CN" altLang="en-US" sz="1800" dirty="0">
                <a:solidFill>
                  <a:srgbClr val="000000"/>
                </a:solidFill>
                <a:effectLst/>
                <a:latin typeface="Courier New" panose="02070309020205020404" pitchFamily="49" charset="0"/>
              </a:rPr>
              <a:t>到</a:t>
            </a:r>
            <a:r>
              <a:rPr lang="en-US" altLang="zh-CN" sz="1800" dirty="0">
                <a:solidFill>
                  <a:srgbClr val="FF8000"/>
                </a:solidFill>
                <a:effectLst/>
                <a:latin typeface="Courier New" panose="02070309020205020404" pitchFamily="49" charset="0"/>
              </a:rPr>
              <a:t>100</a:t>
            </a:r>
            <a:r>
              <a:rPr lang="zh-CN" altLang="en-US" sz="1800" dirty="0">
                <a:solidFill>
                  <a:srgbClr val="000000"/>
                </a:solidFill>
                <a:effectLst/>
                <a:latin typeface="Courier New" panose="02070309020205020404" pitchFamily="49" charset="0"/>
              </a:rPr>
              <a:t>的所有数据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sscore </a:t>
            </a:r>
            <a:r>
              <a:rPr lang="en-US" altLang="zh-CN" sz="1800" b="1" dirty="0">
                <a:solidFill>
                  <a:srgbClr val="0000FF"/>
                </a:solidFill>
                <a:effectLst/>
                <a:latin typeface="Courier New" panose="02070309020205020404" pitchFamily="49" charset="0"/>
              </a:rPr>
              <a:t>between</a:t>
            </a:r>
            <a:r>
              <a:rPr lang="en-US" altLang="zh-CN" sz="1800" dirty="0">
                <a:solidFill>
                  <a:srgbClr val="000000"/>
                </a:solidFill>
                <a:effectLst/>
                <a:latin typeface="Courier New" panose="02070309020205020404" pitchFamily="49" charset="0"/>
              </a:rPr>
              <a:t> </a:t>
            </a:r>
            <a:r>
              <a:rPr lang="en-US" altLang="zh-CN" sz="1800" dirty="0">
                <a:solidFill>
                  <a:srgbClr val="FF8000"/>
                </a:solidFill>
                <a:effectLst/>
                <a:latin typeface="Courier New" panose="02070309020205020404" pitchFamily="49" charset="0"/>
              </a:rPr>
              <a:t>80</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and</a:t>
            </a:r>
            <a:r>
              <a:rPr lang="en-US" altLang="zh-CN" sz="1800" dirty="0">
                <a:solidFill>
                  <a:srgbClr val="000000"/>
                </a:solidFill>
                <a:effectLst/>
                <a:latin typeface="Courier New" panose="02070309020205020404" pitchFamily="49" charset="0"/>
              </a:rPr>
              <a:t> </a:t>
            </a:r>
            <a:r>
              <a:rPr lang="en-US" altLang="zh-CN" sz="1800" dirty="0">
                <a:solidFill>
                  <a:srgbClr val="FF8000"/>
                </a:solidFill>
                <a:effectLst/>
                <a:latin typeface="Courier New" panose="02070309020205020404" pitchFamily="49" charset="0"/>
              </a:rPr>
              <a:t>100</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3</a:t>
            </a:r>
            <a:r>
              <a:rPr lang="zh-CN" altLang="en-US" sz="1800" dirty="0">
                <a:solidFill>
                  <a:srgbClr val="000000"/>
                </a:solidFill>
                <a:effectLst/>
                <a:latin typeface="Courier New" panose="02070309020205020404" pitchFamily="49" charset="0"/>
              </a:rPr>
              <a:t>）查询成绩</a:t>
            </a:r>
            <a:r>
              <a:rPr lang="zh-CN" altLang="en-US" sz="1800" b="1" dirty="0">
                <a:solidFill>
                  <a:srgbClr val="000080"/>
                </a:solidFill>
                <a:effectLst/>
                <a:latin typeface="Courier New" panose="02070309020205020404" pitchFamily="49" charset="0"/>
              </a:rPr>
              <a:t>为</a:t>
            </a:r>
            <a:r>
              <a:rPr lang="zh-CN" altLang="en-US" sz="1800" dirty="0">
                <a:solidFill>
                  <a:srgbClr val="000000"/>
                </a:solidFill>
                <a:effectLst/>
                <a:latin typeface="Courier New" panose="02070309020205020404" pitchFamily="49" charset="0"/>
              </a:rPr>
              <a:t>空的所有数据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sscore </a:t>
            </a:r>
            <a:r>
              <a:rPr lang="en-US" altLang="zh-CN" sz="1800" b="1" dirty="0">
                <a:solidFill>
                  <a:srgbClr val="0000FF"/>
                </a:solidFill>
                <a:effectLst/>
                <a:latin typeface="Courier New" panose="02070309020205020404" pitchFamily="49" charset="0"/>
              </a:rPr>
              <a:t>is</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null</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4</a:t>
            </a:r>
            <a:r>
              <a:rPr lang="zh-CN" altLang="en-US" sz="1800" dirty="0">
                <a:solidFill>
                  <a:srgbClr val="000000"/>
                </a:solidFill>
                <a:effectLst/>
                <a:latin typeface="Courier New" panose="02070309020205020404" pitchFamily="49" charset="0"/>
              </a:rPr>
              <a:t>）查询成绩</a:t>
            </a:r>
            <a:r>
              <a:rPr lang="zh-CN" altLang="en-US" sz="1800" b="1" dirty="0">
                <a:solidFill>
                  <a:srgbClr val="000080"/>
                </a:solidFill>
                <a:effectLst/>
                <a:latin typeface="Courier New" panose="02070309020205020404" pitchFamily="49" charset="0"/>
              </a:rPr>
              <a:t>是</a:t>
            </a:r>
            <a:r>
              <a:rPr lang="en-US" altLang="zh-CN" sz="1800" dirty="0">
                <a:solidFill>
                  <a:srgbClr val="FF8000"/>
                </a:solidFill>
                <a:effectLst/>
                <a:latin typeface="Courier New" panose="02070309020205020404" pitchFamily="49" charset="0"/>
              </a:rPr>
              <a:t>80</a:t>
            </a:r>
            <a:r>
              <a:rPr lang="zh-CN" altLang="en-US" sz="1800" dirty="0">
                <a:solidFill>
                  <a:srgbClr val="000000"/>
                </a:solidFill>
                <a:effectLst/>
                <a:latin typeface="Courier New" panose="02070309020205020404" pitchFamily="49" charset="0"/>
              </a:rPr>
              <a:t>或 </a:t>
            </a:r>
            <a:r>
              <a:rPr lang="en-US" altLang="zh-CN" sz="1800" dirty="0">
                <a:solidFill>
                  <a:srgbClr val="FF8000"/>
                </a:solidFill>
                <a:effectLst/>
                <a:latin typeface="Courier New" panose="02070309020205020404" pitchFamily="49" charset="0"/>
              </a:rPr>
              <a:t>90</a:t>
            </a:r>
            <a:r>
              <a:rPr lang="zh-CN" altLang="en-US" sz="1800" dirty="0">
                <a:solidFill>
                  <a:srgbClr val="000000"/>
                </a:solidFill>
                <a:effectLst/>
                <a:latin typeface="Courier New" panose="02070309020205020404" pitchFamily="49" charset="0"/>
              </a:rPr>
              <a:t>的数据</a:t>
            </a:r>
            <a:endParaRPr lang="en-US" altLang="zh-CN" sz="1800" dirty="0">
              <a:solidFill>
                <a:srgbClr val="000000"/>
              </a:solidFill>
              <a:effectLst/>
              <a:latin typeface="Courier New" panose="02070309020205020404" pitchFamily="49" charset="0"/>
            </a:endParaRPr>
          </a:p>
          <a:p>
            <a:r>
              <a:rPr lang="zh-CN" altLang="en-US"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sscore </a:t>
            </a:r>
            <a:r>
              <a:rPr lang="en-US" altLang="zh-CN" sz="1800" b="1" dirty="0">
                <a:solidFill>
                  <a:srgbClr val="0000FF"/>
                </a:solidFill>
                <a:effectLst/>
                <a:latin typeface="Courier New" panose="02070309020205020404" pitchFamily="49" charset="0"/>
              </a:rPr>
              <a:t>in</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80</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90</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endParaRPr lang="en-US" altLang="zh-CN" sz="1600" dirty="0">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比较运算符</a:t>
            </a:r>
            <a:endParaRPr kumimoji="1" lang="zh-CN" altLang="en-US" dirty="0"/>
          </a:p>
        </p:txBody>
      </p:sp>
      <p:sp>
        <p:nvSpPr>
          <p:cNvPr id="13" name="文本框 12"/>
          <p:cNvSpPr txBox="1"/>
          <p:nvPr/>
        </p:nvSpPr>
        <p:spPr>
          <a:xfrm>
            <a:off x="846753" y="1149653"/>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b="1" dirty="0">
                <a:solidFill>
                  <a:srgbClr val="000000"/>
                </a:solidFill>
                <a:latin typeface="Consolas" panose="020B0609020204030204" pitchFamily="49" charset="0"/>
                <a:ea typeface="阿里巴巴普惠体" panose="00020600040101010101"/>
              </a:rPr>
              <a:t>应用</a:t>
            </a:r>
            <a:r>
              <a:rPr lang="en-US" altLang="zh-CN" b="1" dirty="0">
                <a:solidFill>
                  <a:srgbClr val="000000"/>
                </a:solidFill>
                <a:latin typeface="Consolas" panose="020B0609020204030204" pitchFamily="49" charset="0"/>
                <a:ea typeface="阿里巴巴普惠体" panose="00020600040101010101"/>
              </a:rPr>
              <a:t>2-like</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6" name="文本框 5"/>
          <p:cNvSpPr txBox="1"/>
          <p:nvPr/>
        </p:nvSpPr>
        <p:spPr>
          <a:xfrm>
            <a:off x="1140278" y="2943770"/>
            <a:ext cx="10508602" cy="1569660"/>
          </a:xfrm>
          <a:prstGeom prst="rect">
            <a:avLst/>
          </a:prstGeom>
          <a:solidFill>
            <a:srgbClr val="FFFFE4"/>
          </a:solidFill>
          <a:ln>
            <a:solidFill>
              <a:schemeClr val="tx1"/>
            </a:solidFill>
          </a:ln>
        </p:spPr>
        <p:txBody>
          <a:bodyPr wrap="square">
            <a:spAutoFit/>
          </a:bodyPr>
          <a:lstStyle/>
          <a:p>
            <a:r>
              <a:rPr lang="zh-CN" altLang="en-US" sz="1600" dirty="0">
                <a:solidFill>
                  <a:srgbClr val="000000"/>
                </a:solidFill>
                <a:effectLst/>
                <a:latin typeface="Courier New" panose="02070309020205020404" pitchFamily="49" charset="0"/>
              </a:rPr>
              <a:t>（</a:t>
            </a:r>
            <a:r>
              <a:rPr lang="en-US" altLang="zh-CN" sz="1600" dirty="0">
                <a:solidFill>
                  <a:srgbClr val="FF8000"/>
                </a:solidFill>
                <a:effectLst/>
                <a:latin typeface="Courier New" panose="02070309020205020404" pitchFamily="49" charset="0"/>
              </a:rPr>
              <a:t>1</a:t>
            </a:r>
            <a:r>
              <a:rPr lang="zh-CN" altLang="en-US" sz="1600" dirty="0">
                <a:solidFill>
                  <a:srgbClr val="000000"/>
                </a:solidFill>
                <a:effectLst/>
                <a:latin typeface="Courier New" panose="02070309020205020404" pitchFamily="49" charset="0"/>
              </a:rPr>
              <a:t>）查</a:t>
            </a:r>
            <a:r>
              <a:rPr lang="zh-CN" altLang="en-US" sz="1600" b="1" dirty="0">
                <a:solidFill>
                  <a:srgbClr val="000080"/>
                </a:solidFill>
                <a:effectLst/>
                <a:latin typeface="Courier New" panose="02070309020205020404" pitchFamily="49" charset="0"/>
              </a:rPr>
              <a:t>找</a:t>
            </a:r>
            <a:r>
              <a:rPr lang="zh-CN" altLang="en-US" sz="1600" dirty="0">
                <a:solidFill>
                  <a:srgbClr val="000000"/>
                </a:solidFill>
                <a:effectLst/>
                <a:latin typeface="Courier New" panose="02070309020205020404" pitchFamily="49" charset="0"/>
              </a:rPr>
              <a:t>姓‘李’的学生信息 </a:t>
            </a:r>
            <a:endParaRPr lang="en-US" altLang="zh-CN" sz="1600" dirty="0">
              <a:solidFill>
                <a:srgbClr val="000000"/>
              </a:solidFill>
              <a:effectLst/>
              <a:latin typeface="Courier New" panose="02070309020205020404" pitchFamily="49" charset="0"/>
            </a:endParaRPr>
          </a:p>
          <a:p>
            <a:r>
              <a:rPr lang="en-US" altLang="zh-CN" sz="1600" b="1" dirty="0">
                <a:solidFill>
                  <a:srgbClr val="0000FF"/>
                </a:solidFill>
                <a:effectLst/>
                <a:latin typeface="Courier New" panose="02070309020205020404" pitchFamily="49" charset="0"/>
              </a:rPr>
              <a:t>select</a:t>
            </a:r>
            <a:r>
              <a:rPr lang="en-US" altLang="zh-CN" sz="1600" dirty="0">
                <a:solidFill>
                  <a:srgbClr val="000000"/>
                </a:solidFill>
                <a:effectLst/>
                <a:latin typeface="Courier New" panose="02070309020205020404" pitchFamily="49" charset="0"/>
              </a:rPr>
              <a:t> </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from</a:t>
            </a:r>
            <a:r>
              <a:rPr lang="en-US" altLang="zh-CN" sz="1600" dirty="0">
                <a:solidFill>
                  <a:srgbClr val="000000"/>
                </a:solidFill>
                <a:effectLst/>
                <a:latin typeface="Courier New" panose="02070309020205020404" pitchFamily="49" charset="0"/>
              </a:rPr>
              <a:t> student </a:t>
            </a:r>
            <a:r>
              <a:rPr lang="en-US" altLang="zh-CN" sz="1600" b="1" dirty="0">
                <a:solidFill>
                  <a:srgbClr val="0000FF"/>
                </a:solidFill>
                <a:effectLst/>
                <a:latin typeface="Courier New" panose="02070309020205020404" pitchFamily="49" charset="0"/>
              </a:rPr>
              <a:t>where</a:t>
            </a:r>
            <a:r>
              <a:rPr lang="en-US" altLang="zh-CN" sz="1600" dirty="0">
                <a:solidFill>
                  <a:srgbClr val="000000"/>
                </a:solidFill>
                <a:effectLst/>
                <a:latin typeface="Courier New" panose="02070309020205020404" pitchFamily="49" charset="0"/>
              </a:rPr>
              <a:t> sname </a:t>
            </a:r>
            <a:r>
              <a:rPr lang="en-US" altLang="zh-CN" sz="1600" b="1" dirty="0">
                <a:solidFill>
                  <a:srgbClr val="0000FF"/>
                </a:solidFill>
                <a:effectLst/>
                <a:latin typeface="Courier New" panose="02070309020205020404" pitchFamily="49" charset="0"/>
              </a:rPr>
              <a:t>like</a:t>
            </a:r>
            <a:r>
              <a:rPr lang="en-US" altLang="zh-CN" sz="1600" dirty="0">
                <a:solidFill>
                  <a:srgbClr val="000000"/>
                </a:solidFill>
                <a:effectLst/>
                <a:latin typeface="Courier New" panose="02070309020205020404" pitchFamily="49" charset="0"/>
              </a:rPr>
              <a:t> </a:t>
            </a:r>
            <a:r>
              <a:rPr lang="en-US" altLang="zh-CN" sz="1600" dirty="0">
                <a:solidFill>
                  <a:srgbClr val="808080"/>
                </a:solidFill>
                <a:effectLst/>
                <a:latin typeface="Courier New" panose="02070309020205020404" pitchFamily="49" charset="0"/>
              </a:rPr>
              <a:t>'</a:t>
            </a:r>
            <a:r>
              <a:rPr lang="zh-CN" altLang="en-US" sz="1600" dirty="0">
                <a:solidFill>
                  <a:srgbClr val="808080"/>
                </a:solidFill>
                <a:effectLst/>
                <a:latin typeface="Courier New" panose="02070309020205020404" pitchFamily="49" charset="0"/>
              </a:rPr>
              <a:t>李</a:t>
            </a:r>
            <a:r>
              <a:rPr lang="en-US" altLang="zh-CN" sz="1600" dirty="0">
                <a:solidFill>
                  <a:srgbClr val="808080"/>
                </a:solidFill>
                <a:effectLst/>
                <a:latin typeface="Courier New" panose="02070309020205020404" pitchFamily="49" charset="0"/>
              </a:rPr>
              <a:t>%’</a:t>
            </a:r>
            <a:r>
              <a:rPr lang="en-US" altLang="zh-CN" sz="1600" b="1" dirty="0">
                <a:solidFill>
                  <a:srgbClr val="000080"/>
                </a:solidFill>
                <a:effectLst/>
                <a:latin typeface="Courier New" panose="02070309020205020404" pitchFamily="49" charset="0"/>
              </a:rPr>
              <a:t>;</a:t>
            </a:r>
            <a:endParaRPr lang="en-US" altLang="zh-CN" sz="1600" b="1" dirty="0">
              <a:solidFill>
                <a:srgbClr val="000080"/>
              </a:solidFill>
              <a:effectLst/>
              <a:latin typeface="Courier New" panose="02070309020205020404" pitchFamily="49" charset="0"/>
            </a:endParaRPr>
          </a:p>
          <a:p>
            <a:r>
              <a:rPr lang="zh-CN" altLang="en-US"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zh-CN" altLang="en-US" sz="1600" dirty="0">
                <a:solidFill>
                  <a:srgbClr val="000000"/>
                </a:solidFill>
                <a:effectLst/>
                <a:latin typeface="Courier New" panose="02070309020205020404" pitchFamily="49" charset="0"/>
              </a:rPr>
              <a:t>（</a:t>
            </a:r>
            <a:r>
              <a:rPr lang="en-US" altLang="zh-CN" sz="1600" dirty="0">
                <a:solidFill>
                  <a:srgbClr val="FF8000"/>
                </a:solidFill>
                <a:effectLst/>
                <a:latin typeface="Courier New" panose="02070309020205020404" pitchFamily="49" charset="0"/>
              </a:rPr>
              <a:t>2</a:t>
            </a:r>
            <a:r>
              <a:rPr lang="zh-CN" altLang="en-US" sz="1600" dirty="0">
                <a:solidFill>
                  <a:srgbClr val="000000"/>
                </a:solidFill>
                <a:effectLst/>
                <a:latin typeface="Courier New" panose="02070309020205020404" pitchFamily="49" charset="0"/>
              </a:rPr>
              <a:t>）查</a:t>
            </a:r>
            <a:r>
              <a:rPr lang="zh-CN" altLang="en-US" sz="1600" b="1" dirty="0">
                <a:solidFill>
                  <a:srgbClr val="000080"/>
                </a:solidFill>
                <a:effectLst/>
                <a:latin typeface="Courier New" panose="02070309020205020404" pitchFamily="49" charset="0"/>
              </a:rPr>
              <a:t>找</a:t>
            </a:r>
            <a:r>
              <a:rPr lang="zh-CN" altLang="en-US" sz="1600" dirty="0">
                <a:solidFill>
                  <a:srgbClr val="000000"/>
                </a:solidFill>
                <a:effectLst/>
                <a:latin typeface="Courier New" panose="02070309020205020404" pitchFamily="49" charset="0"/>
              </a:rPr>
              <a:t>名字</a:t>
            </a:r>
            <a:r>
              <a:rPr lang="zh-CN" altLang="en-US" sz="1600" b="1" dirty="0">
                <a:solidFill>
                  <a:srgbClr val="000080"/>
                </a:solidFill>
                <a:effectLst/>
                <a:latin typeface="Courier New" panose="02070309020205020404" pitchFamily="49" charset="0"/>
              </a:rPr>
              <a:t>第</a:t>
            </a:r>
            <a:r>
              <a:rPr lang="zh-CN" altLang="en-US" sz="1600" dirty="0">
                <a:solidFill>
                  <a:srgbClr val="000000"/>
                </a:solidFill>
                <a:effectLst/>
                <a:latin typeface="Courier New" panose="02070309020205020404" pitchFamily="49" charset="0"/>
              </a:rPr>
              <a:t>二</a:t>
            </a:r>
            <a:r>
              <a:rPr lang="zh-CN" altLang="en-US" sz="1600" b="1" dirty="0">
                <a:solidFill>
                  <a:srgbClr val="000080"/>
                </a:solidFill>
                <a:effectLst/>
                <a:latin typeface="Courier New" panose="02070309020205020404" pitchFamily="49" charset="0"/>
              </a:rPr>
              <a:t>个</a:t>
            </a:r>
            <a:r>
              <a:rPr lang="zh-CN" altLang="en-US" sz="1600" dirty="0">
                <a:solidFill>
                  <a:srgbClr val="000000"/>
                </a:solidFill>
                <a:effectLst/>
                <a:latin typeface="Courier New" panose="02070309020205020404" pitchFamily="49" charset="0"/>
              </a:rPr>
              <a:t>字</a:t>
            </a:r>
            <a:r>
              <a:rPr lang="zh-CN" altLang="en-US" sz="1600" b="1" dirty="0">
                <a:solidFill>
                  <a:srgbClr val="000080"/>
                </a:solidFill>
                <a:effectLst/>
                <a:latin typeface="Courier New" panose="02070309020205020404" pitchFamily="49" charset="0"/>
              </a:rPr>
              <a:t>是</a:t>
            </a:r>
            <a:r>
              <a:rPr lang="en-US" altLang="zh-CN" sz="1600" dirty="0">
                <a:solidFill>
                  <a:srgbClr val="808080"/>
                </a:solidFill>
                <a:effectLst/>
                <a:latin typeface="Courier New" panose="02070309020205020404" pitchFamily="49" charset="0"/>
              </a:rPr>
              <a:t>'</a:t>
            </a:r>
            <a:r>
              <a:rPr lang="zh-CN" altLang="en-US" sz="1600" dirty="0">
                <a:solidFill>
                  <a:srgbClr val="808080"/>
                </a:solidFill>
                <a:effectLst/>
                <a:latin typeface="Courier New" panose="02070309020205020404" pitchFamily="49" charset="0"/>
              </a:rPr>
              <a:t>兰</a:t>
            </a:r>
            <a:r>
              <a:rPr lang="en-US" altLang="zh-CN" sz="1600" dirty="0">
                <a:solidFill>
                  <a:srgbClr val="808080"/>
                </a:solidFill>
                <a:effectLst/>
                <a:latin typeface="Courier New" panose="02070309020205020404" pitchFamily="49" charset="0"/>
              </a:rPr>
              <a:t>'</a:t>
            </a:r>
            <a:r>
              <a:rPr lang="zh-CN" altLang="en-US" sz="1600" dirty="0">
                <a:solidFill>
                  <a:srgbClr val="000000"/>
                </a:solidFill>
                <a:effectLst/>
                <a:latin typeface="Courier New" panose="02070309020205020404" pitchFamily="49" charset="0"/>
              </a:rPr>
              <a:t>的学生信息 </a:t>
            </a:r>
            <a:endParaRPr lang="en-US" altLang="zh-CN" sz="1600" dirty="0">
              <a:solidFill>
                <a:srgbClr val="000000"/>
              </a:solidFill>
              <a:effectLst/>
              <a:latin typeface="Courier New" panose="02070309020205020404" pitchFamily="49" charset="0"/>
            </a:endParaRPr>
          </a:p>
          <a:p>
            <a:r>
              <a:rPr lang="en-US" altLang="zh-CN" sz="1600" b="1" dirty="0">
                <a:solidFill>
                  <a:srgbClr val="0000FF"/>
                </a:solidFill>
                <a:effectLst/>
                <a:latin typeface="Courier New" panose="02070309020205020404" pitchFamily="49" charset="0"/>
              </a:rPr>
              <a:t>select</a:t>
            </a:r>
            <a:r>
              <a:rPr lang="en-US" altLang="zh-CN" sz="1600" dirty="0">
                <a:solidFill>
                  <a:srgbClr val="000000"/>
                </a:solidFill>
                <a:effectLst/>
                <a:latin typeface="Courier New" panose="02070309020205020404" pitchFamily="49" charset="0"/>
              </a:rPr>
              <a:t> </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from</a:t>
            </a:r>
            <a:r>
              <a:rPr lang="en-US" altLang="zh-CN" sz="1600" dirty="0">
                <a:solidFill>
                  <a:srgbClr val="000000"/>
                </a:solidFill>
                <a:effectLst/>
                <a:latin typeface="Courier New" panose="02070309020205020404" pitchFamily="49" charset="0"/>
              </a:rPr>
              <a:t> student </a:t>
            </a:r>
            <a:r>
              <a:rPr lang="en-US" altLang="zh-CN" sz="1600" b="1" dirty="0">
                <a:solidFill>
                  <a:srgbClr val="0000FF"/>
                </a:solidFill>
                <a:effectLst/>
                <a:latin typeface="Courier New" panose="02070309020205020404" pitchFamily="49" charset="0"/>
              </a:rPr>
              <a:t>where</a:t>
            </a:r>
            <a:r>
              <a:rPr lang="en-US" altLang="zh-CN" sz="1600" dirty="0">
                <a:solidFill>
                  <a:srgbClr val="000000"/>
                </a:solidFill>
                <a:effectLst/>
                <a:latin typeface="Courier New" panose="02070309020205020404" pitchFamily="49" charset="0"/>
              </a:rPr>
              <a:t> sname </a:t>
            </a:r>
            <a:r>
              <a:rPr lang="en-US" altLang="zh-CN" sz="1600" b="1" dirty="0">
                <a:solidFill>
                  <a:srgbClr val="0000FF"/>
                </a:solidFill>
                <a:effectLst/>
                <a:latin typeface="Courier New" panose="02070309020205020404" pitchFamily="49" charset="0"/>
              </a:rPr>
              <a:t>like</a:t>
            </a:r>
            <a:r>
              <a:rPr lang="en-US" altLang="zh-CN" sz="1600" dirty="0">
                <a:solidFill>
                  <a:srgbClr val="000000"/>
                </a:solidFill>
                <a:effectLst/>
                <a:latin typeface="Courier New" panose="02070309020205020404" pitchFamily="49" charset="0"/>
              </a:rPr>
              <a:t> </a:t>
            </a:r>
            <a:r>
              <a:rPr lang="en-US" altLang="zh-CN" sz="1600" dirty="0">
                <a:solidFill>
                  <a:srgbClr val="808080"/>
                </a:solidFill>
                <a:effectLst/>
                <a:latin typeface="Courier New" panose="02070309020205020404" pitchFamily="49" charset="0"/>
              </a:rPr>
              <a:t>'_</a:t>
            </a:r>
            <a:r>
              <a:rPr lang="zh-CN" altLang="en-US" sz="1600" dirty="0">
                <a:solidFill>
                  <a:srgbClr val="808080"/>
                </a:solidFill>
                <a:effectLst/>
                <a:latin typeface="Courier New" panose="02070309020205020404" pitchFamily="49" charset="0"/>
              </a:rPr>
              <a:t>兰</a:t>
            </a:r>
            <a:r>
              <a:rPr lang="en-US" altLang="zh-CN" sz="1600" dirty="0">
                <a:solidFill>
                  <a:srgbClr val="808080"/>
                </a:solidFill>
                <a:effectLst/>
                <a:latin typeface="Courier New" panose="02070309020205020404" pitchFamily="49" charset="0"/>
              </a:rPr>
              <a:t>%'</a:t>
            </a:r>
            <a:r>
              <a:rPr lang="en-US" altLang="zh-CN" sz="1600" b="1" dirty="0">
                <a:solidFill>
                  <a:srgbClr val="000080"/>
                </a:solidFill>
                <a:effectLst/>
                <a:latin typeface="Courier New" panose="02070309020205020404" pitchFamily="49" charset="0"/>
              </a:rPr>
              <a:t>;</a:t>
            </a:r>
            <a:endParaRPr lang="zh-CN" altLang="en-US" sz="1600" dirty="0">
              <a:effectLst/>
            </a:endParaRPr>
          </a:p>
          <a:p>
            <a:endParaRPr lang="en-US" altLang="zh-CN" sz="1600" dirty="0">
              <a:effectLst/>
            </a:endParaRPr>
          </a:p>
        </p:txBody>
      </p:sp>
      <p:sp>
        <p:nvSpPr>
          <p:cNvPr id="7" name="文本框 6"/>
          <p:cNvSpPr txBox="1"/>
          <p:nvPr/>
        </p:nvSpPr>
        <p:spPr>
          <a:xfrm>
            <a:off x="1257300" y="1607985"/>
            <a:ext cx="9174323" cy="1077218"/>
          </a:xfrm>
          <a:prstGeom prst="rect">
            <a:avLst/>
          </a:prstGeom>
          <a:noFill/>
        </p:spPr>
        <p:txBody>
          <a:bodyPr wrap="square">
            <a:spAutoFit/>
          </a:bodyPr>
          <a:lstStyle/>
          <a:p>
            <a:pPr>
              <a:tabLst>
                <a:tab pos="457200" algn="l"/>
              </a:tabLst>
            </a:pPr>
            <a:r>
              <a:rPr lang="en-US" altLang="zh-CN" sz="1600" dirty="0">
                <a:effectLst/>
                <a:latin typeface="微软雅黑" panose="020B0503020204020204" pitchFamily="34" charset="-122"/>
                <a:ea typeface="阿里巴巴普惠体" panose="00020600040101010101"/>
                <a:cs typeface="微软雅黑" panose="020B0503020204020204" pitchFamily="34" charset="-122"/>
              </a:rPr>
              <a:t>1</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）使用</a:t>
            </a:r>
            <a:r>
              <a:rPr lang="en-US" altLang="zh-CN" sz="1600" dirty="0">
                <a:latin typeface="微软雅黑 Light" panose="020B0502040204020203" pitchFamily="34" charset="-122"/>
                <a:ea typeface="阿里巴巴普惠体" panose="00020600040101010101"/>
                <a:cs typeface="微软雅黑" panose="020B0503020204020204" pitchFamily="34" charset="-122"/>
              </a:rPr>
              <a:t>like</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运算选择类似的值</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a:p>
            <a:pPr>
              <a:tabLst>
                <a:tab pos="457200" algn="l"/>
              </a:tabLst>
            </a:pPr>
            <a:r>
              <a:rPr lang="en-US" altLang="zh-CN" sz="1600" dirty="0">
                <a:effectLst/>
                <a:latin typeface="微软雅黑" panose="020B0503020204020204" pitchFamily="34" charset="-122"/>
                <a:ea typeface="阿里巴巴普惠体" panose="00020600040101010101"/>
                <a:cs typeface="微软雅黑" panose="020B0503020204020204" pitchFamily="34" charset="-122"/>
              </a:rPr>
              <a:t>2</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）选择条件可以包含字符或数字</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a:p>
            <a:pPr marL="266700"/>
            <a:r>
              <a:rPr lang="en-US" altLang="zh-CN" sz="1600" dirty="0">
                <a:solidFill>
                  <a:srgbClr val="FF0000"/>
                </a:solidFill>
                <a:effectLst/>
                <a:latin typeface="微软雅黑" panose="020B0503020204020204" pitchFamily="34" charset="-122"/>
                <a:ea typeface="阿里巴巴普惠体" panose="00020600040101010101"/>
                <a:cs typeface="微软雅黑" panose="020B0503020204020204" pitchFamily="34" charset="-122"/>
              </a:rPr>
              <a:t>% </a:t>
            </a:r>
            <a:r>
              <a:rPr lang="zh-CN" altLang="zh-CN" sz="1600" dirty="0">
                <a:solidFill>
                  <a:srgbClr val="FF0000"/>
                </a:solidFill>
                <a:effectLst/>
                <a:latin typeface="微软雅黑 Light" panose="020B0502040204020203" pitchFamily="34" charset="-122"/>
                <a:ea typeface="阿里巴巴普惠体" panose="00020600040101010101"/>
                <a:cs typeface="微软雅黑" panose="020B0503020204020204" pitchFamily="34" charset="-122"/>
              </a:rPr>
              <a:t>代表零个或多个字符</a:t>
            </a:r>
            <a:r>
              <a:rPr lang="en-US" altLang="zh-CN" sz="1600" dirty="0">
                <a:solidFill>
                  <a:srgbClr val="FF0000"/>
                </a:solidFill>
                <a:effectLst/>
                <a:latin typeface="微软雅黑 Light" panose="020B0502040204020203" pitchFamily="34" charset="-122"/>
                <a:ea typeface="阿里巴巴普惠体" panose="00020600040101010101"/>
                <a:cs typeface="微软雅黑" panose="020B0503020204020204" pitchFamily="34" charset="-122"/>
              </a:rPr>
              <a:t>(</a:t>
            </a:r>
            <a:r>
              <a:rPr lang="zh-CN" altLang="zh-CN" sz="1600" dirty="0">
                <a:solidFill>
                  <a:srgbClr val="FF0000"/>
                </a:solidFill>
                <a:effectLst/>
                <a:latin typeface="微软雅黑 Light" panose="020B0502040204020203" pitchFamily="34" charset="-122"/>
                <a:ea typeface="阿里巴巴普惠体" panose="00020600040101010101"/>
                <a:cs typeface="微软雅黑" panose="020B0503020204020204" pitchFamily="34" charset="-122"/>
              </a:rPr>
              <a:t>任意个字符</a:t>
            </a:r>
            <a:r>
              <a:rPr lang="en-US" altLang="zh-CN" sz="1600" dirty="0">
                <a:solidFill>
                  <a:srgbClr val="FF0000"/>
                </a:solidFill>
                <a:effectLst/>
                <a:latin typeface="微软雅黑 Light" panose="020B0502040204020203" pitchFamily="34" charset="-122"/>
                <a:ea typeface="阿里巴巴普惠体" panose="00020600040101010101"/>
                <a:cs typeface="微软雅黑" panose="020B0503020204020204" pitchFamily="34" charset="-122"/>
              </a:rPr>
              <a:t>)</a:t>
            </a:r>
            <a:r>
              <a:rPr lang="zh-CN" altLang="zh-CN" sz="1600" dirty="0">
                <a:solidFill>
                  <a:srgbClr val="FF0000"/>
                </a:solidFill>
                <a:effectLst/>
                <a:latin typeface="微软雅黑 Light" panose="020B0502040204020203" pitchFamily="34" charset="-122"/>
                <a:ea typeface="阿里巴巴普惠体" panose="00020600040101010101"/>
                <a:cs typeface="微软雅黑" panose="020B0503020204020204" pitchFamily="34" charset="-122"/>
              </a:rPr>
              <a:t>。</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a:p>
            <a:pPr marL="266700"/>
            <a:r>
              <a:rPr lang="en-US" altLang="zh-CN" sz="1600" dirty="0">
                <a:solidFill>
                  <a:srgbClr val="FF0000"/>
                </a:solidFill>
                <a:effectLst/>
                <a:latin typeface="微软雅黑" panose="020B0503020204020204" pitchFamily="34" charset="-122"/>
                <a:ea typeface="阿里巴巴普惠体" panose="00020600040101010101"/>
                <a:cs typeface="微软雅黑" panose="020B0503020204020204" pitchFamily="34" charset="-122"/>
              </a:rPr>
              <a:t>_ </a:t>
            </a:r>
            <a:r>
              <a:rPr lang="zh-CN" altLang="zh-CN" sz="1600" dirty="0">
                <a:solidFill>
                  <a:srgbClr val="FF0000"/>
                </a:solidFill>
                <a:effectLst/>
                <a:latin typeface="微软雅黑 Light" panose="020B0502040204020203" pitchFamily="34" charset="-122"/>
                <a:ea typeface="阿里巴巴普惠体" panose="00020600040101010101"/>
                <a:cs typeface="微软雅黑" panose="020B0503020204020204" pitchFamily="34" charset="-122"/>
              </a:rPr>
              <a:t>代表一个字符。</a:t>
            </a:r>
            <a:endParaRPr lang="zh-CN" altLang="en-US" sz="1600" dirty="0">
              <a:solidFill>
                <a:srgbClr val="FF0000"/>
              </a:solidFill>
              <a:effectLst/>
              <a:latin typeface="微软雅黑 Light" panose="020B0502040204020203" pitchFamily="34" charset="-122"/>
              <a:ea typeface="阿里巴巴普惠体" panose="00020600040101010101"/>
              <a:cs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操作符</a:t>
            </a:r>
            <a:endParaRPr kumimoji="1" lang="zh-CN" altLang="en-US" dirty="0"/>
          </a:p>
        </p:txBody>
      </p:sp>
      <p:sp>
        <p:nvSpPr>
          <p:cNvPr id="13" name="文本框 12"/>
          <p:cNvSpPr txBox="1"/>
          <p:nvPr/>
        </p:nvSpPr>
        <p:spPr>
          <a:xfrm>
            <a:off x="856084" y="982741"/>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b="1" dirty="0">
                <a:solidFill>
                  <a:srgbClr val="000000"/>
                </a:solidFill>
                <a:latin typeface="Consolas" panose="020B0609020204030204" pitchFamily="49" charset="0"/>
                <a:ea typeface="阿里巴巴普惠体" panose="00020600040101010101"/>
              </a:rPr>
              <a:t>逻辑运算符</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graphicFrame>
        <p:nvGraphicFramePr>
          <p:cNvPr id="4" name="表格 3"/>
          <p:cNvGraphicFramePr>
            <a:graphicFrameLocks noGrp="1"/>
          </p:cNvGraphicFramePr>
          <p:nvPr>
            <p:custDataLst>
              <p:tags r:id="rId1"/>
            </p:custDataLst>
          </p:nvPr>
        </p:nvGraphicFramePr>
        <p:xfrm>
          <a:off x="1390478" y="1573435"/>
          <a:ext cx="4705522" cy="1454331"/>
        </p:xfrm>
        <a:graphic>
          <a:graphicData uri="http://schemas.openxmlformats.org/drawingml/2006/table">
            <a:tbl>
              <a:tblPr firstRow="1" firstCol="1" bandRow="1">
                <a:tableStyleId>{5C22544A-7EE6-4342-B048-85BDC9FD1C3A}</a:tableStyleId>
              </a:tblPr>
              <a:tblGrid>
                <a:gridCol w="2376898"/>
                <a:gridCol w="2328624"/>
              </a:tblGrid>
              <a:tr h="526854">
                <a:tc>
                  <a:txBody>
                    <a:bodyPr/>
                    <a:lstStyle/>
                    <a:p>
                      <a:pPr algn="ctr"/>
                      <a:r>
                        <a:rPr lang="zh-CN" sz="1600" dirty="0">
                          <a:effectLst/>
                          <a:ea typeface="阿里巴巴普惠体" panose="00020600040101010101"/>
                        </a:rPr>
                        <a:t>操作符</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ctr"/>
                      <a:r>
                        <a:rPr lang="zh-CN" sz="1600" dirty="0">
                          <a:effectLst/>
                          <a:ea typeface="阿里巴巴普惠体" panose="00020600040101010101"/>
                        </a:rPr>
                        <a:t>含义</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r h="309159">
                <a:tc>
                  <a:txBody>
                    <a:bodyPr/>
                    <a:lstStyle/>
                    <a:p>
                      <a:pPr algn="ctr"/>
                      <a:r>
                        <a:rPr lang="en-US" sz="1600">
                          <a:effectLst/>
                          <a:ea typeface="阿里巴巴普惠体" panose="00020600040101010101"/>
                        </a:rPr>
                        <a:t>AND</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ctr"/>
                      <a:r>
                        <a:rPr lang="zh-CN" sz="1600" dirty="0">
                          <a:effectLst/>
                          <a:ea typeface="阿里巴巴普惠体" panose="00020600040101010101"/>
                        </a:rPr>
                        <a:t>逻辑并</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r h="309159">
                <a:tc>
                  <a:txBody>
                    <a:bodyPr/>
                    <a:lstStyle/>
                    <a:p>
                      <a:pPr algn="ctr"/>
                      <a:r>
                        <a:rPr lang="en-US" sz="1600">
                          <a:effectLst/>
                          <a:ea typeface="阿里巴巴普惠体" panose="00020600040101010101"/>
                        </a:rPr>
                        <a:t>OR</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ctr"/>
                      <a:r>
                        <a:rPr lang="zh-CN" sz="1600" dirty="0">
                          <a:effectLst/>
                          <a:ea typeface="阿里巴巴普惠体" panose="00020600040101010101"/>
                        </a:rPr>
                        <a:t>逻辑或</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r h="309159">
                <a:tc>
                  <a:txBody>
                    <a:bodyPr/>
                    <a:lstStyle/>
                    <a:p>
                      <a:pPr algn="ctr"/>
                      <a:r>
                        <a:rPr lang="en-US" sz="1600">
                          <a:effectLst/>
                          <a:ea typeface="阿里巴巴普惠体" panose="00020600040101010101"/>
                        </a:rPr>
                        <a:t>NOT</a:t>
                      </a:r>
                      <a:endParaRPr lang="zh-CN" sz="160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c>
                  <a:txBody>
                    <a:bodyPr/>
                    <a:lstStyle/>
                    <a:p>
                      <a:pPr algn="ctr"/>
                      <a:r>
                        <a:rPr lang="zh-CN" sz="1600" dirty="0">
                          <a:effectLst/>
                          <a:ea typeface="阿里巴巴普惠体" panose="00020600040101010101"/>
                        </a:rPr>
                        <a:t>逻辑否</a:t>
                      </a:r>
                      <a:endParaRPr lang="zh-CN" sz="1600" dirty="0">
                        <a:effectLst/>
                        <a:latin typeface="微软雅黑 Light" panose="020B0502040204020203" pitchFamily="34" charset="-122"/>
                        <a:ea typeface="阿里巴巴普惠体" panose="00020600040101010101"/>
                        <a:cs typeface="Times New Roman" panose="02020603050405020304" pitchFamily="18" charset="0"/>
                      </a:endParaRPr>
                    </a:p>
                  </a:txBody>
                  <a:tcPr marL="68580" marR="68580" marT="0" marB="0" anchor="ctr"/>
                </a:tc>
              </a:tr>
            </a:tbl>
          </a:graphicData>
        </a:graphic>
      </p:graphicFrame>
      <p:sp>
        <p:nvSpPr>
          <p:cNvPr id="8" name="文本框 7"/>
          <p:cNvSpPr txBox="1"/>
          <p:nvPr/>
        </p:nvSpPr>
        <p:spPr>
          <a:xfrm>
            <a:off x="949390" y="3429000"/>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zh-CN" b="1" dirty="0">
                <a:solidFill>
                  <a:srgbClr val="000000"/>
                </a:solidFill>
                <a:latin typeface="Consolas" panose="020B0609020204030204" pitchFamily="49" charset="0"/>
                <a:ea typeface="阿里巴巴普惠体" panose="00020600040101010101"/>
              </a:rPr>
              <a:t>案例实操</a:t>
            </a:r>
            <a:endParaRPr lang="zh-CN" altLang="zh-CN" b="1" dirty="0">
              <a:solidFill>
                <a:srgbClr val="000000"/>
              </a:solidFill>
              <a:latin typeface="Consolas" panose="020B0609020204030204" pitchFamily="49" charset="0"/>
              <a:ea typeface="阿里巴巴普惠体" panose="00020600040101010101"/>
            </a:endParaRPr>
          </a:p>
        </p:txBody>
      </p:sp>
      <p:sp>
        <p:nvSpPr>
          <p:cNvPr id="15" name="文本框 14"/>
          <p:cNvSpPr txBox="1"/>
          <p:nvPr/>
        </p:nvSpPr>
        <p:spPr>
          <a:xfrm>
            <a:off x="1229308" y="4027225"/>
            <a:ext cx="10321990" cy="1754326"/>
          </a:xfrm>
          <a:prstGeom prst="rect">
            <a:avLst/>
          </a:prstGeom>
          <a:solidFill>
            <a:srgbClr val="FFFFE4"/>
          </a:solidFill>
          <a:ln>
            <a:solidFill>
              <a:schemeClr val="tx1"/>
            </a:solidFill>
          </a:ln>
        </p:spPr>
        <p:txBody>
          <a:bodyPr wrap="square">
            <a:spAutoFit/>
          </a:bodyPr>
          <a:lstStyle/>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a:t>
            </a:r>
            <a:r>
              <a:rPr lang="zh-CN" altLang="en-US" sz="1800" dirty="0">
                <a:solidFill>
                  <a:srgbClr val="000000"/>
                </a:solidFill>
                <a:effectLst/>
                <a:latin typeface="Courier New" panose="02070309020205020404" pitchFamily="49" charset="0"/>
              </a:rPr>
              <a:t>）查询成绩大于</a:t>
            </a:r>
            <a:r>
              <a:rPr lang="en-US" altLang="zh-CN" sz="1800" dirty="0">
                <a:solidFill>
                  <a:srgbClr val="FF8000"/>
                </a:solidFill>
                <a:effectLst/>
                <a:latin typeface="Courier New" panose="02070309020205020404" pitchFamily="49" charset="0"/>
              </a:rPr>
              <a:t>80</a:t>
            </a:r>
            <a:r>
              <a:rPr lang="zh-CN" altLang="en-US" sz="1800" dirty="0">
                <a:solidFill>
                  <a:srgbClr val="000000"/>
                </a:solidFill>
                <a:effectLst/>
                <a:latin typeface="Courier New" panose="02070309020205020404" pitchFamily="49" charset="0"/>
              </a:rPr>
              <a:t>，并且</a:t>
            </a:r>
            <a:r>
              <a:rPr lang="en-US" altLang="zh-CN" sz="1800" dirty="0">
                <a:solidFill>
                  <a:srgbClr val="000000"/>
                </a:solidFill>
                <a:effectLst/>
                <a:latin typeface="Courier New" panose="02070309020205020404" pitchFamily="49" charset="0"/>
              </a:rPr>
              <a:t>sid</a:t>
            </a:r>
            <a:r>
              <a:rPr lang="zh-CN" altLang="en-US" sz="1800" b="1" dirty="0">
                <a:solidFill>
                  <a:srgbClr val="000080"/>
                </a:solidFill>
                <a:effectLst/>
                <a:latin typeface="Courier New" panose="02070309020205020404" pitchFamily="49" charset="0"/>
              </a:rPr>
              <a:t>是</a:t>
            </a:r>
            <a:r>
              <a:rPr lang="en-US" altLang="zh-CN" sz="1800" dirty="0">
                <a:solidFill>
                  <a:srgbClr val="FF8000"/>
                </a:solidFill>
                <a:effectLst/>
                <a:latin typeface="Courier New" panose="02070309020205020404" pitchFamily="49" charset="0"/>
              </a:rPr>
              <a:t>01</a:t>
            </a:r>
            <a:r>
              <a:rPr lang="zh-CN" altLang="en-US" sz="1800" dirty="0">
                <a:solidFill>
                  <a:srgbClr val="000000"/>
                </a:solidFill>
                <a:effectLst/>
                <a:latin typeface="Courier New" panose="02070309020205020404" pitchFamily="49" charset="0"/>
              </a:rPr>
              <a:t>的数据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sscore </a:t>
            </a:r>
            <a:r>
              <a:rPr lang="en-US" altLang="zh-CN" sz="1800" b="1" dirty="0">
                <a:solidFill>
                  <a:srgbClr val="000080"/>
                </a:solidFill>
                <a:effectLst/>
                <a:latin typeface="Courier New" panose="02070309020205020404" pitchFamily="49" charset="0"/>
              </a:rPr>
              <a:t>&gt;</a:t>
            </a:r>
            <a:r>
              <a:rPr lang="en-US" altLang="zh-CN" sz="1800" dirty="0">
                <a:solidFill>
                  <a:srgbClr val="FF8000"/>
                </a:solidFill>
                <a:effectLst/>
                <a:latin typeface="Courier New" panose="02070309020205020404" pitchFamily="49" charset="0"/>
              </a:rPr>
              <a:t>80</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and</a:t>
            </a:r>
            <a:r>
              <a:rPr lang="en-US" altLang="zh-CN" sz="1800" dirty="0">
                <a:solidFill>
                  <a:srgbClr val="000000"/>
                </a:solidFill>
                <a:effectLst/>
                <a:latin typeface="Courier New" panose="02070309020205020404" pitchFamily="49" charset="0"/>
              </a:rPr>
              <a:t> sid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'01’</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a:t>
            </a:r>
            <a:r>
              <a:rPr lang="zh-CN" altLang="en-US" sz="1800" dirty="0">
                <a:solidFill>
                  <a:srgbClr val="000000"/>
                </a:solidFill>
                <a:effectLst/>
                <a:latin typeface="Courier New" panose="02070309020205020404" pitchFamily="49" charset="0"/>
              </a:rPr>
              <a:t>）查询成绩大于</a:t>
            </a:r>
            <a:r>
              <a:rPr lang="en-US" altLang="zh-CN" sz="1800" dirty="0">
                <a:solidFill>
                  <a:srgbClr val="FF8000"/>
                </a:solidFill>
                <a:effectLst/>
                <a:latin typeface="Courier New" panose="02070309020205020404" pitchFamily="49" charset="0"/>
              </a:rPr>
              <a:t>80</a:t>
            </a:r>
            <a:r>
              <a:rPr lang="zh-CN" altLang="en-US" sz="1800" dirty="0">
                <a:solidFill>
                  <a:srgbClr val="000000"/>
                </a:solidFill>
                <a:effectLst/>
                <a:latin typeface="Courier New" panose="02070309020205020404" pitchFamily="49" charset="0"/>
              </a:rPr>
              <a:t>，或者</a:t>
            </a:r>
            <a:r>
              <a:rPr lang="en-US" altLang="zh-CN" sz="1800" dirty="0">
                <a:solidFill>
                  <a:srgbClr val="000000"/>
                </a:solidFill>
                <a:effectLst/>
                <a:latin typeface="Courier New" panose="02070309020205020404" pitchFamily="49" charset="0"/>
              </a:rPr>
              <a:t>sid </a:t>
            </a:r>
            <a:r>
              <a:rPr lang="zh-CN" altLang="en-US" sz="1800" b="1" dirty="0">
                <a:solidFill>
                  <a:srgbClr val="000080"/>
                </a:solidFill>
                <a:effectLst/>
                <a:latin typeface="Courier New" panose="02070309020205020404" pitchFamily="49" charset="0"/>
              </a:rPr>
              <a:t>是</a:t>
            </a:r>
            <a:r>
              <a:rPr lang="en-US" altLang="zh-CN" sz="1800" dirty="0">
                <a:solidFill>
                  <a:srgbClr val="FF8000"/>
                </a:solidFill>
                <a:effectLst/>
                <a:latin typeface="Courier New" panose="02070309020205020404" pitchFamily="49" charset="0"/>
              </a:rPr>
              <a:t>01</a:t>
            </a:r>
            <a:r>
              <a:rPr lang="zh-CN" altLang="en-US" sz="1800" dirty="0">
                <a:solidFill>
                  <a:srgbClr val="000000"/>
                </a:solidFill>
                <a:effectLst/>
                <a:latin typeface="Courier New" panose="02070309020205020404" pitchFamily="49" charset="0"/>
              </a:rPr>
              <a:t>的数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sscore </a:t>
            </a:r>
            <a:r>
              <a:rPr lang="en-US" altLang="zh-CN" sz="1800" b="1" dirty="0">
                <a:solidFill>
                  <a:srgbClr val="000080"/>
                </a:solidFill>
                <a:effectLst/>
                <a:latin typeface="Courier New" panose="02070309020205020404" pitchFamily="49" charset="0"/>
              </a:rPr>
              <a:t>&gt;</a:t>
            </a:r>
            <a:r>
              <a:rPr lang="en-US" altLang="zh-CN" sz="1800" dirty="0">
                <a:solidFill>
                  <a:srgbClr val="000000"/>
                </a:solidFill>
                <a:effectLst/>
                <a:latin typeface="Courier New" panose="02070309020205020404" pitchFamily="49" charset="0"/>
              </a:rPr>
              <a:t> </a:t>
            </a:r>
            <a:r>
              <a:rPr lang="en-US" altLang="zh-CN" sz="1800" dirty="0">
                <a:solidFill>
                  <a:srgbClr val="FF8000"/>
                </a:solidFill>
                <a:effectLst/>
                <a:latin typeface="Courier New" panose="02070309020205020404" pitchFamily="49" charset="0"/>
              </a:rPr>
              <a:t>80</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or</a:t>
            </a:r>
            <a:r>
              <a:rPr lang="en-US" altLang="zh-CN" sz="1800" dirty="0">
                <a:solidFill>
                  <a:srgbClr val="000000"/>
                </a:solidFill>
                <a:effectLst/>
                <a:latin typeface="Courier New" panose="02070309020205020404" pitchFamily="49" charset="0"/>
              </a:rPr>
              <a:t> sid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'01’</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3</a:t>
            </a:r>
            <a:r>
              <a:rPr lang="zh-CN" altLang="en-US" sz="1800" dirty="0">
                <a:solidFill>
                  <a:srgbClr val="000000"/>
                </a:solidFill>
                <a:effectLst/>
                <a:latin typeface="Courier New" panose="02070309020205020404" pitchFamily="49" charset="0"/>
              </a:rPr>
              <a:t>）查询</a:t>
            </a:r>
            <a:r>
              <a:rPr lang="en-US" altLang="zh-CN" sz="1800" dirty="0">
                <a:solidFill>
                  <a:srgbClr val="000000"/>
                </a:solidFill>
                <a:effectLst/>
                <a:latin typeface="Courier New" panose="02070309020205020404" pitchFamily="49" charset="0"/>
              </a:rPr>
              <a:t>s_id </a:t>
            </a:r>
            <a:r>
              <a:rPr lang="zh-CN" altLang="en-US" sz="1800" dirty="0">
                <a:solidFill>
                  <a:srgbClr val="000000"/>
                </a:solidFill>
                <a:effectLst/>
                <a:latin typeface="Courier New" panose="02070309020205020404" pitchFamily="49" charset="0"/>
              </a:rPr>
              <a:t>不</a:t>
            </a:r>
            <a:r>
              <a:rPr lang="zh-CN" altLang="en-US" sz="1800" b="1" dirty="0">
                <a:solidFill>
                  <a:srgbClr val="000080"/>
                </a:solidFill>
                <a:effectLst/>
                <a:latin typeface="Courier New" panose="02070309020205020404" pitchFamily="49" charset="0"/>
              </a:rPr>
              <a:t>是</a:t>
            </a:r>
            <a:r>
              <a:rPr lang="zh-CN" altLang="en-US" sz="1800" dirty="0">
                <a:solidFill>
                  <a:srgbClr val="000000"/>
                </a:solidFill>
                <a:effectLst/>
                <a:latin typeface="Courier New" panose="02070309020205020404" pitchFamily="49" charset="0"/>
              </a:rPr>
              <a:t> </a:t>
            </a:r>
            <a:r>
              <a:rPr lang="en-US" altLang="zh-CN" sz="1800" dirty="0">
                <a:solidFill>
                  <a:srgbClr val="FF8000"/>
                </a:solidFill>
                <a:effectLst/>
                <a:latin typeface="Courier New" panose="02070309020205020404" pitchFamily="49" charset="0"/>
              </a:rPr>
              <a:t>01</a:t>
            </a:r>
            <a:r>
              <a:rPr lang="zh-CN" altLang="en-US" sz="1800" dirty="0">
                <a:solidFill>
                  <a:srgbClr val="000000"/>
                </a:solidFill>
                <a:effectLst/>
                <a:latin typeface="Courier New" panose="02070309020205020404" pitchFamily="49" charset="0"/>
              </a:rPr>
              <a:t>和</a:t>
            </a:r>
            <a:r>
              <a:rPr lang="en-US" altLang="zh-CN" sz="1800" dirty="0">
                <a:solidFill>
                  <a:srgbClr val="FF8000"/>
                </a:solidFill>
                <a:effectLst/>
                <a:latin typeface="Courier New" panose="02070309020205020404" pitchFamily="49" charset="0"/>
              </a:rPr>
              <a:t>02</a:t>
            </a:r>
            <a:r>
              <a:rPr lang="zh-CN" altLang="en-US" sz="1800" dirty="0">
                <a:solidFill>
                  <a:srgbClr val="000000"/>
                </a:solidFill>
                <a:effectLst/>
                <a:latin typeface="Courier New" panose="02070309020205020404" pitchFamily="49" charset="0"/>
              </a:rPr>
              <a:t>的学生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sid </a:t>
            </a:r>
            <a:r>
              <a:rPr lang="en-US" altLang="zh-CN" sz="1800" b="1" dirty="0">
                <a:solidFill>
                  <a:srgbClr val="0000FF"/>
                </a:solidFill>
                <a:effectLst/>
                <a:latin typeface="Courier New" panose="02070309020205020404" pitchFamily="49" charset="0"/>
              </a:rPr>
              <a:t>not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'01'</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'02'</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dirty="0">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分组查询</a:t>
            </a:r>
            <a:endParaRPr kumimoji="1" lang="zh-CN" altLang="en-US" dirty="0"/>
          </a:p>
        </p:txBody>
      </p:sp>
      <p:sp>
        <p:nvSpPr>
          <p:cNvPr id="13" name="文本框 12"/>
          <p:cNvSpPr txBox="1"/>
          <p:nvPr/>
        </p:nvSpPr>
        <p:spPr>
          <a:xfrm>
            <a:off x="828092" y="1014563"/>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b="1" dirty="0">
                <a:solidFill>
                  <a:srgbClr val="000000"/>
                </a:solidFill>
                <a:latin typeface="Consolas" panose="020B0609020204030204" pitchFamily="49" charset="0"/>
                <a:ea typeface="阿里巴巴普惠体" panose="00020600040101010101"/>
              </a:rPr>
              <a:t>介绍</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8" name="文本框 7"/>
          <p:cNvSpPr txBox="1"/>
          <p:nvPr/>
        </p:nvSpPr>
        <p:spPr>
          <a:xfrm>
            <a:off x="828092" y="2305287"/>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zh-CN" b="1" dirty="0">
                <a:solidFill>
                  <a:srgbClr val="000000"/>
                </a:solidFill>
                <a:latin typeface="Consolas" panose="020B0609020204030204" pitchFamily="49" charset="0"/>
                <a:ea typeface="阿里巴巴普惠体" panose="00020600040101010101"/>
              </a:rPr>
              <a:t>案例实操</a:t>
            </a:r>
            <a:endParaRPr lang="zh-CN" altLang="zh-CN" b="1" dirty="0">
              <a:solidFill>
                <a:srgbClr val="000000"/>
              </a:solidFill>
              <a:latin typeface="Consolas" panose="020B0609020204030204" pitchFamily="49" charset="0"/>
              <a:ea typeface="阿里巴巴普惠体" panose="00020600040101010101"/>
            </a:endParaRPr>
          </a:p>
        </p:txBody>
      </p:sp>
      <p:sp>
        <p:nvSpPr>
          <p:cNvPr id="15" name="文本框 14"/>
          <p:cNvSpPr txBox="1"/>
          <p:nvPr/>
        </p:nvSpPr>
        <p:spPr>
          <a:xfrm>
            <a:off x="1041918" y="3059668"/>
            <a:ext cx="10321990" cy="1477328"/>
          </a:xfrm>
          <a:prstGeom prst="rect">
            <a:avLst/>
          </a:prstGeom>
          <a:solidFill>
            <a:srgbClr val="FFFFE4"/>
          </a:solidFill>
          <a:ln>
            <a:solidFill>
              <a:schemeClr val="tx1"/>
            </a:solidFill>
          </a:ln>
        </p:spPr>
        <p:txBody>
          <a:bodyPr wrap="square">
            <a:spAutoFit/>
          </a:bodyPr>
          <a:lstStyle/>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a:t>
            </a:r>
            <a:r>
              <a:rPr lang="zh-CN" altLang="en-US" sz="1800" dirty="0">
                <a:solidFill>
                  <a:srgbClr val="000000"/>
                </a:solidFill>
                <a:effectLst/>
                <a:latin typeface="Courier New" panose="02070309020205020404" pitchFamily="49" charset="0"/>
              </a:rPr>
              <a:t>）计算每</a:t>
            </a:r>
            <a:r>
              <a:rPr lang="zh-CN" altLang="en-US" sz="1800" b="1" dirty="0">
                <a:solidFill>
                  <a:srgbClr val="000080"/>
                </a:solidFill>
                <a:effectLst/>
                <a:latin typeface="Courier New" panose="02070309020205020404" pitchFamily="49" charset="0"/>
              </a:rPr>
              <a:t>个</a:t>
            </a:r>
            <a:r>
              <a:rPr lang="zh-CN" altLang="en-US" sz="1800" dirty="0">
                <a:solidFill>
                  <a:srgbClr val="000000"/>
                </a:solidFill>
                <a:effectLst/>
                <a:latin typeface="Courier New" panose="02070309020205020404" pitchFamily="49" charset="0"/>
              </a:rPr>
              <a:t>学生的平均分数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 select</a:t>
            </a:r>
            <a:r>
              <a:rPr lang="en-US" altLang="zh-CN" sz="1800" dirty="0">
                <a:solidFill>
                  <a:srgbClr val="000000"/>
                </a:solidFill>
                <a:effectLst/>
                <a:latin typeface="Courier New" panose="02070309020205020404" pitchFamily="49" charset="0"/>
              </a:rPr>
              <a:t> sid </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avg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sscore</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group</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sid</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zh-CN" altLang="en-US" sz="1800" dirty="0">
                <a:solidFill>
                  <a:srgbClr val="00000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a:t>
            </a:r>
            <a:r>
              <a:rPr lang="zh-CN" altLang="en-US" sz="1800" dirty="0">
                <a:solidFill>
                  <a:srgbClr val="000000"/>
                </a:solidFill>
                <a:effectLst/>
                <a:latin typeface="Courier New" panose="02070309020205020404" pitchFamily="49" charset="0"/>
              </a:rPr>
              <a:t>）计算每</a:t>
            </a:r>
            <a:r>
              <a:rPr lang="zh-CN" altLang="en-US" sz="1800" b="1" dirty="0">
                <a:solidFill>
                  <a:srgbClr val="000080"/>
                </a:solidFill>
                <a:effectLst/>
                <a:latin typeface="Courier New" panose="02070309020205020404" pitchFamily="49" charset="0"/>
              </a:rPr>
              <a:t>个</a:t>
            </a:r>
            <a:r>
              <a:rPr lang="zh-CN" altLang="en-US" sz="1800" dirty="0">
                <a:solidFill>
                  <a:srgbClr val="000000"/>
                </a:solidFill>
                <a:effectLst/>
                <a:latin typeface="Courier New" panose="02070309020205020404" pitchFamily="49" charset="0"/>
              </a:rPr>
              <a:t>学生最高成绩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 select</a:t>
            </a:r>
            <a:r>
              <a:rPr lang="en-US" altLang="zh-CN" sz="1800" dirty="0">
                <a:solidFill>
                  <a:srgbClr val="000000"/>
                </a:solidFill>
                <a:effectLst/>
                <a:latin typeface="Courier New" panose="02070309020205020404" pitchFamily="49" charset="0"/>
              </a:rPr>
              <a:t> sid </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max</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sscore</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group</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sid</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9" name="文本框 8"/>
          <p:cNvSpPr txBox="1"/>
          <p:nvPr/>
        </p:nvSpPr>
        <p:spPr>
          <a:xfrm>
            <a:off x="1042697" y="1553501"/>
            <a:ext cx="10508601" cy="584775"/>
          </a:xfrm>
          <a:prstGeom prst="rect">
            <a:avLst/>
          </a:prstGeom>
          <a:noFill/>
        </p:spPr>
        <p:txBody>
          <a:bodyPr wrap="square">
            <a:spAutoFit/>
          </a:bodyPr>
          <a:lstStyle/>
          <a:p>
            <a:r>
              <a:rPr lang="zh-CN" altLang="en-US" sz="1600" dirty="0">
                <a:effectLst/>
                <a:latin typeface="微软雅黑" panose="020B0503020204020204" pitchFamily="34" charset="-122"/>
                <a:ea typeface="阿里巴巴普惠体" panose="00020600040101010101"/>
                <a:cs typeface="微软雅黑" panose="020B0503020204020204" pitchFamily="34" charset="-122"/>
              </a:rPr>
              <a:t>分组关键字是</a:t>
            </a:r>
            <a:r>
              <a:rPr lang="en-US" altLang="zh-CN" sz="1600" dirty="0">
                <a:solidFill>
                  <a:srgbClr val="FF0000"/>
                </a:solidFill>
                <a:effectLst/>
                <a:latin typeface="微软雅黑" panose="020B0503020204020204" pitchFamily="34" charset="-122"/>
                <a:ea typeface="阿里巴巴普惠体" panose="00020600040101010101"/>
                <a:cs typeface="微软雅黑" panose="020B0503020204020204" pitchFamily="34" charset="-122"/>
              </a:rPr>
              <a:t>GROUP BY</a:t>
            </a:r>
            <a:r>
              <a:rPr lang="zh-CN" altLang="en-US" sz="1600" dirty="0">
                <a:effectLst/>
                <a:latin typeface="微软雅黑" panose="020B0503020204020204" pitchFamily="34" charset="-122"/>
                <a:ea typeface="阿里巴巴普惠体" panose="00020600040101010101"/>
                <a:cs typeface="微软雅黑" panose="020B0503020204020204" pitchFamily="34" charset="-122"/>
              </a:rPr>
              <a:t>，该</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语句通常会和聚合函数一起使用，按照一个或者多个列队结果进行分组，然后对每个组执行聚合操作。注意使用</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group  by</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分组之后，</a:t>
            </a:r>
            <a:r>
              <a:rPr lang="en-US" altLang="zh-CN" sz="1600" dirty="0">
                <a:effectLst/>
                <a:latin typeface="微软雅黑 Light" panose="020B0502040204020203" pitchFamily="34" charset="-122"/>
                <a:ea typeface="阿里巴巴普惠体" panose="00020600040101010101"/>
                <a:cs typeface="微软雅黑" panose="020B0503020204020204" pitchFamily="34" charset="-122"/>
              </a:rPr>
              <a:t>select</a:t>
            </a:r>
            <a:r>
              <a:rPr lang="zh-CN" altLang="zh-CN" sz="1600" dirty="0">
                <a:effectLst/>
                <a:latin typeface="微软雅黑 Light" panose="020B0502040204020203" pitchFamily="34" charset="-122"/>
                <a:ea typeface="阿里巴巴普惠体" panose="00020600040101010101"/>
                <a:cs typeface="微软雅黑" panose="020B0503020204020204" pitchFamily="34" charset="-122"/>
              </a:rPr>
              <a:t>后面的字段只能是分组字段和聚合函数。</a:t>
            </a:r>
            <a:endParaRPr lang="zh-CN" altLang="zh-CN" sz="1600" dirty="0">
              <a:effectLst/>
              <a:latin typeface="微软雅黑 Light" panose="020B0502040204020203" pitchFamily="34" charset="-122"/>
              <a:ea typeface="阿里巴巴普惠体" panose="00020600040101010101"/>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-Having</a:t>
            </a:r>
            <a:r>
              <a:rPr kumimoji="1" lang="zh-CN" altLang="en-US" dirty="0"/>
              <a:t>语句</a:t>
            </a:r>
            <a:endParaRPr kumimoji="1" lang="zh-CN" altLang="en-US" dirty="0"/>
          </a:p>
        </p:txBody>
      </p:sp>
      <p:sp>
        <p:nvSpPr>
          <p:cNvPr id="8" name="文本框 7"/>
          <p:cNvSpPr txBox="1"/>
          <p:nvPr/>
        </p:nvSpPr>
        <p:spPr>
          <a:xfrm>
            <a:off x="828092" y="2305287"/>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案例实操</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5" name="文本框 14"/>
          <p:cNvSpPr txBox="1"/>
          <p:nvPr/>
        </p:nvSpPr>
        <p:spPr>
          <a:xfrm>
            <a:off x="1041918" y="3105834"/>
            <a:ext cx="10835951" cy="646331"/>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 </a:t>
            </a:r>
            <a:r>
              <a:rPr lang="zh-CN" altLang="en-US" sz="1800" dirty="0">
                <a:solidFill>
                  <a:srgbClr val="008000"/>
                </a:solidFill>
                <a:effectLst/>
                <a:latin typeface="Courier New" panose="02070309020205020404" pitchFamily="49" charset="0"/>
              </a:rPr>
              <a:t>求每个学生平均分数大于</a:t>
            </a:r>
            <a:r>
              <a:rPr lang="en-US" altLang="zh-CN" sz="1800" dirty="0">
                <a:solidFill>
                  <a:srgbClr val="008000"/>
                </a:solidFill>
                <a:effectLst/>
                <a:latin typeface="Courier New" panose="02070309020205020404" pitchFamily="49" charset="0"/>
              </a:rPr>
              <a:t>85</a:t>
            </a:r>
            <a:r>
              <a:rPr lang="zh-CN" altLang="en-US" sz="1800" dirty="0">
                <a:solidFill>
                  <a:srgbClr val="008000"/>
                </a:solidFill>
                <a:effectLst/>
                <a:latin typeface="Courier New" panose="02070309020205020404" pitchFamily="49" charset="0"/>
              </a:rPr>
              <a:t>的人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sid </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avg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sscore</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avgscore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group</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sid </a:t>
            </a:r>
            <a:r>
              <a:rPr lang="en-US" altLang="zh-CN" sz="1800" b="1" dirty="0">
                <a:solidFill>
                  <a:srgbClr val="0000FF"/>
                </a:solidFill>
                <a:effectLst/>
                <a:latin typeface="Courier New" panose="02070309020205020404" pitchFamily="49" charset="0"/>
              </a:rPr>
              <a:t>having</a:t>
            </a:r>
            <a:r>
              <a:rPr lang="en-US" altLang="zh-CN" sz="1800" dirty="0">
                <a:solidFill>
                  <a:srgbClr val="000000"/>
                </a:solidFill>
                <a:effectLst/>
                <a:latin typeface="Courier New" panose="02070309020205020404" pitchFamily="49" charset="0"/>
              </a:rPr>
              <a:t> avgscore </a:t>
            </a:r>
            <a:r>
              <a:rPr lang="en-US" altLang="zh-CN" sz="1800" b="1" dirty="0">
                <a:solidFill>
                  <a:srgbClr val="000080"/>
                </a:solidFill>
                <a:effectLst/>
                <a:latin typeface="Courier New" panose="02070309020205020404" pitchFamily="49" charset="0"/>
              </a:rPr>
              <a:t>&gt;</a:t>
            </a:r>
            <a:r>
              <a:rPr lang="en-US" altLang="zh-CN" sz="1800" dirty="0">
                <a:solidFill>
                  <a:srgbClr val="000000"/>
                </a:solidFill>
                <a:effectLst/>
                <a:latin typeface="Courier New" panose="02070309020205020404" pitchFamily="49" charset="0"/>
              </a:rPr>
              <a:t> </a:t>
            </a:r>
            <a:r>
              <a:rPr lang="en-US" altLang="zh-CN" sz="1800" dirty="0">
                <a:solidFill>
                  <a:srgbClr val="FF8000"/>
                </a:solidFill>
                <a:effectLst/>
                <a:latin typeface="Courier New" panose="02070309020205020404" pitchFamily="49" charset="0"/>
              </a:rPr>
              <a:t>85</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9" name="文本框 8"/>
          <p:cNvSpPr txBox="1"/>
          <p:nvPr/>
        </p:nvSpPr>
        <p:spPr>
          <a:xfrm>
            <a:off x="1041918" y="1527987"/>
            <a:ext cx="10508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HAVING</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语句通常与</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GROUP BY</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语句联合使用，用来过滤由</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GROUP BY</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语句返回的记录集。</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HAVING</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语句的存在弥补了</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WHERE</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关键字不能与聚合函数联合使用的不足。</a:t>
            </a:r>
            <a:endParaRPr kumimoji="0" lang="zh-CN"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sp>
        <p:nvSpPr>
          <p:cNvPr id="7" name="文本框 6"/>
          <p:cNvSpPr txBox="1"/>
          <p:nvPr/>
        </p:nvSpPr>
        <p:spPr>
          <a:xfrm>
            <a:off x="710880" y="966130"/>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介绍</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排序</a:t>
            </a:r>
            <a:endParaRPr kumimoji="1" lang="zh-CN" altLang="en-US" dirty="0"/>
          </a:p>
        </p:txBody>
      </p:sp>
      <p:sp>
        <p:nvSpPr>
          <p:cNvPr id="8" name="文本框 7"/>
          <p:cNvSpPr txBox="1"/>
          <p:nvPr/>
        </p:nvSpPr>
        <p:spPr>
          <a:xfrm>
            <a:off x="809431" y="2633149"/>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b="1" dirty="0">
                <a:solidFill>
                  <a:srgbClr val="000000"/>
                </a:solidFill>
                <a:latin typeface="Consolas" panose="020B0609020204030204" pitchFamily="49" charset="0"/>
                <a:ea typeface="阿里巴巴普惠体" panose="00020600040101010101"/>
              </a:rPr>
              <a:t>案例</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5" name="文本框 14"/>
          <p:cNvSpPr txBox="1"/>
          <p:nvPr/>
        </p:nvSpPr>
        <p:spPr>
          <a:xfrm>
            <a:off x="957943" y="3278530"/>
            <a:ext cx="10835951" cy="1477328"/>
          </a:xfrm>
          <a:prstGeom prst="rect">
            <a:avLst/>
          </a:prstGeom>
          <a:solidFill>
            <a:srgbClr val="FFFFE4"/>
          </a:solidFill>
          <a:ln>
            <a:solidFill>
              <a:schemeClr val="tx1"/>
            </a:solidFill>
          </a:ln>
        </p:spPr>
        <p:txBody>
          <a:bodyPr wrap="square">
            <a:spAutoFit/>
          </a:bodyPr>
          <a:lstStyle/>
          <a:p>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查询学生的成绩，并按照分数升序排列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order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sscore </a:t>
            </a:r>
            <a:r>
              <a:rPr lang="en-US" altLang="zh-CN" sz="1800" b="1" dirty="0" err="1">
                <a:solidFill>
                  <a:srgbClr val="0000FF"/>
                </a:solidFill>
                <a:effectLst/>
                <a:latin typeface="Courier New" panose="02070309020205020404" pitchFamily="49" charset="0"/>
              </a:rPr>
              <a:t>asc</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按照分数的平均</a:t>
            </a:r>
            <a:r>
              <a:rPr lang="zh-CN" altLang="en-US" sz="1800" b="1" dirty="0">
                <a:solidFill>
                  <a:srgbClr val="000080"/>
                </a:solidFill>
                <a:effectLst/>
                <a:latin typeface="Courier New" panose="02070309020205020404" pitchFamily="49" charset="0"/>
              </a:rPr>
              <a:t>值</a:t>
            </a:r>
            <a:r>
              <a:rPr lang="zh-CN" altLang="en-US" sz="1800" dirty="0">
                <a:solidFill>
                  <a:srgbClr val="000000"/>
                </a:solidFill>
                <a:effectLst/>
                <a:latin typeface="Courier New" panose="02070309020205020404" pitchFamily="49" charset="0"/>
              </a:rPr>
              <a:t>降序排序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sid </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avg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sscore</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avg</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score </a:t>
            </a:r>
            <a:r>
              <a:rPr lang="en-US" altLang="zh-CN" sz="1800" b="1" dirty="0">
                <a:solidFill>
                  <a:srgbClr val="0000FF"/>
                </a:solidFill>
                <a:effectLst/>
                <a:latin typeface="Courier New" panose="02070309020205020404" pitchFamily="49" charset="0"/>
              </a:rPr>
              <a:t>group</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sid </a:t>
            </a:r>
            <a:r>
              <a:rPr lang="en-US" altLang="zh-CN" sz="1800" b="1" dirty="0">
                <a:solidFill>
                  <a:srgbClr val="0000FF"/>
                </a:solidFill>
                <a:effectLst/>
                <a:latin typeface="Courier New" panose="02070309020205020404" pitchFamily="49" charset="0"/>
              </a:rPr>
              <a:t>order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avg desc</a:t>
            </a:r>
            <a:r>
              <a:rPr lang="en-US" altLang="zh-CN" sz="1800" b="1" dirty="0">
                <a:solidFill>
                  <a:srgbClr val="000080"/>
                </a:solidFill>
                <a:effectLst/>
                <a:latin typeface="Courier New" panose="02070309020205020404" pitchFamily="49" charset="0"/>
              </a:rPr>
              <a:t>;</a:t>
            </a:r>
            <a:endParaRPr lang="en-US" altLang="zh-CN" dirty="0">
              <a:effectLst/>
            </a:endParaRPr>
          </a:p>
        </p:txBody>
      </p:sp>
      <p:sp>
        <p:nvSpPr>
          <p:cNvPr id="9" name="文本框 8"/>
          <p:cNvSpPr txBox="1"/>
          <p:nvPr/>
        </p:nvSpPr>
        <p:spPr>
          <a:xfrm>
            <a:off x="1024035" y="1753022"/>
            <a:ext cx="10508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0" i="0" dirty="0">
                <a:solidFill>
                  <a:srgbClr val="000000"/>
                </a:solidFill>
                <a:effectLst/>
                <a:latin typeface="PingFangSC-Regular"/>
                <a:ea typeface="阿里巴巴普惠体" panose="00020600040101010101"/>
              </a:rPr>
              <a:t>排序关键字是</a:t>
            </a:r>
            <a:r>
              <a:rPr lang="en-US" altLang="zh-CN" sz="1600" dirty="0">
                <a:solidFill>
                  <a:srgbClr val="FF0000"/>
                </a:solidFill>
                <a:latin typeface="PingFangSC-Regular"/>
                <a:ea typeface="阿里巴巴普惠体" panose="00020600040101010101"/>
              </a:rPr>
              <a:t>o</a:t>
            </a:r>
            <a:r>
              <a:rPr lang="en-US" altLang="zh-CN" sz="1600" b="0" i="0" dirty="0">
                <a:solidFill>
                  <a:srgbClr val="FF0000"/>
                </a:solidFill>
                <a:effectLst/>
                <a:latin typeface="PingFangSC-Regular"/>
                <a:ea typeface="阿里巴巴普惠体" panose="00020600040101010101"/>
              </a:rPr>
              <a:t>rder by </a:t>
            </a:r>
            <a:r>
              <a:rPr lang="zh-CN" altLang="en-US" sz="1600" b="0" i="0" dirty="0">
                <a:solidFill>
                  <a:srgbClr val="000000"/>
                </a:solidFill>
                <a:effectLst/>
                <a:latin typeface="PingFangSC-Regular"/>
                <a:ea typeface="阿里巴巴普惠体" panose="00020600040101010101"/>
              </a:rPr>
              <a:t>，用于根据指定的列对结果集进行排序</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。在排序时，我们可以指定排序顺序，</a:t>
            </a:r>
            <a:r>
              <a:rPr lang="en-US" altLang="zh-CN" sz="1600" dirty="0" err="1">
                <a:solidFill>
                  <a:srgbClr val="FF0000"/>
                </a:solidFill>
                <a:latin typeface="微软雅黑 Light" panose="020B0502040204020203" pitchFamily="34" charset="-122"/>
                <a:ea typeface="阿里巴巴普惠体" panose="00020600040101010101"/>
                <a:cs typeface="Times New Roman" panose="02020603050405020304" pitchFamily="18" charset="0"/>
              </a:rPr>
              <a:t>asc</a:t>
            </a:r>
            <a:r>
              <a:rPr lang="zh-CN" altLang="en-US" sz="1600" dirty="0">
                <a:solidFill>
                  <a:srgbClr val="FF0000"/>
                </a:solidFill>
                <a:latin typeface="微软雅黑 Light" panose="020B0502040204020203" pitchFamily="34" charset="-122"/>
                <a:ea typeface="阿里巴巴普惠体" panose="00020600040101010101"/>
                <a:cs typeface="Times New Roman" panose="02020603050405020304" pitchFamily="18" charset="0"/>
              </a:rPr>
              <a:t>为升序</a:t>
            </a:r>
            <a:r>
              <a:rPr lang="en-US" altLang="zh-CN" sz="1600" dirty="0">
                <a:solidFill>
                  <a:srgbClr val="FF0000"/>
                </a:solidFill>
                <a:latin typeface="微软雅黑 Light" panose="020B0502040204020203" pitchFamily="34" charset="-122"/>
                <a:ea typeface="阿里巴巴普惠体" panose="00020600040101010101"/>
                <a:cs typeface="Times New Roman" panose="02020603050405020304" pitchFamily="18" charset="0"/>
              </a:rPr>
              <a:t>(</a:t>
            </a:r>
            <a:r>
              <a:rPr lang="zh-CN" altLang="en-US" sz="1600" dirty="0">
                <a:solidFill>
                  <a:srgbClr val="FF0000"/>
                </a:solidFill>
                <a:latin typeface="微软雅黑 Light" panose="020B0502040204020203" pitchFamily="34" charset="-122"/>
                <a:ea typeface="阿里巴巴普惠体" panose="00020600040101010101"/>
                <a:cs typeface="Times New Roman" panose="02020603050405020304" pitchFamily="18" charset="0"/>
              </a:rPr>
              <a:t>默认</a:t>
            </a:r>
            <a:r>
              <a:rPr lang="en-US" altLang="zh-CN" sz="1600" dirty="0">
                <a:solidFill>
                  <a:srgbClr val="FF0000"/>
                </a:solidFill>
                <a:latin typeface="微软雅黑 Light" panose="020B0502040204020203" pitchFamily="34" charset="-122"/>
                <a:ea typeface="阿里巴巴普惠体" panose="00020600040101010101"/>
                <a:cs typeface="Times New Roman" panose="02020603050405020304" pitchFamily="18" charset="0"/>
              </a:rPr>
              <a:t>)</a:t>
            </a:r>
            <a:r>
              <a:rPr lang="zh-CN" altLang="en-US"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rPr>
              <a:t>，</a:t>
            </a:r>
            <a:r>
              <a:rPr lang="en-US" altLang="zh-CN" sz="1600" dirty="0">
                <a:solidFill>
                  <a:srgbClr val="FF0000"/>
                </a:solidFill>
                <a:latin typeface="微软雅黑 Light" panose="020B0502040204020203" pitchFamily="34" charset="-122"/>
                <a:ea typeface="阿里巴巴普惠体" panose="00020600040101010101"/>
                <a:cs typeface="Times New Roman" panose="02020603050405020304" pitchFamily="18" charset="0"/>
              </a:rPr>
              <a:t>desc</a:t>
            </a:r>
            <a:r>
              <a:rPr lang="zh-CN" altLang="en-US" sz="1600" dirty="0">
                <a:solidFill>
                  <a:srgbClr val="FF0000"/>
                </a:solidFill>
                <a:latin typeface="微软雅黑 Light" panose="020B0502040204020203" pitchFamily="34" charset="-122"/>
                <a:ea typeface="阿里巴巴普惠体" panose="00020600040101010101"/>
                <a:cs typeface="Times New Roman" panose="02020603050405020304" pitchFamily="18" charset="0"/>
              </a:rPr>
              <a:t>为降序</a:t>
            </a:r>
            <a:r>
              <a:rPr lang="zh-CN" altLang="en-US" sz="1600" dirty="0">
                <a:solidFill>
                  <a:srgbClr val="000000"/>
                </a:solidFill>
                <a:latin typeface="PingFangSC-Regular"/>
                <a:ea typeface="阿里巴巴普惠体" panose="00020600040101010101"/>
              </a:rPr>
              <a:t>。</a:t>
            </a:r>
            <a:endParaRPr lang="zh-CN" altLang="zh-CN" sz="1600" dirty="0">
              <a:solidFill>
                <a:srgbClr val="000000"/>
              </a:solidFill>
              <a:latin typeface="PingFangSC-Regular"/>
              <a:ea typeface="阿里巴巴普惠体" panose="00020600040101010101"/>
            </a:endParaRPr>
          </a:p>
        </p:txBody>
      </p:sp>
      <p:sp>
        <p:nvSpPr>
          <p:cNvPr id="7" name="文本框 6"/>
          <p:cNvSpPr txBox="1"/>
          <p:nvPr/>
        </p:nvSpPr>
        <p:spPr>
          <a:xfrm>
            <a:off x="710880" y="1180671"/>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介绍</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-limit</a:t>
            </a:r>
            <a:r>
              <a:rPr kumimoji="1" lang="zh-CN" altLang="en-US" dirty="0"/>
              <a:t>语句</a:t>
            </a:r>
            <a:endParaRPr kumimoji="1" lang="zh-CN" altLang="en-US" dirty="0"/>
          </a:p>
        </p:txBody>
      </p:sp>
      <p:sp>
        <p:nvSpPr>
          <p:cNvPr id="8" name="文本框 7"/>
          <p:cNvSpPr txBox="1"/>
          <p:nvPr/>
        </p:nvSpPr>
        <p:spPr>
          <a:xfrm>
            <a:off x="809431" y="2692871"/>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案例</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5" name="文本框 14"/>
          <p:cNvSpPr txBox="1"/>
          <p:nvPr/>
        </p:nvSpPr>
        <p:spPr>
          <a:xfrm>
            <a:off x="939282" y="3205500"/>
            <a:ext cx="10835951" cy="3413755"/>
          </a:xfrm>
          <a:prstGeom prst="rect">
            <a:avLst/>
          </a:prstGeom>
          <a:solidFill>
            <a:srgbClr val="FFFFE4"/>
          </a:solidFill>
          <a:ln>
            <a:solidFill>
              <a:schemeClr val="tx1"/>
            </a:solidFill>
          </a:ln>
        </p:spPr>
        <p:txBody>
          <a:bodyPr wrap="square">
            <a:spAutoFit/>
          </a:bodyPr>
          <a:lstStyle/>
          <a:p>
            <a:pPr>
              <a:lnSpc>
                <a:spcPts val="2025"/>
              </a:lnSpc>
              <a:spcBef>
                <a:spcPts val="150"/>
              </a:spcBef>
              <a:spcAft>
                <a:spcPts val="150"/>
              </a:spcAft>
            </a:pP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查出成绩最高的学生信息</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select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from</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score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order by</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sscore</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desc</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limit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1</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select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from</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score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order by</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sscore</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desc</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limit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 </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第一个数字表示从第一行开始，第二个数字表示连续显示</a:t>
            </a: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1</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个</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查出成绩最低的倒数</a:t>
            </a: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3</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后三名学生信息</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select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from</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score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order by</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sscore</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AF00DB"/>
                </a:solidFill>
                <a:effectLst/>
                <a:latin typeface="Consolas" panose="020B0609020204030204" pitchFamily="49" charset="0"/>
                <a:ea typeface="宋体" panose="02010600030101010101" pitchFamily="2" charset="-122"/>
                <a:cs typeface="宋体" panose="02010600030101010101" pitchFamily="2" charset="-122"/>
              </a:rPr>
              <a:t>asc</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limit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select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from</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score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order by</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sscore</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AF00DB"/>
                </a:solidFill>
                <a:effectLst/>
                <a:latin typeface="Consolas" panose="020B0609020204030204" pitchFamily="49" charset="0"/>
                <a:ea typeface="宋体" panose="02010600030101010101" pitchFamily="2" charset="-122"/>
                <a:cs typeface="宋体" panose="02010600030101010101" pitchFamily="2" charset="-122"/>
              </a:rPr>
              <a:t>asc</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limit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150"/>
              </a:spcBef>
              <a:spcAft>
                <a:spcPts val="150"/>
              </a:spcAft>
            </a:pP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将成绩进行降序排序，并查出第</a:t>
            </a: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2</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3,4</a:t>
            </a:r>
            <a:r>
              <a:rPr lang="zh-CN" altLang="zh-CN" sz="1800" dirty="0">
                <a:solidFill>
                  <a:srgbClr val="008000"/>
                </a:solidFill>
                <a:effectLst/>
                <a:latin typeface="Consolas" panose="020B0609020204030204" pitchFamily="49" charset="0"/>
                <a:ea typeface="宋体" panose="02010600030101010101" pitchFamily="2" charset="-122"/>
                <a:cs typeface="宋体" panose="02010600030101010101" pitchFamily="2" charset="-122"/>
              </a:rPr>
              <a:t>名</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ts val="2025"/>
              </a:lnSpc>
              <a:spcBef>
                <a:spcPts val="465"/>
              </a:spcBef>
              <a:spcAft>
                <a:spcPts val="465"/>
              </a:spcAft>
            </a:pP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select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from</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score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order by</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sscore</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desc</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AF00DB"/>
                </a:solidFill>
                <a:effectLst/>
                <a:latin typeface="Consolas" panose="020B0609020204030204" pitchFamily="49" charset="0"/>
                <a:ea typeface="宋体" panose="02010600030101010101" pitchFamily="2" charset="-122"/>
                <a:cs typeface="宋体" panose="02010600030101010101" pitchFamily="2" charset="-122"/>
              </a:rPr>
              <a:t>limit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98658"/>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9" name="文本框 8"/>
          <p:cNvSpPr txBox="1"/>
          <p:nvPr/>
        </p:nvSpPr>
        <p:spPr>
          <a:xfrm>
            <a:off x="1014705" y="1274008"/>
            <a:ext cx="10508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limit</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子句用于限制查询结果返回的数量。</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sp>
        <p:nvSpPr>
          <p:cNvPr id="7" name="文本框 6"/>
          <p:cNvSpPr txBox="1"/>
          <p:nvPr/>
        </p:nvSpPr>
        <p:spPr>
          <a:xfrm>
            <a:off x="710880" y="871061"/>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介绍</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0" name="文本框 9"/>
          <p:cNvSpPr txBox="1"/>
          <p:nvPr/>
        </p:nvSpPr>
        <p:spPr>
          <a:xfrm>
            <a:off x="809431" y="1753022"/>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格式</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1" name="文本框 10"/>
          <p:cNvSpPr txBox="1"/>
          <p:nvPr/>
        </p:nvSpPr>
        <p:spPr>
          <a:xfrm>
            <a:off x="1102956" y="2050208"/>
            <a:ext cx="10508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limit </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数字  </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显示前几行</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limit </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数字</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1</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，数字</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2  #</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第一个数字表示从第几行开始（注意第一行是</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0</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rPr>
              <a:t>），第二个数字表示显示多少行</a:t>
            </a:r>
            <a:endParaRPr kumimoji="0" lang="zh-CN"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数据库和数据仓库区别</a:t>
            </a:r>
            <a:endParaRPr kumimoji="1" lang="zh-CN" altLang="en-US" dirty="0"/>
          </a:p>
        </p:txBody>
      </p:sp>
      <p:sp>
        <p:nvSpPr>
          <p:cNvPr id="9" name="文本占位符 3"/>
          <p:cNvSpPr txBox="1"/>
          <p:nvPr/>
        </p:nvSpPr>
        <p:spPr>
          <a:xfrm>
            <a:off x="710879" y="206522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dirty="0">
              <a:ea typeface="Alibaba PuHuiTi R" pitchFamily="18" charset="-122"/>
            </a:endParaRPr>
          </a:p>
        </p:txBody>
      </p:sp>
      <p:sp>
        <p:nvSpPr>
          <p:cNvPr id="29" name="文本占位符 3"/>
          <p:cNvSpPr txBox="1"/>
          <p:nvPr/>
        </p:nvSpPr>
        <p:spPr>
          <a:xfrm>
            <a:off x="608242" y="1000064"/>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285750" indent="-285750">
              <a:lnSpc>
                <a:spcPct val="150000"/>
              </a:lnSpc>
              <a:buClr>
                <a:srgbClr val="404040"/>
              </a:buClr>
              <a:buSzPct val="85000"/>
              <a:buFont typeface="Wingdings" panose="05000000000000000000" pitchFamily="2" charset="2"/>
              <a:buChar char="Ø"/>
            </a:pPr>
            <a:r>
              <a:rPr lang="zh-CN" altLang="en-US" dirty="0">
                <a:ea typeface="Alibaba PuHuiTi R" pitchFamily="18" charset="-122"/>
              </a:rPr>
              <a:t>两者区别</a:t>
            </a:r>
            <a:endParaRPr lang="zh-CN" altLang="en-US" dirty="0">
              <a:ea typeface="Alibaba PuHuiTi R" pitchFamily="18" charset="-122"/>
            </a:endParaRPr>
          </a:p>
        </p:txBody>
      </p:sp>
      <p:sp>
        <p:nvSpPr>
          <p:cNvPr id="26" name="文本框 25"/>
          <p:cNvSpPr txBox="1"/>
          <p:nvPr/>
        </p:nvSpPr>
        <p:spPr>
          <a:xfrm>
            <a:off x="936950" y="1710548"/>
            <a:ext cx="11143083" cy="2923877"/>
          </a:xfrm>
          <a:prstGeom prst="rect">
            <a:avLst/>
          </a:prstGeom>
          <a:noFill/>
        </p:spPr>
        <p:txBody>
          <a:bodyPr wrap="square">
            <a:spAutoFit/>
          </a:bodyPr>
          <a:lstStyle/>
          <a:p>
            <a:pPr lvl="0">
              <a:lnSpc>
                <a:spcPct val="150000"/>
              </a:lnSpc>
            </a:pPr>
            <a:endParaRPr lang="zh-CN" alt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lnSpc>
                <a:spcPct val="150000"/>
              </a:lnSpc>
              <a:buFont typeface="Wingdings" panose="05000000000000000000" pitchFamily="2" charset="2"/>
              <a:buChar char=""/>
            </a:pPr>
            <a:r>
              <a:rPr lang="zh-CN" altLang="zh-CN" sz="1600" dirty="0">
                <a:effectLst/>
                <a:latin typeface="微软雅黑 Light" panose="020B0502040204020203" pitchFamily="34" charset="-122"/>
                <a:ea typeface="微软雅黑" panose="020B0503020204020204" pitchFamily="34" charset="-122"/>
                <a:cs typeface="微软雅黑" panose="020B0503020204020204" pitchFamily="34" charset="-122"/>
              </a:rPr>
              <a:t>数据库一般存储业务数据，数据仓库存储的一般是历史数据。</a:t>
            </a:r>
            <a:endParaRPr lang="zh-CN" alt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lnSpc>
                <a:spcPct val="150000"/>
              </a:lnSpc>
              <a:buFont typeface="Wingdings" panose="05000000000000000000" pitchFamily="2" charset="2"/>
              <a:buChar char=""/>
            </a:pPr>
            <a:r>
              <a:rPr lang="zh-CN" altLang="zh-CN" sz="1600" dirty="0">
                <a:effectLst/>
                <a:latin typeface="微软雅黑 Light" panose="020B0502040204020203" pitchFamily="34" charset="-122"/>
                <a:ea typeface="微软雅黑" panose="020B0503020204020204" pitchFamily="34" charset="-122"/>
                <a:cs typeface="微软雅黑" panose="020B0503020204020204" pitchFamily="34" charset="-122"/>
              </a:rPr>
              <a:t>数据库是为捕获</a:t>
            </a:r>
            <a:r>
              <a:rPr lang="zh-CN" altLang="en-US" sz="1600" dirty="0">
                <a:effectLst/>
                <a:latin typeface="微软雅黑 Light" panose="020B0502040204020203" pitchFamily="34" charset="-122"/>
                <a:ea typeface="微软雅黑" panose="020B0503020204020204" pitchFamily="34" charset="-122"/>
                <a:cs typeface="微软雅黑" panose="020B0503020204020204" pitchFamily="34" charset="-122"/>
              </a:rPr>
              <a:t>用户操作</a:t>
            </a:r>
            <a:r>
              <a:rPr lang="zh-CN" altLang="zh-CN" sz="1600" dirty="0">
                <a:effectLst/>
                <a:latin typeface="微软雅黑 Light" panose="020B0502040204020203" pitchFamily="34" charset="-122"/>
                <a:ea typeface="微软雅黑" panose="020B0503020204020204" pitchFamily="34" charset="-122"/>
                <a:cs typeface="微软雅黑" panose="020B0503020204020204" pitchFamily="34" charset="-122"/>
              </a:rPr>
              <a:t>数据而设计，数据仓库是为分析数据而设计。</a:t>
            </a:r>
            <a:endParaRPr lang="en-US" altLang="zh-CN" sz="1600" dirty="0">
              <a:effectLst/>
              <a:latin typeface="微软雅黑 Light" panose="020B0502040204020203" pitchFamily="34" charset="-122"/>
              <a:ea typeface="微软雅黑" panose="020B0503020204020204" pitchFamily="34" charset="-122"/>
              <a:cs typeface="微软雅黑" panose="020B0503020204020204" pitchFamily="34" charset="-122"/>
            </a:endParaRPr>
          </a:p>
          <a:p>
            <a:pPr marL="342900" lvl="0" indent="-342900">
              <a:lnSpc>
                <a:spcPct val="150000"/>
              </a:lnSpc>
              <a:buFont typeface="Wingdings" panose="05000000000000000000" pitchFamily="2" charset="2"/>
              <a:buChar char=""/>
            </a:pPr>
            <a:endParaRPr lang="en-US" altLang="zh-CN" sz="1600" dirty="0">
              <a:latin typeface="微软雅黑 Light" panose="020B0502040204020203" pitchFamily="34" charset="-122"/>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
            </a:pPr>
            <a:endParaRPr lang="zh-CN" alt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indent="266700">
              <a:lnSpc>
                <a:spcPct val="150000"/>
              </a:lnSpc>
            </a:pPr>
            <a:r>
              <a:rPr lang="zh-CN" altLang="zh-CN" sz="1600" dirty="0">
                <a:solidFill>
                  <a:srgbClr val="FF0000"/>
                </a:solidFill>
                <a:effectLst/>
                <a:latin typeface="微软雅黑 Light" panose="020B0502040204020203" pitchFamily="34" charset="-122"/>
                <a:ea typeface="微软雅黑" panose="020B0503020204020204" pitchFamily="34" charset="-122"/>
                <a:cs typeface="微软雅黑" panose="020B0503020204020204" pitchFamily="34" charset="-122"/>
              </a:rPr>
              <a:t>数据仓库，是在数据库已经大量存在的情况下，为了进一步挖掘数据资源、为了决策需要而产生的，它决不是所谓的“大型数据库”。</a:t>
            </a:r>
            <a:endParaRPr lang="zh-CN" altLang="zh-CN" sz="16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endParaRPr lang="zh-CN" altLang="en-US" sz="1600" dirty="0">
              <a:solidFill>
                <a:srgbClr val="000000"/>
              </a:solidFill>
              <a:effectLst/>
              <a:latin typeface="Courier New" panose="02070309020205020404" pitchFamily="49" charset="0"/>
              <a:ea typeface="阿里巴巴普惠体" panose="0002060004010101010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-insert into </a:t>
            </a:r>
            <a:r>
              <a:rPr kumimoji="1" lang="zh-CN" altLang="en-US" dirty="0"/>
              <a:t>和 </a:t>
            </a:r>
            <a:r>
              <a:rPr kumimoji="1" lang="en-US" altLang="zh-CN" dirty="0"/>
              <a:t>insert </a:t>
            </a:r>
            <a:r>
              <a:rPr kumimoji="1" lang="en-US" altLang="zh-CN" dirty="0" err="1"/>
              <a:t>overowrite</a:t>
            </a:r>
            <a:r>
              <a:rPr kumimoji="1" lang="zh-CN" altLang="en-US" dirty="0"/>
              <a:t>语句</a:t>
            </a:r>
            <a:endParaRPr kumimoji="1" lang="zh-CN" altLang="en-US" dirty="0"/>
          </a:p>
        </p:txBody>
      </p:sp>
      <p:sp>
        <p:nvSpPr>
          <p:cNvPr id="8" name="文本框 7"/>
          <p:cNvSpPr txBox="1"/>
          <p:nvPr/>
        </p:nvSpPr>
        <p:spPr>
          <a:xfrm>
            <a:off x="678024" y="3358835"/>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案例</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5" name="文本框 14"/>
          <p:cNvSpPr txBox="1"/>
          <p:nvPr/>
        </p:nvSpPr>
        <p:spPr>
          <a:xfrm>
            <a:off x="687355" y="4030287"/>
            <a:ext cx="10835951" cy="2144177"/>
          </a:xfrm>
          <a:prstGeom prst="rect">
            <a:avLst/>
          </a:prstGeom>
          <a:solidFill>
            <a:srgbClr val="FFFFE4"/>
          </a:solidFill>
          <a:ln>
            <a:solidFill>
              <a:schemeClr val="tx1"/>
            </a:solidFill>
          </a:ln>
        </p:spPr>
        <p:txBody>
          <a:bodyPr wrap="square">
            <a:spAutoFit/>
          </a:bodyPr>
          <a:lstStyle/>
          <a:p>
            <a:pPr>
              <a:lnSpc>
                <a:spcPts val="2025"/>
              </a:lnSpc>
              <a:spcBef>
                <a:spcPts val="150"/>
              </a:spcBef>
              <a:spcAft>
                <a:spcPts val="150"/>
              </a:spcAft>
            </a:pPr>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student1</a:t>
            </a:r>
            <a:r>
              <a:rPr lang="en-US" altLang="zh-CN" sz="1800" b="1" dirty="0">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string</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sname</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row</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format</a:t>
            </a:r>
            <a:r>
              <a:rPr lang="en-US" altLang="zh-CN" sz="1800" dirty="0">
                <a:solidFill>
                  <a:srgbClr val="000000"/>
                </a:solidFill>
                <a:effectLst/>
                <a:latin typeface="Courier New" panose="02070309020205020404" pitchFamily="49" charset="0"/>
              </a:rPr>
              <a:t> delimited fields terminated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'\t’</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pPr>
              <a:lnSpc>
                <a:spcPts val="2025"/>
              </a:lnSpc>
              <a:spcBef>
                <a:spcPts val="150"/>
              </a:spcBef>
              <a:spcAft>
                <a:spcPts val="150"/>
              </a:spcAft>
            </a:pPr>
            <a:r>
              <a:rPr lang="en-US" altLang="zh-CN" dirty="0">
                <a:solidFill>
                  <a:srgbClr val="008000"/>
                </a:solidFill>
                <a:latin typeface="Consolas" panose="020B0609020204030204" pitchFamily="49" charset="0"/>
                <a:ea typeface="宋体" panose="02010600030101010101" pitchFamily="2" charset="-122"/>
              </a:rPr>
              <a:t>--</a:t>
            </a:r>
            <a:r>
              <a:rPr lang="zh-CN" altLang="en-US" dirty="0">
                <a:solidFill>
                  <a:srgbClr val="008000"/>
                </a:solidFill>
                <a:latin typeface="Consolas" panose="020B0609020204030204" pitchFamily="49" charset="0"/>
                <a:ea typeface="宋体" panose="02010600030101010101" pitchFamily="2" charset="-122"/>
              </a:rPr>
              <a:t>插入数据</a:t>
            </a:r>
            <a:r>
              <a:rPr lang="en-US" altLang="zh-CN" dirty="0">
                <a:solidFill>
                  <a:srgbClr val="008000"/>
                </a:solidFill>
                <a:latin typeface="Consolas" panose="020B0609020204030204" pitchFamily="49" charset="0"/>
                <a:ea typeface="宋体" panose="02010600030101010101" pitchFamily="2" charset="-122"/>
              </a:rPr>
              <a:t>-</a:t>
            </a:r>
            <a:r>
              <a:rPr lang="zh-CN" altLang="en-US" dirty="0">
                <a:solidFill>
                  <a:srgbClr val="008000"/>
                </a:solidFill>
                <a:latin typeface="Consolas" panose="020B0609020204030204" pitchFamily="49" charset="0"/>
                <a:ea typeface="宋体" panose="02010600030101010101" pitchFamily="2" charset="-122"/>
              </a:rPr>
              <a:t>追加</a:t>
            </a:r>
            <a:endParaRPr lang="en-US" altLang="zh-CN" dirty="0">
              <a:solidFill>
                <a:srgbClr val="008000"/>
              </a:solidFill>
              <a:latin typeface="Consolas" panose="020B0609020204030204" pitchFamily="49" charset="0"/>
              <a:ea typeface="宋体" panose="02010600030101010101" pitchFamily="2" charset="-122"/>
            </a:endParaRPr>
          </a:p>
          <a:p>
            <a:pPr>
              <a:lnSpc>
                <a:spcPts val="2025"/>
              </a:lnSpc>
              <a:spcBef>
                <a:spcPts val="150"/>
              </a:spcBef>
              <a:spcAft>
                <a:spcPts val="150"/>
              </a:spcAft>
            </a:pPr>
            <a:r>
              <a:rPr lang="en-US" altLang="zh-CN" sz="1800" b="1" dirty="0">
                <a:solidFill>
                  <a:srgbClr val="0000FF"/>
                </a:solidFill>
                <a:effectLst/>
                <a:latin typeface="Courier New" panose="02070309020205020404" pitchFamily="49" charset="0"/>
              </a:rPr>
              <a:t>insert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student1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sid</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sname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student</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pPr>
              <a:lnSpc>
                <a:spcPts val="2025"/>
              </a:lnSpc>
              <a:spcBef>
                <a:spcPts val="150"/>
              </a:spcBef>
              <a:spcAft>
                <a:spcPts val="150"/>
              </a:spcAft>
            </a:pPr>
            <a:r>
              <a:rPr lang="en-US" altLang="zh-CN" dirty="0">
                <a:solidFill>
                  <a:srgbClr val="008000"/>
                </a:solidFill>
                <a:latin typeface="Consolas" panose="020B0609020204030204" pitchFamily="49" charset="0"/>
                <a:ea typeface="宋体" panose="02010600030101010101" pitchFamily="2" charset="-122"/>
              </a:rPr>
              <a:t>--</a:t>
            </a:r>
            <a:r>
              <a:rPr lang="zh-CN" altLang="en-US" dirty="0">
                <a:solidFill>
                  <a:srgbClr val="008000"/>
                </a:solidFill>
                <a:latin typeface="Consolas" panose="020B0609020204030204" pitchFamily="49" charset="0"/>
                <a:ea typeface="宋体" panose="02010600030101010101" pitchFamily="2" charset="-122"/>
              </a:rPr>
              <a:t>插入数据</a:t>
            </a:r>
            <a:r>
              <a:rPr lang="en-US" altLang="zh-CN" dirty="0">
                <a:solidFill>
                  <a:srgbClr val="008000"/>
                </a:solidFill>
                <a:latin typeface="Consolas" panose="020B0609020204030204" pitchFamily="49" charset="0"/>
                <a:ea typeface="宋体" panose="02010600030101010101" pitchFamily="2" charset="-122"/>
              </a:rPr>
              <a:t>-</a:t>
            </a:r>
            <a:r>
              <a:rPr lang="zh-CN" altLang="en-US" dirty="0">
                <a:solidFill>
                  <a:srgbClr val="008000"/>
                </a:solidFill>
                <a:latin typeface="Consolas" panose="020B0609020204030204" pitchFamily="49" charset="0"/>
                <a:ea typeface="宋体" panose="02010600030101010101" pitchFamily="2" charset="-122"/>
              </a:rPr>
              <a:t>覆盖</a:t>
            </a:r>
            <a:endParaRPr lang="en-US" altLang="zh-CN" dirty="0">
              <a:solidFill>
                <a:srgbClr val="008000"/>
              </a:solidFill>
              <a:latin typeface="Consolas" panose="020B0609020204030204" pitchFamily="49" charset="0"/>
              <a:ea typeface="宋体" panose="02010600030101010101" pitchFamily="2" charset="-122"/>
            </a:endParaRPr>
          </a:p>
          <a:p>
            <a:pPr>
              <a:lnSpc>
                <a:spcPts val="2025"/>
              </a:lnSpc>
              <a:spcBef>
                <a:spcPts val="150"/>
              </a:spcBef>
              <a:spcAft>
                <a:spcPts val="150"/>
              </a:spcAft>
            </a:pPr>
            <a:r>
              <a:rPr lang="en-US" altLang="zh-CN" sz="1800" b="1" dirty="0">
                <a:solidFill>
                  <a:srgbClr val="0000FF"/>
                </a:solidFill>
                <a:effectLst/>
                <a:latin typeface="Courier New" panose="02070309020205020404" pitchFamily="49" charset="0"/>
              </a:rPr>
              <a:t>insert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overwrite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student1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sid</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sname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student</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pPr>
              <a:lnSpc>
                <a:spcPts val="2025"/>
              </a:lnSpc>
              <a:spcBef>
                <a:spcPts val="150"/>
              </a:spcBef>
              <a:spcAft>
                <a:spcPts val="150"/>
              </a:spcAft>
            </a:pPr>
            <a:endParaRPr lang="en-US" altLang="zh-CN" dirty="0">
              <a:effectLst/>
            </a:endParaRPr>
          </a:p>
        </p:txBody>
      </p:sp>
      <p:sp>
        <p:nvSpPr>
          <p:cNvPr id="9" name="文本框 8"/>
          <p:cNvSpPr txBox="1"/>
          <p:nvPr/>
        </p:nvSpPr>
        <p:spPr>
          <a:xfrm>
            <a:off x="1014705" y="1274008"/>
            <a:ext cx="10508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rPr>
              <a:t>insert into </a:t>
            </a:r>
            <a:r>
              <a:rPr lang="zh-CN" altLang="en-US"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rPr>
              <a:t>语句可以将一张表查询的结果插入到另外一张表</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阿里巴巴普惠体" panose="00020600040101010101"/>
              <a:cs typeface="Times New Roman" panose="02020603050405020304" pitchFamily="18" charset="0"/>
            </a:endParaRPr>
          </a:p>
        </p:txBody>
      </p:sp>
      <p:sp>
        <p:nvSpPr>
          <p:cNvPr id="7" name="文本框 6"/>
          <p:cNvSpPr txBox="1"/>
          <p:nvPr/>
        </p:nvSpPr>
        <p:spPr>
          <a:xfrm>
            <a:off x="710880" y="871061"/>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介绍</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0" name="文本框 9"/>
          <p:cNvSpPr txBox="1"/>
          <p:nvPr/>
        </p:nvSpPr>
        <p:spPr>
          <a:xfrm>
            <a:off x="668694" y="1653462"/>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格式</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1" name="文本框 10"/>
          <p:cNvSpPr txBox="1"/>
          <p:nvPr/>
        </p:nvSpPr>
        <p:spPr>
          <a:xfrm>
            <a:off x="841698" y="2022794"/>
            <a:ext cx="10508601" cy="1908215"/>
          </a:xfrm>
          <a:prstGeom prst="rect">
            <a:avLst/>
          </a:prstGeom>
          <a:noFill/>
        </p:spPr>
        <p:txBody>
          <a:bodyPr wrap="square">
            <a:spAutoFit/>
          </a:bodyPr>
          <a:lstStyle/>
          <a:p>
            <a:r>
              <a:rPr lang="en-US" altLang="zh-CN" sz="1800" b="1" dirty="0">
                <a:solidFill>
                  <a:srgbClr val="0000FF"/>
                </a:solidFill>
                <a:effectLst/>
                <a:latin typeface="Courier New" panose="02070309020205020404" pitchFamily="49" charset="0"/>
              </a:rPr>
              <a:t>INSERT</a:t>
            </a:r>
            <a:r>
              <a:rPr lang="en-US" altLang="zh-CN" sz="1800" dirty="0">
                <a:solidFill>
                  <a:srgbClr val="000000"/>
                </a:solidFill>
                <a:effectLst/>
                <a:latin typeface="Courier New" panose="02070309020205020404" pitchFamily="49" charset="0"/>
              </a:rPr>
              <a:t> OVERWRITE</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tablename</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b="1" dirty="0">
                <a:solidFill>
                  <a:srgbClr val="0000FF"/>
                </a:solidFill>
                <a:effectLst/>
                <a:latin typeface="Courier New" panose="02070309020205020404" pitchFamily="49" charset="0"/>
              </a:rPr>
              <a:t>PARTITION</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partcol1</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val1</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partcol2</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val2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col1</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col2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select_statement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from_statement</a:t>
            </a:r>
            <a:r>
              <a:rPr lang="en-US" altLang="zh-CN" sz="1800" b="1" dirty="0">
                <a:solidFill>
                  <a:srgbClr val="000080"/>
                </a:solidFill>
                <a:effectLst/>
                <a:latin typeface="Courier New" panose="02070309020205020404" pitchFamily="49" charset="0"/>
              </a:rPr>
              <a:t>;</a:t>
            </a:r>
            <a:endParaRPr lang="en-US" altLang="zh-CN" sz="1800" b="1" dirty="0">
              <a:solidFill>
                <a:srgbClr val="000080"/>
              </a:solidFill>
              <a:effectLst/>
              <a:latin typeface="Courier New" panose="02070309020205020404" pitchFamily="49" charset="0"/>
            </a:endParaRPr>
          </a:p>
          <a:p>
            <a:endParaRPr lang="en-US" altLang="zh-CN" b="1" dirty="0">
              <a:solidFill>
                <a:srgbClr val="000080"/>
              </a:solidFill>
              <a:latin typeface="Courier New" panose="02070309020205020404" pitchFamily="49" charset="0"/>
            </a:endParaRPr>
          </a:p>
          <a:p>
            <a:r>
              <a:rPr lang="en-US" altLang="zh-CN"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rPr>
              <a:t>overwrite: </a:t>
            </a:r>
            <a:r>
              <a:rPr lang="zh-CN" altLang="en-US"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rPr>
              <a:t>表示插入数据时，覆盖源数据</a:t>
            </a:r>
            <a:endParaRPr lang="en-US" altLang="zh-CN"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endParaRPr>
          </a:p>
          <a:p>
            <a:r>
              <a:rPr lang="en-US" altLang="zh-CN"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rPr>
              <a:t>PARTITION:</a:t>
            </a:r>
            <a:r>
              <a:rPr lang="zh-CN" altLang="en-US"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rPr>
              <a:t>给分区表添加数据时，需要加该选项</a:t>
            </a:r>
            <a:endParaRPr lang="en-US" altLang="zh-CN" sz="1600" dirty="0">
              <a:solidFill>
                <a:prstClr val="black"/>
              </a:solidFill>
              <a:latin typeface="微软雅黑 Light" panose="020B0502040204020203" pitchFamily="34" charset="-122"/>
              <a:ea typeface="阿里巴巴普惠体" panose="00020600040101010101"/>
              <a:cs typeface="Times New Roman" panose="02020603050405020304" pitchFamily="18" charset="0"/>
            </a:endParaRPr>
          </a:p>
          <a:p>
            <a:endParaRPr lang="en-US" altLang="zh-CN" sz="1600" dirty="0">
              <a:effectLst/>
            </a:endParaRPr>
          </a:p>
          <a:p>
            <a:endParaRPr lang="en-US" altLang="zh-CN" sz="1600" dirty="0">
              <a:effectLs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-insert into </a:t>
            </a:r>
            <a:r>
              <a:rPr kumimoji="1" lang="zh-CN" altLang="en-US" dirty="0"/>
              <a:t>和 </a:t>
            </a:r>
            <a:r>
              <a:rPr kumimoji="1" lang="en-US" altLang="zh-CN" dirty="0"/>
              <a:t>insert </a:t>
            </a:r>
            <a:r>
              <a:rPr kumimoji="1" lang="en-US" altLang="zh-CN" dirty="0" err="1"/>
              <a:t>overowrite</a:t>
            </a:r>
            <a:r>
              <a:rPr kumimoji="1" lang="zh-CN" altLang="en-US" dirty="0"/>
              <a:t>语句</a:t>
            </a:r>
            <a:endParaRPr kumimoji="1" lang="zh-CN" altLang="en-US" dirty="0"/>
          </a:p>
        </p:txBody>
      </p:sp>
      <p:sp>
        <p:nvSpPr>
          <p:cNvPr id="8" name="文本框 7"/>
          <p:cNvSpPr txBox="1"/>
          <p:nvPr/>
        </p:nvSpPr>
        <p:spPr>
          <a:xfrm>
            <a:off x="710880" y="1240786"/>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rPr>
              <a:t>案例</a:t>
            </a:r>
            <a:endPar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ea typeface="阿里巴巴普惠体" panose="00020600040101010101"/>
              <a:cs typeface="+mn-cs"/>
            </a:endParaRPr>
          </a:p>
        </p:txBody>
      </p:sp>
      <p:sp>
        <p:nvSpPr>
          <p:cNvPr id="12" name="文本框 11"/>
          <p:cNvSpPr txBox="1"/>
          <p:nvPr/>
        </p:nvSpPr>
        <p:spPr>
          <a:xfrm>
            <a:off x="883297" y="1974400"/>
            <a:ext cx="10835951" cy="2400657"/>
          </a:xfrm>
          <a:prstGeom prst="rect">
            <a:avLst/>
          </a:prstGeom>
          <a:solidFill>
            <a:srgbClr val="FFFFE4"/>
          </a:solidFill>
          <a:ln>
            <a:solidFill>
              <a:schemeClr val="tx1"/>
            </a:solidFill>
          </a:ln>
        </p:spPr>
        <p:txBody>
          <a:bodyPr wrap="square">
            <a:spAutoFit/>
          </a:bodyPr>
          <a:lstStyle/>
          <a:p>
            <a:pPr>
              <a:lnSpc>
                <a:spcPts val="2025"/>
              </a:lnSpc>
              <a:spcBef>
                <a:spcPts val="150"/>
              </a:spcBef>
              <a:spcAft>
                <a:spcPts val="150"/>
              </a:spcAft>
            </a:pP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创建分区表 </a:t>
            </a:r>
            <a:endParaRPr lang="en-US" altLang="zh-CN" sz="1800" dirty="0">
              <a:solidFill>
                <a:srgbClr val="008000"/>
              </a:solidFill>
              <a:effectLst/>
              <a:latin typeface="Courier New" panose="02070309020205020404" pitchFamily="49" charset="0"/>
            </a:endParaRPr>
          </a:p>
          <a:p>
            <a:pPr>
              <a:lnSpc>
                <a:spcPts val="2025"/>
              </a:lnSpc>
              <a:spcBef>
                <a:spcPts val="150"/>
              </a:spcBef>
              <a:spcAft>
                <a:spcPts val="150"/>
              </a:spcAft>
            </a:pPr>
            <a:r>
              <a:rPr lang="en-US" altLang="zh-CN" sz="1800" b="1" dirty="0">
                <a:solidFill>
                  <a:srgbClr val="0000FF"/>
                </a:solidFill>
                <a:effectLst/>
                <a:latin typeface="Courier New" panose="02070309020205020404" pitchFamily="49" charset="0"/>
              </a:rPr>
              <a:t>create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student2</a:t>
            </a:r>
            <a:r>
              <a:rPr lang="en-US" altLang="zh-CN" sz="1800" b="1" dirty="0">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string</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sname</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partitioned </a:t>
            </a:r>
            <a:r>
              <a:rPr lang="en-US" altLang="zh-CN" sz="1800" b="1" dirty="0">
                <a:solidFill>
                  <a:srgbClr val="0000FF"/>
                </a:solidFill>
                <a:effectLst/>
                <a:latin typeface="Courier New" panose="02070309020205020404" pitchFamily="49" charset="0"/>
              </a:rPr>
              <a:t>by</a:t>
            </a:r>
            <a:r>
              <a:rPr lang="en-US" altLang="zh-CN" sz="1800" b="1" dirty="0">
                <a:solidFill>
                  <a:srgbClr val="000080"/>
                </a:solidFill>
                <a:effectLst/>
                <a:latin typeface="Courier New" panose="02070309020205020404" pitchFamily="49" charset="0"/>
              </a:rPr>
              <a:t>(</a:t>
            </a:r>
            <a:r>
              <a:rPr lang="en-US" altLang="zh-CN" sz="1800" dirty="0">
                <a:solidFill>
                  <a:srgbClr val="800080"/>
                </a:solidFill>
                <a:effectLst/>
                <a:latin typeface="Courier New" panose="02070309020205020404" pitchFamily="49" charset="0"/>
              </a:rPr>
              <a:t>year</a:t>
            </a:r>
            <a:r>
              <a:rPr lang="en-US" altLang="zh-CN" sz="1800" dirty="0">
                <a:solidFill>
                  <a:srgbClr val="000000"/>
                </a:solidFill>
                <a:effectLst/>
                <a:latin typeface="Courier New" panose="02070309020205020404" pitchFamily="49" charset="0"/>
              </a:rPr>
              <a:t> 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row</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format</a:t>
            </a:r>
            <a:r>
              <a:rPr lang="en-US" altLang="zh-CN" sz="1800" dirty="0">
                <a:solidFill>
                  <a:srgbClr val="000000"/>
                </a:solidFill>
                <a:effectLst/>
                <a:latin typeface="Courier New" panose="02070309020205020404" pitchFamily="49" charset="0"/>
              </a:rPr>
              <a:t> delimited fields terminated </a:t>
            </a:r>
            <a:r>
              <a:rPr lang="en-US" altLang="zh-CN" sz="1800" b="1" dirty="0">
                <a:solidFill>
                  <a:srgbClr val="0000FF"/>
                </a:solidFill>
                <a:effectLst/>
                <a:latin typeface="Courier New" panose="02070309020205020404" pitchFamily="49" charset="0"/>
              </a:rPr>
              <a:t>by</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pPr>
              <a:lnSpc>
                <a:spcPts val="2025"/>
              </a:lnSpc>
              <a:spcBef>
                <a:spcPts val="150"/>
              </a:spcBef>
              <a:spcAft>
                <a:spcPts val="150"/>
              </a:spcAft>
            </a:pPr>
            <a:endParaRPr lang="en-US" altLang="zh-CN" dirty="0">
              <a:solidFill>
                <a:srgbClr val="000000"/>
              </a:solidFill>
              <a:latin typeface="Courier New" panose="02070309020205020404" pitchFamily="49" charset="0"/>
            </a:endParaRPr>
          </a:p>
          <a:p>
            <a:pPr>
              <a:lnSpc>
                <a:spcPts val="2025"/>
              </a:lnSpc>
              <a:spcBef>
                <a:spcPts val="150"/>
              </a:spcBef>
              <a:spcAft>
                <a:spcPts val="150"/>
              </a:spcAft>
            </a:pP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给分区表插入数据 </a:t>
            </a:r>
            <a:endParaRPr lang="en-US" altLang="zh-CN" sz="1800" dirty="0">
              <a:solidFill>
                <a:srgbClr val="008000"/>
              </a:solidFill>
              <a:effectLst/>
              <a:latin typeface="Courier New" panose="02070309020205020404" pitchFamily="49" charset="0"/>
            </a:endParaRPr>
          </a:p>
          <a:p>
            <a:pPr>
              <a:lnSpc>
                <a:spcPts val="2025"/>
              </a:lnSpc>
              <a:spcBef>
                <a:spcPts val="150"/>
              </a:spcBef>
              <a:spcAft>
                <a:spcPts val="150"/>
              </a:spcAft>
            </a:pPr>
            <a:r>
              <a:rPr lang="en-US" altLang="zh-CN" sz="1800" b="1" dirty="0">
                <a:solidFill>
                  <a:srgbClr val="0000FF"/>
                </a:solidFill>
                <a:effectLst/>
                <a:latin typeface="Courier New" panose="02070309020205020404" pitchFamily="49" charset="0"/>
              </a:rPr>
              <a:t>insert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student2 </a:t>
            </a:r>
            <a:r>
              <a:rPr lang="en-US" altLang="zh-CN" sz="1800" b="1" dirty="0">
                <a:solidFill>
                  <a:srgbClr val="0000FF"/>
                </a:solidFill>
                <a:effectLst/>
                <a:latin typeface="Courier New" panose="02070309020205020404" pitchFamily="49" charset="0"/>
              </a:rPr>
              <a:t>partition</a:t>
            </a:r>
            <a:r>
              <a:rPr lang="en-US" altLang="zh-CN" sz="1800" b="1" dirty="0">
                <a:solidFill>
                  <a:srgbClr val="000080"/>
                </a:solidFill>
                <a:effectLst/>
                <a:latin typeface="Courier New" panose="02070309020205020404" pitchFamily="49" charset="0"/>
              </a:rPr>
              <a:t>(</a:t>
            </a:r>
            <a:r>
              <a:rPr lang="en-US" altLang="zh-CN" sz="1800" dirty="0">
                <a:solidFill>
                  <a:srgbClr val="800080"/>
                </a:solidFill>
                <a:effectLst/>
                <a:latin typeface="Courier New" panose="02070309020205020404" pitchFamily="49" charset="0"/>
              </a:rPr>
              <a:t>year</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'2020'</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sid</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sname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student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dirty="0">
              <a:effectLst/>
            </a:endParaRPr>
          </a:p>
          <a:p>
            <a:pPr>
              <a:lnSpc>
                <a:spcPts val="2025"/>
              </a:lnSpc>
              <a:spcBef>
                <a:spcPts val="150"/>
              </a:spcBef>
              <a:spcAft>
                <a:spcPts val="150"/>
              </a:spcAft>
            </a:pPr>
            <a:endParaRPr lang="en-US" altLang="zh-CN" dirty="0">
              <a:effectLs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5" name="文本框 14"/>
          <p:cNvSpPr txBox="1"/>
          <p:nvPr/>
        </p:nvSpPr>
        <p:spPr>
          <a:xfrm>
            <a:off x="408216" y="1779347"/>
            <a:ext cx="7271657" cy="1477328"/>
          </a:xfrm>
          <a:prstGeom prst="rect">
            <a:avLst/>
          </a:prstGeom>
          <a:solidFill>
            <a:srgbClr val="FFFFE4"/>
          </a:solidFill>
          <a:ln>
            <a:solidFill>
              <a:schemeClr val="tx1"/>
            </a:solidFill>
          </a:ln>
        </p:spPr>
        <p:txBody>
          <a:bodyPr wrap="square">
            <a:spAutoFit/>
          </a:bodyPr>
          <a:lstStyle/>
          <a:p>
            <a:r>
              <a:rPr lang="en-US" altLang="zh-CN" dirty="0">
                <a:solidFill>
                  <a:srgbClr val="000000"/>
                </a:solidFill>
                <a:latin typeface="Courier New" panose="02070309020205020404" pitchFamily="49" charset="0"/>
              </a:rPr>
              <a:t>1</a:t>
            </a:r>
            <a:r>
              <a:rPr lang="en-US" altLang="zh-CN" sz="1800" dirty="0">
                <a:solidFill>
                  <a:srgbClr val="FF800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内连接查询</a:t>
            </a:r>
            <a:endParaRPr lang="en-US" altLang="zh-CN" dirty="0">
              <a:solidFill>
                <a:srgbClr val="000000"/>
              </a:solidFill>
              <a:latin typeface="Courier New" panose="02070309020205020404" pitchFamily="49" charset="0"/>
            </a:endParaRPr>
          </a:p>
          <a:p>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隐式内连接： </a:t>
            </a:r>
            <a:endParaRPr lang="en-US" altLang="zh-CN" sz="1800" dirty="0">
              <a:solidFill>
                <a:srgbClr val="000000"/>
              </a:solidFill>
              <a:effectLst/>
              <a:latin typeface="Courier New" panose="02070309020205020404" pitchFamily="49" charset="0"/>
            </a:endParaRPr>
          </a:p>
          <a:p>
            <a:r>
              <a:rPr lang="en-US" altLang="zh-CN" b="1" dirty="0">
                <a:solidFill>
                  <a:srgbClr val="000000"/>
                </a:solidFill>
                <a:latin typeface="Courier New" panose="02070309020205020404" pitchFamily="49" charset="0"/>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A</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B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条件</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b="1" dirty="0">
                <a:solidFill>
                  <a:srgbClr val="000000"/>
                </a:solidFill>
                <a:latin typeface="Courier New" panose="02070309020205020404" pitchFamily="49" charset="0"/>
              </a:rPr>
              <a:t>  </a:t>
            </a:r>
            <a:r>
              <a:rPr lang="zh-CN" altLang="en-US" sz="1800" b="1" dirty="0">
                <a:solidFill>
                  <a:srgbClr val="000080"/>
                </a:solidFill>
                <a:effectLst/>
                <a:latin typeface="Courier New" panose="02070309020205020404" pitchFamily="49" charset="0"/>
              </a:rPr>
              <a:t>显示</a:t>
            </a:r>
            <a:r>
              <a:rPr lang="zh-CN" altLang="en-US" sz="1800" dirty="0">
                <a:solidFill>
                  <a:srgbClr val="000000"/>
                </a:solidFill>
                <a:effectLst/>
                <a:latin typeface="Courier New" panose="02070309020205020404" pitchFamily="49" charset="0"/>
              </a:rPr>
              <a:t>内连接：</a:t>
            </a:r>
            <a:endParaRPr lang="en-US" altLang="zh-CN" sz="1800" dirty="0">
              <a:solidFill>
                <a:srgbClr val="000000"/>
              </a:solidFill>
              <a:effectLst/>
              <a:latin typeface="Courier New" panose="02070309020205020404" pitchFamily="49" charset="0"/>
            </a:endParaRPr>
          </a:p>
          <a:p>
            <a:r>
              <a:rPr lang="en-US" altLang="zh-CN" b="1" dirty="0">
                <a:solidFill>
                  <a:srgbClr val="000000"/>
                </a:solidFill>
                <a:latin typeface="Courier New" panose="02070309020205020404" pitchFamily="49" charset="0"/>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A </a:t>
            </a:r>
            <a:r>
              <a:rPr lang="en-US" altLang="zh-CN" sz="1800" b="1" dirty="0">
                <a:solidFill>
                  <a:srgbClr val="0000FF"/>
                </a:solidFill>
                <a:effectLst/>
                <a:latin typeface="Courier New" panose="02070309020205020404" pitchFamily="49" charset="0"/>
              </a:rPr>
              <a:t>inner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条件</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en-US" altLang="zh-CN" dirty="0">
              <a:solidFill>
                <a:srgbClr val="000000"/>
              </a:solidFill>
              <a:latin typeface="Courier New" panose="02070309020205020404" pitchFamily="49" charset="0"/>
            </a:endParaRPr>
          </a:p>
        </p:txBody>
      </p:sp>
      <p:sp>
        <p:nvSpPr>
          <p:cNvPr id="10" name="文本框 9"/>
          <p:cNvSpPr txBox="1"/>
          <p:nvPr/>
        </p:nvSpPr>
        <p:spPr>
          <a:xfrm>
            <a:off x="399638" y="3745556"/>
            <a:ext cx="7271657" cy="1808468"/>
          </a:xfrm>
          <a:prstGeom prst="rect">
            <a:avLst/>
          </a:prstGeom>
          <a:solidFill>
            <a:srgbClr val="FFFFE4"/>
          </a:solidFill>
          <a:ln>
            <a:solidFill>
              <a:schemeClr val="tx1"/>
            </a:solidFill>
          </a:ln>
        </p:spPr>
        <p:txBody>
          <a:bodyPr wrap="square">
            <a:spAutoFit/>
          </a:bodyPr>
          <a:lstStyle/>
          <a:p>
            <a:r>
              <a:rPr lang="en-US" altLang="zh-CN" dirty="0">
                <a:solidFill>
                  <a:srgbClr val="FF8000"/>
                </a:solidFill>
                <a:latin typeface="Courier New" panose="02070309020205020404" pitchFamily="49" charset="0"/>
              </a:rPr>
              <a:t>2</a:t>
            </a:r>
            <a:r>
              <a:rPr lang="en-US" altLang="zh-CN" sz="1800" dirty="0">
                <a:solidFill>
                  <a:srgbClr val="FF800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外连接查询</a:t>
            </a:r>
            <a:endParaRPr lang="en-US" altLang="zh-CN" dirty="0">
              <a:solidFill>
                <a:srgbClr val="000000"/>
              </a:solidFill>
              <a:latin typeface="Courier New" panose="02070309020205020404" pitchFamily="49" charset="0"/>
            </a:endParaRPr>
          </a:p>
          <a:p>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左外连接：</a:t>
            </a:r>
            <a:r>
              <a:rPr lang="en-US" altLang="zh-CN" sz="1800" b="1" dirty="0">
                <a:solidFill>
                  <a:srgbClr val="0000FF"/>
                </a:solidFill>
                <a:effectLst/>
                <a:latin typeface="Courier New" panose="02070309020205020404" pitchFamily="49" charset="0"/>
              </a:rPr>
              <a:t>left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outer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b="1" dirty="0">
                <a:solidFill>
                  <a:srgbClr val="000000"/>
                </a:solidFill>
                <a:latin typeface="Courier New" panose="02070309020205020404" pitchFamily="49" charset="0"/>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A </a:t>
            </a:r>
            <a:r>
              <a:rPr lang="en-US" altLang="zh-CN" sz="1800" b="1" dirty="0">
                <a:solidFill>
                  <a:srgbClr val="0000FF"/>
                </a:solidFill>
                <a:effectLst/>
                <a:latin typeface="Courier New" panose="02070309020205020404" pitchFamily="49" charset="0"/>
              </a:rPr>
              <a:t>left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outer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条件</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dirty="0">
                <a:solidFill>
                  <a:srgbClr val="000000"/>
                </a:solidFill>
                <a:latin typeface="Courier New" panose="02070309020205020404" pitchFamily="49" charset="0"/>
              </a:rPr>
              <a:t> </a:t>
            </a:r>
            <a:r>
              <a:rPr lang="zh-CN" altLang="en-US" sz="1800" dirty="0">
                <a:solidFill>
                  <a:srgbClr val="000000"/>
                </a:solidFill>
                <a:effectLst/>
                <a:latin typeface="Courier New" panose="02070309020205020404" pitchFamily="49" charset="0"/>
              </a:rPr>
              <a:t>右外连接：</a:t>
            </a:r>
            <a:r>
              <a:rPr lang="en-US" altLang="zh-CN" sz="1800" b="1" dirty="0">
                <a:solidFill>
                  <a:srgbClr val="0000FF"/>
                </a:solidFill>
                <a:effectLst/>
                <a:latin typeface="Courier New" panose="02070309020205020404" pitchFamily="49" charset="0"/>
              </a:rPr>
              <a:t>right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outer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b="1" dirty="0">
                <a:solidFill>
                  <a:srgbClr val="000000"/>
                </a:solidFill>
                <a:latin typeface="Courier New" panose="02070309020205020404" pitchFamily="49" charset="0"/>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A </a:t>
            </a:r>
            <a:r>
              <a:rPr lang="en-US" altLang="zh-CN" sz="1800" b="1" dirty="0">
                <a:solidFill>
                  <a:srgbClr val="0000FF"/>
                </a:solidFill>
                <a:effectLst/>
                <a:latin typeface="Courier New" panose="02070309020205020404" pitchFamily="49" charset="0"/>
              </a:rPr>
              <a:t>right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outer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zh-CN" altLang="en-US" sz="1800" dirty="0">
                <a:solidFill>
                  <a:srgbClr val="000000"/>
                </a:solidFill>
                <a:effectLst/>
                <a:latin typeface="Courier New" panose="02070309020205020404" pitchFamily="49" charset="0"/>
              </a:rPr>
              <a:t>条件</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zh-CN" altLang="en-US" dirty="0">
              <a:effectLst/>
            </a:endParaRPr>
          </a:p>
        </p:txBody>
      </p:sp>
      <p:pic>
        <p:nvPicPr>
          <p:cNvPr id="11" name="图片 10"/>
          <p:cNvPicPr>
            <a:picLocks noChangeAspect="1"/>
          </p:cNvPicPr>
          <p:nvPr/>
        </p:nvPicPr>
        <p:blipFill>
          <a:blip r:embed="rId1"/>
          <a:stretch>
            <a:fillRect/>
          </a:stretch>
        </p:blipFill>
        <p:spPr>
          <a:xfrm>
            <a:off x="8091220" y="1476124"/>
            <a:ext cx="3114845" cy="208377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图片 12"/>
          <p:cNvPicPr>
            <a:picLocks noChangeAspect="1"/>
          </p:cNvPicPr>
          <p:nvPr/>
        </p:nvPicPr>
        <p:blipFill>
          <a:blip r:embed="rId2"/>
          <a:stretch>
            <a:fillRect/>
          </a:stretch>
        </p:blipFill>
        <p:spPr>
          <a:xfrm>
            <a:off x="8156534" y="4060487"/>
            <a:ext cx="3181891" cy="208377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文本框 15"/>
          <p:cNvSpPr txBox="1"/>
          <p:nvPr/>
        </p:nvSpPr>
        <p:spPr>
          <a:xfrm>
            <a:off x="520183" y="921134"/>
            <a:ext cx="6097554" cy="369332"/>
          </a:xfrm>
          <a:prstGeom prst="rect">
            <a:avLst/>
          </a:prstGeom>
          <a:noFill/>
        </p:spPr>
        <p:txBody>
          <a:bodyPr wrap="square">
            <a:spAutoFit/>
          </a:bodyPr>
          <a:lstStyle/>
          <a:p>
            <a:pPr marL="285750" indent="-285750">
              <a:buFont typeface="Wingdings" panose="05000000000000000000" pitchFamily="2" charset="2"/>
              <a:buChar char="l"/>
            </a:pPr>
            <a:r>
              <a:rPr lang="zh-CN" altLang="en-US" dirty="0"/>
              <a:t>介绍</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341277" y="964112"/>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内连接案例</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4" name="文本框 13"/>
          <p:cNvSpPr txBox="1"/>
          <p:nvPr/>
        </p:nvSpPr>
        <p:spPr>
          <a:xfrm>
            <a:off x="341277" y="1536177"/>
            <a:ext cx="9510226" cy="369332"/>
          </a:xfrm>
          <a:prstGeom prst="rect">
            <a:avLst/>
          </a:prstGeom>
          <a:noFill/>
        </p:spPr>
        <p:txBody>
          <a:bodyPr wrap="square">
            <a:spAutoFit/>
          </a:bodyPr>
          <a:lstStyle/>
          <a:p>
            <a:r>
              <a:rPr lang="zh-CN" altLang="en-US" dirty="0"/>
              <a:t>内连接：只有进行连接的两个表中都存在与连接条件相匹配的数据才会被保留下来。</a:t>
            </a:r>
            <a:endParaRPr lang="zh-CN" altLang="en-US" dirty="0"/>
          </a:p>
        </p:txBody>
      </p:sp>
      <p:sp>
        <p:nvSpPr>
          <p:cNvPr id="17" name="文本框 16"/>
          <p:cNvSpPr txBox="1"/>
          <p:nvPr/>
        </p:nvSpPr>
        <p:spPr>
          <a:xfrm>
            <a:off x="341277" y="2108242"/>
            <a:ext cx="11129667" cy="2861310"/>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 </a:t>
            </a:r>
            <a:r>
              <a:rPr lang="zh-CN" altLang="en-US" sz="1800" dirty="0">
                <a:solidFill>
                  <a:srgbClr val="008000"/>
                </a:solidFill>
                <a:effectLst/>
                <a:latin typeface="Courier New" panose="02070309020205020404" pitchFamily="49" charset="0"/>
              </a:rPr>
              <a:t>创建课程表 </a:t>
            </a:r>
            <a:endParaRPr lang="en-US" altLang="zh-CN" sz="1800" dirty="0">
              <a:solidFill>
                <a:srgbClr val="008000"/>
              </a:solidFill>
              <a:effectLst/>
              <a:latin typeface="Courier New" panose="02070309020205020404" pitchFamily="49" charset="0"/>
            </a:endParaRPr>
          </a:p>
          <a:p>
            <a:r>
              <a:rPr lang="en-US" altLang="zh-CN" sz="1800">
                <a:effectLst/>
                <a:latin typeface="Courier New" panose="02070309020205020404" pitchFamily="49" charset="0"/>
              </a:rPr>
              <a:t>create table course (cid string , cname string, tid string) row format delimited fields terminated by '\t'; </a:t>
            </a:r>
            <a:endParaRPr lang="en-US" altLang="zh-CN" sz="1800">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load</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data</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local</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inpath</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'/export/data/</a:t>
            </a:r>
            <a:r>
              <a:rPr lang="en-US" altLang="zh-CN" sz="1800" dirty="0" err="1">
                <a:solidFill>
                  <a:srgbClr val="808080"/>
                </a:solidFill>
                <a:effectLst/>
                <a:latin typeface="Courier New" panose="02070309020205020404" pitchFamily="49" charset="0"/>
              </a:rPr>
              <a:t>hivedatas</a:t>
            </a:r>
            <a:r>
              <a:rPr lang="en-US" altLang="zh-CN" sz="1800" dirty="0">
                <a:solidFill>
                  <a:srgbClr val="808080"/>
                </a:solidFill>
                <a:effectLst/>
                <a:latin typeface="Courier New" panose="02070309020205020404" pitchFamily="49" charset="0"/>
              </a:rPr>
              <a:t>/course.txt'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course</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sz="1800" dirty="0">
                <a:solidFill>
                  <a:srgbClr val="008000"/>
                </a:solidFill>
                <a:effectLst/>
                <a:latin typeface="Courier New" panose="02070309020205020404" pitchFamily="49" charset="0"/>
              </a:rPr>
              <a:t>-- </a:t>
            </a:r>
            <a:r>
              <a:rPr lang="zh-CN" altLang="en-US" sz="1800" dirty="0">
                <a:solidFill>
                  <a:srgbClr val="008000"/>
                </a:solidFill>
                <a:effectLst/>
                <a:latin typeface="Courier New" panose="02070309020205020404" pitchFamily="49" charset="0"/>
              </a:rPr>
              <a:t>创建教师表 </a:t>
            </a:r>
            <a:endParaRPr lang="en-US" altLang="zh-CN" sz="1800" dirty="0">
              <a:solidFill>
                <a:srgbClr val="008000"/>
              </a:solidFill>
              <a:effectLst/>
              <a:latin typeface="Courier New" panose="02070309020205020404" pitchFamily="49" charset="0"/>
            </a:endParaRPr>
          </a:p>
          <a:p>
            <a:r>
              <a:rPr lang="en-US" altLang="zh-CN" sz="1800">
                <a:effectLst/>
                <a:latin typeface="Courier New" panose="02070309020205020404" pitchFamily="49" charset="0"/>
              </a:rPr>
              <a:t>create table teacher (tid string , tname string) row format delimited fields terminated by '\t'; </a:t>
            </a:r>
            <a:endParaRPr lang="en-US" altLang="zh-CN" sz="1800">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load</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data</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local</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inpath</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'/export/data/</a:t>
            </a:r>
            <a:r>
              <a:rPr lang="en-US" altLang="zh-CN" sz="1800" dirty="0" err="1">
                <a:solidFill>
                  <a:srgbClr val="808080"/>
                </a:solidFill>
                <a:effectLst/>
                <a:latin typeface="Courier New" panose="02070309020205020404" pitchFamily="49" charset="0"/>
              </a:rPr>
              <a:t>hivedatas</a:t>
            </a:r>
            <a:r>
              <a:rPr lang="en-US" altLang="zh-CN" sz="1800" dirty="0">
                <a:solidFill>
                  <a:srgbClr val="808080"/>
                </a:solidFill>
                <a:effectLst/>
                <a:latin typeface="Courier New" panose="02070309020205020404" pitchFamily="49" charset="0"/>
              </a:rPr>
              <a:t>/teacher.txt'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table</a:t>
            </a:r>
            <a:r>
              <a:rPr lang="en-US" altLang="zh-CN" sz="1800" dirty="0">
                <a:solidFill>
                  <a:srgbClr val="000000"/>
                </a:solidFill>
                <a:effectLst/>
                <a:latin typeface="Courier New" panose="02070309020205020404" pitchFamily="49" charset="0"/>
              </a:rPr>
              <a:t> teacher</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dirty="0">
              <a:effectLst/>
            </a:endParaRPr>
          </a:p>
          <a:p>
            <a:endParaRPr lang="en-US" altLang="zh-CN" dirty="0">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520183" y="921134"/>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内连接案例</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7" name="文本框 16"/>
          <p:cNvSpPr txBox="1"/>
          <p:nvPr/>
        </p:nvSpPr>
        <p:spPr>
          <a:xfrm>
            <a:off x="710880" y="1392309"/>
            <a:ext cx="10429871" cy="923330"/>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隐式内连接</a:t>
            </a:r>
            <a:r>
              <a:rPr lang="en-US" altLang="zh-CN" sz="1800" dirty="0">
                <a:solidFill>
                  <a:srgbClr val="008000"/>
                </a:solidFill>
                <a:effectLst/>
                <a:latin typeface="Courier New" panose="02070309020205020404" pitchFamily="49" charset="0"/>
              </a:rPr>
              <a:t>: select * from A,B where </a:t>
            </a:r>
            <a:r>
              <a:rPr lang="zh-CN" altLang="en-US" sz="1800" dirty="0">
                <a:solidFill>
                  <a:srgbClr val="008000"/>
                </a:solidFill>
                <a:effectLst/>
                <a:latin typeface="Courier New" panose="02070309020205020404" pitchFamily="49" charset="0"/>
              </a:rPr>
              <a:t>条件 </a:t>
            </a:r>
            <a:endParaRPr lang="en-US" altLang="zh-CN" sz="1800" dirty="0">
              <a:solidFill>
                <a:srgbClr val="008000"/>
              </a:solidFill>
              <a:effectLst/>
              <a:latin typeface="Courier New" panose="02070309020205020404" pitchFamily="49" charset="0"/>
            </a:endParaRPr>
          </a:p>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查询每个课程对应的老师信息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cname</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tname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course a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teacher b </a:t>
            </a:r>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p:txBody>
      </p:sp>
      <p:pic>
        <p:nvPicPr>
          <p:cNvPr id="6" name="图片 5"/>
          <p:cNvPicPr>
            <a:picLocks noChangeAspect="1"/>
          </p:cNvPicPr>
          <p:nvPr/>
        </p:nvPicPr>
        <p:blipFill>
          <a:blip r:embed="rId1"/>
          <a:stretch>
            <a:fillRect/>
          </a:stretch>
        </p:blipFill>
        <p:spPr>
          <a:xfrm>
            <a:off x="2651647" y="4542362"/>
            <a:ext cx="4372792" cy="1454947"/>
          </a:xfrm>
          <a:prstGeom prst="rect">
            <a:avLst/>
          </a:prstGeom>
        </p:spPr>
      </p:pic>
      <p:sp>
        <p:nvSpPr>
          <p:cNvPr id="10" name="文本框 9"/>
          <p:cNvSpPr txBox="1"/>
          <p:nvPr/>
        </p:nvSpPr>
        <p:spPr>
          <a:xfrm>
            <a:off x="611630" y="2828836"/>
            <a:ext cx="10529121" cy="1200329"/>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显式内连接</a:t>
            </a:r>
            <a:r>
              <a:rPr lang="en-US" altLang="zh-CN" sz="1800" dirty="0">
                <a:solidFill>
                  <a:srgbClr val="008000"/>
                </a:solidFill>
                <a:effectLst/>
                <a:latin typeface="Courier New" panose="02070309020205020404" pitchFamily="49" charset="0"/>
              </a:rPr>
              <a:t>: select * from A inner join B on </a:t>
            </a:r>
            <a:r>
              <a:rPr lang="zh-CN" altLang="en-US" sz="1800" dirty="0">
                <a:solidFill>
                  <a:srgbClr val="008000"/>
                </a:solidFill>
                <a:effectLst/>
                <a:latin typeface="Courier New" panose="02070309020205020404" pitchFamily="49" charset="0"/>
              </a:rPr>
              <a:t>条件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cname</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tname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course a </a:t>
            </a:r>
            <a:r>
              <a:rPr lang="en-US" altLang="zh-CN" sz="1800" b="1" dirty="0">
                <a:solidFill>
                  <a:srgbClr val="0000FF"/>
                </a:solidFill>
                <a:effectLst/>
                <a:latin typeface="Courier New" panose="02070309020205020404" pitchFamily="49" charset="0"/>
              </a:rPr>
              <a:t>inner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teacher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cname</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tname</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course a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teacher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b="1" dirty="0">
                <a:solidFill>
                  <a:srgbClr val="000080"/>
                </a:solidFill>
                <a:effectLst/>
                <a:latin typeface="Courier New" panose="02070309020205020404" pitchFamily="49" charset="0"/>
              </a:rPr>
              <a:t>;</a:t>
            </a:r>
            <a:endParaRPr lang="en-US" altLang="zh-CN" dirty="0">
              <a:effectLst/>
            </a:endParaRPr>
          </a:p>
          <a:p>
            <a:endParaRPr lang="en-US" altLang="zh-CN" dirty="0">
              <a:effectLs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520183" y="921134"/>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内连接案例</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pic>
        <p:nvPicPr>
          <p:cNvPr id="4" name="图片 3"/>
          <p:cNvPicPr>
            <a:picLocks noChangeAspect="1"/>
          </p:cNvPicPr>
          <p:nvPr/>
        </p:nvPicPr>
        <p:blipFill>
          <a:blip r:embed="rId1"/>
          <a:stretch>
            <a:fillRect/>
          </a:stretch>
        </p:blipFill>
        <p:spPr>
          <a:xfrm>
            <a:off x="4550812" y="1558796"/>
            <a:ext cx="5124450" cy="1571625"/>
          </a:xfrm>
          <a:prstGeom prst="rect">
            <a:avLst/>
          </a:prstGeom>
        </p:spPr>
      </p:pic>
      <p:pic>
        <p:nvPicPr>
          <p:cNvPr id="8" name="图片 7"/>
          <p:cNvPicPr>
            <a:picLocks noChangeAspect="1"/>
          </p:cNvPicPr>
          <p:nvPr/>
        </p:nvPicPr>
        <p:blipFill>
          <a:blip r:embed="rId2"/>
          <a:stretch>
            <a:fillRect/>
          </a:stretch>
        </p:blipFill>
        <p:spPr>
          <a:xfrm>
            <a:off x="1874287" y="1596300"/>
            <a:ext cx="2676525" cy="361950"/>
          </a:xfrm>
          <a:prstGeom prst="rect">
            <a:avLst/>
          </a:prstGeom>
        </p:spPr>
      </p:pic>
      <p:pic>
        <p:nvPicPr>
          <p:cNvPr id="18" name="图片 17"/>
          <p:cNvPicPr>
            <a:picLocks noChangeAspect="1"/>
          </p:cNvPicPr>
          <p:nvPr/>
        </p:nvPicPr>
        <p:blipFill>
          <a:blip r:embed="rId1"/>
          <a:stretch>
            <a:fillRect/>
          </a:stretch>
        </p:blipFill>
        <p:spPr>
          <a:xfrm>
            <a:off x="4550812" y="3355230"/>
            <a:ext cx="5124450" cy="1571625"/>
          </a:xfrm>
          <a:prstGeom prst="rect">
            <a:avLst/>
          </a:prstGeom>
        </p:spPr>
      </p:pic>
      <p:pic>
        <p:nvPicPr>
          <p:cNvPr id="22" name="图片 21"/>
          <p:cNvPicPr>
            <a:picLocks noChangeAspect="1"/>
          </p:cNvPicPr>
          <p:nvPr/>
        </p:nvPicPr>
        <p:blipFill>
          <a:blip r:embed="rId2"/>
          <a:stretch>
            <a:fillRect/>
          </a:stretch>
        </p:blipFill>
        <p:spPr>
          <a:xfrm>
            <a:off x="1874287" y="3348476"/>
            <a:ext cx="2676525" cy="361950"/>
          </a:xfrm>
          <a:prstGeom prst="rect">
            <a:avLst/>
          </a:prstGeom>
        </p:spPr>
      </p:pic>
      <p:pic>
        <p:nvPicPr>
          <p:cNvPr id="25" name="图片 24"/>
          <p:cNvPicPr>
            <a:picLocks noChangeAspect="1"/>
          </p:cNvPicPr>
          <p:nvPr/>
        </p:nvPicPr>
        <p:blipFill>
          <a:blip r:embed="rId1"/>
          <a:stretch>
            <a:fillRect/>
          </a:stretch>
        </p:blipFill>
        <p:spPr>
          <a:xfrm>
            <a:off x="4573027" y="5042186"/>
            <a:ext cx="5124450" cy="1571625"/>
          </a:xfrm>
          <a:prstGeom prst="rect">
            <a:avLst/>
          </a:prstGeom>
        </p:spPr>
      </p:pic>
      <p:pic>
        <p:nvPicPr>
          <p:cNvPr id="28" name="图片 27"/>
          <p:cNvPicPr>
            <a:picLocks noChangeAspect="1"/>
          </p:cNvPicPr>
          <p:nvPr/>
        </p:nvPicPr>
        <p:blipFill>
          <a:blip r:embed="rId2"/>
          <a:stretch>
            <a:fillRect/>
          </a:stretch>
        </p:blipFill>
        <p:spPr>
          <a:xfrm>
            <a:off x="1874286" y="5143599"/>
            <a:ext cx="2676525" cy="361950"/>
          </a:xfrm>
          <a:prstGeom prst="rect">
            <a:avLst/>
          </a:prstGeom>
        </p:spPr>
      </p:pic>
      <p:pic>
        <p:nvPicPr>
          <p:cNvPr id="38" name="图片 37"/>
          <p:cNvPicPr>
            <a:picLocks noChangeAspect="1"/>
          </p:cNvPicPr>
          <p:nvPr/>
        </p:nvPicPr>
        <p:blipFill>
          <a:blip r:embed="rId3"/>
          <a:stretch>
            <a:fillRect/>
          </a:stretch>
        </p:blipFill>
        <p:spPr>
          <a:xfrm>
            <a:off x="1926166" y="2016941"/>
            <a:ext cx="2390775" cy="361950"/>
          </a:xfrm>
          <a:prstGeom prst="rect">
            <a:avLst/>
          </a:prstGeom>
        </p:spPr>
      </p:pic>
      <p:pic>
        <p:nvPicPr>
          <p:cNvPr id="39" name="图片 38"/>
          <p:cNvPicPr>
            <a:picLocks noChangeAspect="1"/>
          </p:cNvPicPr>
          <p:nvPr/>
        </p:nvPicPr>
        <p:blipFill>
          <a:blip r:embed="rId3"/>
          <a:stretch>
            <a:fillRect/>
          </a:stretch>
        </p:blipFill>
        <p:spPr>
          <a:xfrm>
            <a:off x="1926166" y="2344062"/>
            <a:ext cx="2390775" cy="361950"/>
          </a:xfrm>
          <a:prstGeom prst="rect">
            <a:avLst/>
          </a:prstGeom>
        </p:spPr>
      </p:pic>
      <p:pic>
        <p:nvPicPr>
          <p:cNvPr id="40" name="图片 39"/>
          <p:cNvPicPr>
            <a:picLocks noChangeAspect="1"/>
          </p:cNvPicPr>
          <p:nvPr/>
        </p:nvPicPr>
        <p:blipFill>
          <a:blip r:embed="rId3"/>
          <a:stretch>
            <a:fillRect/>
          </a:stretch>
        </p:blipFill>
        <p:spPr>
          <a:xfrm>
            <a:off x="1926165" y="2762798"/>
            <a:ext cx="2390775" cy="361950"/>
          </a:xfrm>
          <a:prstGeom prst="rect">
            <a:avLst/>
          </a:prstGeom>
        </p:spPr>
      </p:pic>
      <p:pic>
        <p:nvPicPr>
          <p:cNvPr id="42" name="图片 41"/>
          <p:cNvPicPr>
            <a:picLocks noChangeAspect="1"/>
          </p:cNvPicPr>
          <p:nvPr/>
        </p:nvPicPr>
        <p:blipFill>
          <a:blip r:embed="rId4"/>
          <a:stretch>
            <a:fillRect/>
          </a:stretch>
        </p:blipFill>
        <p:spPr>
          <a:xfrm>
            <a:off x="1926165" y="3765698"/>
            <a:ext cx="2324100" cy="352425"/>
          </a:xfrm>
          <a:prstGeom prst="rect">
            <a:avLst/>
          </a:prstGeom>
        </p:spPr>
      </p:pic>
      <p:pic>
        <p:nvPicPr>
          <p:cNvPr id="43" name="图片 42"/>
          <p:cNvPicPr>
            <a:picLocks noChangeAspect="1"/>
          </p:cNvPicPr>
          <p:nvPr/>
        </p:nvPicPr>
        <p:blipFill>
          <a:blip r:embed="rId4"/>
          <a:stretch>
            <a:fillRect/>
          </a:stretch>
        </p:blipFill>
        <p:spPr>
          <a:xfrm>
            <a:off x="1926165" y="4129668"/>
            <a:ext cx="2324100" cy="352425"/>
          </a:xfrm>
          <a:prstGeom prst="rect">
            <a:avLst/>
          </a:prstGeom>
        </p:spPr>
      </p:pic>
      <p:pic>
        <p:nvPicPr>
          <p:cNvPr id="44" name="图片 43"/>
          <p:cNvPicPr>
            <a:picLocks noChangeAspect="1"/>
          </p:cNvPicPr>
          <p:nvPr/>
        </p:nvPicPr>
        <p:blipFill>
          <a:blip r:embed="rId4"/>
          <a:stretch>
            <a:fillRect/>
          </a:stretch>
        </p:blipFill>
        <p:spPr>
          <a:xfrm>
            <a:off x="1926165" y="4517190"/>
            <a:ext cx="2324100" cy="352425"/>
          </a:xfrm>
          <a:prstGeom prst="rect">
            <a:avLst/>
          </a:prstGeom>
        </p:spPr>
      </p:pic>
      <p:pic>
        <p:nvPicPr>
          <p:cNvPr id="50" name="图片 49"/>
          <p:cNvPicPr>
            <a:picLocks noChangeAspect="1"/>
          </p:cNvPicPr>
          <p:nvPr/>
        </p:nvPicPr>
        <p:blipFill>
          <a:blip r:embed="rId5"/>
          <a:stretch>
            <a:fillRect/>
          </a:stretch>
        </p:blipFill>
        <p:spPr>
          <a:xfrm>
            <a:off x="1909836" y="5464129"/>
            <a:ext cx="2511102" cy="517556"/>
          </a:xfrm>
          <a:prstGeom prst="rect">
            <a:avLst/>
          </a:prstGeom>
        </p:spPr>
      </p:pic>
      <p:pic>
        <p:nvPicPr>
          <p:cNvPr id="51" name="图片 50"/>
          <p:cNvPicPr>
            <a:picLocks noChangeAspect="1"/>
          </p:cNvPicPr>
          <p:nvPr/>
        </p:nvPicPr>
        <p:blipFill>
          <a:blip r:embed="rId5"/>
          <a:stretch>
            <a:fillRect/>
          </a:stretch>
        </p:blipFill>
        <p:spPr>
          <a:xfrm>
            <a:off x="1909836" y="5811383"/>
            <a:ext cx="2478444" cy="510825"/>
          </a:xfrm>
          <a:prstGeom prst="rect">
            <a:avLst/>
          </a:prstGeom>
        </p:spPr>
      </p:pic>
      <p:pic>
        <p:nvPicPr>
          <p:cNvPr id="52" name="图片 51"/>
          <p:cNvPicPr>
            <a:picLocks noChangeAspect="1"/>
          </p:cNvPicPr>
          <p:nvPr/>
        </p:nvPicPr>
        <p:blipFill>
          <a:blip r:embed="rId5"/>
          <a:stretch>
            <a:fillRect/>
          </a:stretch>
        </p:blipFill>
        <p:spPr>
          <a:xfrm>
            <a:off x="1942494" y="6167055"/>
            <a:ext cx="2478444" cy="510825"/>
          </a:xfrm>
          <a:prstGeom prst="rect">
            <a:avLst/>
          </a:prstGeom>
        </p:spPr>
      </p:pic>
      <p:cxnSp>
        <p:nvCxnSpPr>
          <p:cNvPr id="56" name="直接箭头连接符 55"/>
          <p:cNvCxnSpPr/>
          <p:nvPr/>
        </p:nvCxnSpPr>
        <p:spPr>
          <a:xfrm>
            <a:off x="382555" y="2575249"/>
            <a:ext cx="1399592" cy="0"/>
          </a:xfrm>
          <a:prstGeom prst="straightConnector1">
            <a:avLst/>
          </a:prstGeom>
          <a:ln w="28575">
            <a:solidFill>
              <a:srgbClr val="92D050"/>
            </a:solidFill>
            <a:tailEnd type="triangle"/>
          </a:ln>
        </p:spPr>
        <p:style>
          <a:lnRef idx="1">
            <a:schemeClr val="accent3"/>
          </a:lnRef>
          <a:fillRef idx="0">
            <a:schemeClr val="accent3"/>
          </a:fillRef>
          <a:effectRef idx="0">
            <a:schemeClr val="accent3"/>
          </a:effectRef>
          <a:fontRef idx="minor">
            <a:schemeClr val="tx1"/>
          </a:fontRef>
        </p:style>
      </p:cxnSp>
      <p:cxnSp>
        <p:nvCxnSpPr>
          <p:cNvPr id="57" name="直接箭头连接符 56"/>
          <p:cNvCxnSpPr/>
          <p:nvPr/>
        </p:nvCxnSpPr>
        <p:spPr>
          <a:xfrm>
            <a:off x="401216" y="3965510"/>
            <a:ext cx="1399592" cy="0"/>
          </a:xfrm>
          <a:prstGeom prst="straightConnector1">
            <a:avLst/>
          </a:prstGeom>
          <a:ln w="28575">
            <a:solidFill>
              <a:srgbClr val="92D050"/>
            </a:solidFill>
            <a:tailEnd type="triangle"/>
          </a:ln>
        </p:spPr>
        <p:style>
          <a:lnRef idx="1">
            <a:schemeClr val="accent3"/>
          </a:lnRef>
          <a:fillRef idx="0">
            <a:schemeClr val="accent3"/>
          </a:fillRef>
          <a:effectRef idx="0">
            <a:schemeClr val="accent3"/>
          </a:effectRef>
          <a:fontRef idx="minor">
            <a:schemeClr val="tx1"/>
          </a:fontRef>
        </p:style>
      </p:cxnSp>
      <p:cxnSp>
        <p:nvCxnSpPr>
          <p:cNvPr id="58" name="直接箭头连接符 57"/>
          <p:cNvCxnSpPr/>
          <p:nvPr/>
        </p:nvCxnSpPr>
        <p:spPr>
          <a:xfrm>
            <a:off x="382555" y="6419462"/>
            <a:ext cx="1399592" cy="0"/>
          </a:xfrm>
          <a:prstGeom prst="straightConnector1">
            <a:avLst/>
          </a:prstGeom>
          <a:ln w="28575">
            <a:solidFill>
              <a:srgbClr val="92D050"/>
            </a:solidFill>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529513" y="918579"/>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外连接案例</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0" name="文本框 9"/>
          <p:cNvSpPr txBox="1"/>
          <p:nvPr/>
        </p:nvSpPr>
        <p:spPr>
          <a:xfrm>
            <a:off x="626904" y="1426394"/>
            <a:ext cx="10163369" cy="861774"/>
          </a:xfrm>
          <a:prstGeom prst="rect">
            <a:avLst/>
          </a:prstGeom>
          <a:noFill/>
        </p:spPr>
        <p:txBody>
          <a:bodyPr wrap="square">
            <a:spAutoFit/>
          </a:bodyPr>
          <a:lstStyle/>
          <a:p>
            <a:pPr marL="285750" indent="-285750">
              <a:buFont typeface="Wingdings" panose="05000000000000000000" pitchFamily="2" charset="2"/>
              <a:buChar char="Ø"/>
            </a:pPr>
            <a:r>
              <a:rPr lang="zh-CN" altLang="en-US" sz="1600" b="1" dirty="0"/>
              <a:t>左外连接（</a:t>
            </a:r>
            <a:r>
              <a:rPr lang="en-US" altLang="zh-CN" sz="1600" b="1" dirty="0"/>
              <a:t>LEFT OUTER JOIN</a:t>
            </a:r>
            <a:r>
              <a:rPr lang="zh-CN" altLang="en-US" sz="1600" dirty="0"/>
              <a:t>）</a:t>
            </a:r>
            <a:endParaRPr lang="en-US" altLang="zh-CN" sz="1600" dirty="0"/>
          </a:p>
          <a:p>
            <a:r>
              <a:rPr lang="en-US" altLang="zh-CN" sz="1600" dirty="0"/>
              <a:t> </a:t>
            </a:r>
            <a:r>
              <a:rPr lang="zh-CN" altLang="en-US" sz="1600" dirty="0"/>
              <a:t>左外连接：</a:t>
            </a:r>
            <a:r>
              <a:rPr lang="en-US" altLang="zh-CN" sz="1600" dirty="0"/>
              <a:t>JOIN</a:t>
            </a:r>
            <a:r>
              <a:rPr lang="zh-CN" altLang="en-US" sz="1600" dirty="0"/>
              <a:t>操作符左边表中符合</a:t>
            </a:r>
            <a:r>
              <a:rPr lang="en-US" altLang="zh-CN" sz="1600" dirty="0"/>
              <a:t>WHERE</a:t>
            </a:r>
            <a:r>
              <a:rPr lang="zh-CN" altLang="en-US" sz="1600" dirty="0"/>
              <a:t>子句的所有记录将会被返回。</a:t>
            </a:r>
            <a:endParaRPr lang="zh-CN" altLang="en-US" sz="1600" dirty="0"/>
          </a:p>
          <a:p>
            <a:endParaRPr lang="en-US" altLang="zh-CN" dirty="0"/>
          </a:p>
        </p:txBody>
      </p:sp>
      <p:sp>
        <p:nvSpPr>
          <p:cNvPr id="13" name="文本框 12"/>
          <p:cNvSpPr txBox="1"/>
          <p:nvPr/>
        </p:nvSpPr>
        <p:spPr>
          <a:xfrm>
            <a:off x="710880" y="2288168"/>
            <a:ext cx="10325359" cy="1477328"/>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给</a:t>
            </a:r>
            <a:r>
              <a:rPr lang="en-US" altLang="zh-CN" sz="1800" dirty="0">
                <a:solidFill>
                  <a:srgbClr val="008000"/>
                </a:solidFill>
                <a:effectLst/>
                <a:latin typeface="Courier New" panose="02070309020205020404" pitchFamily="49" charset="0"/>
              </a:rPr>
              <a:t>teacher</a:t>
            </a:r>
            <a:r>
              <a:rPr lang="zh-CN" altLang="en-US" sz="1800" dirty="0">
                <a:solidFill>
                  <a:srgbClr val="008000"/>
                </a:solidFill>
                <a:effectLst/>
                <a:latin typeface="Courier New" panose="02070309020205020404" pitchFamily="49" charset="0"/>
              </a:rPr>
              <a:t>表插入数据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insert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teacher </a:t>
            </a:r>
            <a:r>
              <a:rPr lang="en-US" altLang="zh-CN" sz="1800" b="1" dirty="0">
                <a:solidFill>
                  <a:srgbClr val="0000FF"/>
                </a:solidFill>
                <a:effectLst/>
                <a:latin typeface="Courier New" panose="02070309020205020404" pitchFamily="49" charset="0"/>
              </a:rPr>
              <a:t>values</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a:t>
            </a:r>
            <a:r>
              <a:rPr lang="zh-CN" altLang="en-US" sz="1800" dirty="0">
                <a:solidFill>
                  <a:srgbClr val="808080"/>
                </a:solidFill>
                <a:effectLst/>
                <a:latin typeface="Courier New" panose="02070309020205020404" pitchFamily="49" charset="0"/>
              </a:rPr>
              <a:t>赵六</a:t>
            </a:r>
            <a:r>
              <a:rPr lang="en-US" altLang="zh-CN" sz="1800" dirty="0">
                <a:solidFill>
                  <a:srgbClr val="808080"/>
                </a:solidFill>
                <a:effectLst/>
                <a:latin typeface="Courier New" panose="02070309020205020404" pitchFamily="49" charset="0"/>
              </a:rPr>
              <a:t>’</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左外连接查询，既可以看到有课的老师，也可以看到没课的老师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teacher a </a:t>
            </a:r>
            <a:r>
              <a:rPr lang="en-US" altLang="zh-CN" sz="1800" b="1" dirty="0">
                <a:solidFill>
                  <a:srgbClr val="0000FF"/>
                </a:solidFill>
                <a:effectLst/>
                <a:latin typeface="Courier New" panose="02070309020205020404" pitchFamily="49" charset="0"/>
              </a:rPr>
              <a:t>left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course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endParaRPr lang="en-US" altLang="zh-CN" sz="1800" dirty="0">
              <a:solidFill>
                <a:srgbClr val="000000"/>
              </a:solidFill>
              <a:effectLst/>
              <a:latin typeface="Courier New" panose="02070309020205020404" pitchFamily="49" charset="0"/>
            </a:endParaRPr>
          </a:p>
        </p:txBody>
      </p:sp>
      <p:pic>
        <p:nvPicPr>
          <p:cNvPr id="5" name="图片 4"/>
          <p:cNvPicPr>
            <a:picLocks noChangeAspect="1"/>
          </p:cNvPicPr>
          <p:nvPr/>
        </p:nvPicPr>
        <p:blipFill>
          <a:blip r:embed="rId1"/>
          <a:stretch>
            <a:fillRect/>
          </a:stretch>
        </p:blipFill>
        <p:spPr>
          <a:xfrm>
            <a:off x="710880" y="4166453"/>
            <a:ext cx="8236749" cy="177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529513" y="918579"/>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外连接案例</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5" name="文本框 14"/>
          <p:cNvSpPr txBox="1"/>
          <p:nvPr/>
        </p:nvSpPr>
        <p:spPr>
          <a:xfrm>
            <a:off x="594827" y="1573562"/>
            <a:ext cx="9332944" cy="615553"/>
          </a:xfrm>
          <a:prstGeom prst="rect">
            <a:avLst/>
          </a:prstGeom>
          <a:noFill/>
        </p:spPr>
        <p:txBody>
          <a:bodyPr wrap="square">
            <a:spAutoFit/>
          </a:bodyPr>
          <a:lstStyle/>
          <a:p>
            <a:pPr marL="285750" indent="-285750">
              <a:buFont typeface="Wingdings" panose="05000000000000000000" pitchFamily="2" charset="2"/>
              <a:buChar char="Ø"/>
            </a:pPr>
            <a:r>
              <a:rPr lang="zh-CN" altLang="en-US" sz="1600" b="1" dirty="0"/>
              <a:t>右外连接（</a:t>
            </a:r>
            <a:r>
              <a:rPr lang="en-US" altLang="zh-CN" sz="1600" b="1" dirty="0"/>
              <a:t>RIGHT OUTER JOIN</a:t>
            </a:r>
            <a:r>
              <a:rPr lang="zh-CN" altLang="en-US" sz="1600" dirty="0"/>
              <a:t>）</a:t>
            </a:r>
            <a:endParaRPr lang="zh-CN" altLang="en-US" sz="1600" dirty="0"/>
          </a:p>
          <a:p>
            <a:r>
              <a:rPr lang="zh-CN" altLang="en-US" sz="1600" dirty="0"/>
              <a:t> 右外连接：</a:t>
            </a:r>
            <a:r>
              <a:rPr lang="en-US" altLang="zh-CN" sz="1600" dirty="0"/>
              <a:t>JOIN</a:t>
            </a:r>
            <a:r>
              <a:rPr lang="zh-CN" altLang="en-US" sz="1600" dirty="0"/>
              <a:t>操作符右边表中符合</a:t>
            </a:r>
            <a:r>
              <a:rPr lang="en-US" altLang="zh-CN" sz="1600" dirty="0"/>
              <a:t>WHERE</a:t>
            </a:r>
            <a:r>
              <a:rPr lang="zh-CN" altLang="en-US" sz="1600" dirty="0"/>
              <a:t>子句的所有记录将会被返回</a:t>
            </a:r>
            <a:r>
              <a:rPr lang="zh-CN" altLang="en-US" dirty="0"/>
              <a:t>。</a:t>
            </a:r>
            <a:endParaRPr lang="zh-CN" altLang="en-US" dirty="0"/>
          </a:p>
        </p:txBody>
      </p:sp>
      <p:sp>
        <p:nvSpPr>
          <p:cNvPr id="13" name="文本框 12"/>
          <p:cNvSpPr txBox="1"/>
          <p:nvPr/>
        </p:nvSpPr>
        <p:spPr>
          <a:xfrm>
            <a:off x="731774" y="2367706"/>
            <a:ext cx="10439202" cy="1477328"/>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给</a:t>
            </a:r>
            <a:r>
              <a:rPr lang="en-US" altLang="zh-CN" sz="1800" dirty="0">
                <a:solidFill>
                  <a:srgbClr val="008000"/>
                </a:solidFill>
                <a:effectLst/>
                <a:latin typeface="Courier New" panose="02070309020205020404" pitchFamily="49" charset="0"/>
              </a:rPr>
              <a:t>course</a:t>
            </a:r>
            <a:r>
              <a:rPr lang="zh-CN" altLang="en-US" sz="1800" dirty="0">
                <a:solidFill>
                  <a:srgbClr val="008000"/>
                </a:solidFill>
                <a:effectLst/>
                <a:latin typeface="Courier New" panose="02070309020205020404" pitchFamily="49" charset="0"/>
              </a:rPr>
              <a:t>表添加数据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insert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into</a:t>
            </a:r>
            <a:r>
              <a:rPr lang="en-US" altLang="zh-CN" sz="1800" dirty="0">
                <a:solidFill>
                  <a:srgbClr val="000000"/>
                </a:solidFill>
                <a:effectLst/>
                <a:latin typeface="Courier New" panose="02070309020205020404" pitchFamily="49" charset="0"/>
              </a:rPr>
              <a:t> course </a:t>
            </a:r>
            <a:r>
              <a:rPr lang="en-US" altLang="zh-CN" sz="1800" b="1" dirty="0">
                <a:solidFill>
                  <a:srgbClr val="0000FF"/>
                </a:solidFill>
                <a:effectLst/>
                <a:latin typeface="Courier New" panose="02070309020205020404" pitchFamily="49" charset="0"/>
              </a:rPr>
              <a:t>values</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a:t>
            </a:r>
            <a:r>
              <a:rPr lang="zh-CN" altLang="en-US" sz="1800" dirty="0">
                <a:solidFill>
                  <a:srgbClr val="808080"/>
                </a:solidFill>
                <a:effectLst/>
                <a:latin typeface="Courier New" panose="02070309020205020404" pitchFamily="49" charset="0"/>
              </a:rPr>
              <a:t>地理</a:t>
            </a:r>
            <a:r>
              <a:rPr lang="en-US" altLang="zh-CN" sz="1800" dirty="0">
                <a:solidFill>
                  <a:srgbClr val="808080"/>
                </a:solidFill>
                <a:effectLst/>
                <a:latin typeface="Courier New" panose="02070309020205020404" pitchFamily="49" charset="0"/>
              </a:rPr>
              <a:t>'</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'05’</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右外连接查询</a:t>
            </a: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既可以查看有老师的课，还可以查看没有老师的课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teacher a </a:t>
            </a:r>
            <a:r>
              <a:rPr lang="en-US" altLang="zh-CN" sz="1800" b="1" dirty="0">
                <a:solidFill>
                  <a:srgbClr val="0000FF"/>
                </a:solidFill>
                <a:effectLst/>
                <a:latin typeface="Courier New" panose="02070309020205020404" pitchFamily="49" charset="0"/>
              </a:rPr>
              <a:t>right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course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endParaRPr lang="en-US" altLang="zh-CN" sz="1800" dirty="0">
              <a:solidFill>
                <a:srgbClr val="000000"/>
              </a:solidFill>
              <a:effectLst/>
              <a:latin typeface="Courier New" panose="02070309020205020404" pitchFamily="49" charset="0"/>
            </a:endParaRPr>
          </a:p>
        </p:txBody>
      </p:sp>
      <p:pic>
        <p:nvPicPr>
          <p:cNvPr id="5" name="图片 4"/>
          <p:cNvPicPr>
            <a:picLocks noChangeAspect="1"/>
          </p:cNvPicPr>
          <p:nvPr/>
        </p:nvPicPr>
        <p:blipFill>
          <a:blip r:embed="rId1"/>
          <a:stretch>
            <a:fillRect/>
          </a:stretch>
        </p:blipFill>
        <p:spPr>
          <a:xfrm>
            <a:off x="981990" y="4248802"/>
            <a:ext cx="8228799" cy="18127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529513" y="918579"/>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外连接案例</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20" name="文本框 19"/>
          <p:cNvSpPr txBox="1"/>
          <p:nvPr/>
        </p:nvSpPr>
        <p:spPr>
          <a:xfrm>
            <a:off x="622820" y="1549121"/>
            <a:ext cx="6097554" cy="338554"/>
          </a:xfrm>
          <a:prstGeom prst="rect">
            <a:avLst/>
          </a:prstGeom>
          <a:noFill/>
        </p:spPr>
        <p:txBody>
          <a:bodyPr wrap="square">
            <a:spAutoFit/>
          </a:bodyPr>
          <a:lstStyle/>
          <a:p>
            <a:pPr marL="342900" indent="-342900">
              <a:buFont typeface="Wingdings" panose="05000000000000000000" pitchFamily="2" charset="2"/>
              <a:buChar char="Ø"/>
            </a:pPr>
            <a:r>
              <a:rPr lang="zh-CN" altLang="en-US" sz="1600" b="1" dirty="0"/>
              <a:t>满外连接（</a:t>
            </a:r>
            <a:r>
              <a:rPr lang="en-US" altLang="zh-CN" sz="1600" b="1" dirty="0"/>
              <a:t>FULL OUTER JOIN</a:t>
            </a:r>
            <a:r>
              <a:rPr lang="zh-CN" altLang="en-US" sz="1600" b="1" dirty="0"/>
              <a:t>）</a:t>
            </a:r>
            <a:endParaRPr lang="zh-CN" altLang="en-US" sz="1600" b="1" dirty="0"/>
          </a:p>
        </p:txBody>
      </p:sp>
      <p:sp>
        <p:nvSpPr>
          <p:cNvPr id="21" name="文本框 20"/>
          <p:cNvSpPr txBox="1"/>
          <p:nvPr/>
        </p:nvSpPr>
        <p:spPr>
          <a:xfrm>
            <a:off x="869500" y="2075653"/>
            <a:ext cx="10728451" cy="584775"/>
          </a:xfrm>
          <a:prstGeom prst="rect">
            <a:avLst/>
          </a:prstGeom>
          <a:noFill/>
        </p:spPr>
        <p:txBody>
          <a:bodyPr wrap="square">
            <a:spAutoFit/>
          </a:bodyPr>
          <a:lstStyle/>
          <a:p>
            <a:r>
              <a:rPr lang="zh-CN" altLang="zh-CN" sz="1600" dirty="0"/>
              <a:t>满外连接：将会返回所有表中符合</a:t>
            </a:r>
            <a:r>
              <a:rPr lang="en-US" altLang="zh-CN" sz="1600" dirty="0"/>
              <a:t>WHERE</a:t>
            </a:r>
            <a:r>
              <a:rPr lang="zh-CN" altLang="zh-CN" sz="1600" dirty="0"/>
              <a:t>语句条件的所有记录。如果任一表的指定字段没有符合条件的值的话，那么就使用</a:t>
            </a:r>
            <a:r>
              <a:rPr lang="en-US" altLang="zh-CN" sz="1600" dirty="0"/>
              <a:t>NULL</a:t>
            </a:r>
            <a:r>
              <a:rPr lang="zh-CN" altLang="zh-CN" sz="1600" dirty="0"/>
              <a:t>值替代。</a:t>
            </a:r>
            <a:endParaRPr lang="zh-CN" altLang="zh-CN" sz="1600" dirty="0"/>
          </a:p>
        </p:txBody>
      </p:sp>
      <p:sp>
        <p:nvSpPr>
          <p:cNvPr id="13" name="文本框 12"/>
          <p:cNvSpPr txBox="1"/>
          <p:nvPr/>
        </p:nvSpPr>
        <p:spPr>
          <a:xfrm>
            <a:off x="800100" y="2848406"/>
            <a:ext cx="11003124" cy="923330"/>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满外连接查询 </a:t>
            </a: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将左外和右外进行合并 </a:t>
            </a:r>
            <a:endParaRPr lang="en-US" altLang="zh-CN" sz="1800" dirty="0">
              <a:solidFill>
                <a:srgbClr val="008000"/>
              </a:solidFill>
              <a:effectLst/>
              <a:latin typeface="Courier New" panose="02070309020205020404" pitchFamily="49" charset="0"/>
            </a:endParaRPr>
          </a:p>
          <a:p>
            <a:endParaRPr lang="en-US" altLang="zh-CN" b="1" dirty="0">
              <a:solidFill>
                <a:srgbClr val="008000"/>
              </a:solidFill>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teacher a </a:t>
            </a:r>
            <a:r>
              <a:rPr lang="en-US" altLang="zh-CN" sz="1800" b="1" dirty="0">
                <a:solidFill>
                  <a:srgbClr val="0000FF"/>
                </a:solidFill>
                <a:effectLst/>
                <a:latin typeface="Courier New" panose="02070309020205020404" pitchFamily="49" charset="0"/>
              </a:rPr>
              <a:t>full</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course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endParaRPr lang="en-US" altLang="zh-CN" dirty="0">
              <a:effectLst/>
            </a:endParaRPr>
          </a:p>
        </p:txBody>
      </p:sp>
      <p:pic>
        <p:nvPicPr>
          <p:cNvPr id="5" name="图片 4"/>
          <p:cNvPicPr>
            <a:picLocks noChangeAspect="1"/>
          </p:cNvPicPr>
          <p:nvPr/>
        </p:nvPicPr>
        <p:blipFill>
          <a:blip r:embed="rId1"/>
          <a:stretch>
            <a:fillRect/>
          </a:stretch>
        </p:blipFill>
        <p:spPr>
          <a:xfrm>
            <a:off x="863280" y="4181553"/>
            <a:ext cx="8228799" cy="20591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529513" y="918579"/>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多张表连表查询</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9" name="文本框 8"/>
          <p:cNvSpPr txBox="1"/>
          <p:nvPr/>
        </p:nvSpPr>
        <p:spPr>
          <a:xfrm>
            <a:off x="352231" y="1445111"/>
            <a:ext cx="11662487" cy="369332"/>
          </a:xfrm>
          <a:prstGeom prst="rect">
            <a:avLst/>
          </a:prstGeom>
          <a:noFill/>
        </p:spPr>
        <p:txBody>
          <a:bodyPr wrap="square">
            <a:spAutoFit/>
          </a:bodyPr>
          <a:lstStyle/>
          <a:p>
            <a:r>
              <a:rPr lang="en-US" altLang="zh-CN" dirty="0">
                <a:solidFill>
                  <a:srgbClr val="000000"/>
                </a:solidFill>
                <a:latin typeface="Courier New" panose="02070309020205020404" pitchFamily="49" charset="0"/>
              </a:rPr>
              <a:t> </a:t>
            </a:r>
            <a:r>
              <a:rPr lang="zh-CN" altLang="en-US" dirty="0">
                <a:solidFill>
                  <a:srgbClr val="000000"/>
                </a:solidFill>
                <a:latin typeface="Courier New" panose="02070309020205020404" pitchFamily="49" charset="0"/>
              </a:rPr>
              <a:t>我们可以将</a:t>
            </a:r>
            <a:r>
              <a:rPr lang="en-US" altLang="zh-CN" dirty="0" err="1">
                <a:solidFill>
                  <a:srgbClr val="000000"/>
                </a:solidFill>
                <a:latin typeface="Courier New" panose="02070309020205020404" pitchFamily="49" charset="0"/>
              </a:rPr>
              <a:t>student,score,course,teacher</a:t>
            </a:r>
            <a:r>
              <a:rPr lang="zh-CN" altLang="en-US" dirty="0">
                <a:solidFill>
                  <a:srgbClr val="000000"/>
                </a:solidFill>
                <a:latin typeface="Courier New" panose="02070309020205020404" pitchFamily="49" charset="0"/>
              </a:rPr>
              <a:t>四张表进行连表查询，这里，首先要搞清楚四张表的连表条件</a:t>
            </a:r>
            <a:endParaRPr lang="en-US" altLang="zh-CN" sz="1800" dirty="0">
              <a:solidFill>
                <a:srgbClr val="000000"/>
              </a:solidFill>
              <a:effectLst/>
              <a:latin typeface="Courier New" panose="02070309020205020404" pitchFamily="49"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9513" y="2282151"/>
            <a:ext cx="11445551" cy="2293698"/>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6424" y="1342605"/>
            <a:ext cx="10198396" cy="4175694"/>
          </a:xfrm>
          <a:prstGeom prst="rect">
            <a:avLst/>
          </a:prstGeom>
          <a:solidFill>
            <a:schemeClr val="bg2"/>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12700">
                <a:solidFill>
                  <a:schemeClr val="tx1"/>
                </a:solidFill>
              </a:ln>
            </a:endParaRPr>
          </a:p>
        </p:txBody>
      </p:sp>
      <p:sp>
        <p:nvSpPr>
          <p:cNvPr id="3" name="标题 2"/>
          <p:cNvSpPr>
            <a:spLocks noGrp="1"/>
          </p:cNvSpPr>
          <p:nvPr>
            <p:ph type="title"/>
          </p:nvPr>
        </p:nvSpPr>
        <p:spPr/>
        <p:txBody>
          <a:bodyPr/>
          <a:lstStyle/>
          <a:p>
            <a:r>
              <a:rPr kumimoji="1" lang="zh-CN" altLang="en-US" dirty="0"/>
              <a:t>数据仓库分层</a:t>
            </a:r>
            <a:endParaRPr kumimoji="1" lang="zh-CN" altLang="en-US" dirty="0"/>
          </a:p>
        </p:txBody>
      </p:sp>
      <p:sp>
        <p:nvSpPr>
          <p:cNvPr id="9" name="文本占位符 3"/>
          <p:cNvSpPr txBox="1"/>
          <p:nvPr/>
        </p:nvSpPr>
        <p:spPr>
          <a:xfrm>
            <a:off x="710879" y="16958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endParaRPr lang="zh-CN" altLang="en-US" dirty="0">
              <a:ea typeface="Alibaba PuHuiTi R" pitchFamily="18" charset="-122"/>
            </a:endParaRPr>
          </a:p>
        </p:txBody>
      </p:sp>
      <p:sp>
        <p:nvSpPr>
          <p:cNvPr id="29" name="文本占位符 3"/>
          <p:cNvSpPr txBox="1"/>
          <p:nvPr/>
        </p:nvSpPr>
        <p:spPr>
          <a:xfrm>
            <a:off x="976385" y="758891"/>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Clr>
                <a:srgbClr val="404040"/>
              </a:buClr>
              <a:buSzPct val="85000"/>
            </a:pPr>
            <a:r>
              <a:rPr lang="zh-CN" altLang="en-US" sz="1600" b="0" dirty="0">
                <a:ea typeface="阿里巴巴普惠体" panose="00020600040101010101"/>
              </a:rPr>
              <a:t>按照数据流入流出的过程，数据仓库架构可分为三层</a:t>
            </a:r>
            <a:r>
              <a:rPr lang="en-US" altLang="zh-CN" sz="1600" b="0" dirty="0">
                <a:ea typeface="阿里巴巴普惠体" panose="00020600040101010101"/>
              </a:rPr>
              <a:t>——</a:t>
            </a:r>
            <a:r>
              <a:rPr lang="zh-CN" altLang="en-US" sz="1600" b="0" dirty="0">
                <a:ea typeface="阿里巴巴普惠体" panose="00020600040101010101"/>
              </a:rPr>
              <a:t>源数据（</a:t>
            </a:r>
            <a:r>
              <a:rPr lang="en-US" altLang="zh-CN" sz="1600" b="0" dirty="0">
                <a:ea typeface="阿里巴巴普惠体" panose="00020600040101010101"/>
              </a:rPr>
              <a:t>ODS</a:t>
            </a:r>
            <a:r>
              <a:rPr lang="zh-CN" altLang="en-US" sz="1600" b="0" dirty="0">
                <a:ea typeface="阿里巴巴普惠体" panose="00020600040101010101"/>
              </a:rPr>
              <a:t>）、数据仓库（</a:t>
            </a:r>
            <a:r>
              <a:rPr lang="en-US" altLang="zh-CN" sz="1600" b="0" dirty="0">
                <a:ea typeface="阿里巴巴普惠体" panose="00020600040101010101"/>
              </a:rPr>
              <a:t>DW</a:t>
            </a:r>
            <a:r>
              <a:rPr lang="zh-CN" altLang="en-US" sz="1600" b="0" dirty="0">
                <a:ea typeface="阿里巴巴普惠体" panose="00020600040101010101"/>
              </a:rPr>
              <a:t>）、数据应用（</a:t>
            </a:r>
            <a:r>
              <a:rPr lang="en-US" altLang="zh-CN" sz="1600" b="0" dirty="0">
                <a:ea typeface="阿里巴巴普惠体" panose="00020600040101010101"/>
              </a:rPr>
              <a:t>APP</a:t>
            </a:r>
            <a:r>
              <a:rPr lang="zh-CN" altLang="en-US" sz="1600" b="0" dirty="0">
                <a:ea typeface="阿里巴巴普惠体" panose="00020600040101010101"/>
              </a:rPr>
              <a:t>）。</a:t>
            </a:r>
            <a:endParaRPr lang="zh-CN" altLang="en-US" sz="1600" b="0" dirty="0">
              <a:ea typeface="阿里巴巴普惠体" panose="00020600040101010101"/>
            </a:endParaRPr>
          </a:p>
        </p:txBody>
      </p:sp>
      <p:sp>
        <p:nvSpPr>
          <p:cNvPr id="2" name="矩形 1"/>
          <p:cNvSpPr/>
          <p:nvPr/>
        </p:nvSpPr>
        <p:spPr>
          <a:xfrm>
            <a:off x="2019743" y="2863318"/>
            <a:ext cx="8128593" cy="105011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Light" panose="020B0502040204020203" pitchFamily="34" charset="-122"/>
                <a:ea typeface="阿里巴巴普惠体" panose="00020600040101010101"/>
              </a:rPr>
              <a:t>在</a:t>
            </a:r>
            <a:r>
              <a:rPr lang="en-US" altLang="zh-CN" sz="1600" dirty="0">
                <a:solidFill>
                  <a:schemeClr val="tx1"/>
                </a:solidFill>
                <a:latin typeface="微软雅黑 Light" panose="020B0502040204020203" pitchFamily="34" charset="-122"/>
                <a:ea typeface="阿里巴巴普惠体" panose="00020600040101010101"/>
              </a:rPr>
              <a:t>ODS</a:t>
            </a:r>
            <a:r>
              <a:rPr lang="zh-CN" altLang="en-US" sz="1600" dirty="0">
                <a:solidFill>
                  <a:schemeClr val="tx1"/>
                </a:solidFill>
                <a:latin typeface="微软雅黑 Light" panose="020B0502040204020203" pitchFamily="34" charset="-122"/>
                <a:ea typeface="阿里巴巴普惠体" panose="00020600040101010101"/>
              </a:rPr>
              <a:t>基础上，对数据进行加工和处理，提供更干净的数据</a:t>
            </a:r>
            <a:endParaRPr lang="zh-CN" altLang="en-US" sz="1600" dirty="0">
              <a:solidFill>
                <a:schemeClr val="tx1"/>
              </a:solidFill>
              <a:latin typeface="微软雅黑 Light" panose="020B0502040204020203" pitchFamily="34" charset="-122"/>
              <a:ea typeface="阿里巴巴普惠体" panose="00020600040101010101"/>
            </a:endParaRPr>
          </a:p>
        </p:txBody>
      </p:sp>
      <p:sp>
        <p:nvSpPr>
          <p:cNvPr id="7" name="矩形 6"/>
          <p:cNvSpPr/>
          <p:nvPr/>
        </p:nvSpPr>
        <p:spPr>
          <a:xfrm>
            <a:off x="1949741" y="4291179"/>
            <a:ext cx="8181759" cy="105011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latin typeface="微软雅黑 Light" panose="020B0502040204020203" pitchFamily="34" charset="-122"/>
                <a:ea typeface="阿里巴巴普惠体" panose="00020600040101010101"/>
              </a:rPr>
              <a:t>1</a:t>
            </a:r>
            <a:r>
              <a:rPr lang="zh-CN" altLang="en-US" sz="1600" dirty="0">
                <a:solidFill>
                  <a:schemeClr val="tx1"/>
                </a:solidFill>
                <a:latin typeface="微软雅黑 Light" panose="020B0502040204020203" pitchFamily="34" charset="-122"/>
                <a:ea typeface="阿里巴巴普惠体" panose="00020600040101010101"/>
              </a:rPr>
              <a:t>：直接接入的原始数据</a:t>
            </a:r>
            <a:endParaRPr lang="en-US" altLang="zh-CN" sz="1600" dirty="0">
              <a:solidFill>
                <a:schemeClr val="tx1"/>
              </a:solidFill>
              <a:latin typeface="微软雅黑 Light" panose="020B0502040204020203" pitchFamily="34" charset="-122"/>
              <a:ea typeface="阿里巴巴普惠体" panose="00020600040101010101"/>
            </a:endParaRPr>
          </a:p>
          <a:p>
            <a:r>
              <a:rPr lang="en-US" altLang="zh-CN" sz="1600" dirty="0">
                <a:solidFill>
                  <a:schemeClr val="tx1"/>
                </a:solidFill>
                <a:latin typeface="微软雅黑 Light" panose="020B0502040204020203" pitchFamily="34" charset="-122"/>
                <a:ea typeface="阿里巴巴普惠体" panose="00020600040101010101"/>
              </a:rPr>
              <a:t>2:  </a:t>
            </a:r>
            <a:r>
              <a:rPr lang="zh-CN" altLang="en-US" sz="1600" dirty="0">
                <a:solidFill>
                  <a:schemeClr val="tx1"/>
                </a:solidFill>
                <a:latin typeface="微软雅黑 Light" panose="020B0502040204020203" pitchFamily="34" charset="-122"/>
                <a:ea typeface="阿里巴巴普惠体" panose="00020600040101010101"/>
              </a:rPr>
              <a:t>从业务数据库直接同步而来的数据</a:t>
            </a:r>
            <a:endParaRPr lang="zh-CN" altLang="en-US" sz="1600" dirty="0">
              <a:solidFill>
                <a:schemeClr val="tx1"/>
              </a:solidFill>
              <a:latin typeface="微软雅黑 Light" panose="020B0502040204020203" pitchFamily="34" charset="-122"/>
              <a:ea typeface="阿里巴巴普惠体" panose="00020600040101010101"/>
            </a:endParaRPr>
          </a:p>
        </p:txBody>
      </p:sp>
      <p:sp>
        <p:nvSpPr>
          <p:cNvPr id="10" name="文本框 9"/>
          <p:cNvSpPr txBox="1"/>
          <p:nvPr/>
        </p:nvSpPr>
        <p:spPr>
          <a:xfrm>
            <a:off x="10131500" y="4588482"/>
            <a:ext cx="6097772" cy="369332"/>
          </a:xfrm>
          <a:prstGeom prst="rect">
            <a:avLst/>
          </a:prstGeom>
          <a:noFill/>
        </p:spPr>
        <p:txBody>
          <a:bodyPr wrap="square">
            <a:spAutoFit/>
          </a:bodyPr>
          <a:lstStyle/>
          <a:p>
            <a:r>
              <a:rPr lang="en-US" altLang="zh-CN" dirty="0">
                <a:solidFill>
                  <a:srgbClr val="FF0000"/>
                </a:solidFill>
                <a:ea typeface="Alibaba PuHuiTi R" pitchFamily="18" charset="-122"/>
              </a:rPr>
              <a:t>ODS</a:t>
            </a:r>
            <a:r>
              <a:rPr lang="zh-CN" altLang="en-US" dirty="0">
                <a:solidFill>
                  <a:srgbClr val="FF0000"/>
                </a:solidFill>
                <a:ea typeface="Alibaba PuHuiTi R" pitchFamily="18" charset="-122"/>
              </a:rPr>
              <a:t>层</a:t>
            </a:r>
            <a:endParaRPr lang="zh-CN" altLang="en-US" dirty="0">
              <a:solidFill>
                <a:srgbClr val="FF0000"/>
              </a:solidFill>
              <a:ea typeface="Alibaba PuHuiTi R" pitchFamily="18" charset="-122"/>
            </a:endParaRPr>
          </a:p>
        </p:txBody>
      </p:sp>
      <p:sp>
        <p:nvSpPr>
          <p:cNvPr id="11" name="文本框 10"/>
          <p:cNvSpPr txBox="1"/>
          <p:nvPr/>
        </p:nvSpPr>
        <p:spPr>
          <a:xfrm>
            <a:off x="10148335" y="3372386"/>
            <a:ext cx="6097772" cy="369332"/>
          </a:xfrm>
          <a:prstGeom prst="rect">
            <a:avLst/>
          </a:prstGeom>
          <a:noFill/>
        </p:spPr>
        <p:txBody>
          <a:bodyPr wrap="square">
            <a:spAutoFit/>
          </a:bodyPr>
          <a:lstStyle/>
          <a:p>
            <a:r>
              <a:rPr lang="en-US" altLang="zh-CN" dirty="0">
                <a:solidFill>
                  <a:srgbClr val="FF0000"/>
                </a:solidFill>
                <a:ea typeface="Alibaba PuHuiTi R" pitchFamily="18" charset="-122"/>
              </a:rPr>
              <a:t>DW</a:t>
            </a:r>
            <a:r>
              <a:rPr lang="zh-CN" altLang="en-US" dirty="0">
                <a:solidFill>
                  <a:srgbClr val="FF0000"/>
                </a:solidFill>
                <a:ea typeface="Alibaba PuHuiTi R" pitchFamily="18" charset="-122"/>
              </a:rPr>
              <a:t>层</a:t>
            </a:r>
            <a:endParaRPr lang="zh-CN" altLang="en-US" dirty="0">
              <a:solidFill>
                <a:srgbClr val="FF0000"/>
              </a:solidFill>
              <a:ea typeface="Alibaba PuHuiTi R" pitchFamily="18" charset="-122"/>
            </a:endParaRPr>
          </a:p>
        </p:txBody>
      </p:sp>
      <p:sp>
        <p:nvSpPr>
          <p:cNvPr id="13" name="矩形 12"/>
          <p:cNvSpPr/>
          <p:nvPr/>
        </p:nvSpPr>
        <p:spPr>
          <a:xfrm>
            <a:off x="2019743" y="1576576"/>
            <a:ext cx="8111757" cy="88956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latin typeface="微软雅黑 Light" panose="020B0502040204020203" pitchFamily="34" charset="-122"/>
                <a:ea typeface="阿里巴巴普惠体" panose="00020600040101010101"/>
              </a:rPr>
              <a:t>1</a:t>
            </a:r>
            <a:r>
              <a:rPr lang="zh-CN" altLang="en-US" sz="1600" dirty="0">
                <a:solidFill>
                  <a:schemeClr val="tx1"/>
                </a:solidFill>
                <a:latin typeface="微软雅黑 Light" panose="020B0502040204020203" pitchFamily="34" charset="-122"/>
                <a:ea typeface="阿里巴巴普惠体" panose="00020600040101010101"/>
              </a:rPr>
              <a:t>：业务个性化数据（报表展示，数据分析，数据挖掘）</a:t>
            </a:r>
            <a:endParaRPr lang="en-US" altLang="zh-CN" sz="1600" dirty="0">
              <a:solidFill>
                <a:schemeClr val="tx1"/>
              </a:solidFill>
              <a:latin typeface="微软雅黑 Light" panose="020B0502040204020203" pitchFamily="34" charset="-122"/>
              <a:ea typeface="阿里巴巴普惠体" panose="00020600040101010101"/>
            </a:endParaRPr>
          </a:p>
          <a:p>
            <a:r>
              <a:rPr lang="en-US" altLang="zh-CN" sz="1600" dirty="0">
                <a:solidFill>
                  <a:schemeClr val="tx1"/>
                </a:solidFill>
                <a:latin typeface="微软雅黑 Light" panose="020B0502040204020203" pitchFamily="34" charset="-122"/>
                <a:ea typeface="阿里巴巴普惠体" panose="00020600040101010101"/>
              </a:rPr>
              <a:t>2</a:t>
            </a:r>
            <a:r>
              <a:rPr lang="zh-CN" altLang="en-US" sz="1600" dirty="0">
                <a:solidFill>
                  <a:schemeClr val="tx1"/>
                </a:solidFill>
                <a:latin typeface="微软雅黑 Light" panose="020B0502040204020203" pitchFamily="34" charset="-122"/>
                <a:ea typeface="阿里巴巴普惠体" panose="00020600040101010101"/>
              </a:rPr>
              <a:t>：服务于特定场景</a:t>
            </a:r>
            <a:endParaRPr lang="zh-CN" altLang="en-US" sz="1600" dirty="0">
              <a:solidFill>
                <a:schemeClr val="tx1"/>
              </a:solidFill>
              <a:latin typeface="微软雅黑 Light" panose="020B0502040204020203" pitchFamily="34" charset="-122"/>
              <a:ea typeface="阿里巴巴普惠体" panose="00020600040101010101"/>
            </a:endParaRPr>
          </a:p>
        </p:txBody>
      </p:sp>
      <p:sp>
        <p:nvSpPr>
          <p:cNvPr id="14" name="文本框 13"/>
          <p:cNvSpPr txBox="1"/>
          <p:nvPr/>
        </p:nvSpPr>
        <p:spPr>
          <a:xfrm>
            <a:off x="10148335" y="2106876"/>
            <a:ext cx="6097772" cy="369332"/>
          </a:xfrm>
          <a:prstGeom prst="rect">
            <a:avLst/>
          </a:prstGeom>
          <a:noFill/>
        </p:spPr>
        <p:txBody>
          <a:bodyPr wrap="square">
            <a:spAutoFit/>
          </a:bodyPr>
          <a:lstStyle/>
          <a:p>
            <a:r>
              <a:rPr lang="en-US" altLang="zh-CN" dirty="0">
                <a:solidFill>
                  <a:srgbClr val="FF0000"/>
                </a:solidFill>
                <a:ea typeface="Alibaba PuHuiTi R" pitchFamily="18" charset="-122"/>
              </a:rPr>
              <a:t>APP</a:t>
            </a:r>
            <a:r>
              <a:rPr lang="zh-CN" altLang="en-US" dirty="0">
                <a:solidFill>
                  <a:srgbClr val="FF0000"/>
                </a:solidFill>
                <a:ea typeface="Alibaba PuHuiTi R" pitchFamily="18" charset="-122"/>
              </a:rPr>
              <a:t>层</a:t>
            </a:r>
            <a:endParaRPr lang="zh-CN" altLang="en-US" dirty="0">
              <a:solidFill>
                <a:srgbClr val="FF0000"/>
              </a:solidFill>
            </a:endParaRPr>
          </a:p>
        </p:txBody>
      </p:sp>
      <p:pic>
        <p:nvPicPr>
          <p:cNvPr id="15" name="图片 14"/>
          <p:cNvPicPr>
            <a:picLocks noChangeAspect="1"/>
          </p:cNvPicPr>
          <p:nvPr/>
        </p:nvPicPr>
        <p:blipFill>
          <a:blip r:embed="rId1"/>
          <a:stretch>
            <a:fillRect/>
          </a:stretch>
        </p:blipFill>
        <p:spPr>
          <a:xfrm>
            <a:off x="2062677" y="5905409"/>
            <a:ext cx="6067425" cy="695325"/>
          </a:xfrm>
          <a:prstGeom prst="rect">
            <a:avLst/>
          </a:prstGeom>
        </p:spPr>
      </p:pic>
      <p:sp>
        <p:nvSpPr>
          <p:cNvPr id="18" name="文本框 17"/>
          <p:cNvSpPr txBox="1"/>
          <p:nvPr/>
        </p:nvSpPr>
        <p:spPr>
          <a:xfrm>
            <a:off x="8411592" y="6032046"/>
            <a:ext cx="6097772" cy="369332"/>
          </a:xfrm>
          <a:prstGeom prst="rect">
            <a:avLst/>
          </a:prstGeom>
          <a:noFill/>
        </p:spPr>
        <p:txBody>
          <a:bodyPr wrap="square">
            <a:spAutoFit/>
          </a:bodyPr>
          <a:lstStyle/>
          <a:p>
            <a:r>
              <a:rPr lang="zh-CN" altLang="en-US" dirty="0">
                <a:solidFill>
                  <a:srgbClr val="FF0000"/>
                </a:solidFill>
                <a:ea typeface="Alibaba PuHuiTi R" pitchFamily="18" charset="-122"/>
              </a:rPr>
              <a:t>数据源</a:t>
            </a:r>
            <a:endParaRPr lang="zh-CN" altLang="en-US" dirty="0">
              <a:solidFill>
                <a:srgbClr val="FF0000"/>
              </a:solidFill>
              <a:ea typeface="Alibaba PuHuiTi R" pitchFamily="18" charset="-122"/>
            </a:endParaRPr>
          </a:p>
        </p:txBody>
      </p:sp>
      <p:sp>
        <p:nvSpPr>
          <p:cNvPr id="16" name="箭头: 上 15"/>
          <p:cNvSpPr/>
          <p:nvPr/>
        </p:nvSpPr>
        <p:spPr>
          <a:xfrm>
            <a:off x="5228819" y="5514787"/>
            <a:ext cx="340242" cy="368938"/>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 name="箭头: 上 19"/>
          <p:cNvSpPr/>
          <p:nvPr/>
        </p:nvSpPr>
        <p:spPr>
          <a:xfrm>
            <a:off x="5228819" y="3899184"/>
            <a:ext cx="340242" cy="368938"/>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 name="箭头: 上 20"/>
          <p:cNvSpPr/>
          <p:nvPr/>
        </p:nvSpPr>
        <p:spPr>
          <a:xfrm>
            <a:off x="5219386" y="2466136"/>
            <a:ext cx="340242" cy="368938"/>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箭头: 上 16"/>
          <p:cNvSpPr/>
          <p:nvPr/>
        </p:nvSpPr>
        <p:spPr>
          <a:xfrm>
            <a:off x="1288725" y="3417726"/>
            <a:ext cx="445359" cy="2834218"/>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ET</a:t>
            </a:r>
            <a:endParaRPr lang="en-US" altLang="zh-CN" dirty="0">
              <a:solidFill>
                <a:schemeClr val="bg1"/>
              </a:solidFill>
            </a:endParaRPr>
          </a:p>
          <a:p>
            <a:pPr algn="ctr"/>
            <a:r>
              <a:rPr lang="en-US" altLang="zh-CN" dirty="0">
                <a:solidFill>
                  <a:schemeClr val="bg1"/>
                </a:solidFill>
              </a:rPr>
              <a:t>L</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7" grpId="0" animBg="1"/>
      <p:bldP spid="10" grpId="0"/>
      <p:bldP spid="11" grpId="0"/>
      <p:bldP spid="13" grpId="0" animBg="1"/>
      <p:bldP spid="14" grpId="0"/>
      <p:bldP spid="18" grpId="0"/>
      <p:bldP spid="16" grpId="0" animBg="1"/>
      <p:bldP spid="20" grpId="0" animBg="1"/>
      <p:bldP spid="21" grpId="0" animBg="1"/>
      <p:bldP spid="1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多表查询</a:t>
            </a:r>
            <a:endParaRPr kumimoji="1" lang="zh-CN" altLang="en-US" dirty="0"/>
          </a:p>
        </p:txBody>
      </p:sp>
      <p:sp>
        <p:nvSpPr>
          <p:cNvPr id="16" name="文本框 15"/>
          <p:cNvSpPr txBox="1"/>
          <p:nvPr/>
        </p:nvSpPr>
        <p:spPr>
          <a:xfrm>
            <a:off x="529513" y="918579"/>
            <a:ext cx="60975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多张表连表查询</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9" name="文本框 8"/>
          <p:cNvSpPr txBox="1"/>
          <p:nvPr/>
        </p:nvSpPr>
        <p:spPr>
          <a:xfrm>
            <a:off x="632149" y="1445111"/>
            <a:ext cx="11662487" cy="4801314"/>
          </a:xfrm>
          <a:prstGeom prst="rect">
            <a:avLst/>
          </a:prstGeom>
          <a:solidFill>
            <a:srgbClr val="FFFFE4"/>
          </a:solidFill>
          <a:ln>
            <a:solidFill>
              <a:schemeClr val="tx1"/>
            </a:solidFill>
          </a:ln>
        </p:spPr>
        <p:txBody>
          <a:bodyPr wrap="square">
            <a:spAutoFit/>
          </a:bodyPr>
          <a:lstStyle/>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四张表连表查询</a:t>
            </a: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内连接 </a:t>
            </a: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方式</a:t>
            </a:r>
            <a:r>
              <a:rPr lang="en-US" altLang="zh-CN" sz="1800" dirty="0">
                <a:solidFill>
                  <a:srgbClr val="008000"/>
                </a:solidFill>
                <a:effectLst/>
                <a:latin typeface="Courier New" panose="02070309020205020404" pitchFamily="49" charset="0"/>
              </a:rPr>
              <a:t>1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student a</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score b</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course c</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teacher d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where</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and</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cid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cid</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and</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d</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四张表连表查询</a:t>
            </a: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内连接</a:t>
            </a: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方式</a:t>
            </a:r>
            <a:r>
              <a:rPr lang="en-US" altLang="zh-CN" sz="1800" dirty="0">
                <a:solidFill>
                  <a:srgbClr val="008000"/>
                </a:solidFill>
                <a:effectLst/>
                <a:latin typeface="Courier New" panose="02070309020205020404" pitchFamily="49" charset="0"/>
              </a:rPr>
              <a:t>2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student a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inner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score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inner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course c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cid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cid</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inner</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teacher d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d</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endParaRPr lang="en-US" altLang="zh-CN" sz="1800" dirty="0">
              <a:solidFill>
                <a:srgbClr val="000000"/>
              </a:solidFill>
              <a:effectLst/>
              <a:latin typeface="Courier New" panose="02070309020205020404" pitchFamily="49" charset="0"/>
            </a:endParaRPr>
          </a:p>
          <a:p>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四张表连表查询</a:t>
            </a:r>
            <a:r>
              <a:rPr lang="en-US" altLang="zh-CN" sz="1800" dirty="0">
                <a:solidFill>
                  <a:srgbClr val="008000"/>
                </a:solidFill>
                <a:effectLst/>
                <a:latin typeface="Courier New" panose="02070309020205020404" pitchFamily="49" charset="0"/>
              </a:rPr>
              <a:t>-</a:t>
            </a:r>
            <a:r>
              <a:rPr lang="zh-CN" altLang="en-US" sz="1800" dirty="0">
                <a:solidFill>
                  <a:srgbClr val="008000"/>
                </a:solidFill>
                <a:effectLst/>
                <a:latin typeface="Courier New" panose="02070309020205020404" pitchFamily="49" charset="0"/>
              </a:rPr>
              <a:t>外连接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000000"/>
                </a:solidFill>
                <a:effectLst/>
                <a:latin typeface="Courier New" panose="02070309020205020404" pitchFamily="49" charset="0"/>
              </a:rPr>
              <a:t>student a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left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score b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a</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sid</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left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course c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b</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cid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cid</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left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join</a:t>
            </a:r>
            <a:r>
              <a:rPr lang="en-US" altLang="zh-CN" sz="1800" dirty="0">
                <a:solidFill>
                  <a:srgbClr val="000000"/>
                </a:solidFill>
                <a:effectLst/>
                <a:latin typeface="Courier New" panose="02070309020205020404" pitchFamily="49" charset="0"/>
              </a:rPr>
              <a:t> teacher d </a:t>
            </a:r>
            <a:r>
              <a:rPr lang="en-US" altLang="zh-CN" sz="1800" b="1" dirty="0">
                <a:solidFill>
                  <a:srgbClr val="0000FF"/>
                </a:solidFill>
                <a:effectLst/>
                <a:latin typeface="Courier New" panose="02070309020205020404" pitchFamily="49" charset="0"/>
              </a:rPr>
              <a:t>on</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c</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r>
              <a:rPr lang="en-US" altLang="zh-CN"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d</a:t>
            </a:r>
            <a:r>
              <a:rPr lang="en-US" altLang="zh-CN" sz="1800" b="1" dirty="0" err="1">
                <a:solidFill>
                  <a:srgbClr val="000080"/>
                </a:solidFill>
                <a:effectLst/>
                <a:latin typeface="Courier New" panose="02070309020205020404" pitchFamily="49" charset="0"/>
              </a:rPr>
              <a:t>.</a:t>
            </a:r>
            <a:r>
              <a:rPr lang="en-US" altLang="zh-CN" sz="1800" dirty="0" err="1">
                <a:solidFill>
                  <a:srgbClr val="000000"/>
                </a:solidFill>
                <a:effectLst/>
                <a:latin typeface="Courier New" panose="02070309020205020404" pitchFamily="49" charset="0"/>
              </a:rPr>
              <a:t>tid</a:t>
            </a:r>
            <a:endParaRPr lang="en-US" altLang="zh-CN" sz="1800" dirty="0">
              <a:solidFill>
                <a:srgbClr val="000000"/>
              </a:solidFill>
              <a:effectLst/>
              <a:latin typeface="Courier New" panose="020703090202050204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查询操作</a:t>
            </a:r>
            <a:r>
              <a:rPr kumimoji="1" lang="en-US" altLang="zh-CN" dirty="0"/>
              <a:t>-</a:t>
            </a:r>
            <a:r>
              <a:rPr kumimoji="1" lang="zh-CN" altLang="en-US" dirty="0"/>
              <a:t>子查询</a:t>
            </a:r>
            <a:endParaRPr kumimoji="1" lang="zh-CN" altLang="en-US" dirty="0"/>
          </a:p>
        </p:txBody>
      </p:sp>
      <p:sp>
        <p:nvSpPr>
          <p:cNvPr id="16" name="文本框 15"/>
          <p:cNvSpPr txBox="1"/>
          <p:nvPr/>
        </p:nvSpPr>
        <p:spPr>
          <a:xfrm>
            <a:off x="477614" y="1094050"/>
            <a:ext cx="9500895" cy="369332"/>
          </a:xfrm>
          <a:prstGeom prst="rect">
            <a:avLst/>
          </a:prstGeom>
          <a:noFill/>
        </p:spPr>
        <p:txBody>
          <a:bodyPr wrap="square">
            <a:spAutoFit/>
          </a:bodyPr>
          <a:lstStyle/>
          <a:p>
            <a:pPr lvl="0"/>
            <a:r>
              <a:rPr lang="zh-CN" altLang="en-US" dirty="0"/>
              <a:t>   查询允许把一个查询嵌套在另一个查询当中，其实就是</a:t>
            </a:r>
            <a:r>
              <a:rPr lang="en-US" altLang="zh-CN" dirty="0"/>
              <a:t>select</a:t>
            </a:r>
            <a:r>
              <a:rPr lang="zh-CN" altLang="en-US" dirty="0"/>
              <a:t>的嵌套</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2" name="文本框 11"/>
          <p:cNvSpPr txBox="1"/>
          <p:nvPr/>
        </p:nvSpPr>
        <p:spPr>
          <a:xfrm>
            <a:off x="872610" y="2479338"/>
            <a:ext cx="9808941" cy="646331"/>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查询</a:t>
            </a:r>
            <a:r>
              <a:rPr lang="zh-CN" altLang="en-US" dirty="0">
                <a:solidFill>
                  <a:srgbClr val="000000"/>
                </a:solidFill>
                <a:latin typeface="Courier New" panose="02070309020205020404" pitchFamily="49" charset="0"/>
                <a:ea typeface="黑体" panose="02010609060101010101" pitchFamily="49" charset="-122"/>
              </a:rPr>
              <a:t>成绩最高学生的</a:t>
            </a:r>
            <a:r>
              <a:rPr lang="en-US" altLang="zh-CN" dirty="0">
                <a:solidFill>
                  <a:srgbClr val="000000"/>
                </a:solidFill>
                <a:latin typeface="Courier New" panose="02070309020205020404" pitchFamily="49" charset="0"/>
                <a:ea typeface="黑体" panose="02010609060101010101" pitchFamily="49" charset="-122"/>
              </a:rPr>
              <a:t>sid</a:t>
            </a:r>
            <a:endPar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endParaRPr>
          </a:p>
          <a:p>
            <a:r>
              <a:rPr lang="en-US" altLang="zh-CN" b="1" dirty="0">
                <a:solidFill>
                  <a:srgbClr val="0000FF"/>
                </a:solidFill>
                <a:latin typeface="Courier New" panose="02070309020205020404" pitchFamily="49" charset="0"/>
              </a:rPr>
              <a:t>select</a:t>
            </a:r>
            <a:r>
              <a:rPr lang="en-US" altLang="zh-CN" dirty="0">
                <a:solidFill>
                  <a:srgbClr val="000000"/>
                </a:solidFill>
                <a:latin typeface="Courier New" panose="02070309020205020404" pitchFamily="49" charset="0"/>
              </a:rPr>
              <a:t> sid </a:t>
            </a:r>
            <a:r>
              <a:rPr lang="en-US" altLang="zh-CN" b="1" dirty="0">
                <a:solidFill>
                  <a:srgbClr val="0000FF"/>
                </a:solidFill>
                <a:latin typeface="Courier New" panose="02070309020205020404" pitchFamily="49" charset="0"/>
              </a:rPr>
              <a:t>from</a:t>
            </a:r>
            <a:r>
              <a:rPr lang="en-US" altLang="zh-CN" dirty="0">
                <a:solidFill>
                  <a:srgbClr val="000000"/>
                </a:solidFill>
                <a:latin typeface="Courier New" panose="02070309020205020404" pitchFamily="49" charset="0"/>
              </a:rPr>
              <a:t> score </a:t>
            </a:r>
            <a:r>
              <a:rPr lang="en-US" altLang="zh-CN" b="1" dirty="0">
                <a:solidFill>
                  <a:srgbClr val="0000FF"/>
                </a:solidFill>
                <a:latin typeface="Courier New" panose="02070309020205020404" pitchFamily="49" charset="0"/>
              </a:rPr>
              <a:t>where</a:t>
            </a:r>
            <a:r>
              <a:rPr lang="en-US" altLang="zh-CN" dirty="0">
                <a:solidFill>
                  <a:srgbClr val="000000"/>
                </a:solidFill>
                <a:latin typeface="Courier New" panose="02070309020205020404" pitchFamily="49" charset="0"/>
              </a:rPr>
              <a:t> </a:t>
            </a:r>
            <a:r>
              <a:rPr lang="en-US" altLang="zh-CN" err="1">
                <a:solidFill>
                  <a:srgbClr val="000000"/>
                </a:solidFill>
                <a:latin typeface="Courier New" panose="02070309020205020404" pitchFamily="49" charset="0"/>
              </a:rPr>
              <a:t>sscore</a:t>
            </a:r>
            <a:r>
              <a:rPr lang="en-US" altLang="zh-CN">
                <a:solidFill>
                  <a:srgbClr val="000000"/>
                </a:solidFill>
                <a:latin typeface="Courier New" panose="02070309020205020404" pitchFamily="49" charset="0"/>
              </a:rPr>
              <a:t> in </a:t>
            </a:r>
            <a:r>
              <a:rPr lang="en-US" altLang="zh-CN" b="1" dirty="0">
                <a:solidFill>
                  <a:srgbClr val="000080"/>
                </a:solidFill>
                <a:latin typeface="Courier New" panose="02070309020205020404" pitchFamily="49" charset="0"/>
              </a:rPr>
              <a:t>(</a:t>
            </a:r>
            <a:r>
              <a:rPr lang="en-US" altLang="zh-CN" b="1" dirty="0">
                <a:solidFill>
                  <a:srgbClr val="0000FF"/>
                </a:solidFill>
                <a:latin typeface="Courier New" panose="02070309020205020404" pitchFamily="49" charset="0"/>
              </a:rPr>
              <a:t>select</a:t>
            </a:r>
            <a:r>
              <a:rPr lang="en-US" altLang="zh-CN" dirty="0">
                <a:solidFill>
                  <a:srgbClr val="000000"/>
                </a:solidFill>
                <a:latin typeface="Courier New" panose="02070309020205020404" pitchFamily="49" charset="0"/>
              </a:rPr>
              <a:t> </a:t>
            </a:r>
            <a:r>
              <a:rPr lang="en-US" altLang="zh-CN" b="1" dirty="0">
                <a:solidFill>
                  <a:srgbClr val="0000FF"/>
                </a:solidFill>
                <a:latin typeface="Courier New" panose="02070309020205020404" pitchFamily="49" charset="0"/>
              </a:rPr>
              <a:t>max</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sscore</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0000FF"/>
                </a:solidFill>
                <a:latin typeface="Courier New" panose="02070309020205020404" pitchFamily="49" charset="0"/>
              </a:rPr>
              <a:t>from</a:t>
            </a:r>
            <a:r>
              <a:rPr lang="en-US" altLang="zh-CN" dirty="0">
                <a:solidFill>
                  <a:srgbClr val="000000"/>
                </a:solidFill>
                <a:latin typeface="Courier New" panose="02070309020205020404" pitchFamily="49" charset="0"/>
              </a:rPr>
              <a:t> score</a:t>
            </a:r>
            <a:r>
              <a:rPr lang="en-US" altLang="zh-CN" b="1" dirty="0">
                <a:solidFill>
                  <a:srgbClr val="000080"/>
                </a:solidFill>
                <a:latin typeface="Courier New" panose="02070309020205020404" pitchFamily="49" charset="0"/>
              </a:rPr>
              <a:t>);</a:t>
            </a:r>
            <a:endParaRPr lang="en-US" altLang="zh-CN" dirty="0"/>
          </a:p>
        </p:txBody>
      </p:sp>
      <p:sp>
        <p:nvSpPr>
          <p:cNvPr id="14" name="文本框 13"/>
          <p:cNvSpPr txBox="1"/>
          <p:nvPr/>
        </p:nvSpPr>
        <p:spPr>
          <a:xfrm>
            <a:off x="552259" y="1820493"/>
            <a:ext cx="6097554" cy="646331"/>
          </a:xfrm>
          <a:prstGeom prst="rect">
            <a:avLst/>
          </a:prstGeom>
          <a:noFill/>
        </p:spPr>
        <p:txBody>
          <a:bodyPr wrap="square">
            <a:spAutoFit/>
          </a:bodyPr>
          <a:lstStyle/>
          <a:p>
            <a:pPr marL="285750" indent="-285750">
              <a:buFont typeface="Wingdings" panose="05000000000000000000" pitchFamily="2" charset="2"/>
              <a:buChar char="l"/>
            </a:pPr>
            <a:r>
              <a:rPr lang="zh-CN" altLang="en-US" b="1" dirty="0"/>
              <a:t>将查询结果当成值</a:t>
            </a:r>
            <a:endParaRPr lang="en-US" altLang="zh-CN" b="1" dirty="0"/>
          </a:p>
          <a:p>
            <a:endParaRPr lang="zh-CN" altLang="en-US" dirty="0"/>
          </a:p>
        </p:txBody>
      </p:sp>
      <p:sp>
        <p:nvSpPr>
          <p:cNvPr id="19" name="文本框 18"/>
          <p:cNvSpPr txBox="1"/>
          <p:nvPr/>
        </p:nvSpPr>
        <p:spPr>
          <a:xfrm>
            <a:off x="552259" y="3495294"/>
            <a:ext cx="6097554" cy="646331"/>
          </a:xfrm>
          <a:prstGeom prst="rect">
            <a:avLst/>
          </a:prstGeom>
          <a:noFill/>
        </p:spPr>
        <p:txBody>
          <a:bodyPr wrap="square">
            <a:spAutoFit/>
          </a:bodyPr>
          <a:lstStyle/>
          <a:p>
            <a:pPr marL="285750" indent="-285750">
              <a:buFont typeface="Wingdings" panose="05000000000000000000" pitchFamily="2" charset="2"/>
              <a:buChar char="l"/>
            </a:pPr>
            <a:r>
              <a:rPr lang="zh-CN" altLang="en-US" b="1" dirty="0"/>
              <a:t>将查询结果当成一张表</a:t>
            </a:r>
            <a:endParaRPr lang="en-US" altLang="zh-CN" b="1" dirty="0"/>
          </a:p>
          <a:p>
            <a:endParaRPr lang="zh-CN" altLang="en-US" b="1" dirty="0"/>
          </a:p>
        </p:txBody>
      </p:sp>
      <p:sp>
        <p:nvSpPr>
          <p:cNvPr id="23" name="文本框 22"/>
          <p:cNvSpPr txBox="1"/>
          <p:nvPr/>
        </p:nvSpPr>
        <p:spPr>
          <a:xfrm>
            <a:off x="872609" y="4360001"/>
            <a:ext cx="9808941" cy="1200329"/>
          </a:xfrm>
          <a:prstGeom prst="rect">
            <a:avLst/>
          </a:prstGeom>
          <a:solidFill>
            <a:srgbClr val="FFFFE4"/>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urier New" panose="02070309020205020404" pitchFamily="49" charset="0"/>
                <a:ea typeface="黑体" panose="02010609060101010101" pitchFamily="49" charset="-122"/>
                <a:cs typeface="+mn-cs"/>
              </a:rPr>
              <a:t>查询</a:t>
            </a:r>
            <a:r>
              <a:rPr lang="zh-CN" altLang="en-US" dirty="0">
                <a:solidFill>
                  <a:srgbClr val="000000"/>
                </a:solidFill>
                <a:latin typeface="Courier New" panose="02070309020205020404" pitchFamily="49" charset="0"/>
                <a:ea typeface="黑体" panose="02010609060101010101" pitchFamily="49" charset="-122"/>
              </a:rPr>
              <a:t>成绩最高学生的</a:t>
            </a:r>
            <a:r>
              <a:rPr lang="en-US" altLang="zh-CN" dirty="0">
                <a:solidFill>
                  <a:srgbClr val="000000"/>
                </a:solidFill>
                <a:latin typeface="Courier New" panose="02070309020205020404" pitchFamily="49" charset="0"/>
                <a:ea typeface="黑体" panose="02010609060101010101" pitchFamily="49" charset="-122"/>
              </a:rPr>
              <a:t>sid</a:t>
            </a:r>
            <a:endParaRPr lang="en-US" altLang="zh-CN" dirty="0">
              <a:solidFill>
                <a:srgbClr val="000000"/>
              </a:solidFill>
              <a:latin typeface="Courier New" panose="02070309020205020404" pitchFamily="49"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rgbClr val="000000"/>
              </a:solidFill>
              <a:latin typeface="Courier New" panose="02070309020205020404" pitchFamily="49" charset="0"/>
              <a:ea typeface="黑体" panose="02010609060101010101" pitchFamily="49" charset="-122"/>
            </a:endParaRPr>
          </a:p>
          <a:p>
            <a:r>
              <a:rPr lang="en-US" altLang="zh-CN" b="1" dirty="0">
                <a:solidFill>
                  <a:srgbClr val="0000FF"/>
                </a:solidFill>
                <a:latin typeface="Courier New" panose="02070309020205020404" pitchFamily="49" charset="0"/>
              </a:rPr>
              <a:t>select</a:t>
            </a:r>
            <a:r>
              <a:rPr lang="en-US" altLang="zh-CN" dirty="0">
                <a:solidFill>
                  <a:srgbClr val="000000"/>
                </a:solidFill>
                <a:latin typeface="Courier New" panose="02070309020205020404" pitchFamily="49" charset="0"/>
              </a:rPr>
              <a:t> sid </a:t>
            </a:r>
            <a:r>
              <a:rPr lang="en-US" altLang="zh-CN" b="1" dirty="0">
                <a:solidFill>
                  <a:srgbClr val="0000FF"/>
                </a:solidFill>
                <a:latin typeface="Courier New" panose="02070309020205020404" pitchFamily="49" charset="0"/>
              </a:rPr>
              <a:t>from</a:t>
            </a:r>
            <a:r>
              <a:rPr lang="en-US" altLang="zh-CN" dirty="0">
                <a:solidFill>
                  <a:srgbClr val="000000"/>
                </a:solidFill>
                <a:latin typeface="Courier New" panose="02070309020205020404" pitchFamily="49" charset="0"/>
              </a:rPr>
              <a:t> score a</a:t>
            </a:r>
            <a:r>
              <a:rPr lang="en-US" altLang="zh-CN" b="1" dirty="0">
                <a:solidFill>
                  <a:srgbClr val="000080"/>
                </a:solidFill>
                <a:latin typeface="Courier New" panose="02070309020205020404" pitchFamily="49" charset="0"/>
              </a:rPr>
              <a:t>,(</a:t>
            </a:r>
            <a:r>
              <a:rPr lang="en-US" altLang="zh-CN" b="1" dirty="0">
                <a:solidFill>
                  <a:srgbClr val="0000FF"/>
                </a:solidFill>
                <a:latin typeface="Courier New" panose="02070309020205020404" pitchFamily="49" charset="0"/>
              </a:rPr>
              <a:t>select</a:t>
            </a:r>
            <a:r>
              <a:rPr lang="en-US" altLang="zh-CN" dirty="0">
                <a:solidFill>
                  <a:srgbClr val="000000"/>
                </a:solidFill>
                <a:latin typeface="Courier New" panose="02070309020205020404" pitchFamily="49" charset="0"/>
              </a:rPr>
              <a:t> </a:t>
            </a:r>
            <a:r>
              <a:rPr lang="en-US" altLang="zh-CN" b="1" dirty="0">
                <a:solidFill>
                  <a:srgbClr val="0000FF"/>
                </a:solidFill>
                <a:latin typeface="Courier New" panose="02070309020205020404" pitchFamily="49" charset="0"/>
              </a:rPr>
              <a:t>max</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sscore</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max_score</a:t>
            </a:r>
            <a:r>
              <a:rPr lang="en-US" altLang="zh-CN" dirty="0">
                <a:solidFill>
                  <a:srgbClr val="000000"/>
                </a:solidFill>
                <a:latin typeface="Courier New" panose="02070309020205020404" pitchFamily="49" charset="0"/>
              </a:rPr>
              <a:t> </a:t>
            </a:r>
            <a:r>
              <a:rPr lang="en-US" altLang="zh-CN" b="1" dirty="0">
                <a:solidFill>
                  <a:srgbClr val="0000FF"/>
                </a:solidFill>
                <a:latin typeface="Courier New" panose="02070309020205020404" pitchFamily="49" charset="0"/>
              </a:rPr>
              <a:t>from</a:t>
            </a:r>
            <a:r>
              <a:rPr lang="en-US" altLang="zh-CN" dirty="0">
                <a:solidFill>
                  <a:srgbClr val="000000"/>
                </a:solidFill>
                <a:latin typeface="Courier New" panose="02070309020205020404" pitchFamily="49" charset="0"/>
              </a:rPr>
              <a:t> score</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b </a:t>
            </a:r>
            <a:r>
              <a:rPr lang="en-US" altLang="zh-CN" b="1" dirty="0">
                <a:solidFill>
                  <a:srgbClr val="0000FF"/>
                </a:solidFill>
                <a:latin typeface="Courier New" panose="02070309020205020404" pitchFamily="49" charset="0"/>
              </a:rPr>
              <a:t>where</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a</a:t>
            </a:r>
            <a:r>
              <a:rPr lang="en-US" altLang="zh-CN" b="1" dirty="0" err="1">
                <a:solidFill>
                  <a:srgbClr val="000080"/>
                </a:solidFill>
                <a:latin typeface="Courier New" panose="02070309020205020404" pitchFamily="49" charset="0"/>
              </a:rPr>
              <a:t>.</a:t>
            </a:r>
            <a:r>
              <a:rPr lang="en-US" altLang="zh-CN" dirty="0" err="1">
                <a:solidFill>
                  <a:srgbClr val="000000"/>
                </a:solidFill>
                <a:latin typeface="Courier New" panose="02070309020205020404" pitchFamily="49" charset="0"/>
              </a:rPr>
              <a:t>sscore</a:t>
            </a:r>
            <a:r>
              <a:rPr lang="en-US" altLang="zh-CN" dirty="0">
                <a:solidFill>
                  <a:srgbClr val="000000"/>
                </a:solidFill>
                <a:latin typeface="Courier New" panose="02070309020205020404" pitchFamily="49" charset="0"/>
              </a:rPr>
              <a:t> </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b</a:t>
            </a:r>
            <a:r>
              <a:rPr lang="en-US" altLang="zh-CN" b="1" dirty="0" err="1">
                <a:solidFill>
                  <a:srgbClr val="000080"/>
                </a:solidFill>
                <a:latin typeface="Courier New" panose="02070309020205020404" pitchFamily="49" charset="0"/>
              </a:rPr>
              <a:t>.</a:t>
            </a:r>
            <a:r>
              <a:rPr lang="en-US" altLang="zh-CN" dirty="0" err="1">
                <a:solidFill>
                  <a:srgbClr val="000000"/>
                </a:solidFill>
                <a:latin typeface="Courier New" panose="02070309020205020404" pitchFamily="49" charset="0"/>
              </a:rPr>
              <a:t>max_score</a:t>
            </a:r>
            <a:r>
              <a:rPr lang="en-US" altLang="zh-CN" b="1" dirty="0">
                <a:solidFill>
                  <a:srgbClr val="000080"/>
                </a:solidFill>
                <a:latin typeface="Courier New" panose="02070309020205020404" pitchFamily="49" charset="0"/>
              </a:rPr>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9" grpId="0"/>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dirty="0"/>
              <a:t>Hive</a:t>
            </a:r>
            <a:r>
              <a:rPr lang="zh-CN" altLang="en-US" dirty="0"/>
              <a:t>的重点内容</a:t>
            </a:r>
            <a:endParaRPr lang="zh-CN" altLang="en-US" dirty="0"/>
          </a:p>
          <a:p>
            <a:pPr lvl="1"/>
            <a:r>
              <a:rPr lang="zh-CN" altLang="en-US" dirty="0"/>
              <a:t>简单查询</a:t>
            </a:r>
            <a:endParaRPr lang="zh-CN" altLang="en-US" dirty="0"/>
          </a:p>
          <a:p>
            <a:pPr lvl="1"/>
            <a:r>
              <a:rPr lang="zh-CN" altLang="en-US" dirty="0"/>
              <a:t>条件查询</a:t>
            </a:r>
            <a:endParaRPr lang="zh-CN" altLang="en-US" dirty="0"/>
          </a:p>
          <a:p>
            <a:pPr lvl="1"/>
            <a:r>
              <a:rPr lang="zh-CN" altLang="en-US" dirty="0"/>
              <a:t>分组</a:t>
            </a:r>
            <a:endParaRPr lang="zh-CN" altLang="en-US" dirty="0"/>
          </a:p>
          <a:p>
            <a:pPr lvl="1"/>
            <a:r>
              <a:rPr lang="zh-CN" altLang="en-US" dirty="0"/>
              <a:t>排序</a:t>
            </a:r>
            <a:endParaRPr lang="zh-CN" altLang="en-US" dirty="0"/>
          </a:p>
          <a:p>
            <a:pPr lvl="1"/>
            <a:r>
              <a:rPr lang="zh-CN" altLang="en-US" dirty="0"/>
              <a:t>聚合函数</a:t>
            </a:r>
            <a:endParaRPr lang="zh-CN" altLang="en-US" dirty="0"/>
          </a:p>
          <a:p>
            <a:pPr lvl="1"/>
            <a:r>
              <a:rPr lang="zh-CN" altLang="en-US" dirty="0"/>
              <a:t>多表查询</a:t>
            </a:r>
            <a:endParaRPr lang="zh-CN" altLang="en-US" dirty="0"/>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zh-CN" altLang="en-US" dirty="0"/>
          </a:p>
        </p:txBody>
      </p:sp>
      <p:sp>
        <p:nvSpPr>
          <p:cNvPr id="4" name="标题 3"/>
          <p:cNvSpPr>
            <a:spLocks noGrp="1"/>
          </p:cNvSpPr>
          <p:nvPr>
            <p:ph type="title"/>
          </p:nvPr>
        </p:nvSpPr>
        <p:spPr/>
        <p:txBody>
          <a:bodyPr/>
          <a:lstStyle/>
          <a:p>
            <a:r>
              <a:rPr lang="en-US" altLang="zh-CN">
                <a:solidFill>
                  <a:schemeClr val="tx1"/>
                </a:solidFill>
                <a:sym typeface="+mn-ea"/>
              </a:rPr>
              <a:t>Hive</a:t>
            </a:r>
            <a:r>
              <a:rPr>
                <a:solidFill>
                  <a:schemeClr val="tx1"/>
                </a:solidFill>
                <a:sym typeface="+mn-ea"/>
              </a:rPr>
              <a:t>查询操作</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dirty="0">
                <a:solidFill>
                  <a:schemeClr val="tx1"/>
                </a:solidFill>
              </a:rPr>
              <a:t>数据仓库概论</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概论</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基本操作</a:t>
            </a:r>
            <a:endParaRPr lang="en-US" altLang="zh-CN" dirty="0">
              <a:solidFill>
                <a:schemeClr val="tx1"/>
              </a:solidFill>
            </a:endParaRPr>
          </a:p>
          <a:p>
            <a:r>
              <a:rPr lang="en-US" altLang="zh-CN" dirty="0">
                <a:solidFill>
                  <a:schemeClr val="tx1"/>
                </a:solidFill>
              </a:rPr>
              <a:t>Zeppelin</a:t>
            </a:r>
            <a:r>
              <a:rPr lang="zh-CN" altLang="en-US" dirty="0">
                <a:solidFill>
                  <a:schemeClr val="tx1"/>
                </a:solidFill>
              </a:rPr>
              <a:t>框架</a:t>
            </a:r>
            <a:endParaRPr lang="en-US" altLang="zh-CN" dirty="0">
              <a:solidFill>
                <a:schemeClr val="tx1"/>
              </a:solidFill>
            </a:endParaRPr>
          </a:p>
          <a:p>
            <a:r>
              <a:rPr lang="en-US" altLang="zh-CN" dirty="0">
                <a:solidFill>
                  <a:schemeClr val="tx1"/>
                </a:solidFill>
              </a:rPr>
              <a:t>Hive</a:t>
            </a:r>
            <a:r>
              <a:rPr lang="zh-CN" altLang="en-US" dirty="0">
                <a:solidFill>
                  <a:schemeClr val="tx1"/>
                </a:solidFill>
              </a:rPr>
              <a:t>查询操作</a:t>
            </a:r>
            <a:endParaRPr lang="en-US" altLang="zh-CN" dirty="0">
              <a:solidFill>
                <a:schemeClr val="tx1"/>
              </a:solidFill>
            </a:endParaRPr>
          </a:p>
          <a:p>
            <a:r>
              <a:rPr lang="en-US" altLang="zh-CN" dirty="0">
                <a:solidFill>
                  <a:srgbClr val="FF0000"/>
                </a:solidFill>
              </a:rPr>
              <a:t>Hive</a:t>
            </a:r>
            <a:r>
              <a:rPr lang="zh-CN" altLang="en-US" dirty="0">
                <a:solidFill>
                  <a:srgbClr val="FF0000"/>
                </a:solidFill>
              </a:rPr>
              <a:t>内置函数</a:t>
            </a:r>
            <a:endParaRPr lang="en-US" altLang="zh-CN" dirty="0">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endParaRPr kumimoji="1" lang="zh-CN" altLang="en-US" dirty="0"/>
          </a:p>
        </p:txBody>
      </p:sp>
      <p:sp>
        <p:nvSpPr>
          <p:cNvPr id="16" name="文本框 15"/>
          <p:cNvSpPr txBox="1"/>
          <p:nvPr/>
        </p:nvSpPr>
        <p:spPr>
          <a:xfrm>
            <a:off x="710880" y="836204"/>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介绍</a:t>
            </a:r>
            <a:endParaRPr lang="zh-CN" altLang="en-US" sz="1600" b="1" dirty="0">
              <a:ea typeface="阿里巴巴普惠体" panose="00020600040101010101"/>
            </a:endParaRPr>
          </a:p>
        </p:txBody>
      </p:sp>
      <p:sp>
        <p:nvSpPr>
          <p:cNvPr id="21" name="文本框 20"/>
          <p:cNvSpPr txBox="1"/>
          <p:nvPr/>
        </p:nvSpPr>
        <p:spPr>
          <a:xfrm>
            <a:off x="710880" y="1214068"/>
            <a:ext cx="10796726" cy="583565"/>
          </a:xfrm>
          <a:prstGeom prst="rect">
            <a:avLst/>
          </a:prstGeom>
          <a:noFill/>
        </p:spPr>
        <p:txBody>
          <a:bodyPr wrap="square">
            <a:spAutoFit/>
          </a:bodyPr>
          <a:lstStyle/>
          <a:p>
            <a:r>
              <a:rPr lang="zh-CN" altLang="en-US" sz="1600" dirty="0">
                <a:ea typeface="阿里巴巴普惠体" panose="00020600040101010101"/>
              </a:rPr>
              <a:t>在</a:t>
            </a:r>
            <a:r>
              <a:rPr lang="en-US" altLang="zh-CN" sz="1600" dirty="0">
                <a:ea typeface="阿里巴巴普惠体" panose="00020600040101010101"/>
              </a:rPr>
              <a:t>SQL</a:t>
            </a:r>
            <a:r>
              <a:rPr lang="zh-CN" altLang="en-US" sz="1600" dirty="0">
                <a:ea typeface="阿里巴巴普惠体" panose="00020600040101010101"/>
              </a:rPr>
              <a:t>中提供了很多的内置函数，或者叫内嵌函数</a:t>
            </a:r>
            <a:r>
              <a:rPr lang="en-US" altLang="zh-CN" sz="1600" dirty="0">
                <a:ea typeface="阿里巴巴普惠体" panose="00020600040101010101"/>
              </a:rPr>
              <a:t>,</a:t>
            </a:r>
            <a:r>
              <a:rPr lang="zh-CN" altLang="en-US" sz="1600" dirty="0">
                <a:ea typeface="阿里巴巴普惠体" panose="00020600040101010101"/>
              </a:rPr>
              <a:t>包括聚合函数、数学函数，字符串函数、转换函数，日期函数，条件函数，表生成函数等等。</a:t>
            </a:r>
            <a:endParaRPr lang="zh-CN" altLang="en-US" sz="1600" dirty="0">
              <a:ea typeface="阿里巴巴普惠体" panose="00020600040101010101"/>
            </a:endParaRPr>
          </a:p>
        </p:txBody>
      </p:sp>
      <p:sp>
        <p:nvSpPr>
          <p:cNvPr id="6" name="文本框 5"/>
          <p:cNvSpPr txBox="1"/>
          <p:nvPr/>
        </p:nvSpPr>
        <p:spPr>
          <a:xfrm>
            <a:off x="649668" y="1838153"/>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数学函数</a:t>
            </a:r>
            <a:endParaRPr lang="zh-CN" altLang="en-US" sz="1600" b="1" dirty="0">
              <a:ea typeface="阿里巴巴普惠体" panose="00020600040101010101"/>
            </a:endParaRPr>
          </a:p>
        </p:txBody>
      </p:sp>
      <p:sp>
        <p:nvSpPr>
          <p:cNvPr id="8" name="文本框 7"/>
          <p:cNvSpPr txBox="1"/>
          <p:nvPr/>
        </p:nvSpPr>
        <p:spPr>
          <a:xfrm>
            <a:off x="808290" y="2462238"/>
            <a:ext cx="10919149" cy="1815882"/>
          </a:xfrm>
          <a:prstGeom prst="rect">
            <a:avLst/>
          </a:prstGeom>
          <a:solidFill>
            <a:srgbClr val="FFFFE4"/>
          </a:solidFill>
          <a:ln>
            <a:solidFill>
              <a:schemeClr val="tx1"/>
            </a:solidFill>
          </a:ln>
        </p:spPr>
        <p:txBody>
          <a:bodyPr wrap="square">
            <a:spAutoFit/>
          </a:bodyPr>
          <a:lstStyle/>
          <a:p>
            <a:r>
              <a:rPr lang="zh-CN" altLang="en-US" sz="1600" dirty="0">
                <a:solidFill>
                  <a:srgbClr val="FF0000"/>
                </a:solidFill>
                <a:effectLst/>
                <a:latin typeface="Courier New" panose="02070309020205020404" pitchFamily="49" charset="0"/>
                <a:ea typeface="阿里巴巴普惠体" panose="00020600040101010101"/>
              </a:rPr>
              <a:t>指定精度取整函数</a:t>
            </a:r>
            <a:r>
              <a:rPr lang="en-US" altLang="zh-CN" sz="1600" b="1" dirty="0">
                <a:solidFill>
                  <a:srgbClr val="FF0000"/>
                </a:solidFill>
                <a:effectLst/>
                <a:latin typeface="Courier New" panose="02070309020205020404" pitchFamily="49" charset="0"/>
                <a:ea typeface="阿里巴巴普惠体" panose="00020600040101010101"/>
              </a:rPr>
              <a:t>:</a:t>
            </a:r>
            <a:r>
              <a:rPr lang="zh-CN" altLang="en-US" sz="1600" dirty="0">
                <a:solidFill>
                  <a:srgbClr val="FF0000"/>
                </a:solidFill>
                <a:effectLst/>
                <a:latin typeface="Courier New" panose="02070309020205020404" pitchFamily="49" charset="0"/>
                <a:ea typeface="阿里巴巴普惠体" panose="00020600040101010101"/>
              </a:rPr>
              <a:t> </a:t>
            </a:r>
            <a:r>
              <a:rPr lang="en-US" altLang="zh-CN" sz="1600" b="1" dirty="0">
                <a:solidFill>
                  <a:srgbClr val="FF0000"/>
                </a:solidFill>
                <a:effectLst/>
                <a:latin typeface="Courier New" panose="02070309020205020404" pitchFamily="49" charset="0"/>
                <a:ea typeface="阿里巴巴普惠体" panose="00020600040101010101"/>
              </a:rPr>
              <a:t>round</a:t>
            </a:r>
            <a:r>
              <a:rPr lang="en-US" altLang="zh-CN" sz="1600" dirty="0">
                <a:solidFill>
                  <a:srgbClr val="FF0000"/>
                </a:solidFill>
                <a:effectLst/>
                <a:latin typeface="Courier New" panose="02070309020205020404" pitchFamily="49" charset="0"/>
                <a:ea typeface="阿里巴巴普惠体" panose="00020600040101010101"/>
              </a:rPr>
              <a:t> </a:t>
            </a:r>
            <a:endParaRPr lang="en-US" altLang="zh-CN" sz="1600" dirty="0">
              <a:solidFill>
                <a:srgbClr val="FF0000"/>
              </a:solidFill>
              <a:effectLst/>
              <a:latin typeface="Courier New" panose="02070309020205020404" pitchFamily="49" charset="0"/>
              <a:ea typeface="阿里巴巴普惠体" panose="00020600040101010101"/>
            </a:endParaRPr>
          </a:p>
          <a:p>
            <a:r>
              <a:rPr lang="zh-CN" altLang="en-US" sz="1600" dirty="0">
                <a:solidFill>
                  <a:srgbClr val="000000"/>
                </a:solidFill>
                <a:effectLst/>
                <a:latin typeface="Courier New" panose="02070309020205020404" pitchFamily="49" charset="0"/>
                <a:ea typeface="阿里巴巴普惠体" panose="00020600040101010101"/>
              </a:rPr>
              <a:t>语法</a:t>
            </a:r>
            <a:r>
              <a:rPr lang="en-US" altLang="zh-CN" sz="1600" b="1" dirty="0">
                <a:solidFill>
                  <a:srgbClr val="000080"/>
                </a:solidFill>
                <a:effectLst/>
                <a:latin typeface="Courier New" panose="02070309020205020404" pitchFamily="49" charset="0"/>
                <a:ea typeface="阿里巴巴普惠体" panose="00020600040101010101"/>
              </a:rPr>
              <a:t>:</a:t>
            </a:r>
            <a:r>
              <a:rPr lang="zh-CN" altLang="en-US"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round</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800080"/>
                </a:solidFill>
                <a:effectLst/>
                <a:latin typeface="Courier New" panose="02070309020205020404" pitchFamily="49" charset="0"/>
                <a:ea typeface="阿里巴巴普惠体" panose="00020600040101010101"/>
              </a:rPr>
              <a:t>double</a:t>
            </a:r>
            <a:r>
              <a:rPr lang="en-US" altLang="zh-CN" sz="1600" dirty="0">
                <a:solidFill>
                  <a:srgbClr val="000000"/>
                </a:solidFill>
                <a:effectLst/>
                <a:latin typeface="Courier New" panose="02070309020205020404" pitchFamily="49" charset="0"/>
                <a:ea typeface="阿里巴巴普惠体" panose="00020600040101010101"/>
              </a:rPr>
              <a:t> a</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dirty="0">
                <a:solidFill>
                  <a:srgbClr val="800080"/>
                </a:solidFill>
                <a:effectLst/>
                <a:latin typeface="Courier New" panose="02070309020205020404" pitchFamily="49" charset="0"/>
                <a:ea typeface="阿里巴巴普惠体" panose="00020600040101010101"/>
              </a:rPr>
              <a:t>int</a:t>
            </a:r>
            <a:r>
              <a:rPr lang="en-US" altLang="zh-CN" sz="1600" dirty="0">
                <a:solidFill>
                  <a:srgbClr val="000000"/>
                </a:solidFill>
                <a:effectLst/>
                <a:latin typeface="Courier New" panose="02070309020205020404" pitchFamily="49" charset="0"/>
                <a:ea typeface="阿里巴巴普惠体" panose="00020600040101010101"/>
              </a:rPr>
              <a:t> d</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zh-CN" altLang="en-US" sz="1600" dirty="0">
                <a:solidFill>
                  <a:srgbClr val="000000"/>
                </a:solidFill>
                <a:effectLst/>
                <a:latin typeface="Courier New" panose="02070309020205020404" pitchFamily="49" charset="0"/>
                <a:ea typeface="阿里巴巴普惠体" panose="00020600040101010101"/>
              </a:rPr>
              <a:t>说明</a:t>
            </a:r>
            <a:r>
              <a:rPr lang="en-US" altLang="zh-CN" sz="1600" b="1" dirty="0">
                <a:solidFill>
                  <a:srgbClr val="000080"/>
                </a:solidFill>
                <a:effectLst/>
                <a:latin typeface="Courier New" panose="02070309020205020404" pitchFamily="49" charset="0"/>
                <a:ea typeface="阿里巴巴普惠体" panose="00020600040101010101"/>
              </a:rPr>
              <a:t>:</a:t>
            </a:r>
            <a:r>
              <a:rPr lang="zh-CN" altLang="en-US" sz="1600" dirty="0">
                <a:solidFill>
                  <a:srgbClr val="000000"/>
                </a:solidFill>
                <a:effectLst/>
                <a:latin typeface="Courier New" panose="02070309020205020404" pitchFamily="49" charset="0"/>
                <a:ea typeface="阿里巴巴普惠体" panose="00020600040101010101"/>
              </a:rPr>
              <a:t>返回指定精度</a:t>
            </a:r>
            <a:r>
              <a:rPr lang="en-US" altLang="zh-CN" sz="1600" dirty="0">
                <a:solidFill>
                  <a:srgbClr val="000000"/>
                </a:solidFill>
                <a:effectLst/>
                <a:latin typeface="Courier New" panose="02070309020205020404" pitchFamily="49" charset="0"/>
                <a:ea typeface="阿里巴巴普惠体" panose="00020600040101010101"/>
              </a:rPr>
              <a:t>d</a:t>
            </a:r>
            <a:r>
              <a:rPr lang="zh-CN" altLang="en-US" sz="1600" dirty="0">
                <a:solidFill>
                  <a:srgbClr val="000000"/>
                </a:solidFill>
                <a:effectLst/>
                <a:latin typeface="Courier New" panose="02070309020205020404" pitchFamily="49" charset="0"/>
                <a:ea typeface="阿里巴巴普惠体" panose="00020600040101010101"/>
              </a:rPr>
              <a:t>的</a:t>
            </a:r>
            <a:r>
              <a:rPr lang="en-US" altLang="zh-CN" sz="1600" dirty="0">
                <a:solidFill>
                  <a:srgbClr val="800080"/>
                </a:solidFill>
                <a:effectLst/>
                <a:latin typeface="Courier New" panose="02070309020205020404" pitchFamily="49" charset="0"/>
                <a:ea typeface="阿里巴巴普惠体" panose="00020600040101010101"/>
              </a:rPr>
              <a:t>double</a:t>
            </a:r>
            <a:r>
              <a:rPr lang="zh-CN" altLang="en-US" sz="1600" dirty="0">
                <a:solidFill>
                  <a:srgbClr val="000000"/>
                </a:solidFill>
                <a:latin typeface="Courier New" panose="02070309020205020404" pitchFamily="49" charset="0"/>
                <a:ea typeface="阿里巴巴普惠体" panose="00020600040101010101"/>
              </a:rPr>
              <a:t>类型</a:t>
            </a:r>
            <a:r>
              <a:rPr lang="zh-CN" altLang="en-US"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zh-CN" altLang="en-US" sz="1600" dirty="0">
                <a:solidFill>
                  <a:srgbClr val="000000"/>
                </a:solidFill>
                <a:latin typeface="Courier New" panose="02070309020205020404" pitchFamily="49" charset="0"/>
                <a:ea typeface="阿里巴巴普惠体" panose="00020600040101010101"/>
              </a:rPr>
              <a:t>举例</a:t>
            </a:r>
            <a:r>
              <a:rPr lang="zh-CN" altLang="en-US" sz="1600" dirty="0">
                <a:solidFill>
                  <a:srgbClr val="000000"/>
                </a:solidFill>
                <a:effectLst/>
                <a:latin typeface="Courier New" panose="02070309020205020404" pitchFamily="49" charset="0"/>
                <a:ea typeface="阿里巴巴普惠体" panose="00020600040101010101"/>
              </a:rPr>
              <a:t>： </a:t>
            </a:r>
            <a:r>
              <a:rPr lang="en-US" altLang="zh-CN" sz="1600" dirty="0">
                <a:solidFill>
                  <a:srgbClr val="000000"/>
                </a:solidFill>
                <a:effectLst/>
                <a:latin typeface="Courier New" panose="02070309020205020404" pitchFamily="49" charset="0"/>
                <a:ea typeface="阿里巴巴普惠体" panose="00020600040101010101"/>
              </a:rPr>
              <a:t>hive</a:t>
            </a:r>
            <a:r>
              <a:rPr lang="en-US" altLang="zh-CN" sz="1600" b="1" dirty="0">
                <a:solidFill>
                  <a:srgbClr val="000080"/>
                </a:solidFill>
                <a:effectLst/>
                <a:latin typeface="Courier New" panose="02070309020205020404" pitchFamily="49" charset="0"/>
                <a:ea typeface="阿里巴巴普惠体" panose="00020600040101010101"/>
              </a:rPr>
              <a:t>&gt;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select</a:t>
            </a:r>
            <a:r>
              <a:rPr lang="en-US" altLang="zh-CN" sz="1600" dirty="0">
                <a:solidFill>
                  <a:srgbClr val="000000"/>
                </a:solidFill>
                <a:effectLst/>
                <a:latin typeface="Courier New" panose="02070309020205020404" pitchFamily="49" charset="0"/>
                <a:ea typeface="阿里巴巴普惠体" panose="00020600040101010101"/>
              </a:rPr>
              <a:t> </a:t>
            </a:r>
            <a:r>
              <a:rPr lang="en-US" altLang="zh-CN" sz="1600" b="1" dirty="0">
                <a:solidFill>
                  <a:srgbClr val="0000FF"/>
                </a:solidFill>
                <a:effectLst/>
                <a:latin typeface="Courier New" panose="02070309020205020404" pitchFamily="49" charset="0"/>
                <a:ea typeface="阿里巴巴普惠体" panose="00020600040101010101"/>
              </a:rPr>
              <a:t>round</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FF8000"/>
                </a:solidFill>
                <a:effectLst/>
                <a:latin typeface="Courier New" panose="02070309020205020404" pitchFamily="49" charset="0"/>
                <a:ea typeface="阿里巴巴普惠体" panose="00020600040101010101"/>
              </a:rPr>
              <a:t>3.1415926</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FF8000"/>
                </a:solidFill>
                <a:effectLst/>
                <a:latin typeface="Courier New" panose="02070309020205020404" pitchFamily="49" charset="0"/>
                <a:ea typeface="阿里巴巴普惠体" panose="00020600040101010101"/>
              </a:rPr>
              <a:t>4</a:t>
            </a:r>
            <a:r>
              <a:rPr lang="en-US" altLang="zh-CN" sz="1600" b="1" dirty="0">
                <a:solidFill>
                  <a:srgbClr val="000080"/>
                </a:solidFill>
                <a:effectLst/>
                <a:latin typeface="Courier New" panose="02070309020205020404" pitchFamily="49" charset="0"/>
                <a:ea typeface="阿里巴巴普惠体" panose="00020600040101010101"/>
              </a:rPr>
              <a:t>);</a:t>
            </a:r>
            <a:r>
              <a:rPr lang="en-US" altLang="zh-CN" sz="1600" dirty="0">
                <a:solidFill>
                  <a:srgbClr val="000000"/>
                </a:solidFill>
                <a:effectLst/>
                <a:latin typeface="Courier New" panose="02070309020205020404" pitchFamily="49" charset="0"/>
                <a:ea typeface="阿里巴巴普惠体" panose="00020600040101010101"/>
              </a:rPr>
              <a:t> </a:t>
            </a:r>
            <a:endParaRPr lang="en-US" altLang="zh-CN" sz="1600" dirty="0">
              <a:solidFill>
                <a:srgbClr val="000000"/>
              </a:solidFill>
              <a:effectLst/>
              <a:latin typeface="Courier New" panose="02070309020205020404" pitchFamily="49" charset="0"/>
              <a:ea typeface="阿里巴巴普惠体" panose="00020600040101010101"/>
            </a:endParaRPr>
          </a:p>
          <a:p>
            <a:r>
              <a:rPr lang="en-US" altLang="zh-CN" sz="1600" dirty="0">
                <a:solidFill>
                  <a:srgbClr val="FF8000"/>
                </a:solidFill>
                <a:effectLst/>
                <a:latin typeface="Courier New" panose="02070309020205020404" pitchFamily="49" charset="0"/>
                <a:ea typeface="阿里巴巴普惠体" panose="00020600040101010101"/>
              </a:rPr>
              <a:t>3.1416</a:t>
            </a:r>
            <a:endParaRPr lang="en-US" altLang="zh-CN" sz="1600" dirty="0">
              <a:solidFill>
                <a:srgbClr val="FF8000"/>
              </a:solidFill>
              <a:effectLst/>
              <a:latin typeface="Courier New" panose="02070309020205020404" pitchFamily="49" charset="0"/>
              <a:ea typeface="阿里巴巴普惠体" panose="00020600040101010101"/>
            </a:endParaRPr>
          </a:p>
          <a:p>
            <a:endParaRPr lang="en-US" altLang="zh-CN" sz="1600" dirty="0">
              <a:solidFill>
                <a:srgbClr val="FF8000"/>
              </a:solidFill>
              <a:latin typeface="Courier New" panose="02070309020205020404" pitchFamily="49" charset="0"/>
              <a:ea typeface="阿里巴巴普惠体" panose="00020600040101010101"/>
            </a:endParaRPr>
          </a:p>
          <a:p>
            <a:endParaRPr lang="en-US" altLang="zh-CN" sz="1600" dirty="0">
              <a:solidFill>
                <a:srgbClr val="FF8000"/>
              </a:solidFill>
              <a:latin typeface="Courier New" panose="02070309020205020404" pitchFamily="49" charset="0"/>
              <a:ea typeface="阿里巴巴普惠体" panose="00020600040101010101"/>
            </a:endParaRPr>
          </a:p>
        </p:txBody>
      </p:sp>
      <p:sp>
        <p:nvSpPr>
          <p:cNvPr id="9" name="文本框 8"/>
          <p:cNvSpPr txBox="1"/>
          <p:nvPr/>
        </p:nvSpPr>
        <p:spPr>
          <a:xfrm>
            <a:off x="808290" y="4570723"/>
            <a:ext cx="9239639" cy="615553"/>
          </a:xfrm>
          <a:prstGeom prst="rect">
            <a:avLst/>
          </a:prstGeom>
          <a:solidFill>
            <a:srgbClr val="FFFFE4"/>
          </a:solidFill>
          <a:ln>
            <a:solidFill>
              <a:schemeClr val="tx1"/>
            </a:solidFill>
          </a:ln>
        </p:spPr>
        <p:txBody>
          <a:bodyPr wrap="square">
            <a:spAutoFit/>
          </a:bodyPr>
          <a:lstStyle/>
          <a:p>
            <a:r>
              <a:rPr lang="en-US" altLang="zh-CN" sz="1600">
                <a:solidFill>
                  <a:srgbClr val="008000"/>
                </a:solidFill>
                <a:latin typeface="Courier New" panose="02070309020205020404" pitchFamily="49" charset="0"/>
              </a:rPr>
              <a:t>--</a:t>
            </a:r>
            <a:r>
              <a:rPr lang="zh-CN" altLang="en-US" sz="1600">
                <a:solidFill>
                  <a:srgbClr val="008000"/>
                </a:solidFill>
                <a:latin typeface="Courier New" panose="02070309020205020404" pitchFamily="49" charset="0"/>
              </a:rPr>
              <a:t>查询每个学生的平均成绩，并将平均成绩保留</a:t>
            </a:r>
            <a:r>
              <a:rPr lang="en-US" altLang="zh-CN" sz="1600">
                <a:solidFill>
                  <a:srgbClr val="008000"/>
                </a:solidFill>
                <a:latin typeface="Courier New" panose="02070309020205020404" pitchFamily="49" charset="0"/>
              </a:rPr>
              <a:t>2</a:t>
            </a:r>
            <a:r>
              <a:rPr lang="zh-CN" altLang="en-US" sz="1600">
                <a:solidFill>
                  <a:srgbClr val="008000"/>
                </a:solidFill>
                <a:latin typeface="Courier New" panose="02070309020205020404" pitchFamily="49" charset="0"/>
              </a:rPr>
              <a:t>位小数</a:t>
            </a:r>
            <a:endParaRPr lang="en-US" altLang="zh-CN" sz="1600">
              <a:solidFill>
                <a:srgbClr val="008000"/>
              </a:solidFill>
              <a:latin typeface="Courier New" panose="02070309020205020404" pitchFamily="49" charset="0"/>
            </a:endParaRPr>
          </a:p>
          <a:p>
            <a:r>
              <a:rPr lang="en-US" altLang="zh-CN" sz="1800" b="1" kern="0">
                <a:solidFill>
                  <a:srgbClr val="0000FF"/>
                </a:solidFill>
                <a:effectLst/>
                <a:latin typeface="Courier New" panose="02070309020205020404" pitchFamily="49" charset="0"/>
                <a:ea typeface="宋体" panose="02010600030101010101" pitchFamily="2" charset="-122"/>
              </a:rPr>
              <a:t>select</a:t>
            </a:r>
            <a:r>
              <a:rPr lang="en-US" altLang="zh-CN" sz="1800" kern="0">
                <a:solidFill>
                  <a:srgbClr val="000000"/>
                </a:solidFill>
                <a:effectLst/>
                <a:latin typeface="Courier New" panose="02070309020205020404" pitchFamily="49" charset="0"/>
                <a:ea typeface="宋体" panose="02010600030101010101" pitchFamily="2" charset="-122"/>
              </a:rPr>
              <a:t> </a:t>
            </a:r>
            <a:r>
              <a:rPr lang="en-US" altLang="zh-CN" sz="1800" kern="0" dirty="0" err="1">
                <a:solidFill>
                  <a:srgbClr val="000000"/>
                </a:solidFill>
                <a:effectLst/>
                <a:latin typeface="Courier New" panose="02070309020205020404" pitchFamily="49" charset="0"/>
                <a:ea typeface="宋体" panose="02010600030101010101" pitchFamily="2" charset="-122"/>
              </a:rPr>
              <a:t>sid</a:t>
            </a:r>
            <a:r>
              <a:rPr lang="en-US" altLang="zh-CN" sz="1800" b="1" kern="0" dirty="0">
                <a:solidFill>
                  <a:srgbClr val="000080"/>
                </a:solidFill>
                <a:effectLst/>
                <a:latin typeface="Courier New" panose="02070309020205020404" pitchFamily="49" charset="0"/>
                <a:ea typeface="宋体" panose="02010600030101010101" pitchFamily="2" charset="-122"/>
              </a:rPr>
              <a:t>,</a:t>
            </a:r>
            <a:r>
              <a:rPr lang="en-US" altLang="zh-CN" sz="1800" kern="0" dirty="0">
                <a:solidFill>
                  <a:srgbClr val="000000"/>
                </a:solidFill>
                <a:effectLst/>
                <a:latin typeface="Courier New" panose="02070309020205020404" pitchFamily="49" charset="0"/>
                <a:ea typeface="宋体" panose="02010600030101010101" pitchFamily="2" charset="-122"/>
              </a:rPr>
              <a:t> </a:t>
            </a:r>
            <a:r>
              <a:rPr lang="en-US" altLang="zh-CN" sz="1800" b="1" kern="0" dirty="0">
                <a:solidFill>
                  <a:srgbClr val="0000FF"/>
                </a:solidFill>
                <a:effectLst/>
                <a:latin typeface="Courier New" panose="02070309020205020404" pitchFamily="49" charset="0"/>
                <a:ea typeface="宋体" panose="02010600030101010101" pitchFamily="2" charset="-122"/>
              </a:rPr>
              <a:t>round</a:t>
            </a:r>
            <a:r>
              <a:rPr lang="en-US" altLang="zh-CN" sz="1800" b="1" kern="0" dirty="0">
                <a:solidFill>
                  <a:srgbClr val="000080"/>
                </a:solidFill>
                <a:effectLst/>
                <a:latin typeface="Courier New" panose="02070309020205020404" pitchFamily="49" charset="0"/>
                <a:ea typeface="宋体" panose="02010600030101010101" pitchFamily="2" charset="-122"/>
              </a:rPr>
              <a:t>(</a:t>
            </a:r>
            <a:r>
              <a:rPr lang="en-US" altLang="zh-CN" sz="1800" b="1" kern="0" dirty="0">
                <a:solidFill>
                  <a:srgbClr val="0000FF"/>
                </a:solidFill>
                <a:effectLst/>
                <a:latin typeface="Courier New" panose="02070309020205020404" pitchFamily="49" charset="0"/>
                <a:ea typeface="宋体" panose="02010600030101010101" pitchFamily="2" charset="-122"/>
              </a:rPr>
              <a:t>avg</a:t>
            </a:r>
            <a:r>
              <a:rPr lang="en-US" altLang="zh-CN" sz="1800" b="1" kern="0" dirty="0">
                <a:solidFill>
                  <a:srgbClr val="000080"/>
                </a:solidFill>
                <a:effectLst/>
                <a:latin typeface="Courier New" panose="02070309020205020404" pitchFamily="49" charset="0"/>
                <a:ea typeface="宋体" panose="02010600030101010101" pitchFamily="2" charset="-122"/>
              </a:rPr>
              <a:t>(</a:t>
            </a:r>
            <a:r>
              <a:rPr lang="en-US" altLang="zh-CN" sz="1800" kern="0" dirty="0" err="1">
                <a:solidFill>
                  <a:srgbClr val="000000"/>
                </a:solidFill>
                <a:effectLst/>
                <a:latin typeface="Courier New" panose="02070309020205020404" pitchFamily="49" charset="0"/>
                <a:ea typeface="宋体" panose="02010600030101010101" pitchFamily="2" charset="-122"/>
              </a:rPr>
              <a:t>sscore</a:t>
            </a:r>
            <a:r>
              <a:rPr lang="en-US" altLang="zh-CN" sz="1800" b="1" kern="0" dirty="0">
                <a:solidFill>
                  <a:srgbClr val="000080"/>
                </a:solidFill>
                <a:effectLst/>
                <a:latin typeface="Courier New" panose="02070309020205020404" pitchFamily="49" charset="0"/>
                <a:ea typeface="宋体" panose="02010600030101010101" pitchFamily="2" charset="-122"/>
              </a:rPr>
              <a:t>),</a:t>
            </a:r>
            <a:r>
              <a:rPr lang="en-US" altLang="zh-CN" sz="1800" kern="0" dirty="0">
                <a:solidFill>
                  <a:srgbClr val="FF8000"/>
                </a:solidFill>
                <a:effectLst/>
                <a:latin typeface="Courier New" panose="02070309020205020404" pitchFamily="49" charset="0"/>
                <a:ea typeface="宋体" panose="02010600030101010101" pitchFamily="2" charset="-122"/>
              </a:rPr>
              <a:t>2</a:t>
            </a:r>
            <a:r>
              <a:rPr lang="en-US" altLang="zh-CN" sz="1800" b="1" kern="0" dirty="0">
                <a:solidFill>
                  <a:srgbClr val="000080"/>
                </a:solidFill>
                <a:effectLst/>
                <a:latin typeface="Courier New" panose="02070309020205020404" pitchFamily="49" charset="0"/>
                <a:ea typeface="宋体" panose="02010600030101010101" pitchFamily="2" charset="-122"/>
              </a:rPr>
              <a:t>)</a:t>
            </a:r>
            <a:r>
              <a:rPr lang="en-US" altLang="zh-CN" sz="1800" kern="0" dirty="0">
                <a:solidFill>
                  <a:srgbClr val="000000"/>
                </a:solidFill>
                <a:effectLst/>
                <a:latin typeface="Courier New" panose="02070309020205020404" pitchFamily="49" charset="0"/>
                <a:ea typeface="宋体" panose="02010600030101010101" pitchFamily="2" charset="-122"/>
              </a:rPr>
              <a:t> </a:t>
            </a:r>
            <a:r>
              <a:rPr lang="en-US" altLang="zh-CN" sz="1800" b="1" kern="0" dirty="0">
                <a:solidFill>
                  <a:srgbClr val="0000FF"/>
                </a:solidFill>
                <a:effectLst/>
                <a:latin typeface="Courier New" panose="02070309020205020404" pitchFamily="49" charset="0"/>
                <a:ea typeface="宋体" panose="02010600030101010101" pitchFamily="2" charset="-122"/>
              </a:rPr>
              <a:t>from</a:t>
            </a:r>
            <a:r>
              <a:rPr lang="en-US" altLang="zh-CN" sz="1800" kern="0" dirty="0">
                <a:solidFill>
                  <a:srgbClr val="000000"/>
                </a:solidFill>
                <a:effectLst/>
                <a:latin typeface="Courier New" panose="02070309020205020404" pitchFamily="49" charset="0"/>
                <a:ea typeface="宋体" panose="02010600030101010101" pitchFamily="2" charset="-122"/>
              </a:rPr>
              <a:t> score </a:t>
            </a:r>
            <a:r>
              <a:rPr lang="en-US" altLang="zh-CN" sz="1800" b="1" kern="0" dirty="0">
                <a:solidFill>
                  <a:srgbClr val="0000FF"/>
                </a:solidFill>
                <a:effectLst/>
                <a:latin typeface="Courier New" panose="02070309020205020404" pitchFamily="49" charset="0"/>
                <a:ea typeface="宋体" panose="02010600030101010101" pitchFamily="2" charset="-122"/>
              </a:rPr>
              <a:t>group</a:t>
            </a:r>
            <a:r>
              <a:rPr lang="en-US" altLang="zh-CN" sz="1800" kern="0" dirty="0">
                <a:solidFill>
                  <a:srgbClr val="000000"/>
                </a:solidFill>
                <a:effectLst/>
                <a:latin typeface="Courier New" panose="02070309020205020404" pitchFamily="49" charset="0"/>
                <a:ea typeface="宋体" panose="02010600030101010101" pitchFamily="2" charset="-122"/>
              </a:rPr>
              <a:t> </a:t>
            </a:r>
            <a:r>
              <a:rPr lang="en-US" altLang="zh-CN" sz="1800" b="1" kern="0" dirty="0">
                <a:solidFill>
                  <a:srgbClr val="0000FF"/>
                </a:solidFill>
                <a:effectLst/>
                <a:latin typeface="Courier New" panose="02070309020205020404" pitchFamily="49" charset="0"/>
                <a:ea typeface="宋体" panose="02010600030101010101" pitchFamily="2" charset="-122"/>
              </a:rPr>
              <a:t>by</a:t>
            </a:r>
            <a:r>
              <a:rPr lang="en-US" altLang="zh-CN" sz="1800" kern="0" dirty="0">
                <a:solidFill>
                  <a:srgbClr val="000000"/>
                </a:solidFill>
                <a:effectLst/>
                <a:latin typeface="Courier New" panose="02070309020205020404" pitchFamily="49" charset="0"/>
                <a:ea typeface="宋体" panose="02010600030101010101" pitchFamily="2" charset="-122"/>
              </a:rPr>
              <a:t> </a:t>
            </a:r>
            <a:r>
              <a:rPr lang="en-US" altLang="zh-CN" sz="1800" kern="0" dirty="0" err="1">
                <a:solidFill>
                  <a:srgbClr val="000000"/>
                </a:solidFill>
                <a:effectLst/>
                <a:latin typeface="Courier New" panose="02070309020205020404" pitchFamily="49" charset="0"/>
                <a:ea typeface="宋体" panose="02010600030101010101" pitchFamily="2" charset="-122"/>
              </a:rPr>
              <a:t>sid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endParaRPr kumimoji="1" lang="zh-CN" altLang="en-US" dirty="0"/>
          </a:p>
        </p:txBody>
      </p:sp>
      <p:sp>
        <p:nvSpPr>
          <p:cNvPr id="6" name="文本框 5"/>
          <p:cNvSpPr txBox="1"/>
          <p:nvPr/>
        </p:nvSpPr>
        <p:spPr>
          <a:xfrm>
            <a:off x="603015" y="1007729"/>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字符串函数</a:t>
            </a:r>
            <a:endParaRPr lang="zh-CN" altLang="en-US" sz="1600" b="1" dirty="0">
              <a:ea typeface="阿里巴巴普惠体" panose="00020600040101010101"/>
            </a:endParaRPr>
          </a:p>
        </p:txBody>
      </p:sp>
      <p:sp>
        <p:nvSpPr>
          <p:cNvPr id="8" name="文本框 7"/>
          <p:cNvSpPr txBox="1"/>
          <p:nvPr/>
        </p:nvSpPr>
        <p:spPr>
          <a:xfrm>
            <a:off x="710880" y="1720775"/>
            <a:ext cx="10919149" cy="2799715"/>
          </a:xfrm>
          <a:prstGeom prst="rect">
            <a:avLst/>
          </a:prstGeom>
          <a:solidFill>
            <a:srgbClr val="FFFFE4"/>
          </a:solidFill>
          <a:ln>
            <a:solidFill>
              <a:schemeClr val="tx1"/>
            </a:solidFill>
          </a:ln>
        </p:spPr>
        <p:txBody>
          <a:bodyPr wrap="square">
            <a:spAutoFit/>
          </a:bodyPr>
          <a:lstStyle/>
          <a:p>
            <a:r>
              <a:rPr lang="zh-CN" altLang="en-US" sz="1600">
                <a:solidFill>
                  <a:srgbClr val="FF0000"/>
                </a:solidFill>
                <a:effectLst/>
                <a:latin typeface="Courier New" panose="02070309020205020404" pitchFamily="49" charset="0"/>
              </a:rPr>
              <a:t>字</a:t>
            </a:r>
            <a:r>
              <a:rPr lang="zh-CN" altLang="en-US" sz="1600" b="1">
                <a:solidFill>
                  <a:srgbClr val="FF0000"/>
                </a:solidFill>
                <a:effectLst/>
                <a:latin typeface="Courier New" panose="02070309020205020404" pitchFamily="49" charset="0"/>
              </a:rPr>
              <a:t>符</a:t>
            </a:r>
            <a:r>
              <a:rPr lang="zh-CN" altLang="en-US" sz="1600">
                <a:solidFill>
                  <a:srgbClr val="FF0000"/>
                </a:solidFill>
                <a:effectLst/>
                <a:latin typeface="Courier New" panose="02070309020205020404" pitchFamily="49" charset="0"/>
              </a:rPr>
              <a:t>串</a:t>
            </a:r>
            <a:r>
              <a:rPr lang="zh-CN" altLang="en-US" sz="1600" b="1" dirty="0">
                <a:solidFill>
                  <a:srgbClr val="FF0000"/>
                </a:solidFill>
                <a:effectLst/>
                <a:latin typeface="Courier New" panose="02070309020205020404" pitchFamily="49" charset="0"/>
              </a:rPr>
              <a:t>截</a:t>
            </a:r>
            <a:r>
              <a:rPr lang="zh-CN" altLang="en-US" sz="1600" dirty="0">
                <a:solidFill>
                  <a:srgbClr val="FF0000"/>
                </a:solidFill>
                <a:effectLst/>
                <a:latin typeface="Courier New" panose="02070309020205020404" pitchFamily="49" charset="0"/>
              </a:rPr>
              <a:t>取函数：</a:t>
            </a:r>
            <a:r>
              <a:rPr lang="en-US" altLang="zh-CN" sz="1600" b="1" dirty="0" err="1">
                <a:solidFill>
                  <a:srgbClr val="FF0000"/>
                </a:solidFill>
                <a:effectLst/>
                <a:latin typeface="Courier New" panose="02070309020205020404" pitchFamily="49" charset="0"/>
              </a:rPr>
              <a:t>substr,substring</a:t>
            </a:r>
            <a:r>
              <a:rPr lang="en-US" altLang="zh-CN" sz="1600" dirty="0">
                <a:solidFill>
                  <a:srgbClr val="FF0000"/>
                </a:solidFill>
                <a:effectLst/>
                <a:latin typeface="Courier New" panose="02070309020205020404" pitchFamily="49" charset="0"/>
              </a:rPr>
              <a:t> </a:t>
            </a:r>
            <a:endParaRPr lang="en-US" altLang="zh-CN" sz="1600" dirty="0">
              <a:solidFill>
                <a:srgbClr val="FF0000"/>
              </a:solidFill>
              <a:effectLst/>
              <a:latin typeface="Courier New" panose="02070309020205020404" pitchFamily="49" charset="0"/>
            </a:endParaRPr>
          </a:p>
          <a:p>
            <a:r>
              <a:rPr lang="zh-CN" altLang="en-US" sz="1600" dirty="0">
                <a:solidFill>
                  <a:srgbClr val="000000"/>
                </a:solidFill>
                <a:effectLst/>
                <a:latin typeface="Courier New" panose="02070309020205020404" pitchFamily="49" charset="0"/>
              </a:rPr>
              <a:t>语法</a:t>
            </a:r>
            <a:r>
              <a:rPr lang="en-US" altLang="zh-CN" sz="1600" b="1" dirty="0">
                <a:solidFill>
                  <a:srgbClr val="000080"/>
                </a:solidFill>
                <a:effectLst/>
                <a:latin typeface="Courier New" panose="02070309020205020404" pitchFamily="49" charset="0"/>
              </a:rPr>
              <a:t>:</a:t>
            </a:r>
            <a:r>
              <a:rPr lang="zh-CN" altLang="en-US"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en-US" altLang="zh-CN" sz="1600" b="1" dirty="0">
                <a:solidFill>
                  <a:srgbClr val="0000FF"/>
                </a:solidFill>
                <a:effectLst/>
                <a:latin typeface="Courier New" panose="02070309020205020404" pitchFamily="49" charset="0"/>
              </a:rPr>
              <a:t>substr</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string A</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dirty="0">
                <a:solidFill>
                  <a:srgbClr val="800080"/>
                </a:solidFill>
                <a:effectLst/>
                <a:latin typeface="Courier New" panose="02070309020205020404" pitchFamily="49" charset="0"/>
              </a:rPr>
              <a:t>int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start</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dirty="0">
                <a:solidFill>
                  <a:srgbClr val="800080"/>
                </a:solidFill>
                <a:effectLst/>
                <a:latin typeface="Courier New" panose="02070309020205020404" pitchFamily="49" charset="0"/>
              </a:rPr>
              <a:t>int</a:t>
            </a:r>
            <a:r>
              <a:rPr lang="en-US" altLang="zh-CN" sz="1600" dirty="0">
                <a:solidFill>
                  <a:srgbClr val="000000"/>
                </a:solidFill>
                <a:effectLst/>
                <a:latin typeface="Courier New" panose="02070309020205020404" pitchFamily="49" charset="0"/>
              </a:rPr>
              <a:t> </a:t>
            </a:r>
            <a:r>
              <a:rPr lang="en-US" altLang="zh-CN" sz="1600" b="1" dirty="0" err="1">
                <a:solidFill>
                  <a:srgbClr val="0000FF"/>
                </a:solidFill>
                <a:effectLst/>
                <a:latin typeface="Courier New" panose="02070309020205020404" pitchFamily="49" charset="0"/>
              </a:rPr>
              <a:t>len</a:t>
            </a:r>
            <a:r>
              <a:rPr lang="en-US" altLang="zh-CN" sz="1600" b="1" dirty="0">
                <a:solidFill>
                  <a:srgbClr val="000080"/>
                </a:solidFill>
                <a:effectLst/>
                <a:latin typeface="Courier New" panose="02070309020205020404" pitchFamily="49" charset="0"/>
              </a:rPr>
              <a:t>),</a:t>
            </a:r>
            <a:endParaRPr lang="en-US" altLang="zh-CN" sz="1600" b="1" dirty="0">
              <a:solidFill>
                <a:srgbClr val="000080"/>
              </a:solidFill>
              <a:effectLst/>
              <a:latin typeface="Courier New" panose="02070309020205020404" pitchFamily="49" charset="0"/>
            </a:endParaRPr>
          </a:p>
          <a:p>
            <a:r>
              <a:rPr lang="en-US" altLang="zh-CN" sz="1600" b="1" dirty="0">
                <a:solidFill>
                  <a:srgbClr val="0000FF"/>
                </a:solidFill>
                <a:effectLst/>
                <a:latin typeface="Courier New" panose="02070309020205020404" pitchFamily="49" charset="0"/>
              </a:rPr>
              <a:t>substring</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string A</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intstart</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dirty="0">
                <a:solidFill>
                  <a:srgbClr val="800080"/>
                </a:solidFill>
                <a:effectLst/>
                <a:latin typeface="Courier New" panose="02070309020205020404" pitchFamily="49" charset="0"/>
              </a:rPr>
              <a:t>int</a:t>
            </a:r>
            <a:r>
              <a:rPr lang="en-US" altLang="zh-CN" sz="1600" dirty="0">
                <a:solidFill>
                  <a:srgbClr val="000000"/>
                </a:solidFill>
                <a:effectLst/>
                <a:latin typeface="Courier New" panose="02070309020205020404" pitchFamily="49" charset="0"/>
              </a:rPr>
              <a:t> </a:t>
            </a:r>
            <a:r>
              <a:rPr lang="en-US" altLang="zh-CN" sz="1600" b="1" dirty="0" err="1">
                <a:solidFill>
                  <a:srgbClr val="0000FF"/>
                </a:solidFill>
                <a:effectLst/>
                <a:latin typeface="Courier New" panose="02070309020205020404" pitchFamily="49" charset="0"/>
              </a:rPr>
              <a:t>len</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zh-CN" altLang="en-US" sz="1600" dirty="0">
                <a:solidFill>
                  <a:srgbClr val="000000"/>
                </a:solidFill>
                <a:effectLst/>
                <a:latin typeface="Courier New" panose="02070309020205020404" pitchFamily="49" charset="0"/>
              </a:rPr>
              <a:t>返回</a:t>
            </a:r>
            <a:r>
              <a:rPr lang="zh-CN" altLang="en-US" sz="1600" b="1" dirty="0">
                <a:solidFill>
                  <a:srgbClr val="000080"/>
                </a:solidFill>
                <a:effectLst/>
                <a:latin typeface="Courier New" panose="02070309020205020404" pitchFamily="49" charset="0"/>
              </a:rPr>
              <a:t>值</a:t>
            </a:r>
            <a:r>
              <a:rPr lang="en-US" altLang="zh-CN" sz="1600" b="1" dirty="0">
                <a:solidFill>
                  <a:srgbClr val="000080"/>
                </a:solidFill>
                <a:effectLst/>
                <a:latin typeface="Courier New" panose="02070309020205020404" pitchFamily="49" charset="0"/>
              </a:rPr>
              <a:t>:</a:t>
            </a:r>
            <a:r>
              <a:rPr lang="zh-CN" altLang="en-US"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en-US" altLang="zh-CN" sz="1600" dirty="0">
                <a:solidFill>
                  <a:srgbClr val="000000"/>
                </a:solidFill>
                <a:effectLst/>
                <a:latin typeface="Courier New" panose="02070309020205020404" pitchFamily="49" charset="0"/>
              </a:rPr>
              <a:t>string </a:t>
            </a:r>
            <a:r>
              <a:rPr lang="zh-CN" altLang="en-US" sz="1600" dirty="0">
                <a:solidFill>
                  <a:srgbClr val="000000"/>
                </a:solidFill>
                <a:effectLst/>
                <a:latin typeface="Courier New" panose="02070309020205020404" pitchFamily="49" charset="0"/>
              </a:rPr>
              <a:t>说明：返回字</a:t>
            </a:r>
            <a:r>
              <a:rPr lang="zh-CN" altLang="en-US" sz="1600" b="1" dirty="0">
                <a:solidFill>
                  <a:srgbClr val="000080"/>
                </a:solidFill>
                <a:effectLst/>
                <a:latin typeface="Courier New" panose="02070309020205020404" pitchFamily="49" charset="0"/>
              </a:rPr>
              <a:t>符</a:t>
            </a:r>
            <a:r>
              <a:rPr lang="zh-CN" altLang="en-US" sz="1600" dirty="0">
                <a:solidFill>
                  <a:srgbClr val="000000"/>
                </a:solidFill>
                <a:effectLst/>
                <a:latin typeface="Courier New" panose="02070309020205020404" pitchFamily="49" charset="0"/>
              </a:rPr>
              <a:t>串</a:t>
            </a:r>
            <a:r>
              <a:rPr lang="en-US" altLang="zh-CN" sz="1600" dirty="0">
                <a:solidFill>
                  <a:srgbClr val="000000"/>
                </a:solidFill>
                <a:effectLst/>
                <a:latin typeface="Courier New" panose="02070309020205020404" pitchFamily="49" charset="0"/>
              </a:rPr>
              <a:t>A</a:t>
            </a:r>
            <a:r>
              <a:rPr lang="zh-CN" altLang="en-US" sz="1600" dirty="0">
                <a:solidFill>
                  <a:srgbClr val="000000"/>
                </a:solidFill>
                <a:effectLst/>
                <a:latin typeface="Courier New" panose="02070309020205020404" pitchFamily="49" charset="0"/>
              </a:rPr>
              <a:t>从</a:t>
            </a:r>
            <a:r>
              <a:rPr lang="en-US" altLang="zh-CN" sz="1600" b="1" dirty="0">
                <a:solidFill>
                  <a:srgbClr val="0000FF"/>
                </a:solidFill>
                <a:effectLst/>
                <a:latin typeface="Courier New" panose="02070309020205020404" pitchFamily="49" charset="0"/>
              </a:rPr>
              <a:t>start</a:t>
            </a:r>
            <a:r>
              <a:rPr lang="zh-CN" altLang="en-US" sz="1600" dirty="0">
                <a:solidFill>
                  <a:srgbClr val="000000"/>
                </a:solidFill>
                <a:effectLst/>
                <a:latin typeface="Courier New" panose="02070309020205020404" pitchFamily="49" charset="0"/>
              </a:rPr>
              <a:t>位置开始，长度</a:t>
            </a:r>
            <a:r>
              <a:rPr lang="zh-CN" altLang="en-US" sz="1600" b="1" dirty="0">
                <a:solidFill>
                  <a:srgbClr val="000080"/>
                </a:solidFill>
                <a:effectLst/>
                <a:latin typeface="Courier New" panose="02070309020205020404" pitchFamily="49" charset="0"/>
              </a:rPr>
              <a:t>为</a:t>
            </a:r>
            <a:r>
              <a:rPr lang="en-US" altLang="zh-CN" sz="1600" b="1" dirty="0" err="1">
                <a:solidFill>
                  <a:srgbClr val="0000FF"/>
                </a:solidFill>
                <a:effectLst/>
                <a:latin typeface="Courier New" panose="02070309020205020404" pitchFamily="49" charset="0"/>
              </a:rPr>
              <a:t>len</a:t>
            </a:r>
            <a:r>
              <a:rPr lang="zh-CN" altLang="en-US" sz="1600" dirty="0">
                <a:solidFill>
                  <a:srgbClr val="000000"/>
                </a:solidFill>
                <a:effectLst/>
                <a:latin typeface="Courier New" panose="02070309020205020404" pitchFamily="49" charset="0"/>
              </a:rPr>
              <a:t>的字</a:t>
            </a:r>
            <a:r>
              <a:rPr lang="zh-CN" altLang="en-US" sz="1600" b="1" dirty="0">
                <a:solidFill>
                  <a:srgbClr val="000080"/>
                </a:solidFill>
                <a:effectLst/>
                <a:latin typeface="Courier New" panose="02070309020205020404" pitchFamily="49" charset="0"/>
              </a:rPr>
              <a:t>符</a:t>
            </a:r>
            <a:r>
              <a:rPr lang="zh-CN" altLang="en-US" sz="1600" dirty="0">
                <a:solidFill>
                  <a:srgbClr val="000000"/>
                </a:solidFill>
                <a:effectLst/>
                <a:latin typeface="Courier New" panose="02070309020205020404" pitchFamily="49" charset="0"/>
              </a:rPr>
              <a:t>串 </a:t>
            </a:r>
            <a:endParaRPr lang="en-US" altLang="zh-CN" sz="1600" dirty="0">
              <a:solidFill>
                <a:srgbClr val="000000"/>
              </a:solidFill>
              <a:effectLst/>
              <a:latin typeface="Courier New" panose="02070309020205020404" pitchFamily="49" charset="0"/>
            </a:endParaRPr>
          </a:p>
          <a:p>
            <a:r>
              <a:rPr lang="zh-CN" altLang="en-US" sz="1600" b="1" dirty="0">
                <a:solidFill>
                  <a:srgbClr val="000080"/>
                </a:solidFill>
                <a:effectLst/>
                <a:latin typeface="Courier New" panose="02070309020205020404" pitchFamily="49" charset="0"/>
              </a:rPr>
              <a:t>举</a:t>
            </a:r>
            <a:r>
              <a:rPr lang="zh-CN" altLang="en-US" sz="1600" dirty="0">
                <a:solidFill>
                  <a:srgbClr val="000000"/>
                </a:solidFill>
                <a:effectLst/>
                <a:latin typeface="Courier New" panose="02070309020205020404" pitchFamily="49" charset="0"/>
              </a:rPr>
              <a:t>例： </a:t>
            </a:r>
            <a:endParaRPr lang="en-US" altLang="zh-CN" sz="1600" dirty="0">
              <a:solidFill>
                <a:srgbClr val="000000"/>
              </a:solidFill>
              <a:effectLst/>
              <a:latin typeface="Courier New" panose="02070309020205020404" pitchFamily="49" charset="0"/>
            </a:endParaRPr>
          </a:p>
          <a:p>
            <a:r>
              <a:rPr lang="en-US" altLang="zh-CN" sz="1600" dirty="0">
                <a:solidFill>
                  <a:srgbClr val="000000"/>
                </a:solidFill>
                <a:effectLst/>
                <a:latin typeface="Courier New" panose="02070309020205020404" pitchFamily="49" charset="0"/>
              </a:rPr>
              <a:t>hive</a:t>
            </a:r>
            <a:r>
              <a:rPr lang="en-US" altLang="zh-CN" sz="1600" b="1" dirty="0">
                <a:solidFill>
                  <a:srgbClr val="000080"/>
                </a:solidFill>
                <a:effectLst/>
                <a:latin typeface="Courier New" panose="02070309020205020404" pitchFamily="49" charset="0"/>
              </a:rPr>
              <a:t>&gt;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select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substr</a:t>
            </a:r>
            <a:r>
              <a:rPr lang="en-US" altLang="zh-CN" sz="1600" b="1" dirty="0">
                <a:solidFill>
                  <a:srgbClr val="000080"/>
                </a:solidFill>
                <a:effectLst/>
                <a:latin typeface="Courier New" panose="02070309020205020404" pitchFamily="49" charset="0"/>
              </a:rPr>
              <a:t>(</a:t>
            </a:r>
            <a:r>
              <a:rPr lang="en-US" altLang="zh-CN" sz="1600" dirty="0">
                <a:solidFill>
                  <a:srgbClr val="808080"/>
                </a:solidFill>
                <a:effectLst/>
                <a:latin typeface="Courier New" panose="02070309020205020404" pitchFamily="49" charset="0"/>
              </a:rPr>
              <a:t>'abcde'</a:t>
            </a:r>
            <a:r>
              <a:rPr lang="en-US" altLang="zh-CN" sz="1600" b="1" dirty="0">
                <a:solidFill>
                  <a:srgbClr val="000080"/>
                </a:solidFill>
                <a:effectLst/>
                <a:latin typeface="Courier New" panose="02070309020205020404" pitchFamily="49" charset="0"/>
              </a:rPr>
              <a:t>,</a:t>
            </a:r>
            <a:r>
              <a:rPr lang="en-US" altLang="zh-CN" sz="1600" dirty="0">
                <a:solidFill>
                  <a:srgbClr val="FF8000"/>
                </a:solidFill>
                <a:effectLst/>
                <a:latin typeface="Courier New" panose="02070309020205020404" pitchFamily="49" charset="0"/>
              </a:rPr>
              <a:t>3</a:t>
            </a:r>
            <a:r>
              <a:rPr lang="en-US" altLang="zh-CN" sz="1600" b="1" dirty="0">
                <a:solidFill>
                  <a:srgbClr val="000080"/>
                </a:solidFill>
                <a:effectLst/>
                <a:latin typeface="Courier New" panose="02070309020205020404" pitchFamily="49" charset="0"/>
              </a:rPr>
              <a:t>,</a:t>
            </a:r>
            <a:r>
              <a:rPr lang="en-US" altLang="zh-CN" sz="1600" dirty="0">
                <a:solidFill>
                  <a:srgbClr val="FF8000"/>
                </a:solidFill>
                <a:effectLst/>
                <a:latin typeface="Courier New" panose="02070309020205020404" pitchFamily="49" charset="0"/>
              </a:rPr>
              <a:t>2</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en-US" altLang="zh-CN" sz="1600" dirty="0">
                <a:solidFill>
                  <a:srgbClr val="000000"/>
                </a:solidFill>
                <a:effectLst/>
                <a:latin typeface="Courier New" panose="02070309020205020404" pitchFamily="49" charset="0"/>
              </a:rPr>
              <a:t>cd </a:t>
            </a:r>
            <a:endParaRPr lang="en-US" altLang="zh-CN" sz="1600" dirty="0">
              <a:solidFill>
                <a:srgbClr val="000000"/>
              </a:solidFill>
              <a:effectLst/>
              <a:latin typeface="Courier New" panose="02070309020205020404" pitchFamily="49" charset="0"/>
            </a:endParaRPr>
          </a:p>
          <a:p>
            <a:r>
              <a:rPr lang="en-US" altLang="zh-CN" sz="1600" dirty="0">
                <a:solidFill>
                  <a:srgbClr val="000000"/>
                </a:solidFill>
                <a:effectLst/>
                <a:latin typeface="Courier New" panose="02070309020205020404" pitchFamily="49" charset="0"/>
              </a:rPr>
              <a:t>hive</a:t>
            </a:r>
            <a:r>
              <a:rPr lang="en-US" altLang="zh-CN" sz="1600" b="1" dirty="0">
                <a:solidFill>
                  <a:srgbClr val="000080"/>
                </a:solidFill>
                <a:effectLst/>
                <a:latin typeface="Courier New" panose="02070309020205020404" pitchFamily="49" charset="0"/>
              </a:rPr>
              <a:t>&gt;</a:t>
            </a:r>
            <a:r>
              <a:rPr lang="en-US" altLang="zh-CN" sz="1600">
                <a:effectLst/>
                <a:latin typeface="Courier New" panose="02070309020205020404" pitchFamily="49" charset="0"/>
              </a:rPr>
              <a:t>select substring('abcde',-2,2);</a:t>
            </a:r>
            <a:r>
              <a:rPr lang="en-US" altLang="zh-CN" sz="1600" b="1">
                <a:solidFill>
                  <a:srgbClr val="000080"/>
                </a:solidFill>
                <a:effectLst/>
                <a:latin typeface="Courier New" panose="02070309020205020404" pitchFamily="49" charset="0"/>
              </a:rPr>
              <a:t> </a:t>
            </a:r>
            <a:r>
              <a:rPr lang="en-US" altLang="zh-CN" sz="1600">
                <a:solidFill>
                  <a:srgbClr val="008000"/>
                </a:solidFill>
                <a:latin typeface="Courier New" panose="02070309020205020404" pitchFamily="49" charset="0"/>
              </a:rPr>
              <a:t>--</a:t>
            </a:r>
            <a:r>
              <a:rPr lang="zh-CN" altLang="en-US" sz="1600">
                <a:solidFill>
                  <a:srgbClr val="008000"/>
                </a:solidFill>
                <a:latin typeface="Courier New" panose="02070309020205020404" pitchFamily="49" charset="0"/>
              </a:rPr>
              <a:t>这里的</a:t>
            </a:r>
            <a:r>
              <a:rPr lang="en-US" altLang="zh-CN" sz="1600">
                <a:solidFill>
                  <a:srgbClr val="008000"/>
                </a:solidFill>
                <a:latin typeface="Courier New" panose="02070309020205020404" pitchFamily="49" charset="0"/>
              </a:rPr>
              <a:t>-2</a:t>
            </a:r>
            <a:r>
              <a:rPr lang="zh-CN" altLang="en-US" sz="1600">
                <a:solidFill>
                  <a:srgbClr val="008000"/>
                </a:solidFill>
                <a:latin typeface="Courier New" panose="02070309020205020404" pitchFamily="49" charset="0"/>
              </a:rPr>
              <a:t>表示从倒数第</a:t>
            </a:r>
            <a:r>
              <a:rPr lang="en-US" altLang="zh-CN" sz="1600">
                <a:solidFill>
                  <a:srgbClr val="008000"/>
                </a:solidFill>
                <a:latin typeface="Courier New" panose="02070309020205020404" pitchFamily="49" charset="0"/>
              </a:rPr>
              <a:t>2</a:t>
            </a:r>
            <a:r>
              <a:rPr lang="zh-CN" altLang="en-US" sz="1600">
                <a:solidFill>
                  <a:srgbClr val="008000"/>
                </a:solidFill>
                <a:latin typeface="Courier New" panose="02070309020205020404" pitchFamily="49" charset="0"/>
              </a:rPr>
              <a:t>个数开始截取</a:t>
            </a:r>
            <a:endParaRPr lang="en-US" altLang="zh-CN" sz="1600" dirty="0">
              <a:solidFill>
                <a:srgbClr val="008000"/>
              </a:solidFill>
              <a:latin typeface="Courier New" panose="02070309020205020404" pitchFamily="49" charset="0"/>
            </a:endParaRPr>
          </a:p>
          <a:p>
            <a:r>
              <a:rPr lang="en-US" altLang="zh-CN" sz="1600">
                <a:solidFill>
                  <a:srgbClr val="000000"/>
                </a:solidFill>
                <a:effectLst/>
                <a:latin typeface="Courier New" panose="02070309020205020404" pitchFamily="49" charset="0"/>
              </a:rPr>
              <a:t>de</a:t>
            </a:r>
            <a:endParaRPr lang="en-US" altLang="zh-CN" sz="1600" dirty="0">
              <a:effectLst/>
            </a:endParaRPr>
          </a:p>
        </p:txBody>
      </p:sp>
      <p:sp>
        <p:nvSpPr>
          <p:cNvPr id="7" name="文本框 6"/>
          <p:cNvSpPr txBox="1"/>
          <p:nvPr/>
        </p:nvSpPr>
        <p:spPr>
          <a:xfrm>
            <a:off x="636425" y="4896035"/>
            <a:ext cx="8587638" cy="615553"/>
          </a:xfrm>
          <a:prstGeom prst="rect">
            <a:avLst/>
          </a:prstGeom>
          <a:solidFill>
            <a:srgbClr val="FFFFE4"/>
          </a:solidFill>
          <a:ln>
            <a:solidFill>
              <a:schemeClr val="tx1"/>
            </a:solidFill>
          </a:ln>
        </p:spPr>
        <p:txBody>
          <a:bodyPr wrap="square">
            <a:spAutoFit/>
          </a:bodyPr>
          <a:lstStyle/>
          <a:p>
            <a:r>
              <a:rPr lang="en-US" altLang="zh-CN" sz="1600" dirty="0">
                <a:solidFill>
                  <a:srgbClr val="008000"/>
                </a:solidFill>
                <a:latin typeface="Courier New" panose="02070309020205020404" pitchFamily="49" charset="0"/>
              </a:rPr>
              <a:t>--</a:t>
            </a:r>
            <a:r>
              <a:rPr lang="zh-CN" altLang="en-US" sz="1600" dirty="0">
                <a:solidFill>
                  <a:srgbClr val="008000"/>
                </a:solidFill>
                <a:latin typeface="Courier New" panose="02070309020205020404" pitchFamily="49" charset="0"/>
              </a:rPr>
              <a:t>截取每个</a:t>
            </a:r>
            <a:r>
              <a:rPr lang="zh-CN" altLang="en-US" sz="1600">
                <a:solidFill>
                  <a:srgbClr val="008000"/>
                </a:solidFill>
                <a:latin typeface="Courier New" panose="02070309020205020404" pitchFamily="49" charset="0"/>
              </a:rPr>
              <a:t>学生的出生年份</a:t>
            </a:r>
            <a:endParaRPr lang="en-US" altLang="zh-CN" sz="1600" dirty="0">
              <a:solidFill>
                <a:srgbClr val="008000"/>
              </a:solidFill>
              <a:latin typeface="Courier New" panose="02070309020205020404" pitchFamily="49" charset="0"/>
            </a:endParaRPr>
          </a:p>
          <a:p>
            <a:r>
              <a:rPr lang="en-US" altLang="zh-CN" sz="1800" b="1">
                <a:solidFill>
                  <a:srgbClr val="0000FF"/>
                </a:solidFill>
                <a:effectLst/>
                <a:latin typeface="Courier New" panose="02070309020205020404" pitchFamily="49" charset="0"/>
              </a:rPr>
              <a:t>select</a:t>
            </a:r>
            <a:r>
              <a:rPr lang="en-US" altLang="zh-CN" sz="180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sid</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err="1">
                <a:solidFill>
                  <a:srgbClr val="000000"/>
                </a:solidFill>
                <a:effectLst/>
                <a:latin typeface="Courier New" panose="02070309020205020404" pitchFamily="49" charset="0"/>
              </a:rPr>
              <a:t>sname</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substring</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sbirth</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4</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from</a:t>
            </a:r>
            <a:r>
              <a:rPr lang="en-US" altLang="zh-CN" sz="1800" dirty="0">
                <a:solidFill>
                  <a:srgbClr val="000000"/>
                </a:solidFill>
                <a:effectLst/>
                <a:latin typeface="Courier New" panose="02070309020205020404" pitchFamily="49" charset="0"/>
              </a:rPr>
              <a:t> student </a:t>
            </a:r>
            <a:endParaRPr lang="en-US" altLang="zh-CN"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endParaRPr kumimoji="1" lang="zh-CN" altLang="en-US" dirty="0"/>
          </a:p>
        </p:txBody>
      </p:sp>
      <p:sp>
        <p:nvSpPr>
          <p:cNvPr id="6" name="文本框 5"/>
          <p:cNvSpPr txBox="1"/>
          <p:nvPr/>
        </p:nvSpPr>
        <p:spPr>
          <a:xfrm>
            <a:off x="603015" y="1007729"/>
            <a:ext cx="6097554"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b="1" dirty="0">
                <a:ea typeface="阿里巴巴普惠体" panose="00020600040101010101"/>
              </a:rPr>
              <a:t>字符串函数</a:t>
            </a:r>
            <a:endParaRPr lang="zh-CN" altLang="en-US" sz="1600" b="1" dirty="0">
              <a:ea typeface="阿里巴巴普惠体" panose="00020600040101010101"/>
            </a:endParaRPr>
          </a:p>
        </p:txBody>
      </p:sp>
      <p:sp>
        <p:nvSpPr>
          <p:cNvPr id="8" name="文本框 7"/>
          <p:cNvSpPr txBox="1"/>
          <p:nvPr/>
        </p:nvSpPr>
        <p:spPr>
          <a:xfrm>
            <a:off x="636425" y="1592633"/>
            <a:ext cx="10919149" cy="1846659"/>
          </a:xfrm>
          <a:prstGeom prst="rect">
            <a:avLst/>
          </a:prstGeom>
          <a:solidFill>
            <a:srgbClr val="FFFFE4"/>
          </a:solidFill>
          <a:ln>
            <a:solidFill>
              <a:schemeClr val="tx1"/>
            </a:solidFill>
          </a:ln>
        </p:spPr>
        <p:txBody>
          <a:bodyPr wrap="square">
            <a:spAutoFit/>
          </a:bodyPr>
          <a:lstStyle/>
          <a:p>
            <a:r>
              <a:rPr lang="zh-CN" altLang="en-US" sz="1600" dirty="0">
                <a:effectLst/>
              </a:rPr>
              <a:t>字符串连接函数：</a:t>
            </a:r>
            <a:r>
              <a:rPr lang="en-US" altLang="zh-CN" sz="1600" dirty="0" err="1">
                <a:solidFill>
                  <a:srgbClr val="FF0000"/>
                </a:solidFill>
                <a:effectLst/>
              </a:rPr>
              <a:t>concat</a:t>
            </a:r>
            <a:endParaRPr lang="en-US" altLang="zh-CN" sz="1600" dirty="0">
              <a:solidFill>
                <a:srgbClr val="FF0000"/>
              </a:solidFill>
              <a:effectLst/>
            </a:endParaRPr>
          </a:p>
          <a:p>
            <a:r>
              <a:rPr lang="zh-CN" altLang="en-US" sz="1600" dirty="0">
                <a:effectLst/>
              </a:rPr>
              <a:t>语法</a:t>
            </a:r>
            <a:r>
              <a:rPr lang="en-US" altLang="zh-CN" sz="1600" dirty="0">
                <a:effectLst/>
              </a:rPr>
              <a:t>: </a:t>
            </a:r>
            <a:r>
              <a:rPr lang="en-US" altLang="zh-CN" sz="1600" dirty="0" err="1">
                <a:effectLst/>
              </a:rPr>
              <a:t>concat</a:t>
            </a:r>
            <a:r>
              <a:rPr lang="en-US" altLang="zh-CN" sz="1600" dirty="0">
                <a:effectLst/>
              </a:rPr>
              <a:t>(string A, string B…)</a:t>
            </a:r>
            <a:endParaRPr lang="en-US" altLang="zh-CN" sz="1600" dirty="0">
              <a:effectLst/>
            </a:endParaRPr>
          </a:p>
          <a:p>
            <a:r>
              <a:rPr lang="zh-CN" altLang="en-US" sz="1600" dirty="0">
                <a:effectLst/>
              </a:rPr>
              <a:t>返回值</a:t>
            </a:r>
            <a:r>
              <a:rPr lang="en-US" altLang="zh-CN" sz="1600" dirty="0">
                <a:effectLst/>
              </a:rPr>
              <a:t>: string</a:t>
            </a:r>
            <a:endParaRPr lang="en-US" altLang="zh-CN" sz="1600" dirty="0">
              <a:effectLst/>
            </a:endParaRPr>
          </a:p>
          <a:p>
            <a:r>
              <a:rPr lang="zh-CN" altLang="en-US" sz="1600" dirty="0">
                <a:effectLst/>
              </a:rPr>
              <a:t>说明：返回输入字符串连接后的结果，支持任意个输入字符串</a:t>
            </a:r>
            <a:endParaRPr lang="en-US" altLang="zh-CN" sz="1600" dirty="0">
              <a:effectLst/>
            </a:endParaRPr>
          </a:p>
          <a:p>
            <a:endParaRPr lang="zh-CN" altLang="en-US" sz="1600" dirty="0">
              <a:effectLst/>
            </a:endParaRPr>
          </a:p>
          <a:p>
            <a:r>
              <a:rPr lang="en-US" altLang="zh-CN" sz="1600" dirty="0">
                <a:solidFill>
                  <a:srgbClr val="000000"/>
                </a:solidFill>
                <a:effectLst/>
                <a:highlight>
                  <a:srgbClr val="FFFFFF"/>
                </a:highlight>
                <a:latin typeface="微软雅黑" panose="020B0503020204020204" pitchFamily="34" charset="-122"/>
                <a:ea typeface="微软雅黑 Light" panose="020B0502040204020203" pitchFamily="34" charset="-122"/>
                <a:cs typeface="微软雅黑" panose="020B0503020204020204" pitchFamily="34" charset="-122"/>
              </a:rPr>
              <a:t>hive</a:t>
            </a:r>
            <a:r>
              <a:rPr lang="en-US" altLang="zh-CN" sz="1600" b="1" dirty="0">
                <a:solidFill>
                  <a:srgbClr val="000080"/>
                </a:solidFill>
                <a:effectLst/>
                <a:highlight>
                  <a:srgbClr val="FFFFFF"/>
                </a:highlight>
                <a:latin typeface="微软雅黑" panose="020B0503020204020204" pitchFamily="34" charset="-122"/>
                <a:ea typeface="微软雅黑 Light" panose="020B0502040204020203" pitchFamily="34" charset="-122"/>
                <a:cs typeface="微软雅黑" panose="020B0503020204020204" pitchFamily="34" charset="-122"/>
              </a:rPr>
              <a:t>&gt;</a:t>
            </a:r>
            <a:r>
              <a:rPr lang="en-US" altLang="zh-CN" sz="1600" dirty="0">
                <a:solidFill>
                  <a:srgbClr val="000000"/>
                </a:solidFill>
                <a:effectLst/>
                <a:highlight>
                  <a:srgbClr val="FFFFFF"/>
                </a:highlight>
                <a:latin typeface="微软雅黑" panose="020B0503020204020204" pitchFamily="34" charset="-122"/>
                <a:ea typeface="微软雅黑 Light" panose="020B0502040204020203" pitchFamily="34" charset="-122"/>
                <a:cs typeface="微软雅黑" panose="020B0503020204020204" pitchFamily="34" charset="-122"/>
              </a:rPr>
              <a:t> </a:t>
            </a:r>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err="1">
                <a:solidFill>
                  <a:srgbClr val="0000FF"/>
                </a:solidFill>
                <a:effectLst/>
                <a:latin typeface="Courier New" panose="02070309020205020404" pitchFamily="49" charset="0"/>
              </a:rPr>
              <a:t>concat</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a:t>
            </a:r>
            <a:r>
              <a:rPr lang="en-US" altLang="zh-CN" sz="1800" dirty="0" err="1">
                <a:solidFill>
                  <a:srgbClr val="808080"/>
                </a:solidFill>
                <a:effectLst/>
                <a:latin typeface="Courier New" panose="02070309020205020404" pitchFamily="49" charset="0"/>
              </a:rPr>
              <a:t>hello'</a:t>
            </a:r>
            <a:r>
              <a:rPr lang="en-US" altLang="zh-CN" sz="1800" b="1" dirty="0" err="1">
                <a:solidFill>
                  <a:srgbClr val="000080"/>
                </a:solidFill>
                <a:effectLst/>
                <a:latin typeface="Courier New" panose="02070309020205020404" pitchFamily="49" charset="0"/>
              </a:rPr>
              <a:t>,</a:t>
            </a:r>
            <a:r>
              <a:rPr lang="en-US" altLang="zh-CN" sz="1800" dirty="0" err="1">
                <a:solidFill>
                  <a:srgbClr val="808080"/>
                </a:solidFill>
                <a:effectLst/>
                <a:latin typeface="Courier New" panose="02070309020205020404" pitchFamily="49" charset="0"/>
              </a:rPr>
              <a:t>'world</a:t>
            </a:r>
            <a:r>
              <a:rPr lang="en-US" altLang="zh-CN" sz="1800" dirty="0">
                <a:solidFill>
                  <a:srgbClr val="808080"/>
                </a:solidFill>
                <a:effectLst/>
                <a:latin typeface="Courier New" panose="02070309020205020404" pitchFamily="49" charset="0"/>
              </a:rPr>
              <a:t>'</a:t>
            </a:r>
            <a:r>
              <a:rPr lang="en-US" altLang="zh-CN" sz="1800" b="1" dirty="0">
                <a:solidFill>
                  <a:srgbClr val="000080"/>
                </a:solidFill>
                <a:effectLst/>
                <a:latin typeface="Courier New" panose="02070309020205020404" pitchFamily="49" charset="0"/>
              </a:rPr>
              <a:t>);</a:t>
            </a:r>
            <a:endParaRPr lang="en-US" altLang="zh-CN" sz="1600" dirty="0">
              <a:effectLst/>
            </a:endParaRPr>
          </a:p>
          <a:p>
            <a:r>
              <a:rPr lang="en-US" altLang="zh-CN" sz="1600" dirty="0" err="1">
                <a:effectLst/>
                <a:latin typeface="微软雅黑 Light" panose="020B0502040204020203" pitchFamily="34" charset="-122"/>
                <a:cs typeface="Times New Roman" panose="02020603050405020304" pitchFamily="18" charset="0"/>
              </a:rPr>
              <a:t>helloworld</a:t>
            </a:r>
            <a:endParaRPr lang="en-US" altLang="zh-CN" sz="1600" dirty="0">
              <a:effectLst/>
            </a:endParaRPr>
          </a:p>
        </p:txBody>
      </p:sp>
      <p:sp>
        <p:nvSpPr>
          <p:cNvPr id="7" name="文本框 6"/>
          <p:cNvSpPr txBox="1"/>
          <p:nvPr/>
        </p:nvSpPr>
        <p:spPr>
          <a:xfrm>
            <a:off x="603015" y="3851006"/>
            <a:ext cx="8587638" cy="2308324"/>
          </a:xfrm>
          <a:prstGeom prst="rect">
            <a:avLst/>
          </a:prstGeom>
          <a:solidFill>
            <a:srgbClr val="FFFFE4"/>
          </a:solidFill>
          <a:ln>
            <a:solidFill>
              <a:schemeClr val="tx1"/>
            </a:solidFill>
          </a:ln>
        </p:spPr>
        <p:txBody>
          <a:bodyPr wrap="square">
            <a:spAutoFit/>
          </a:bodyPr>
          <a:lstStyle/>
          <a:p>
            <a:r>
              <a:rPr lang="zh-CN" altLang="en-US" dirty="0">
                <a:effectLst/>
              </a:rPr>
              <a:t>字符串连接函数</a:t>
            </a:r>
            <a:r>
              <a:rPr lang="en-US" altLang="zh-CN" dirty="0">
                <a:effectLst/>
              </a:rPr>
              <a:t>-</a:t>
            </a:r>
            <a:r>
              <a:rPr lang="zh-CN" altLang="en-US" dirty="0">
                <a:effectLst/>
              </a:rPr>
              <a:t>带分隔符：</a:t>
            </a:r>
            <a:r>
              <a:rPr lang="en-US" altLang="zh-CN" dirty="0" err="1">
                <a:solidFill>
                  <a:srgbClr val="FF0000"/>
                </a:solidFill>
                <a:effectLst/>
              </a:rPr>
              <a:t>concat_ws</a:t>
            </a:r>
            <a:endParaRPr lang="en-US" altLang="zh-CN" dirty="0">
              <a:solidFill>
                <a:srgbClr val="FF0000"/>
              </a:solidFill>
              <a:effectLst/>
            </a:endParaRPr>
          </a:p>
          <a:p>
            <a:r>
              <a:rPr lang="zh-CN" altLang="en-US" dirty="0">
                <a:effectLst/>
              </a:rPr>
              <a:t>语法</a:t>
            </a:r>
            <a:r>
              <a:rPr lang="en-US" altLang="zh-CN" dirty="0">
                <a:effectLst/>
              </a:rPr>
              <a:t>: </a:t>
            </a:r>
            <a:r>
              <a:rPr lang="en-US" altLang="zh-CN" dirty="0" err="1">
                <a:effectLst/>
              </a:rPr>
              <a:t>concat_ws</a:t>
            </a:r>
            <a:r>
              <a:rPr lang="en-US" altLang="zh-CN" dirty="0">
                <a:effectLst/>
              </a:rPr>
              <a:t>(string SEP, string A, string B…)</a:t>
            </a:r>
            <a:endParaRPr lang="en-US" altLang="zh-CN" dirty="0">
              <a:effectLst/>
            </a:endParaRPr>
          </a:p>
          <a:p>
            <a:r>
              <a:rPr lang="zh-CN" altLang="en-US" dirty="0">
                <a:effectLst/>
              </a:rPr>
              <a:t>返回值</a:t>
            </a:r>
            <a:r>
              <a:rPr lang="en-US" altLang="zh-CN" dirty="0">
                <a:effectLst/>
              </a:rPr>
              <a:t>: string</a:t>
            </a:r>
            <a:endParaRPr lang="en-US" altLang="zh-CN" dirty="0">
              <a:effectLst/>
            </a:endParaRPr>
          </a:p>
          <a:p>
            <a:r>
              <a:rPr lang="zh-CN" altLang="en-US" dirty="0">
                <a:effectLst/>
              </a:rPr>
              <a:t>说明：返回输入字符串连接后的结果，</a:t>
            </a:r>
            <a:r>
              <a:rPr lang="en-US" altLang="zh-CN" dirty="0">
                <a:effectLst/>
              </a:rPr>
              <a:t>SEP</a:t>
            </a:r>
            <a:r>
              <a:rPr lang="zh-CN" altLang="en-US" dirty="0">
                <a:effectLst/>
              </a:rPr>
              <a:t>表示各个字符串间的分隔符</a:t>
            </a:r>
            <a:endParaRPr lang="zh-CN" altLang="en-US" dirty="0">
              <a:effectLst/>
            </a:endParaRPr>
          </a:p>
          <a:p>
            <a:r>
              <a:rPr lang="zh-CN" altLang="en-US" dirty="0">
                <a:effectLst/>
              </a:rPr>
              <a:t>举例：</a:t>
            </a:r>
            <a:endParaRPr lang="zh-CN" altLang="en-US" dirty="0">
              <a:effectLst/>
            </a:endParaRPr>
          </a:p>
          <a:p>
            <a:endParaRPr lang="zh-CN" altLang="en-US" dirty="0">
              <a:effectLst/>
            </a:endParaRPr>
          </a:p>
          <a:p>
            <a:r>
              <a:rPr lang="en-US" altLang="zh-CN" sz="1800" dirty="0">
                <a:solidFill>
                  <a:srgbClr val="000000"/>
                </a:solidFill>
                <a:effectLst/>
                <a:highlight>
                  <a:srgbClr val="FFFFFF"/>
                </a:highlight>
                <a:latin typeface="微软雅黑" panose="020B0503020204020204" pitchFamily="34" charset="-122"/>
                <a:ea typeface="微软雅黑 Light" panose="020B0502040204020203" pitchFamily="34" charset="-122"/>
                <a:cs typeface="微软雅黑" panose="020B0503020204020204" pitchFamily="34" charset="-122"/>
              </a:rPr>
              <a:t>hive</a:t>
            </a:r>
            <a:r>
              <a:rPr lang="en-US" altLang="zh-CN" sz="1800" b="1" dirty="0">
                <a:solidFill>
                  <a:srgbClr val="000080"/>
                </a:solidFill>
                <a:effectLst/>
                <a:highlight>
                  <a:srgbClr val="FFFFFF"/>
                </a:highlight>
                <a:latin typeface="微软雅黑" panose="020B0503020204020204" pitchFamily="34" charset="-122"/>
                <a:ea typeface="微软雅黑 Light" panose="020B0502040204020203" pitchFamily="34" charset="-122"/>
                <a:cs typeface="微软雅黑" panose="020B0503020204020204" pitchFamily="34" charset="-122"/>
              </a:rPr>
              <a:t>&gt;</a:t>
            </a:r>
            <a:r>
              <a:rPr lang="en-US" altLang="zh-CN" sz="1800" dirty="0">
                <a:solidFill>
                  <a:srgbClr val="000000"/>
                </a:solidFill>
                <a:effectLst/>
                <a:highlight>
                  <a:srgbClr val="FFFFFF"/>
                </a:highlight>
                <a:latin typeface="微软雅黑" panose="020B0503020204020204" pitchFamily="34" charset="-122"/>
                <a:ea typeface="微软雅黑 Light" panose="020B0502040204020203" pitchFamily="34" charset="-122"/>
                <a:cs typeface="微软雅黑" panose="020B0503020204020204" pitchFamily="34" charset="-122"/>
              </a:rPr>
              <a:t> </a:t>
            </a:r>
            <a:r>
              <a:rPr lang="en-US" altLang="zh-CN" b="1" dirty="0">
                <a:solidFill>
                  <a:srgbClr val="0000FF"/>
                </a:solidFill>
                <a:latin typeface="Courier New" panose="02070309020205020404" pitchFamily="49" charset="0"/>
              </a:rPr>
              <a:t>select </a:t>
            </a:r>
            <a:r>
              <a:rPr lang="en-US" altLang="zh-CN" b="1" dirty="0" err="1">
                <a:solidFill>
                  <a:srgbClr val="0000FF"/>
                </a:solidFill>
                <a:latin typeface="Courier New" panose="02070309020205020404" pitchFamily="49" charset="0"/>
              </a:rPr>
              <a:t>concat_ws</a:t>
            </a:r>
            <a:r>
              <a:rPr lang="en-US" altLang="zh-CN" b="1" dirty="0">
                <a:solidFill>
                  <a:srgbClr val="000080"/>
                </a:solidFill>
                <a:latin typeface="Courier New" panose="02070309020205020404" pitchFamily="49" charset="0"/>
              </a:rPr>
              <a:t>(</a:t>
            </a:r>
            <a:r>
              <a:rPr lang="en-US" altLang="zh-CN" dirty="0">
                <a:solidFill>
                  <a:srgbClr val="808080"/>
                </a:solidFill>
                <a:latin typeface="Courier New" panose="02070309020205020404" pitchFamily="49" charset="0"/>
              </a:rPr>
              <a:t>',’,’</a:t>
            </a:r>
            <a:r>
              <a:rPr lang="en-US" altLang="zh-CN" dirty="0" err="1">
                <a:solidFill>
                  <a:srgbClr val="808080"/>
                </a:solidFill>
                <a:latin typeface="Courier New" panose="02070309020205020404" pitchFamily="49" charset="0"/>
              </a:rPr>
              <a:t>aaa</a:t>
            </a:r>
            <a:r>
              <a:rPr lang="en-US" altLang="zh-CN" dirty="0">
                <a:solidFill>
                  <a:srgbClr val="808080"/>
                </a:solidFill>
                <a:latin typeface="Courier New" panose="02070309020205020404" pitchFamily="49" charset="0"/>
              </a:rPr>
              <a:t>’,’</a:t>
            </a:r>
            <a:r>
              <a:rPr lang="en-US" altLang="zh-CN" dirty="0" err="1">
                <a:solidFill>
                  <a:srgbClr val="808080"/>
                </a:solidFill>
                <a:latin typeface="Courier New" panose="02070309020205020404" pitchFamily="49" charset="0"/>
              </a:rPr>
              <a:t>bbb</a:t>
            </a:r>
            <a:r>
              <a:rPr lang="en-US" altLang="zh-CN" dirty="0">
                <a:solidFill>
                  <a:srgbClr val="808080"/>
                </a:solidFill>
                <a:latin typeface="Courier New" panose="02070309020205020404" pitchFamily="49" charset="0"/>
              </a:rPr>
              <a:t>’,’ccc’</a:t>
            </a:r>
            <a:r>
              <a:rPr lang="en-US" altLang="zh-CN" b="1" dirty="0">
                <a:solidFill>
                  <a:srgbClr val="000080"/>
                </a:solidFill>
                <a:latin typeface="Courier New" panose="02070309020205020404" pitchFamily="49" charset="0"/>
              </a:rPr>
              <a:t>)</a:t>
            </a:r>
            <a:r>
              <a:rPr lang="en-US" altLang="zh-CN" dirty="0">
                <a:solidFill>
                  <a:srgbClr val="808080"/>
                </a:solidFill>
                <a:latin typeface="Courier New" panose="02070309020205020404" pitchFamily="49" charset="0"/>
              </a:rPr>
              <a:t>;</a:t>
            </a:r>
            <a:endParaRPr lang="zh-CN" altLang="zh-CN" dirty="0">
              <a:solidFill>
                <a:srgbClr val="808080"/>
              </a:solidFill>
              <a:latin typeface="Courier New" panose="02070309020205020404" pitchFamily="49" charset="0"/>
            </a:endParaRPr>
          </a:p>
          <a:p>
            <a:r>
              <a:rPr lang="en-US" altLang="zh-CN" sz="1600" dirty="0" err="1">
                <a:latin typeface="微软雅黑 Light" panose="020B0502040204020203" pitchFamily="34" charset="-122"/>
                <a:cs typeface="Times New Roman" panose="02020603050405020304" pitchFamily="18" charset="0"/>
              </a:rPr>
              <a:t>aaa,bbb,ccc</a:t>
            </a:r>
            <a:endParaRPr lang="en-US" altLang="zh-CN" sz="1600" dirty="0">
              <a:latin typeface="微软雅黑 Light" panose="020B0502040204020203"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endParaRPr kumimoji="1" lang="zh-CN" altLang="en-US" dirty="0"/>
          </a:p>
        </p:txBody>
      </p:sp>
      <p:sp>
        <p:nvSpPr>
          <p:cNvPr id="6" name="文本框 5"/>
          <p:cNvSpPr txBox="1"/>
          <p:nvPr/>
        </p:nvSpPr>
        <p:spPr>
          <a:xfrm>
            <a:off x="603015" y="100772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b="1" noProof="0" dirty="0">
                <a:solidFill>
                  <a:prstClr val="black"/>
                </a:solidFill>
                <a:latin typeface="Calibri" panose="020F0502020204030204"/>
                <a:ea typeface="阿里巴巴普惠体" panose="00020600040101010101"/>
              </a:rPr>
              <a:t>日期</a:t>
            </a:r>
            <a:r>
              <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函数</a:t>
            </a:r>
            <a:endPar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8" name="文本框 7"/>
          <p:cNvSpPr txBox="1"/>
          <p:nvPr/>
        </p:nvSpPr>
        <p:spPr>
          <a:xfrm>
            <a:off x="869500" y="1592633"/>
            <a:ext cx="10919149" cy="4031873"/>
          </a:xfrm>
          <a:prstGeom prst="rect">
            <a:avLst/>
          </a:prstGeom>
          <a:solidFill>
            <a:srgbClr val="FFFFE4"/>
          </a:solidFill>
          <a:ln>
            <a:solidFill>
              <a:schemeClr val="tx1"/>
            </a:solidFill>
          </a:ln>
        </p:spPr>
        <p:txBody>
          <a:bodyPr wrap="square">
            <a:spAutoFit/>
          </a:bodyPr>
          <a:lstStyle/>
          <a:p>
            <a:r>
              <a:rPr lang="zh-CN" altLang="en-US" sz="1600" dirty="0">
                <a:solidFill>
                  <a:srgbClr val="FF0000"/>
                </a:solidFill>
                <a:latin typeface="Courier New" panose="02070309020205020404" pitchFamily="49" charset="0"/>
                <a:ea typeface="阿里巴巴普惠体" panose="00020600040101010101"/>
              </a:rPr>
              <a:t>日期转换函数</a:t>
            </a:r>
            <a:r>
              <a:rPr lang="en-US" altLang="zh-CN" sz="1600" b="1" dirty="0">
                <a:solidFill>
                  <a:srgbClr val="FF0000"/>
                </a:solidFill>
                <a:latin typeface="Courier New" panose="02070309020205020404" pitchFamily="49" charset="0"/>
                <a:ea typeface="阿里巴巴普惠体" panose="00020600040101010101"/>
              </a:rPr>
              <a:t>:</a:t>
            </a:r>
            <a:r>
              <a:rPr lang="zh-CN" altLang="en-US" sz="1600" dirty="0">
                <a:solidFill>
                  <a:srgbClr val="FF0000"/>
                </a:solidFill>
                <a:latin typeface="Courier New" panose="02070309020205020404" pitchFamily="49" charset="0"/>
                <a:ea typeface="阿里巴巴普惠体" panose="00020600040101010101"/>
              </a:rPr>
              <a:t> </a:t>
            </a:r>
            <a:r>
              <a:rPr lang="en-US" altLang="zh-CN" sz="1600" dirty="0">
                <a:solidFill>
                  <a:srgbClr val="FF0000"/>
                </a:solidFill>
                <a:latin typeface="Courier New" panose="02070309020205020404" pitchFamily="49" charset="0"/>
                <a:ea typeface="阿里巴巴普惠体" panose="00020600040101010101"/>
              </a:rPr>
              <a:t>year/month/day/hour</a:t>
            </a:r>
            <a:endParaRPr lang="en-US" altLang="zh-CN" sz="1600" dirty="0">
              <a:solidFill>
                <a:srgbClr val="FF0000"/>
              </a:solidFill>
              <a:latin typeface="Courier New" panose="02070309020205020404" pitchFamily="49" charset="0"/>
              <a:ea typeface="阿里巴巴普惠体" panose="00020600040101010101"/>
            </a:endParaRPr>
          </a:p>
          <a:p>
            <a:r>
              <a:rPr lang="zh-CN" altLang="en-US" sz="1600" dirty="0">
                <a:solidFill>
                  <a:srgbClr val="000000"/>
                </a:solidFill>
                <a:latin typeface="Courier New" panose="02070309020205020404" pitchFamily="49" charset="0"/>
                <a:ea typeface="阿里巴巴普惠体" panose="00020600040101010101"/>
              </a:rPr>
              <a:t>语法</a:t>
            </a:r>
            <a:r>
              <a:rPr lang="en-US" altLang="zh-CN" sz="1600" b="1" dirty="0">
                <a:solidFill>
                  <a:srgbClr val="00008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800080"/>
                </a:solidFill>
                <a:latin typeface="Courier New" panose="02070309020205020404" pitchFamily="49" charset="0"/>
                <a:ea typeface="阿里巴巴普惠体" panose="00020600040101010101"/>
              </a:rPr>
              <a:t>year</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string </a:t>
            </a:r>
            <a:r>
              <a:rPr lang="en-US" altLang="zh-CN" sz="1600" dirty="0">
                <a:solidFill>
                  <a:srgbClr val="800080"/>
                </a:solidFill>
                <a:latin typeface="Courier New" panose="02070309020205020404" pitchFamily="49" charset="0"/>
                <a:ea typeface="阿里巴巴普惠体" panose="00020600040101010101"/>
              </a:rPr>
              <a:t>date</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800080"/>
                </a:solidFill>
                <a:latin typeface="Courier New" panose="02070309020205020404" pitchFamily="49" charset="0"/>
                <a:ea typeface="阿里巴巴普惠体" panose="00020600040101010101"/>
              </a:rPr>
              <a:t>month</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string </a:t>
            </a:r>
            <a:r>
              <a:rPr lang="en-US" altLang="zh-CN" sz="1600" dirty="0">
                <a:solidFill>
                  <a:srgbClr val="800080"/>
                </a:solidFill>
                <a:latin typeface="Courier New" panose="02070309020205020404" pitchFamily="49" charset="0"/>
                <a:ea typeface="阿里巴巴普惠体" panose="00020600040101010101"/>
              </a:rPr>
              <a:t>date</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800080"/>
                </a:solidFill>
                <a:latin typeface="Courier New" panose="02070309020205020404" pitchFamily="49" charset="0"/>
                <a:ea typeface="阿里巴巴普惠体" panose="00020600040101010101"/>
              </a:rPr>
              <a:t>day</a:t>
            </a:r>
            <a:r>
              <a:rPr lang="en-US" altLang="zh-CN" sz="1600" dirty="0">
                <a:solidFill>
                  <a:srgbClr val="000000"/>
                </a:solidFill>
                <a:latin typeface="Courier New" panose="02070309020205020404" pitchFamily="49" charset="0"/>
                <a:ea typeface="阿里巴巴普惠体" panose="00020600040101010101"/>
              </a:rPr>
              <a:t>(string </a:t>
            </a:r>
            <a:r>
              <a:rPr lang="en-US" altLang="zh-CN" sz="1600" dirty="0">
                <a:solidFill>
                  <a:srgbClr val="800080"/>
                </a:solidFill>
                <a:latin typeface="Courier New" panose="02070309020205020404" pitchFamily="49" charset="0"/>
                <a:ea typeface="阿里巴巴普惠体" panose="00020600040101010101"/>
              </a:rPr>
              <a:t>date</a:t>
            </a:r>
            <a:r>
              <a:rPr lang="en-US" altLang="zh-CN" sz="1600" dirty="0">
                <a:solidFill>
                  <a:srgbClr val="000000"/>
                </a:solidFill>
                <a:latin typeface="Courier New" panose="02070309020205020404" pitchFamily="49" charset="0"/>
                <a:ea typeface="阿里巴巴普惠体" panose="00020600040101010101"/>
              </a:rPr>
              <a:t>)</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800080"/>
                </a:solidFill>
                <a:latin typeface="Courier New" panose="02070309020205020404" pitchFamily="49" charset="0"/>
                <a:ea typeface="阿里巴巴普惠体" panose="00020600040101010101"/>
              </a:rPr>
              <a:t>hour</a:t>
            </a:r>
            <a:r>
              <a:rPr lang="en-US" altLang="zh-CN" sz="1600" dirty="0">
                <a:solidFill>
                  <a:srgbClr val="000000"/>
                </a:solidFill>
                <a:latin typeface="Courier New" panose="02070309020205020404" pitchFamily="49" charset="0"/>
                <a:ea typeface="阿里巴巴普惠体" panose="00020600040101010101"/>
              </a:rPr>
              <a:t>(string </a:t>
            </a:r>
            <a:r>
              <a:rPr lang="en-US" altLang="zh-CN" sz="1600" dirty="0">
                <a:solidFill>
                  <a:srgbClr val="800080"/>
                </a:solidFill>
                <a:latin typeface="Courier New" panose="02070309020205020404" pitchFamily="49" charset="0"/>
                <a:ea typeface="阿里巴巴普惠体" panose="00020600040101010101"/>
              </a:rPr>
              <a:t>date</a:t>
            </a:r>
            <a:r>
              <a:rPr lang="en-US" altLang="zh-CN" sz="1600" dirty="0">
                <a:solidFill>
                  <a:srgbClr val="000000"/>
                </a:solidFill>
                <a:latin typeface="Courier New" panose="02070309020205020404" pitchFamily="49" charset="0"/>
                <a:ea typeface="阿里巴巴普惠体" panose="00020600040101010101"/>
              </a:rPr>
              <a:t>)</a:t>
            </a:r>
            <a:endParaRPr lang="en-US" altLang="zh-CN" sz="1600" dirty="0">
              <a:solidFill>
                <a:srgbClr val="000000"/>
              </a:solidFill>
              <a:latin typeface="Courier New" panose="02070309020205020404" pitchFamily="49" charset="0"/>
              <a:ea typeface="阿里巴巴普惠体" panose="00020600040101010101"/>
            </a:endParaRPr>
          </a:p>
          <a:p>
            <a:r>
              <a:rPr lang="zh-CN" altLang="en-US" sz="1600" dirty="0">
                <a:solidFill>
                  <a:srgbClr val="000000"/>
                </a:solidFill>
                <a:latin typeface="Courier New" panose="02070309020205020404" pitchFamily="49" charset="0"/>
                <a:ea typeface="阿里巴巴普惠体" panose="00020600040101010101"/>
              </a:rPr>
              <a:t>说明</a:t>
            </a:r>
            <a:r>
              <a:rPr lang="en-US" altLang="zh-CN" sz="1600" b="1" dirty="0">
                <a:solidFill>
                  <a:srgbClr val="00008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返回日期</a:t>
            </a:r>
            <a:r>
              <a:rPr lang="zh-CN" altLang="en-US" sz="1600" b="1" dirty="0">
                <a:solidFill>
                  <a:srgbClr val="000080"/>
                </a:solidFill>
                <a:latin typeface="Courier New" panose="02070309020205020404" pitchFamily="49" charset="0"/>
                <a:ea typeface="阿里巴巴普惠体" panose="00020600040101010101"/>
              </a:rPr>
              <a:t>中</a:t>
            </a:r>
            <a:r>
              <a:rPr lang="zh-CN" altLang="en-US" sz="1600" dirty="0">
                <a:solidFill>
                  <a:srgbClr val="000000"/>
                </a:solidFill>
                <a:latin typeface="Courier New" panose="02070309020205020404" pitchFamily="49" charset="0"/>
                <a:ea typeface="阿里巴巴普惠体" panose="00020600040101010101"/>
              </a:rPr>
              <a:t>的年</a:t>
            </a:r>
            <a:r>
              <a:rPr lang="en-US" altLang="zh-CN"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月</a:t>
            </a:r>
            <a:r>
              <a:rPr lang="en-US" altLang="zh-CN"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日</a:t>
            </a:r>
            <a:r>
              <a:rPr lang="en-US" altLang="zh-CN" sz="1600" dirty="0">
                <a:solidFill>
                  <a:srgbClr val="000000"/>
                </a:solidFill>
                <a:latin typeface="Courier New" panose="02070309020205020404" pitchFamily="49" charset="0"/>
                <a:ea typeface="阿里巴巴普惠体" panose="00020600040101010101"/>
              </a:rPr>
              <a:t>/</a:t>
            </a:r>
            <a:r>
              <a:rPr lang="zh-CN" altLang="en-US" sz="1600" dirty="0">
                <a:solidFill>
                  <a:srgbClr val="000000"/>
                </a:solidFill>
                <a:latin typeface="Courier New" panose="02070309020205020404" pitchFamily="49" charset="0"/>
                <a:ea typeface="阿里巴巴普惠体" panose="00020600040101010101"/>
              </a:rPr>
              <a:t>小时。 </a:t>
            </a:r>
            <a:endParaRPr lang="en-US" altLang="zh-CN" sz="1600" dirty="0">
              <a:solidFill>
                <a:srgbClr val="000000"/>
              </a:solidFill>
              <a:latin typeface="Courier New" panose="02070309020205020404" pitchFamily="49" charset="0"/>
              <a:ea typeface="阿里巴巴普惠体" panose="00020600040101010101"/>
            </a:endParaRPr>
          </a:p>
          <a:p>
            <a:r>
              <a:rPr lang="zh-CN" altLang="en-US" sz="1600" b="1" dirty="0">
                <a:solidFill>
                  <a:srgbClr val="000080"/>
                </a:solidFill>
                <a:latin typeface="Courier New" panose="02070309020205020404" pitchFamily="49" charset="0"/>
                <a:ea typeface="阿里巴巴普惠体" panose="00020600040101010101"/>
              </a:rPr>
              <a:t>举</a:t>
            </a:r>
            <a:r>
              <a:rPr lang="zh-CN" altLang="en-US" sz="1600" dirty="0">
                <a:solidFill>
                  <a:srgbClr val="000000"/>
                </a:solidFill>
                <a:latin typeface="Courier New" panose="02070309020205020404" pitchFamily="49" charset="0"/>
                <a:ea typeface="阿里巴巴普惠体" panose="00020600040101010101"/>
              </a:rPr>
              <a:t>例：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000000"/>
                </a:solidFill>
                <a:latin typeface="Courier New" panose="02070309020205020404" pitchFamily="49" charset="0"/>
                <a:ea typeface="阿里巴巴普惠体" panose="00020600040101010101"/>
              </a:rPr>
              <a:t>hive</a:t>
            </a:r>
            <a:r>
              <a:rPr lang="en-US" altLang="zh-CN" sz="1600" b="1" dirty="0">
                <a:solidFill>
                  <a:srgbClr val="000080"/>
                </a:solidFill>
                <a:latin typeface="Courier New" panose="02070309020205020404" pitchFamily="49" charset="0"/>
                <a:ea typeface="阿里巴巴普惠体" panose="00020600040101010101"/>
              </a:rPr>
              <a:t>&gt;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select</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0080"/>
                </a:solidFill>
                <a:latin typeface="Courier New" panose="02070309020205020404" pitchFamily="49" charset="0"/>
                <a:ea typeface="阿里巴巴普惠体" panose="00020600040101010101"/>
              </a:rPr>
              <a:t>year</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808080"/>
                </a:solidFill>
                <a:latin typeface="Courier New" panose="02070309020205020404" pitchFamily="49" charset="0"/>
                <a:ea typeface="阿里巴巴普惠体" panose="00020600040101010101"/>
              </a:rPr>
              <a:t>'2012-12-08’</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FF8000"/>
                </a:solidFill>
                <a:latin typeface="Courier New" panose="02070309020205020404" pitchFamily="49" charset="0"/>
                <a:ea typeface="阿里巴巴普惠体" panose="00020600040101010101"/>
              </a:rPr>
              <a:t>2012</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000000"/>
                </a:solidFill>
                <a:latin typeface="Courier New" panose="02070309020205020404" pitchFamily="49" charset="0"/>
                <a:ea typeface="阿里巴巴普惠体" panose="00020600040101010101"/>
              </a:rPr>
              <a:t>hive</a:t>
            </a:r>
            <a:r>
              <a:rPr lang="en-US" altLang="zh-CN" sz="1600" b="1" dirty="0">
                <a:solidFill>
                  <a:srgbClr val="000080"/>
                </a:solidFill>
                <a:latin typeface="Courier New" panose="02070309020205020404" pitchFamily="49" charset="0"/>
                <a:ea typeface="阿里巴巴普惠体" panose="00020600040101010101"/>
              </a:rPr>
              <a:t>&gt;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select</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0080"/>
                </a:solidFill>
                <a:latin typeface="Courier New" panose="02070309020205020404" pitchFamily="49" charset="0"/>
                <a:ea typeface="阿里巴巴普惠体" panose="00020600040101010101"/>
              </a:rPr>
              <a:t>month</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808080"/>
                </a:solidFill>
                <a:latin typeface="Courier New" panose="02070309020205020404" pitchFamily="49" charset="0"/>
                <a:ea typeface="阿里巴巴普惠体" panose="00020600040101010101"/>
              </a:rPr>
              <a:t>'2012-12-08’</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FF8000"/>
                </a:solidFill>
                <a:latin typeface="Courier New" panose="02070309020205020404" pitchFamily="49" charset="0"/>
                <a:ea typeface="阿里巴巴普惠体" panose="00020600040101010101"/>
              </a:rPr>
              <a:t>12</a:t>
            </a:r>
            <a:endParaRPr lang="en-US" altLang="zh-CN" sz="1600" dirty="0">
              <a:solidFill>
                <a:srgbClr val="FF8000"/>
              </a:solidFill>
              <a:latin typeface="Courier New" panose="02070309020205020404" pitchFamily="49" charset="0"/>
              <a:ea typeface="阿里巴巴普惠体" panose="00020600040101010101"/>
            </a:endParaRPr>
          </a:p>
          <a:p>
            <a:r>
              <a:rPr lang="en-US" altLang="zh-CN" sz="1600" dirty="0">
                <a:solidFill>
                  <a:srgbClr val="000000"/>
                </a:solidFill>
                <a:latin typeface="Courier New" panose="02070309020205020404" pitchFamily="49" charset="0"/>
                <a:ea typeface="阿里巴巴普惠体" panose="00020600040101010101"/>
              </a:rPr>
              <a:t>hive</a:t>
            </a:r>
            <a:r>
              <a:rPr lang="en-US" altLang="zh-CN" sz="1600" b="1" dirty="0">
                <a:solidFill>
                  <a:srgbClr val="000080"/>
                </a:solidFill>
                <a:latin typeface="Courier New" panose="02070309020205020404" pitchFamily="49" charset="0"/>
                <a:ea typeface="阿里巴巴普惠体" panose="00020600040101010101"/>
              </a:rPr>
              <a:t>&gt;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select</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0080"/>
                </a:solidFill>
                <a:latin typeface="Courier New" panose="02070309020205020404" pitchFamily="49" charset="0"/>
                <a:ea typeface="阿里巴巴普惠体" panose="00020600040101010101"/>
              </a:rPr>
              <a:t>month</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808080"/>
                </a:solidFill>
                <a:latin typeface="Courier New" panose="02070309020205020404" pitchFamily="49" charset="0"/>
                <a:ea typeface="阿里巴巴普惠体" panose="00020600040101010101"/>
              </a:rPr>
              <a:t>'2012-12-08’</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FF8000"/>
                </a:solidFill>
                <a:latin typeface="Courier New" panose="02070309020205020404" pitchFamily="49" charset="0"/>
                <a:ea typeface="阿里巴巴普惠体" panose="00020600040101010101"/>
              </a:rPr>
              <a:t>8</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000000"/>
                </a:solidFill>
                <a:latin typeface="Courier New" panose="02070309020205020404" pitchFamily="49" charset="0"/>
                <a:ea typeface="阿里巴巴普惠体" panose="00020600040101010101"/>
              </a:rPr>
              <a:t>hive</a:t>
            </a:r>
            <a:r>
              <a:rPr lang="en-US" altLang="zh-CN" sz="1600" b="1" dirty="0">
                <a:solidFill>
                  <a:srgbClr val="000080"/>
                </a:solidFill>
                <a:latin typeface="Courier New" panose="02070309020205020404" pitchFamily="49" charset="0"/>
                <a:ea typeface="阿里巴巴普惠体" panose="00020600040101010101"/>
              </a:rPr>
              <a:t>&gt;</a:t>
            </a:r>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select</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0080"/>
                </a:solidFill>
                <a:latin typeface="Courier New" panose="02070309020205020404" pitchFamily="49" charset="0"/>
                <a:ea typeface="阿里巴巴普惠体" panose="00020600040101010101"/>
              </a:rPr>
              <a:t>hour</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808080"/>
                </a:solidFill>
                <a:latin typeface="Courier New" panose="02070309020205020404" pitchFamily="49" charset="0"/>
                <a:ea typeface="阿里巴巴普惠体" panose="00020600040101010101"/>
              </a:rPr>
              <a:t>'2012-12-08 13:35:35’</a:t>
            </a:r>
            <a:r>
              <a:rPr lang="en-US" altLang="zh-CN" sz="1600" b="1" dirty="0">
                <a:solidFill>
                  <a:srgbClr val="000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FF8000"/>
                </a:solidFill>
                <a:latin typeface="Courier New" panose="02070309020205020404" pitchFamily="49" charset="0"/>
                <a:ea typeface="阿里巴巴普惠体" panose="00020600040101010101"/>
              </a:rPr>
              <a:t>13</a:t>
            </a:r>
            <a:endParaRPr lang="en-US" altLang="zh-CN" sz="1600" dirty="0">
              <a:solidFill>
                <a:srgbClr val="FF8000"/>
              </a:solidFill>
              <a:latin typeface="Courier New" panose="02070309020205020404" pitchFamily="49" charset="0"/>
              <a:ea typeface="阿里巴巴普惠体" panose="0002060004010101010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endParaRPr kumimoji="1" lang="zh-CN" altLang="en-US" dirty="0"/>
          </a:p>
        </p:txBody>
      </p:sp>
      <p:sp>
        <p:nvSpPr>
          <p:cNvPr id="6" name="文本框 5"/>
          <p:cNvSpPr txBox="1"/>
          <p:nvPr/>
        </p:nvSpPr>
        <p:spPr>
          <a:xfrm>
            <a:off x="603015" y="100772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日期函数</a:t>
            </a:r>
            <a:endPar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8" name="文本框 7"/>
          <p:cNvSpPr txBox="1"/>
          <p:nvPr/>
        </p:nvSpPr>
        <p:spPr>
          <a:xfrm>
            <a:off x="486944" y="1508657"/>
            <a:ext cx="11446909" cy="2953385"/>
          </a:xfrm>
          <a:prstGeom prst="rect">
            <a:avLst/>
          </a:prstGeom>
          <a:solidFill>
            <a:srgbClr val="FFFFE4"/>
          </a:solidFill>
          <a:ln>
            <a:solidFill>
              <a:schemeClr val="tx1"/>
            </a:solidFill>
          </a:ln>
        </p:spPr>
        <p:txBody>
          <a:bodyPr wrap="square">
            <a:spAutoFit/>
          </a:bodyPr>
          <a:lstStyle/>
          <a:p>
            <a:pPr>
              <a:defRPr/>
            </a:pPr>
            <a:r>
              <a:rPr kumimoji="0" lang="zh-CN" altLang="en-US" sz="1600" b="0" i="0" u="none" strike="noStrike" kern="1200" cap="none" spc="0" normalizeH="0" baseline="0" noProof="0" dirty="0">
                <a:ln>
                  <a:noFill/>
                </a:ln>
                <a:solidFill>
                  <a:srgbClr val="FF0000"/>
                </a:solidFill>
                <a:effectLst/>
                <a:uLnTx/>
                <a:uFillTx/>
                <a:latin typeface="Courier New" panose="02070309020205020404" pitchFamily="49" charset="0"/>
                <a:ea typeface="阿里巴巴普惠体" panose="00020600040101010101"/>
                <a:cs typeface="+mn-cs"/>
              </a:rPr>
              <a:t>将字符串转为日期函数</a:t>
            </a:r>
            <a:r>
              <a:rPr kumimoji="0" lang="en-US" altLang="zh-CN" sz="1600" b="1" i="0" u="none" strike="noStrike" kern="1200" cap="none" spc="0" normalizeH="0" baseline="0" noProof="0" dirty="0">
                <a:ln>
                  <a:noFill/>
                </a:ln>
                <a:solidFill>
                  <a:srgbClr val="FF000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dirty="0">
                <a:ln>
                  <a:noFill/>
                </a:ln>
                <a:solidFill>
                  <a:srgbClr val="FF0000"/>
                </a:solidFill>
                <a:effectLst/>
                <a:uLnTx/>
                <a:uFillTx/>
                <a:latin typeface="Courier New" panose="02070309020205020404" pitchFamily="49" charset="0"/>
                <a:ea typeface="阿里巴巴普惠体" panose="00020600040101010101"/>
                <a:cs typeface="+mn-cs"/>
              </a:rPr>
              <a:t> </a:t>
            </a:r>
            <a:r>
              <a:rPr kumimoji="0" lang="en-US" altLang="zh-CN" sz="1600" b="0" i="0" u="none" strike="noStrike" kern="1200" cap="none" spc="0" normalizeH="0" baseline="0" noProof="0" dirty="0" err="1">
                <a:ln>
                  <a:noFill/>
                </a:ln>
                <a:solidFill>
                  <a:srgbClr val="FF0000"/>
                </a:solidFill>
                <a:effectLst/>
                <a:uLnTx/>
                <a:uFillTx/>
                <a:latin typeface="Courier New" panose="02070309020205020404" pitchFamily="49" charset="0"/>
                <a:ea typeface="阿里巴巴普惠体" panose="00020600040101010101"/>
                <a:cs typeface="+mn-cs"/>
              </a:rPr>
              <a:t>date_format</a:t>
            </a: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dirty="0" err="1">
                <a:solidFill>
                  <a:srgbClr val="DD4A68"/>
                </a:solidFill>
                <a:effectLst/>
                <a:latin typeface="Source Code Pro"/>
              </a:rPr>
              <a:t>date_format</a:t>
            </a:r>
            <a:r>
              <a:rPr lang="en-US" altLang="zh-CN" sz="1600" b="0" i="0" dirty="0">
                <a:solidFill>
                  <a:srgbClr val="999999"/>
                </a:solidFill>
                <a:effectLst/>
                <a:latin typeface="Source Code Pro"/>
              </a:rPr>
              <a:t>(</a:t>
            </a:r>
            <a:r>
              <a:rPr lang="en-US" altLang="zh-CN" sz="1600" b="0" i="0" dirty="0">
                <a:solidFill>
                  <a:srgbClr val="000000"/>
                </a:solidFill>
                <a:effectLst/>
                <a:latin typeface="Source Code Pro"/>
              </a:rPr>
              <a:t>string </a:t>
            </a:r>
            <a:r>
              <a:rPr lang="en-US" altLang="zh-CN" sz="1600" b="0" i="0" dirty="0" err="1">
                <a:solidFill>
                  <a:srgbClr val="000000"/>
                </a:solidFill>
                <a:effectLst/>
                <a:latin typeface="Source Code Pro"/>
              </a:rPr>
              <a:t>ts</a:t>
            </a:r>
            <a:r>
              <a:rPr lang="en-US" altLang="zh-CN" sz="1600" b="0" i="0" dirty="0">
                <a:solidFill>
                  <a:srgbClr val="999999"/>
                </a:solidFill>
                <a:effectLst/>
                <a:latin typeface="Source Code Pro"/>
              </a:rPr>
              <a:t>,</a:t>
            </a:r>
            <a:r>
              <a:rPr lang="en-US" altLang="zh-CN" sz="1600" b="0" i="0" dirty="0">
                <a:solidFill>
                  <a:srgbClr val="000000"/>
                </a:solidFill>
                <a:effectLst/>
                <a:latin typeface="Source Code Pro"/>
              </a:rPr>
              <a:t> string </a:t>
            </a:r>
            <a:r>
              <a:rPr lang="en-US" altLang="zh-CN" sz="1600" b="0" i="0" dirty="0" err="1">
                <a:solidFill>
                  <a:srgbClr val="000000"/>
                </a:solidFill>
                <a:effectLst/>
                <a:latin typeface="Source Code Pro"/>
              </a:rPr>
              <a:t>fmt</a:t>
            </a:r>
            <a:r>
              <a:rPr lang="en-US" altLang="zh-CN" sz="1600" b="0" i="0" dirty="0">
                <a:solidFill>
                  <a:srgbClr val="999999"/>
                </a:solidFill>
                <a:effectLst/>
                <a:latin typeface="Source Code Pro"/>
              </a:rPr>
              <a:t>)</a:t>
            </a:r>
            <a:endParaRPr lang="en-US" altLang="zh-CN" sz="1600" b="0" i="0" dirty="0">
              <a:solidFill>
                <a:srgbClr val="999999"/>
              </a:solidFill>
              <a:effectLst/>
              <a:latin typeface="Source Code Pro"/>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b="0" i="0" dirty="0">
              <a:solidFill>
                <a:srgbClr val="999999"/>
              </a:solidFill>
              <a:effectLst/>
              <a:latin typeface="Source Code Pro"/>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说明</a:t>
            </a:r>
            <a:r>
              <a:rPr kumimoji="0" lang="en-US" altLang="zh-CN" sz="1600" b="1" i="0" u="none" strike="noStrike" kern="1200" cap="none" spc="0" normalizeH="0" baseline="0" noProof="0" dirty="0">
                <a:ln>
                  <a:noFill/>
                </a:ln>
                <a:solidFill>
                  <a:srgbClr val="000080"/>
                </a:solidFill>
                <a:effectLst/>
                <a:uLnTx/>
                <a:uFillTx/>
                <a:latin typeface="Courier New" panose="02070309020205020404" pitchFamily="49" charset="0"/>
                <a:ea typeface="阿里巴巴普惠体" panose="00020600040101010101"/>
                <a:cs typeface="+mn-cs"/>
              </a:rPr>
              <a:t>:</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返回</a:t>
            </a:r>
            <a:r>
              <a:rPr lang="zh-CN" altLang="en-US" sz="1600" dirty="0">
                <a:solidFill>
                  <a:srgbClr val="000000"/>
                </a:solidFill>
                <a:latin typeface="Courier New" panose="02070309020205020404" pitchFamily="49" charset="0"/>
                <a:ea typeface="阿里巴巴普惠体" panose="00020600040101010101"/>
              </a:rPr>
              <a:t>指定格式的日期</a:t>
            </a: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r>
              <a:rPr kumimoji="0" lang="zh-CN" altLang="en-US" sz="1600" b="1" i="0" u="none" strike="noStrike" kern="1200" cap="none" spc="0" normalizeH="0" baseline="0" noProof="0" dirty="0">
                <a:ln>
                  <a:noFill/>
                </a:ln>
                <a:solidFill>
                  <a:srgbClr val="000080"/>
                </a:solidFill>
                <a:effectLst/>
                <a:uLnTx/>
                <a:uFillTx/>
                <a:latin typeface="Courier New" panose="02070309020205020404" pitchFamily="49" charset="0"/>
                <a:ea typeface="阿里巴巴普惠体" panose="00020600040101010101"/>
                <a:cs typeface="+mn-cs"/>
              </a:rPr>
              <a:t>举</a:t>
            </a:r>
            <a:r>
              <a:rPr kumimoji="0" lang="zh-CN" altLang="en-US"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rPr>
              <a:t>例： </a:t>
            </a: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err="1">
                <a:solidFill>
                  <a:srgbClr val="0000FF"/>
                </a:solidFill>
                <a:effectLst/>
                <a:latin typeface="Courier New" panose="02070309020205020404" pitchFamily="49" charset="0"/>
              </a:rPr>
              <a:t>date_format</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'2020-1-1'</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a:t>
            </a:r>
            <a:r>
              <a:rPr lang="en-US" altLang="zh-CN" sz="1800" dirty="0" err="1">
                <a:solidFill>
                  <a:srgbClr val="808080"/>
                </a:solidFill>
                <a:effectLst/>
                <a:latin typeface="Courier New" panose="02070309020205020404" pitchFamily="49" charset="0"/>
              </a:rPr>
              <a:t>yyyy</a:t>
            </a:r>
            <a:r>
              <a:rPr lang="en-US" altLang="zh-CN" sz="1800" dirty="0">
                <a:solidFill>
                  <a:srgbClr val="808080"/>
                </a:solidFill>
                <a:effectLst/>
                <a:latin typeface="Courier New" panose="02070309020205020404" pitchFamily="49" charset="0"/>
              </a:rPr>
              <a:t>-MM-dd'</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008000"/>
                </a:solidFill>
                <a:effectLst/>
                <a:latin typeface="Courier New" panose="02070309020205020404" pitchFamily="49" charset="0"/>
              </a:rPr>
              <a:t>-- 2020-01-01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err="1">
                <a:solidFill>
                  <a:srgbClr val="0000FF"/>
                </a:solidFill>
                <a:effectLst/>
                <a:latin typeface="Courier New" panose="02070309020205020404" pitchFamily="49" charset="0"/>
              </a:rPr>
              <a:t>date_format</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'2020-1-1 12:23'</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a:t>
            </a:r>
            <a:r>
              <a:rPr lang="en-US" altLang="zh-CN" sz="1800" dirty="0" err="1">
                <a:solidFill>
                  <a:srgbClr val="808080"/>
                </a:solidFill>
                <a:effectLst/>
                <a:latin typeface="Courier New" panose="02070309020205020404" pitchFamily="49" charset="0"/>
              </a:rPr>
              <a:t>yyyy</a:t>
            </a:r>
            <a:r>
              <a:rPr lang="en-US" altLang="zh-CN" sz="1800" dirty="0">
                <a:solidFill>
                  <a:srgbClr val="808080"/>
                </a:solidFill>
                <a:effectLst/>
                <a:latin typeface="Courier New" panose="02070309020205020404" pitchFamily="49" charset="0"/>
              </a:rPr>
              <a:t>-MM-dd'</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008000"/>
                </a:solidFill>
                <a:effectLst/>
                <a:latin typeface="Courier New" panose="02070309020205020404" pitchFamily="49" charset="0"/>
              </a:rPr>
              <a:t>-- 2020-01-01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err="1">
                <a:solidFill>
                  <a:srgbClr val="0000FF"/>
                </a:solidFill>
                <a:effectLst/>
                <a:latin typeface="Courier New" panose="02070309020205020404" pitchFamily="49" charset="0"/>
              </a:rPr>
              <a:t>date_format</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'2020-1-1 12:23:35'</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a:t>
            </a:r>
            <a:r>
              <a:rPr lang="en-US" altLang="zh-CN" sz="1800" dirty="0" err="1">
                <a:solidFill>
                  <a:srgbClr val="808080"/>
                </a:solidFill>
                <a:effectLst/>
                <a:latin typeface="Courier New" panose="02070309020205020404" pitchFamily="49" charset="0"/>
              </a:rPr>
              <a:t>yyyy</a:t>
            </a:r>
            <a:r>
              <a:rPr lang="en-US" altLang="zh-CN" sz="1800" dirty="0">
                <a:solidFill>
                  <a:srgbClr val="808080"/>
                </a:solidFill>
                <a:effectLst/>
                <a:latin typeface="Courier New" panose="02070309020205020404" pitchFamily="49" charset="0"/>
              </a:rPr>
              <a:t>-MM-dd'</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008000"/>
                </a:solidFill>
                <a:effectLst/>
                <a:latin typeface="Courier New" panose="02070309020205020404" pitchFamily="49" charset="0"/>
              </a:rPr>
              <a:t>-- 2020-01-01 </a:t>
            </a:r>
            <a:endParaRPr lang="en-US" altLang="zh-CN" sz="1800" dirty="0">
              <a:solidFill>
                <a:srgbClr val="008000"/>
              </a:solidFill>
              <a:effectLst/>
              <a:latin typeface="Courier New" panose="02070309020205020404" pitchFamily="49" charset="0"/>
            </a:endParaRPr>
          </a:p>
          <a:p>
            <a:r>
              <a:rPr lang="en-US" altLang="zh-CN" sz="1800">
                <a:effectLst/>
                <a:latin typeface="Courier New" panose="02070309020205020404" pitchFamily="49" charset="0"/>
              </a:rPr>
              <a:t>select date_format('2020-1-1 1:1:1', 'yyyy-MM-dd HH:mm:ss');</a:t>
            </a:r>
            <a:r>
              <a:rPr lang="en-US" altLang="zh-CN" sz="1800" dirty="0">
                <a:solidFill>
                  <a:srgbClr val="000000"/>
                </a:solidFill>
                <a:effectLst/>
                <a:latin typeface="Courier New" panose="02070309020205020404" pitchFamily="49" charset="0"/>
              </a:rPr>
              <a:t>-</a:t>
            </a:r>
            <a:r>
              <a:rPr lang="en-US" altLang="zh-CN" sz="1800" dirty="0">
                <a:solidFill>
                  <a:srgbClr val="008000"/>
                </a:solidFill>
                <a:effectLst/>
                <a:latin typeface="Courier New" panose="02070309020205020404" pitchFamily="49" charset="0"/>
              </a:rPr>
              <a:t>-2020-01-01 01:01:01 </a:t>
            </a:r>
            <a:endParaRPr lang="en-US" altLang="zh-CN" sz="1800" dirty="0">
              <a:solidFill>
                <a:srgbClr val="008000"/>
              </a:solidFill>
              <a:effectLst/>
              <a:latin typeface="Courier New" panose="02070309020205020404" pitchFamily="49" charset="0"/>
            </a:endParaRPr>
          </a:p>
          <a:p>
            <a:r>
              <a:rPr lang="en-US" altLang="zh-CN" sz="1800" b="1" dirty="0">
                <a:solidFill>
                  <a:srgbClr val="0000FF"/>
                </a:solidFill>
                <a:effectLst/>
                <a:latin typeface="Courier New" panose="02070309020205020404" pitchFamily="49" charset="0"/>
              </a:rPr>
              <a:t>select</a:t>
            </a:r>
            <a:r>
              <a:rPr lang="en-US" altLang="zh-CN"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hour</a:t>
            </a:r>
            <a:r>
              <a:rPr lang="en-US" altLang="zh-CN" sz="1800" b="1" dirty="0">
                <a:solidFill>
                  <a:srgbClr val="000080"/>
                </a:solidFill>
                <a:effectLst/>
                <a:latin typeface="Courier New" panose="02070309020205020404" pitchFamily="49" charset="0"/>
              </a:rPr>
              <a:t>(</a:t>
            </a:r>
            <a:r>
              <a:rPr lang="en-US" altLang="zh-CN" sz="1800" b="1" dirty="0" err="1">
                <a:solidFill>
                  <a:srgbClr val="0000FF"/>
                </a:solidFill>
                <a:effectLst/>
                <a:latin typeface="Courier New" panose="02070309020205020404" pitchFamily="49" charset="0"/>
              </a:rPr>
              <a:t>date_format</a:t>
            </a:r>
            <a:r>
              <a:rPr lang="en-US" altLang="zh-CN" sz="1800" b="1" dirty="0">
                <a:solidFill>
                  <a:srgbClr val="000080"/>
                </a:solidFill>
                <a:effectLst/>
                <a:latin typeface="Courier New" panose="02070309020205020404" pitchFamily="49" charset="0"/>
              </a:rPr>
              <a:t>(</a:t>
            </a:r>
            <a:r>
              <a:rPr lang="en-US" altLang="zh-CN" sz="1800" dirty="0">
                <a:solidFill>
                  <a:srgbClr val="808080"/>
                </a:solidFill>
                <a:effectLst/>
                <a:latin typeface="Courier New" panose="02070309020205020404" pitchFamily="49" charset="0"/>
              </a:rPr>
              <a:t>'2020-1-1 18:1:00'</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808080"/>
                </a:solidFill>
                <a:effectLst/>
                <a:latin typeface="Courier New" panose="02070309020205020404" pitchFamily="49" charset="0"/>
              </a:rPr>
              <a:t>'</a:t>
            </a:r>
            <a:r>
              <a:rPr lang="en-US" altLang="zh-CN" sz="1800" dirty="0" err="1">
                <a:solidFill>
                  <a:srgbClr val="808080"/>
                </a:solidFill>
                <a:effectLst/>
                <a:latin typeface="Courier New" panose="02070309020205020404" pitchFamily="49" charset="0"/>
              </a:rPr>
              <a:t>yyyy</a:t>
            </a:r>
            <a:r>
              <a:rPr lang="en-US" altLang="zh-CN" sz="1800" dirty="0">
                <a:solidFill>
                  <a:srgbClr val="808080"/>
                </a:solidFill>
                <a:effectLst/>
                <a:latin typeface="Courier New" panose="02070309020205020404" pitchFamily="49" charset="0"/>
              </a:rPr>
              <a:t>-MM-dd </a:t>
            </a:r>
            <a:r>
              <a:rPr lang="en-US" altLang="zh-CN" sz="1800" dirty="0" err="1">
                <a:solidFill>
                  <a:srgbClr val="808080"/>
                </a:solidFill>
                <a:effectLst/>
                <a:latin typeface="Courier New" panose="02070309020205020404" pitchFamily="49" charset="0"/>
              </a:rPr>
              <a:t>HH:mm:ss</a:t>
            </a:r>
            <a:r>
              <a:rPr lang="en-US" altLang="zh-CN" sz="1800" dirty="0">
                <a:solidFill>
                  <a:srgbClr val="808080"/>
                </a:solidFill>
                <a:effectLst/>
                <a:latin typeface="Courier New" panose="02070309020205020404" pitchFamily="49" charset="0"/>
              </a:rPr>
              <a:t>'</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 </a:t>
            </a:r>
            <a:r>
              <a:rPr lang="en-US" altLang="zh-CN" sz="1800" dirty="0">
                <a:solidFill>
                  <a:srgbClr val="008000"/>
                </a:solidFill>
                <a:effectLst/>
                <a:latin typeface="Courier New" panose="02070309020205020404" pitchFamily="49" charset="0"/>
              </a:rPr>
              <a:t>--18</a:t>
            </a:r>
            <a:endParaRPr lang="en-US" altLang="zh-CN" sz="1600" dirty="0">
              <a:effectLs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srgbClr val="000000"/>
              </a:solidFill>
              <a:effectLst/>
              <a:uLnTx/>
              <a:uFillTx/>
              <a:latin typeface="Courier New" panose="02070309020205020404" pitchFamily="49" charset="0"/>
              <a:ea typeface="阿里巴巴普惠体" panose="00020600040101010101"/>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endParaRPr kumimoji="1" lang="zh-CN" altLang="en-US" dirty="0"/>
          </a:p>
        </p:txBody>
      </p:sp>
      <p:sp>
        <p:nvSpPr>
          <p:cNvPr id="6" name="文本框 5"/>
          <p:cNvSpPr txBox="1"/>
          <p:nvPr/>
        </p:nvSpPr>
        <p:spPr>
          <a:xfrm>
            <a:off x="565694" y="76137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b="1" dirty="0">
                <a:solidFill>
                  <a:prstClr val="black"/>
                </a:solidFill>
                <a:latin typeface="Calibri" panose="020F0502020204030204"/>
                <a:ea typeface="阿里巴巴普惠体" panose="00020600040101010101"/>
              </a:rPr>
              <a:t>条件判断</a:t>
            </a:r>
            <a:r>
              <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函数</a:t>
            </a:r>
            <a:endPar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8" name="文本框 7"/>
          <p:cNvSpPr txBox="1"/>
          <p:nvPr/>
        </p:nvSpPr>
        <p:spPr>
          <a:xfrm>
            <a:off x="813517" y="1389182"/>
            <a:ext cx="10919149" cy="3539430"/>
          </a:xfrm>
          <a:prstGeom prst="rect">
            <a:avLst/>
          </a:prstGeom>
          <a:solidFill>
            <a:srgbClr val="FFFFE4"/>
          </a:solidFill>
          <a:ln>
            <a:solidFill>
              <a:schemeClr val="tx1"/>
            </a:solidFill>
          </a:ln>
        </p:spPr>
        <p:txBody>
          <a:bodyPr wrap="square">
            <a:spAutoFit/>
          </a:bodyPr>
          <a:lstStyle/>
          <a:p>
            <a:r>
              <a:rPr lang="zh-CN" altLang="zh-CN" sz="1600" dirty="0">
                <a:solidFill>
                  <a:srgbClr val="FF0000"/>
                </a:solidFill>
                <a:latin typeface="微软雅黑 Light" panose="020B0502040204020203" pitchFamily="34" charset="-122"/>
                <a:ea typeface="阿里巴巴普惠体" panose="00020600040101010101"/>
                <a:cs typeface="微软雅黑" panose="020B0503020204020204" pitchFamily="34" charset="-122"/>
              </a:rPr>
              <a:t>语法</a:t>
            </a:r>
            <a:r>
              <a:rPr lang="en-US" altLang="zh-CN" sz="1600" dirty="0">
                <a:solidFill>
                  <a:srgbClr val="FF0000"/>
                </a:solidFill>
                <a:latin typeface="微软雅黑 Light" panose="020B0502040204020203" pitchFamily="34" charset="-122"/>
                <a:ea typeface="阿里巴巴普惠体" panose="00020600040101010101"/>
                <a:cs typeface="微软雅黑" panose="020B0503020204020204" pitchFamily="34" charset="-122"/>
              </a:rPr>
              <a:t>: </a:t>
            </a:r>
            <a:r>
              <a:rPr lang="en-US" altLang="zh-CN" sz="1600" dirty="0">
                <a:latin typeface="微软雅黑" panose="020B0503020204020204" pitchFamily="34" charset="-122"/>
                <a:ea typeface="阿里巴巴普惠体" panose="00020600040101010101"/>
                <a:cs typeface="微软雅黑" panose="020B0503020204020204" pitchFamily="34" charset="-122"/>
              </a:rPr>
              <a:t>CASE WHEN a THEN b [WHEN c THEN d]* [ELSE e] END</a:t>
            </a:r>
            <a:endParaRPr lang="zh-CN" altLang="zh-CN" sz="1600" dirty="0">
              <a:latin typeface="微软雅黑 Light" panose="020B0502040204020203" pitchFamily="34" charset="-122"/>
              <a:ea typeface="阿里巴巴普惠体" panose="00020600040101010101"/>
              <a:cs typeface="Times New Roman" panose="02020603050405020304" pitchFamily="18" charset="0"/>
            </a:endParaRPr>
          </a:p>
          <a:p>
            <a:r>
              <a:rPr lang="zh-CN" altLang="zh-CN" sz="1600" dirty="0">
                <a:solidFill>
                  <a:srgbClr val="FF0000"/>
                </a:solidFill>
                <a:latin typeface="微软雅黑 Light" panose="020B0502040204020203" pitchFamily="34" charset="-122"/>
                <a:ea typeface="阿里巴巴普惠体" panose="00020600040101010101"/>
                <a:cs typeface="微软雅黑" panose="020B0503020204020204" pitchFamily="34" charset="-122"/>
              </a:rPr>
              <a:t>返回值</a:t>
            </a:r>
            <a:r>
              <a:rPr lang="en-US" altLang="zh-CN" sz="1600" dirty="0">
                <a:solidFill>
                  <a:srgbClr val="FF0000"/>
                </a:solidFill>
                <a:latin typeface="微软雅黑 Light" panose="020B0502040204020203" pitchFamily="34" charset="-122"/>
                <a:ea typeface="阿里巴巴普惠体" panose="00020600040101010101"/>
                <a:cs typeface="微软雅黑" panose="020B0503020204020204" pitchFamily="34" charset="-122"/>
              </a:rPr>
              <a:t>:</a:t>
            </a:r>
            <a:r>
              <a:rPr lang="en-US" altLang="zh-CN" sz="1600" dirty="0">
                <a:latin typeface="微软雅黑" panose="020B0503020204020204" pitchFamily="34" charset="-122"/>
                <a:ea typeface="阿里巴巴普惠体" panose="00020600040101010101"/>
                <a:cs typeface="微软雅黑" panose="020B0503020204020204" pitchFamily="34" charset="-122"/>
              </a:rPr>
              <a:t> T</a:t>
            </a:r>
            <a:endParaRPr lang="zh-CN" altLang="zh-CN" sz="1600" dirty="0">
              <a:latin typeface="微软雅黑 Light" panose="020B0502040204020203" pitchFamily="34" charset="-122"/>
              <a:ea typeface="阿里巴巴普惠体" panose="00020600040101010101"/>
              <a:cs typeface="Times New Roman" panose="02020603050405020304" pitchFamily="18" charset="0"/>
            </a:endParaRPr>
          </a:p>
          <a:p>
            <a:r>
              <a:rPr lang="zh-CN" altLang="zh-CN" sz="1600" dirty="0">
                <a:solidFill>
                  <a:srgbClr val="FF0000"/>
                </a:solidFill>
                <a:ea typeface="阿里巴巴普惠体" panose="00020600040101010101"/>
                <a:cs typeface="微软雅黑" panose="020B0503020204020204" pitchFamily="34" charset="-122"/>
              </a:rPr>
              <a:t>说明：</a:t>
            </a:r>
            <a:r>
              <a:rPr lang="zh-CN" altLang="zh-CN" sz="1600" dirty="0">
                <a:ea typeface="阿里巴巴普惠体" panose="00020600040101010101"/>
                <a:cs typeface="微软雅黑" panose="020B0503020204020204" pitchFamily="34" charset="-122"/>
              </a:rPr>
              <a:t>如果</a:t>
            </a:r>
            <a:r>
              <a:rPr lang="en-US" altLang="zh-CN" sz="1600" dirty="0">
                <a:ea typeface="阿里巴巴普惠体" panose="00020600040101010101"/>
                <a:cs typeface="微软雅黑" panose="020B0503020204020204" pitchFamily="34" charset="-122"/>
              </a:rPr>
              <a:t>a</a:t>
            </a:r>
            <a:r>
              <a:rPr lang="zh-CN" altLang="zh-CN" sz="1600" dirty="0">
                <a:ea typeface="阿里巴巴普惠体" panose="00020600040101010101"/>
                <a:cs typeface="微软雅黑" panose="020B0503020204020204" pitchFamily="34" charset="-122"/>
              </a:rPr>
              <a:t>为</a:t>
            </a:r>
            <a:r>
              <a:rPr lang="en-US" altLang="zh-CN" sz="1600" dirty="0">
                <a:ea typeface="阿里巴巴普惠体" panose="00020600040101010101"/>
                <a:cs typeface="微软雅黑" panose="020B0503020204020204" pitchFamily="34" charset="-122"/>
              </a:rPr>
              <a:t>TRUE,</a:t>
            </a:r>
            <a:r>
              <a:rPr lang="zh-CN" altLang="zh-CN" sz="1600" dirty="0">
                <a:ea typeface="阿里巴巴普惠体" panose="00020600040101010101"/>
                <a:cs typeface="微软雅黑" panose="020B0503020204020204" pitchFamily="34" charset="-122"/>
              </a:rPr>
              <a:t>则返回</a:t>
            </a:r>
            <a:r>
              <a:rPr lang="en-US" altLang="zh-CN" sz="1600" dirty="0">
                <a:ea typeface="阿里巴巴普惠体" panose="00020600040101010101"/>
                <a:cs typeface="微软雅黑" panose="020B0503020204020204" pitchFamily="34" charset="-122"/>
              </a:rPr>
              <a:t>b</a:t>
            </a:r>
            <a:r>
              <a:rPr lang="zh-CN" altLang="zh-CN" sz="1600" dirty="0">
                <a:ea typeface="阿里巴巴普惠体" panose="00020600040101010101"/>
                <a:cs typeface="微软雅黑" panose="020B0503020204020204" pitchFamily="34" charset="-122"/>
              </a:rPr>
              <a:t>；如果</a:t>
            </a:r>
            <a:r>
              <a:rPr lang="en-US" altLang="zh-CN" sz="1600" dirty="0">
                <a:ea typeface="阿里巴巴普惠体" panose="00020600040101010101"/>
                <a:cs typeface="微软雅黑" panose="020B0503020204020204" pitchFamily="34" charset="-122"/>
              </a:rPr>
              <a:t>c</a:t>
            </a:r>
            <a:r>
              <a:rPr lang="zh-CN" altLang="zh-CN" sz="1600" dirty="0">
                <a:ea typeface="阿里巴巴普惠体" panose="00020600040101010101"/>
                <a:cs typeface="微软雅黑" panose="020B0503020204020204" pitchFamily="34" charset="-122"/>
              </a:rPr>
              <a:t>为</a:t>
            </a:r>
            <a:r>
              <a:rPr lang="en-US" altLang="zh-CN" sz="1600" dirty="0">
                <a:ea typeface="阿里巴巴普惠体" panose="00020600040101010101"/>
                <a:cs typeface="微软雅黑" panose="020B0503020204020204" pitchFamily="34" charset="-122"/>
              </a:rPr>
              <a:t>TRUE</a:t>
            </a:r>
            <a:r>
              <a:rPr lang="zh-CN" altLang="zh-CN" sz="1600" dirty="0">
                <a:ea typeface="阿里巴巴普惠体" panose="00020600040101010101"/>
                <a:cs typeface="微软雅黑" panose="020B0503020204020204" pitchFamily="34" charset="-122"/>
              </a:rPr>
              <a:t>，则返回</a:t>
            </a:r>
            <a:r>
              <a:rPr lang="en-US" altLang="zh-CN" sz="1600" dirty="0">
                <a:ea typeface="阿里巴巴普惠体" panose="00020600040101010101"/>
                <a:cs typeface="微软雅黑" panose="020B0503020204020204" pitchFamily="34" charset="-122"/>
              </a:rPr>
              <a:t>d</a:t>
            </a:r>
            <a:r>
              <a:rPr lang="zh-CN" altLang="zh-CN" sz="1600" dirty="0">
                <a:ea typeface="阿里巴巴普惠体" panose="00020600040101010101"/>
                <a:cs typeface="微软雅黑" panose="020B0503020204020204" pitchFamily="34" charset="-122"/>
              </a:rPr>
              <a:t>；否则返回</a:t>
            </a:r>
            <a:endParaRPr lang="en-US" altLang="zh-CN" sz="1600" dirty="0">
              <a:solidFill>
                <a:prstClr val="black"/>
              </a:solidFill>
              <a:latin typeface="Calibri" panose="020F0502020204030204"/>
              <a:ea typeface="阿里巴巴普惠体" panose="00020600040101010101"/>
            </a:endParaRPr>
          </a:p>
          <a:p>
            <a:r>
              <a:rPr lang="zh-CN" altLang="en-US" sz="1600" dirty="0">
                <a:solidFill>
                  <a:srgbClr val="FF0000"/>
                </a:solidFill>
                <a:latin typeface="微软雅黑 Light" panose="020B0502040204020203" pitchFamily="34" charset="-122"/>
                <a:ea typeface="阿里巴巴普惠体" panose="00020600040101010101"/>
                <a:cs typeface="微软雅黑" panose="020B0503020204020204" pitchFamily="34" charset="-122"/>
              </a:rPr>
              <a:t>案例</a:t>
            </a:r>
            <a:r>
              <a:rPr lang="en-US" altLang="zh-CN" sz="1600" dirty="0">
                <a:solidFill>
                  <a:srgbClr val="FF0000"/>
                </a:solidFill>
                <a:latin typeface="微软雅黑 Light" panose="020B0502040204020203" pitchFamily="34" charset="-122"/>
                <a:ea typeface="阿里巴巴普惠体" panose="00020600040101010101"/>
                <a:cs typeface="微软雅黑" panose="020B0503020204020204" pitchFamily="34" charset="-122"/>
              </a:rPr>
              <a:t>:</a:t>
            </a:r>
            <a:endParaRPr lang="en-US" altLang="zh-CN" sz="1600" dirty="0">
              <a:solidFill>
                <a:srgbClr val="FF0000"/>
              </a:solidFill>
              <a:latin typeface="微软雅黑 Light" panose="020B0502040204020203" pitchFamily="34" charset="-122"/>
              <a:ea typeface="阿里巴巴普惠体" panose="00020600040101010101"/>
              <a:cs typeface="微软雅黑" panose="020B0503020204020204" pitchFamily="34" charset="-122"/>
            </a:endParaRPr>
          </a:p>
          <a:p>
            <a:r>
              <a:rPr lang="en-US" altLang="zh-CN" sz="1600" b="1" dirty="0">
                <a:solidFill>
                  <a:srgbClr val="0000FF"/>
                </a:solidFill>
                <a:latin typeface="Courier New" panose="02070309020205020404" pitchFamily="49" charset="0"/>
                <a:ea typeface="阿里巴巴普惠体" panose="00020600040101010101"/>
              </a:rPr>
              <a:t>select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dirty="0">
                <a:solidFill>
                  <a:srgbClr val="000000"/>
                </a:solidFill>
                <a:latin typeface="Courier New" panose="02070309020205020404" pitchFamily="49" charset="0"/>
                <a:ea typeface="阿里巴巴普惠体" panose="00020600040101010101"/>
              </a:rPr>
              <a:t>sid </a:t>
            </a:r>
            <a:r>
              <a:rPr lang="en-US" altLang="zh-CN" sz="1600" b="1" dirty="0">
                <a:solidFill>
                  <a:srgbClr val="000080"/>
                </a:solidFill>
                <a:latin typeface="Courier New" panose="02070309020205020404" pitchFamily="49" charset="0"/>
                <a:ea typeface="阿里巴巴普惠体" panose="00020600040101010101"/>
              </a:rPr>
              <a:t>,</a:t>
            </a:r>
            <a:endParaRPr lang="en-US" altLang="zh-CN" sz="1600" b="1" dirty="0">
              <a:solidFill>
                <a:srgbClr val="000080"/>
              </a:solidFill>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case</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  when</a:t>
            </a:r>
            <a:r>
              <a:rPr lang="en-US" altLang="zh-CN" sz="1600" dirty="0">
                <a:solidFill>
                  <a:srgbClr val="000000"/>
                </a:solidFill>
                <a:latin typeface="Courier New" panose="02070309020205020404" pitchFamily="49" charset="0"/>
                <a:ea typeface="阿里巴巴普惠体" panose="00020600040101010101"/>
              </a:rPr>
              <a:t> sscore</a:t>
            </a:r>
            <a:r>
              <a:rPr lang="en-US" altLang="zh-CN" sz="1600" b="1" dirty="0">
                <a:solidFill>
                  <a:srgbClr val="000080"/>
                </a:solidFill>
                <a:latin typeface="Courier New" panose="02070309020205020404" pitchFamily="49" charset="0"/>
                <a:ea typeface="阿里巴巴普惠体" panose="00020600040101010101"/>
              </a:rPr>
              <a:t>&gt;=</a:t>
            </a:r>
            <a:r>
              <a:rPr lang="en-US" altLang="zh-CN" sz="1600" dirty="0">
                <a:solidFill>
                  <a:srgbClr val="FF8000"/>
                </a:solidFill>
                <a:latin typeface="Courier New" panose="02070309020205020404" pitchFamily="49" charset="0"/>
                <a:ea typeface="阿里巴巴普惠体" panose="00020600040101010101"/>
              </a:rPr>
              <a:t>60</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then</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8080"/>
                </a:solidFill>
                <a:latin typeface="Courier New" panose="02070309020205020404" pitchFamily="49" charset="0"/>
                <a:ea typeface="阿里巴巴普惠体" panose="00020600040101010101"/>
              </a:rPr>
              <a:t>'</a:t>
            </a:r>
            <a:r>
              <a:rPr lang="zh-CN" altLang="en-US" sz="1600" dirty="0">
                <a:solidFill>
                  <a:srgbClr val="808080"/>
                </a:solidFill>
                <a:latin typeface="Courier New" panose="02070309020205020404" pitchFamily="49" charset="0"/>
                <a:ea typeface="阿里巴巴普惠体" panose="00020600040101010101"/>
              </a:rPr>
              <a:t>及格</a:t>
            </a:r>
            <a:r>
              <a:rPr lang="en-US" altLang="zh-CN" sz="1600" dirty="0">
                <a:solidFill>
                  <a:srgbClr val="808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when</a:t>
            </a:r>
            <a:r>
              <a:rPr lang="en-US" altLang="zh-CN" sz="1600" dirty="0">
                <a:solidFill>
                  <a:srgbClr val="000000"/>
                </a:solidFill>
                <a:latin typeface="Courier New" panose="02070309020205020404" pitchFamily="49" charset="0"/>
                <a:ea typeface="阿里巴巴普惠体" panose="00020600040101010101"/>
              </a:rPr>
              <a:t> sscore</a:t>
            </a:r>
            <a:r>
              <a:rPr lang="en-US" altLang="zh-CN" sz="1600" b="1" dirty="0">
                <a:solidFill>
                  <a:srgbClr val="000080"/>
                </a:solidFill>
                <a:latin typeface="Courier New" panose="02070309020205020404" pitchFamily="49" charset="0"/>
                <a:ea typeface="阿里巴巴普惠体" panose="00020600040101010101"/>
              </a:rPr>
              <a:t>&lt;</a:t>
            </a:r>
            <a:r>
              <a:rPr lang="en-US" altLang="zh-CN" sz="1600" dirty="0">
                <a:solidFill>
                  <a:srgbClr val="FF8000"/>
                </a:solidFill>
                <a:latin typeface="Courier New" panose="02070309020205020404" pitchFamily="49" charset="0"/>
                <a:ea typeface="阿里巴巴普惠体" panose="00020600040101010101"/>
              </a:rPr>
              <a:t>60</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then</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8080"/>
                </a:solidFill>
                <a:latin typeface="Courier New" panose="02070309020205020404" pitchFamily="49" charset="0"/>
                <a:ea typeface="阿里巴巴普惠体" panose="00020600040101010101"/>
              </a:rPr>
              <a:t>'</a:t>
            </a:r>
            <a:r>
              <a:rPr lang="zh-CN" altLang="en-US" sz="1600" dirty="0">
                <a:solidFill>
                  <a:srgbClr val="808080"/>
                </a:solidFill>
                <a:latin typeface="Courier New" panose="02070309020205020404" pitchFamily="49" charset="0"/>
                <a:ea typeface="阿里巴巴普惠体" panose="00020600040101010101"/>
              </a:rPr>
              <a:t>不及格</a:t>
            </a:r>
            <a:r>
              <a:rPr lang="en-US" altLang="zh-CN" sz="1600" dirty="0">
                <a:solidFill>
                  <a:srgbClr val="808080"/>
                </a:solidFill>
                <a:latin typeface="Courier New" panose="02070309020205020404" pitchFamily="49" charset="0"/>
                <a:ea typeface="阿里巴巴普惠体" panose="00020600040101010101"/>
              </a:rPr>
              <a:t>’</a:t>
            </a:r>
            <a:endParaRPr lang="en-US" altLang="zh-CN" sz="1600" dirty="0">
              <a:solidFill>
                <a:srgbClr val="808080"/>
              </a:solidFill>
              <a:latin typeface="Courier New" panose="02070309020205020404" pitchFamily="49" charset="0"/>
              <a:ea typeface="阿里巴巴普惠体" panose="00020600040101010101"/>
            </a:endParaRPr>
          </a:p>
          <a:p>
            <a:r>
              <a:rPr lang="en-US" altLang="zh-CN" sz="1600" dirty="0">
                <a:solidFill>
                  <a:srgbClr val="000000"/>
                </a:solidFill>
                <a:latin typeface="Courier New" panose="02070309020205020404" pitchFamily="49" charset="0"/>
                <a:ea typeface="阿里巴巴普惠体" panose="00020600040101010101"/>
              </a:rPr>
              <a:t>  </a:t>
            </a:r>
            <a:r>
              <a:rPr lang="en-US" altLang="zh-CN" sz="1600" b="1" dirty="0">
                <a:solidFill>
                  <a:srgbClr val="0000FF"/>
                </a:solidFill>
                <a:latin typeface="Courier New" panose="02070309020205020404" pitchFamily="49" charset="0"/>
                <a:ea typeface="阿里巴巴普惠体" panose="00020600040101010101"/>
              </a:rPr>
              <a:t>else</a:t>
            </a:r>
            <a:r>
              <a:rPr lang="en-US" altLang="zh-CN" sz="1600" dirty="0">
                <a:solidFill>
                  <a:srgbClr val="000000"/>
                </a:solidFill>
                <a:latin typeface="Courier New" panose="02070309020205020404" pitchFamily="49" charset="0"/>
                <a:ea typeface="阿里巴巴普惠体" panose="00020600040101010101"/>
              </a:rPr>
              <a:t> </a:t>
            </a:r>
            <a:r>
              <a:rPr lang="en-US" altLang="zh-CN" sz="1600" dirty="0">
                <a:solidFill>
                  <a:srgbClr val="808080"/>
                </a:solidFill>
                <a:latin typeface="Courier New" panose="02070309020205020404" pitchFamily="49" charset="0"/>
                <a:ea typeface="阿里巴巴普惠体" panose="00020600040101010101"/>
              </a:rPr>
              <a:t>'</a:t>
            </a:r>
            <a:r>
              <a:rPr lang="zh-CN" altLang="en-US" sz="1600" dirty="0">
                <a:solidFill>
                  <a:srgbClr val="808080"/>
                </a:solidFill>
                <a:latin typeface="Courier New" panose="02070309020205020404" pitchFamily="49" charset="0"/>
                <a:ea typeface="阿里巴巴普惠体" panose="00020600040101010101"/>
              </a:rPr>
              <a:t>其他</a:t>
            </a:r>
            <a:r>
              <a:rPr lang="en-US" altLang="zh-CN" sz="1600" dirty="0">
                <a:solidFill>
                  <a:srgbClr val="808080"/>
                </a:solidFill>
                <a:latin typeface="Courier New" panose="02070309020205020404" pitchFamily="49" charset="0"/>
                <a:ea typeface="阿里巴巴普惠体" panose="00020600040101010101"/>
              </a:rPr>
              <a:t>’</a:t>
            </a:r>
            <a:r>
              <a:rPr lang="en-US" altLang="zh-CN" sz="1600" dirty="0">
                <a:solidFill>
                  <a:srgbClr val="000000"/>
                </a:solidFill>
                <a:latin typeface="Courier New" panose="02070309020205020404" pitchFamily="49" charset="0"/>
                <a:ea typeface="阿里巴巴普惠体" panose="00020600040101010101"/>
              </a:rPr>
              <a:t> </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end</a:t>
            </a:r>
            <a:r>
              <a:rPr lang="en-US" altLang="zh-CN" sz="1600" dirty="0">
                <a:solidFill>
                  <a:srgbClr val="000000"/>
                </a:solidFill>
                <a:latin typeface="Courier New" panose="02070309020205020404" pitchFamily="49" charset="0"/>
                <a:ea typeface="阿里巴巴普惠体" panose="00020600040101010101"/>
              </a:rPr>
              <a:t> as flag</a:t>
            </a:r>
            <a:endParaRPr lang="en-US" altLang="zh-CN" sz="1600" dirty="0">
              <a:solidFill>
                <a:srgbClr val="000000"/>
              </a:solidFill>
              <a:latin typeface="Courier New" panose="02070309020205020404" pitchFamily="49" charset="0"/>
              <a:ea typeface="阿里巴巴普惠体" panose="00020600040101010101"/>
            </a:endParaRPr>
          </a:p>
          <a:p>
            <a:r>
              <a:rPr lang="en-US" altLang="zh-CN" sz="1600" b="1" dirty="0">
                <a:solidFill>
                  <a:srgbClr val="0000FF"/>
                </a:solidFill>
                <a:latin typeface="Courier New" panose="02070309020205020404" pitchFamily="49" charset="0"/>
                <a:ea typeface="阿里巴巴普惠体" panose="00020600040101010101"/>
              </a:rPr>
              <a:t>from</a:t>
            </a:r>
            <a:r>
              <a:rPr lang="en-US" altLang="zh-CN" sz="1600" dirty="0">
                <a:solidFill>
                  <a:srgbClr val="000000"/>
                </a:solidFill>
                <a:latin typeface="Courier New" panose="02070309020205020404" pitchFamily="49" charset="0"/>
                <a:ea typeface="阿里巴巴普惠体" panose="00020600040101010101"/>
              </a:rPr>
              <a:t> score</a:t>
            </a:r>
            <a:endParaRPr lang="en-US" altLang="zh-CN" sz="1600" dirty="0">
              <a:solidFill>
                <a:srgbClr val="000000"/>
              </a:solidFill>
              <a:latin typeface="Courier New" panose="02070309020205020404" pitchFamily="49" charset="0"/>
              <a:ea typeface="阿里巴巴普惠体" panose="0002060004010101010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dirty="0"/>
              <a:t>数据仓库和数据库的区别</a:t>
            </a:r>
            <a:endParaRPr lang="zh-CN" dirty="0"/>
          </a:p>
          <a:p>
            <a:pPr lvl="1"/>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数据仓库是为了数据分析</a:t>
            </a:r>
            <a:endPar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数据库是为了增删改查业务数据</a:t>
            </a:r>
            <a:endPar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dirty="0"/>
          </a:p>
          <a:p>
            <a:r>
              <a:rPr lang="zh-CN" dirty="0"/>
              <a:t>数据仓库的分层</a:t>
            </a:r>
            <a:endParaRPr lang="zh-CN" dirty="0"/>
          </a:p>
          <a:p>
            <a:endParaRPr lang="zh-CN" dirty="0"/>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zh-CN" altLang="en-US" dirty="0"/>
          </a:p>
        </p:txBody>
      </p:sp>
      <p:sp>
        <p:nvSpPr>
          <p:cNvPr id="4" name="标题 3"/>
          <p:cNvSpPr>
            <a:spLocks noGrp="1"/>
          </p:cNvSpPr>
          <p:nvPr>
            <p:ph type="title"/>
          </p:nvPr>
        </p:nvSpPr>
        <p:spPr/>
        <p:txBody>
          <a:bodyPr/>
          <a:lstStyle/>
          <a:p>
            <a:r>
              <a:rPr>
                <a:solidFill>
                  <a:schemeClr val="tx1"/>
                </a:solidFill>
                <a:sym typeface="+mn-ea"/>
              </a:rPr>
              <a:t>数据仓库概论</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endParaRPr kumimoji="1" lang="zh-CN" altLang="en-US" dirty="0"/>
          </a:p>
        </p:txBody>
      </p:sp>
      <p:sp>
        <p:nvSpPr>
          <p:cNvPr id="6" name="文本框 5"/>
          <p:cNvSpPr txBox="1"/>
          <p:nvPr/>
        </p:nvSpPr>
        <p:spPr>
          <a:xfrm>
            <a:off x="565694" y="76137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b="1" dirty="0">
                <a:solidFill>
                  <a:prstClr val="black"/>
                </a:solidFill>
                <a:latin typeface="Calibri" panose="020F0502020204030204"/>
                <a:ea typeface="阿里巴巴普惠体" panose="00020600040101010101"/>
              </a:rPr>
              <a:t>条件判断</a:t>
            </a:r>
            <a:r>
              <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函数</a:t>
            </a:r>
            <a:endPar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8" name="文本框 7"/>
          <p:cNvSpPr txBox="1"/>
          <p:nvPr/>
        </p:nvSpPr>
        <p:spPr>
          <a:xfrm>
            <a:off x="813517" y="1268159"/>
            <a:ext cx="10919149" cy="3662541"/>
          </a:xfrm>
          <a:prstGeom prst="rect">
            <a:avLst/>
          </a:prstGeom>
          <a:solidFill>
            <a:srgbClr val="FFFFE4"/>
          </a:solidFill>
          <a:ln>
            <a:solidFill>
              <a:schemeClr val="tx1"/>
            </a:solidFill>
          </a:ln>
        </p:spPr>
        <p:txBody>
          <a:bodyPr wrap="square">
            <a:spAutoFit/>
          </a:bodyPr>
          <a:lstStyle/>
          <a:p>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sid</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sname</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ssex</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case</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when</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ssex</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kern="0" dirty="0">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男</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then</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kern="0" dirty="0">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小哥哥</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when</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ssex</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kern="0" dirty="0">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女</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then</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kern="0" dirty="0">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小姐姐</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else</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kern="0" dirty="0">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外星人</a:t>
            </a:r>
            <a:r>
              <a:rPr lang="en-US" altLang="zh-CN" sz="1800" kern="0" dirty="0">
                <a:solidFill>
                  <a:srgbClr val="808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end</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pet_name</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student</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endParaRPr lang="en-US" altLang="zh-CN" sz="1600" dirty="0">
              <a:solidFill>
                <a:srgbClr val="000000"/>
              </a:solidFill>
              <a:latin typeface="Courier New" panose="02070309020205020404" pitchFamily="49" charset="0"/>
              <a:ea typeface="阿里巴巴普惠体" panose="0002060004010101010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r>
              <a:rPr kumimoji="1" lang="en-US" altLang="zh-CN" dirty="0"/>
              <a:t>-</a:t>
            </a:r>
            <a:r>
              <a:rPr kumimoji="1" lang="zh-CN" altLang="en-US" dirty="0"/>
              <a:t>开窗函数</a:t>
            </a:r>
            <a:endParaRPr kumimoji="1" lang="zh-CN" altLang="en-US" dirty="0"/>
          </a:p>
        </p:txBody>
      </p:sp>
      <p:sp>
        <p:nvSpPr>
          <p:cNvPr id="6" name="文本框 5"/>
          <p:cNvSpPr txBox="1"/>
          <p:nvPr/>
        </p:nvSpPr>
        <p:spPr>
          <a:xfrm>
            <a:off x="603015" y="100772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en-US" altLang="zh-CN" sz="1600" b="1" dirty="0">
                <a:solidFill>
                  <a:prstClr val="black"/>
                </a:solidFill>
                <a:latin typeface="Calibri" panose="020F0502020204030204"/>
                <a:ea typeface="阿里巴巴普惠体" panose="00020600040101010101"/>
              </a:rPr>
              <a:t>row</a:t>
            </a:r>
            <a:r>
              <a:rPr kumimoji="0" lang="en-US" altLang="zh-CN"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_</a:t>
            </a:r>
            <a:r>
              <a:rPr kumimoji="0" lang="en-US" altLang="zh-CN" sz="1600" b="1" i="0" u="none" strike="noStrike" kern="1200" cap="none" spc="0" normalizeH="0" baseline="0" noProof="0" dirty="0" err="1">
                <a:ln>
                  <a:noFill/>
                </a:ln>
                <a:solidFill>
                  <a:prstClr val="black"/>
                </a:solidFill>
                <a:effectLst/>
                <a:uLnTx/>
                <a:uFillTx/>
                <a:latin typeface="Calibri" panose="020F0502020204030204"/>
                <a:ea typeface="阿里巴巴普惠体" panose="00020600040101010101"/>
                <a:cs typeface="+mn-cs"/>
              </a:rPr>
              <a:t>number,rank,dense_rank</a:t>
            </a:r>
            <a:endPar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13" name="文本框 12"/>
          <p:cNvSpPr txBox="1"/>
          <p:nvPr/>
        </p:nvSpPr>
        <p:spPr>
          <a:xfrm>
            <a:off x="710880" y="1996283"/>
            <a:ext cx="6641641" cy="4628087"/>
          </a:xfrm>
          <a:prstGeom prst="rect">
            <a:avLst/>
          </a:prstGeom>
          <a:solidFill>
            <a:srgbClr val="FFFFE4"/>
          </a:solidFill>
          <a:ln>
            <a:solidFill>
              <a:schemeClr val="tx1"/>
            </a:solidFill>
          </a:ln>
        </p:spPr>
        <p:txBody>
          <a:bodyPr wrap="square">
            <a:spAutoFit/>
          </a:bodyPr>
          <a:lstStyle/>
          <a:p>
            <a:r>
              <a:rPr lang="zh-CN" altLang="en-US" sz="1600" dirty="0">
                <a:solidFill>
                  <a:srgbClr val="FF0000"/>
                </a:solidFill>
                <a:latin typeface="Courier New" panose="02070309020205020404" pitchFamily="49" charset="0"/>
              </a:rPr>
              <a:t>需求：对一下源数据按照最后一列进行分组排名</a:t>
            </a:r>
            <a:endParaRPr lang="en-US" altLang="zh-CN" sz="1600" dirty="0">
              <a:solidFill>
                <a:srgbClr val="FF0000"/>
              </a:solidFill>
              <a:latin typeface="Courier New" panose="02070309020205020404" pitchFamily="49" charset="0"/>
            </a:endParaRPr>
          </a:p>
          <a:p>
            <a:r>
              <a:rPr lang="zh-CN" altLang="en-US" sz="1800" dirty="0">
                <a:solidFill>
                  <a:srgbClr val="FF0000"/>
                </a:solidFill>
                <a:effectLst/>
                <a:latin typeface="Courier New" panose="02070309020205020404" pitchFamily="49" charset="0"/>
              </a:rPr>
              <a:t>用户</a:t>
            </a:r>
            <a:r>
              <a:rPr lang="en-US" altLang="zh-CN" dirty="0">
                <a:solidFill>
                  <a:srgbClr val="FF0000"/>
                </a:solidFill>
                <a:latin typeface="Courier New" panose="02070309020205020404" pitchFamily="49" charset="0"/>
              </a:rPr>
              <a:t>id </a:t>
            </a:r>
            <a:r>
              <a:rPr lang="zh-CN" altLang="en-US" dirty="0">
                <a:solidFill>
                  <a:srgbClr val="FF0000"/>
                </a:solidFill>
                <a:latin typeface="Courier New" panose="02070309020205020404" pitchFamily="49" charset="0"/>
              </a:rPr>
              <a:t>访问日期   打开的页面数</a:t>
            </a:r>
            <a:endParaRPr lang="en-US" altLang="zh-CN" sz="1800" dirty="0">
              <a:solidFill>
                <a:srgbClr val="FF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10</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5</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7</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13</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3</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15</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7</a:t>
            </a:r>
            <a:r>
              <a:rPr lang="en-US" altLang="zh-CN" dirty="0">
                <a:solidFill>
                  <a:srgbClr val="FF8000"/>
                </a:solidFill>
                <a:latin typeface="Courier New" panose="02070309020205020404" pitchFamily="49" charset="0"/>
              </a:rPr>
              <a:t> </a:t>
            </a:r>
            <a:endParaRPr lang="en-US" altLang="zh-CN" dirty="0">
              <a:solidFill>
                <a:srgbClr val="FF8000"/>
              </a:solidFill>
              <a:latin typeface="Courier New" panose="02070309020205020404" pitchFamily="49" charset="0"/>
            </a:endParaRPr>
          </a:p>
          <a:p>
            <a:r>
              <a:rPr lang="en-US" altLang="zh-CN" sz="1800" dirty="0">
                <a:solidFill>
                  <a:srgbClr val="FF8000"/>
                </a:solidFill>
                <a:effectLst/>
                <a:latin typeface="Courier New" panose="02070309020205020404" pitchFamily="49" charset="0"/>
              </a:rPr>
              <a:t>1001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16</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4</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10</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3</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5</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13</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6</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3</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15</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9</a:t>
            </a:r>
            <a:r>
              <a:rPr lang="en-US" altLang="zh-CN" sz="1800" dirty="0">
                <a:solidFill>
                  <a:srgbClr val="000000"/>
                </a:solidFill>
                <a:effectLst/>
                <a:latin typeface="Courier New" panose="02070309020205020404" pitchFamily="49" charset="0"/>
              </a:rPr>
              <a:t> </a:t>
            </a:r>
            <a:endParaRPr lang="en-US" altLang="zh-CN" sz="1800" dirty="0">
              <a:solidFill>
                <a:srgbClr val="000000"/>
              </a:solidFill>
              <a:effectLst/>
              <a:latin typeface="Courier New" panose="02070309020205020404" pitchFamily="49" charset="0"/>
            </a:endParaRPr>
          </a:p>
          <a:p>
            <a:r>
              <a:rPr lang="en-US" altLang="zh-CN" sz="1800" dirty="0">
                <a:solidFill>
                  <a:srgbClr val="FF8000"/>
                </a:solidFill>
                <a:effectLst/>
                <a:latin typeface="Courier New" panose="02070309020205020404" pitchFamily="49" charset="0"/>
              </a:rPr>
              <a:t>1002</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2021</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04</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16</a:t>
            </a:r>
            <a:r>
              <a:rPr lang="en-US" altLang="zh-CN" sz="1800" b="1" dirty="0">
                <a:solidFill>
                  <a:srgbClr val="000080"/>
                </a:solidFill>
                <a:effectLst/>
                <a:latin typeface="Courier New" panose="02070309020205020404" pitchFamily="49" charset="0"/>
              </a:rPr>
              <a:t>,</a:t>
            </a:r>
            <a:r>
              <a:rPr lang="en-US" altLang="zh-CN" sz="1800" dirty="0">
                <a:solidFill>
                  <a:srgbClr val="FF8000"/>
                </a:solidFill>
                <a:effectLst/>
                <a:latin typeface="Courier New" panose="02070309020205020404" pitchFamily="49" charset="0"/>
              </a:rPr>
              <a:t>7</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9" name="文本框 8"/>
          <p:cNvSpPr txBox="1"/>
          <p:nvPr/>
        </p:nvSpPr>
        <p:spPr>
          <a:xfrm>
            <a:off x="710879" y="1411380"/>
            <a:ext cx="8330483" cy="3385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defRPr/>
            </a:pPr>
            <a:r>
              <a:rPr lang="en-US" altLang="zh-CN" sz="1600" dirty="0">
                <a:solidFill>
                  <a:prstClr val="black"/>
                </a:solidFill>
                <a:latin typeface="Calibri" panose="020F0502020204030204"/>
                <a:ea typeface="阿里巴巴普惠体" panose="00020600040101010101"/>
              </a:rPr>
              <a:t>row</a:t>
            </a:r>
            <a:r>
              <a:rPr kumimoji="0" lang="en-US" altLang="zh-CN" sz="160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_</a:t>
            </a:r>
            <a:r>
              <a:rPr kumimoji="0" lang="en-US" altLang="zh-CN" sz="1600" i="0" u="none" strike="noStrike" kern="1200" cap="none" spc="0" normalizeH="0" baseline="0" noProof="0" dirty="0" err="1">
                <a:ln>
                  <a:noFill/>
                </a:ln>
                <a:solidFill>
                  <a:prstClr val="black"/>
                </a:solidFill>
                <a:effectLst/>
                <a:uLnTx/>
                <a:uFillTx/>
                <a:latin typeface="Calibri" panose="020F0502020204030204"/>
                <a:ea typeface="阿里巴巴普惠体" panose="00020600040101010101"/>
                <a:cs typeface="+mn-cs"/>
              </a:rPr>
              <a:t>number,rank,dense_rank</a:t>
            </a:r>
            <a:r>
              <a:rPr lang="zh-CN" altLang="en-US" sz="1600" dirty="0">
                <a:solidFill>
                  <a:prstClr val="black"/>
                </a:solidFill>
                <a:latin typeface="Calibri" panose="020F0502020204030204"/>
                <a:ea typeface="阿里巴巴普惠体" panose="00020600040101010101"/>
              </a:rPr>
              <a:t>这三个函数用于数据排名</a:t>
            </a:r>
            <a:r>
              <a:rPr lang="en-US" altLang="zh-CN" sz="1600" dirty="0">
                <a:solidFill>
                  <a:prstClr val="black"/>
                </a:solidFill>
                <a:latin typeface="Calibri" panose="020F0502020204030204"/>
                <a:ea typeface="阿里巴巴普惠体" panose="00020600040101010101"/>
              </a:rPr>
              <a:t>,</a:t>
            </a:r>
            <a:r>
              <a:rPr lang="zh-CN" altLang="en-US" sz="1600" dirty="0">
                <a:solidFill>
                  <a:prstClr val="black"/>
                </a:solidFill>
                <a:latin typeface="Calibri" panose="020F0502020204030204"/>
                <a:ea typeface="阿里巴巴普惠体" panose="00020600040101010101"/>
              </a:rPr>
              <a:t>也可以用于分组排名。</a:t>
            </a:r>
            <a:endParaRPr kumimoji="0" lang="zh-CN" altLang="en-US" sz="1600"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r>
              <a:rPr kumimoji="1" lang="en-US" altLang="zh-CN" dirty="0"/>
              <a:t>-</a:t>
            </a:r>
            <a:r>
              <a:rPr kumimoji="1" lang="zh-CN" altLang="en-US" dirty="0"/>
              <a:t>开窗函数</a:t>
            </a:r>
            <a:endParaRPr kumimoji="1" lang="zh-CN" altLang="en-US" dirty="0"/>
          </a:p>
        </p:txBody>
      </p:sp>
      <p:sp>
        <p:nvSpPr>
          <p:cNvPr id="6" name="文本框 5"/>
          <p:cNvSpPr txBox="1"/>
          <p:nvPr/>
        </p:nvSpPr>
        <p:spPr>
          <a:xfrm>
            <a:off x="603015" y="1007729"/>
            <a:ext cx="60975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600" b="1" i="0" u="none" strike="noStrike" kern="1200" cap="none" spc="0" normalizeH="0" baseline="0" noProof="0" dirty="0" err="1">
                <a:ln>
                  <a:noFill/>
                </a:ln>
                <a:solidFill>
                  <a:prstClr val="black"/>
                </a:solidFill>
                <a:effectLst/>
                <a:uLnTx/>
                <a:uFillTx/>
                <a:latin typeface="Calibri" panose="020F0502020204030204"/>
                <a:ea typeface="阿里巴巴普惠体" panose="00020600040101010101"/>
                <a:cs typeface="+mn-cs"/>
              </a:rPr>
              <a:t>row_number,rank,dense_rank</a:t>
            </a:r>
            <a:endParaRPr kumimoji="0" lang="en-US" altLang="zh-CN"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13" name="文本框 12"/>
          <p:cNvSpPr txBox="1"/>
          <p:nvPr/>
        </p:nvSpPr>
        <p:spPr>
          <a:xfrm>
            <a:off x="394081" y="1583108"/>
            <a:ext cx="11166988" cy="5046345"/>
          </a:xfrm>
          <a:prstGeom prst="rect">
            <a:avLst/>
          </a:prstGeom>
          <a:solidFill>
            <a:srgbClr val="FFFFE4"/>
          </a:solidFill>
          <a:ln>
            <a:solidFill>
              <a:schemeClr val="tx1"/>
            </a:solidFill>
          </a:ln>
        </p:spPr>
        <p:txBody>
          <a:bodyPr wrap="square">
            <a:spAutoFit/>
          </a:bodyPr>
          <a:lstStyle/>
          <a:p>
            <a:r>
              <a:rPr lang="en-US" altLang="zh-CN" sz="1600" dirty="0">
                <a:solidFill>
                  <a:srgbClr val="008000"/>
                </a:solidFill>
                <a:latin typeface="Courier New" panose="02070309020205020404" pitchFamily="49" charset="0"/>
              </a:rPr>
              <a:t>-- </a:t>
            </a:r>
            <a:r>
              <a:rPr lang="zh-CN" altLang="en-US" sz="1600" dirty="0">
                <a:solidFill>
                  <a:srgbClr val="008000"/>
                </a:solidFill>
                <a:latin typeface="Courier New" panose="02070309020205020404" pitchFamily="49" charset="0"/>
              </a:rPr>
              <a:t>创建表</a:t>
            </a:r>
            <a:endParaRPr lang="en-US" altLang="zh-CN" sz="1600" dirty="0">
              <a:solidFill>
                <a:srgbClr val="008000"/>
              </a:solidFill>
              <a:latin typeface="Courier New" panose="02070309020205020404" pitchFamily="49" charset="0"/>
            </a:endParaRPr>
          </a:p>
          <a:p>
            <a:r>
              <a:rPr lang="en-US" altLang="zh-CN" sz="1600" b="1" dirty="0">
                <a:solidFill>
                  <a:srgbClr val="0000FF"/>
                </a:solidFill>
                <a:effectLst/>
                <a:latin typeface="Courier New" panose="02070309020205020404" pitchFamily="49" charset="0"/>
              </a:rPr>
              <a:t>create</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table</a:t>
            </a:r>
            <a:r>
              <a:rPr lang="en-US" altLang="zh-CN" sz="1600" dirty="0">
                <a:solidFill>
                  <a:srgbClr val="000000"/>
                </a:solidFill>
                <a:effectLst/>
                <a:latin typeface="Courier New" panose="02070309020205020404" pitchFamily="49" charset="0"/>
              </a:rPr>
              <a:t> user_</a:t>
            </a:r>
            <a:r>
              <a:rPr lang="en-US" altLang="zh-CN" sz="1600" dirty="0">
                <a:solidFill>
                  <a:srgbClr val="808080"/>
                </a:solidFill>
                <a:effectLst/>
                <a:latin typeface="Courier New" panose="02070309020205020404" pitchFamily="49" charset="0"/>
              </a:rPr>
              <a:t>access</a:t>
            </a:r>
            <a:r>
              <a:rPr lang="en-US" altLang="zh-CN" sz="1600" dirty="0">
                <a:solidFill>
                  <a:srgbClr val="000000"/>
                </a:solidFill>
                <a:effectLst/>
                <a:latin typeface="Courier New" panose="02070309020205020404" pitchFamily="49" charset="0"/>
              </a:rPr>
              <a:t> </a:t>
            </a:r>
            <a:r>
              <a:rPr lang="en-US" altLang="zh-CN" sz="1600" b="1" dirty="0">
                <a:solidFill>
                  <a:srgbClr val="000080"/>
                </a:solidFill>
                <a:effectLst/>
                <a:latin typeface="Courier New" panose="02070309020205020404" pitchFamily="49" charset="0"/>
              </a:rPr>
              <a:t>(</a:t>
            </a:r>
            <a:endParaRPr lang="en-US" altLang="zh-CN" sz="1600" b="1" dirty="0">
              <a:solidFill>
                <a:srgbClr val="000080"/>
              </a:solidFill>
              <a:effectLst/>
              <a:latin typeface="Courier New" panose="02070309020205020404" pitchFamily="49" charset="0"/>
            </a:endParaRPr>
          </a:p>
          <a:p>
            <a:r>
              <a:rPr lang="en-US" altLang="zh-CN" sz="1600" dirty="0">
                <a:solidFill>
                  <a:srgbClr val="000000"/>
                </a:solidFill>
                <a:effectLst/>
                <a:latin typeface="Courier New" panose="02070309020205020404" pitchFamily="49" charset="0"/>
              </a:rPr>
              <a:t> </a:t>
            </a:r>
            <a:r>
              <a:rPr lang="en-US" altLang="zh-CN" sz="1600" dirty="0" err="1">
                <a:solidFill>
                  <a:srgbClr val="000000"/>
                </a:solidFill>
                <a:effectLst/>
                <a:latin typeface="Courier New" panose="02070309020205020404" pitchFamily="49" charset="0"/>
              </a:rPr>
              <a:t>user_id</a:t>
            </a:r>
            <a:r>
              <a:rPr lang="en-US" altLang="zh-CN" sz="1600" dirty="0">
                <a:solidFill>
                  <a:srgbClr val="000000"/>
                </a:solidFill>
                <a:effectLst/>
                <a:latin typeface="Courier New" panose="02070309020205020404" pitchFamily="49" charset="0"/>
              </a:rPr>
              <a:t> string</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en-US" altLang="zh-CN" sz="1600" dirty="0">
                <a:solidFill>
                  <a:srgbClr val="000000"/>
                </a:solidFill>
                <a:effectLst/>
                <a:latin typeface="Courier New" panose="02070309020205020404" pitchFamily="49" charset="0"/>
              </a:rPr>
              <a:t> </a:t>
            </a:r>
            <a:r>
              <a:rPr lang="en-US" altLang="zh-CN" sz="1600" dirty="0" err="1">
                <a:solidFill>
                  <a:srgbClr val="000000"/>
                </a:solidFill>
                <a:effectLst/>
                <a:latin typeface="Courier New" panose="02070309020205020404" pitchFamily="49" charset="0"/>
              </a:rPr>
              <a:t>createtime</a:t>
            </a:r>
            <a:r>
              <a:rPr lang="en-US" altLang="zh-CN" sz="1600" dirty="0">
                <a:solidFill>
                  <a:srgbClr val="000000"/>
                </a:solidFill>
                <a:effectLst/>
                <a:latin typeface="Courier New" panose="02070309020205020404" pitchFamily="49" charset="0"/>
              </a:rPr>
              <a:t> string</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dirty="0">
                <a:solidFill>
                  <a:srgbClr val="008000"/>
                </a:solidFill>
                <a:effectLst/>
                <a:latin typeface="Courier New" panose="02070309020205020404" pitchFamily="49" charset="0"/>
              </a:rPr>
              <a:t>--day </a:t>
            </a:r>
            <a:endParaRPr lang="en-US" altLang="zh-CN" sz="1600" dirty="0">
              <a:solidFill>
                <a:srgbClr val="008000"/>
              </a:solidFill>
              <a:effectLst/>
              <a:latin typeface="Courier New" panose="02070309020205020404" pitchFamily="49" charset="0"/>
            </a:endParaRPr>
          </a:p>
          <a:p>
            <a:r>
              <a:rPr lang="en-US" altLang="zh-CN" sz="1600" dirty="0">
                <a:solidFill>
                  <a:srgbClr val="000000"/>
                </a:solidFill>
                <a:effectLst/>
                <a:latin typeface="Courier New" panose="02070309020205020404" pitchFamily="49" charset="0"/>
              </a:rPr>
              <a:t> </a:t>
            </a:r>
            <a:r>
              <a:rPr lang="en-US" altLang="zh-CN" sz="1600" dirty="0" err="1">
                <a:solidFill>
                  <a:srgbClr val="000000"/>
                </a:solidFill>
                <a:effectLst/>
                <a:latin typeface="Courier New" panose="02070309020205020404" pitchFamily="49" charset="0"/>
              </a:rPr>
              <a:t>pv</a:t>
            </a:r>
            <a:r>
              <a:rPr lang="en-US" altLang="zh-CN" sz="1600" dirty="0">
                <a:solidFill>
                  <a:srgbClr val="000000"/>
                </a:solidFill>
                <a:effectLst/>
                <a:latin typeface="Courier New" panose="02070309020205020404" pitchFamily="49" charset="0"/>
              </a:rPr>
              <a:t> </a:t>
            </a:r>
            <a:r>
              <a:rPr lang="en-US" altLang="zh-CN" sz="1600" dirty="0">
                <a:solidFill>
                  <a:srgbClr val="800080"/>
                </a:solidFill>
                <a:effectLst/>
                <a:latin typeface="Courier New" panose="02070309020205020404" pitchFamily="49" charset="0"/>
              </a:rPr>
              <a:t>int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r>
              <a:rPr lang="en-US" altLang="zh-CN" sz="1600" b="1" dirty="0">
                <a:solidFill>
                  <a:srgbClr val="0000FF"/>
                </a:solidFill>
                <a:effectLst/>
                <a:latin typeface="Courier New" panose="02070309020205020404" pitchFamily="49" charset="0"/>
              </a:rPr>
              <a:t>row</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format</a:t>
            </a:r>
            <a:r>
              <a:rPr lang="en-US" altLang="zh-CN" sz="1600" dirty="0">
                <a:solidFill>
                  <a:srgbClr val="000000"/>
                </a:solidFill>
                <a:effectLst/>
                <a:latin typeface="Courier New" panose="02070309020205020404" pitchFamily="49" charset="0"/>
              </a:rPr>
              <a:t> DELIMITED FIELDS TERMINATED </a:t>
            </a:r>
            <a:r>
              <a:rPr lang="en-US" altLang="zh-CN" sz="1600" b="1" dirty="0">
                <a:solidFill>
                  <a:srgbClr val="0000FF"/>
                </a:solidFill>
                <a:effectLst/>
                <a:latin typeface="Courier New" panose="02070309020205020404" pitchFamily="49" charset="0"/>
              </a:rPr>
              <a:t>BY</a:t>
            </a:r>
            <a:r>
              <a:rPr lang="en-US" altLang="zh-CN" sz="1600" dirty="0">
                <a:solidFill>
                  <a:srgbClr val="000000"/>
                </a:solidFill>
                <a:effectLst/>
                <a:latin typeface="Courier New" panose="02070309020205020404" pitchFamily="49" charset="0"/>
              </a:rPr>
              <a:t> </a:t>
            </a:r>
            <a:r>
              <a:rPr lang="en-US" altLang="zh-CN" sz="1600" dirty="0">
                <a:solidFill>
                  <a:srgbClr val="808080"/>
                </a:solidFill>
                <a:effectLst/>
                <a:latin typeface="Courier New" panose="02070309020205020404" pitchFamily="49" charset="0"/>
              </a:rPr>
              <a:t>','</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endParaRPr lang="en-US" altLang="zh-CN" sz="1600" dirty="0">
              <a:solidFill>
                <a:srgbClr val="000000"/>
              </a:solidFill>
              <a:latin typeface="Courier New" panose="02070309020205020404" pitchFamily="49" charset="0"/>
            </a:endParaRPr>
          </a:p>
          <a:p>
            <a:r>
              <a:rPr lang="en-US" altLang="zh-CN" sz="1600" dirty="0">
                <a:solidFill>
                  <a:srgbClr val="008000"/>
                </a:solidFill>
                <a:effectLst/>
                <a:latin typeface="Courier New" panose="02070309020205020404" pitchFamily="49" charset="0"/>
              </a:rPr>
              <a:t>-- </a:t>
            </a:r>
            <a:r>
              <a:rPr lang="zh-CN" altLang="en-US" sz="1600" dirty="0">
                <a:solidFill>
                  <a:srgbClr val="008000"/>
                </a:solidFill>
                <a:effectLst/>
                <a:latin typeface="Courier New" panose="02070309020205020404" pitchFamily="49" charset="0"/>
              </a:rPr>
              <a:t>加载数据： </a:t>
            </a:r>
            <a:endParaRPr lang="en-US" altLang="zh-CN" sz="1600" dirty="0">
              <a:solidFill>
                <a:srgbClr val="008000"/>
              </a:solidFill>
              <a:effectLst/>
              <a:latin typeface="Courier New" panose="02070309020205020404" pitchFamily="49" charset="0"/>
            </a:endParaRPr>
          </a:p>
          <a:p>
            <a:r>
              <a:rPr lang="en-US" altLang="zh-CN" sz="1600" b="1" dirty="0">
                <a:solidFill>
                  <a:srgbClr val="0000FF"/>
                </a:solidFill>
                <a:effectLst/>
                <a:latin typeface="Courier New" panose="02070309020205020404" pitchFamily="49" charset="0"/>
              </a:rPr>
              <a:t>load</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data</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local</a:t>
            </a:r>
            <a:r>
              <a:rPr lang="en-US" altLang="zh-CN" sz="1600" dirty="0">
                <a:solidFill>
                  <a:srgbClr val="000000"/>
                </a:solidFill>
                <a:effectLst/>
                <a:latin typeface="Courier New" panose="02070309020205020404" pitchFamily="49" charset="0"/>
              </a:rPr>
              <a:t> inpath </a:t>
            </a:r>
            <a:r>
              <a:rPr lang="en-US" altLang="zh-CN" sz="1600" dirty="0">
                <a:solidFill>
                  <a:srgbClr val="808080"/>
                </a:solidFill>
                <a:effectLst/>
                <a:latin typeface="Courier New" panose="02070309020205020404" pitchFamily="49" charset="0"/>
              </a:rPr>
              <a:t>'/export/data/hivedatas/user_access.txt'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into</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table</a:t>
            </a:r>
            <a:r>
              <a:rPr lang="en-US" altLang="zh-CN" sz="1600" dirty="0">
                <a:solidFill>
                  <a:srgbClr val="000000"/>
                </a:solidFill>
                <a:effectLst/>
                <a:latin typeface="Courier New" panose="02070309020205020404" pitchFamily="49" charset="0"/>
              </a:rPr>
              <a:t> </a:t>
            </a:r>
            <a:r>
              <a:rPr lang="en-US" altLang="zh-CN" sz="1600" dirty="0">
                <a:solidFill>
                  <a:srgbClr val="000000"/>
                </a:solidFill>
                <a:effectLst/>
                <a:latin typeface="Courier New" panose="02070309020205020404" pitchFamily="49" charset="0"/>
                <a:sym typeface="+mn-ea"/>
              </a:rPr>
              <a:t>user_</a:t>
            </a:r>
            <a:r>
              <a:rPr lang="en-US" altLang="zh-CN" sz="1600" dirty="0">
                <a:solidFill>
                  <a:srgbClr val="808080"/>
                </a:solidFill>
                <a:effectLst/>
                <a:latin typeface="Courier New" panose="02070309020205020404" pitchFamily="49" charset="0"/>
                <a:sym typeface="+mn-ea"/>
              </a:rPr>
              <a:t>access</a:t>
            </a:r>
            <a:r>
              <a:rPr lang="en-US" altLang="zh-CN" sz="1600" b="1" dirty="0">
                <a:solidFill>
                  <a:srgbClr val="000080"/>
                </a:solidFill>
                <a:effectLst/>
                <a:latin typeface="Courier New" panose="02070309020205020404" pitchFamily="49" charset="0"/>
              </a:rPr>
              <a:t>;</a:t>
            </a:r>
            <a:endParaRPr lang="en-US" altLang="zh-CN" sz="1600" b="1" dirty="0">
              <a:solidFill>
                <a:srgbClr val="000080"/>
              </a:solidFill>
              <a:effectLst/>
              <a:latin typeface="Courier New" panose="02070309020205020404" pitchFamily="49" charset="0"/>
            </a:endParaRPr>
          </a:p>
          <a:p>
            <a:endParaRPr lang="en-US" altLang="zh-CN" sz="1600" b="1" dirty="0">
              <a:solidFill>
                <a:srgbClr val="000080"/>
              </a:solidFill>
              <a:latin typeface="Courier New" panose="02070309020205020404" pitchFamily="49" charset="0"/>
            </a:endParaRPr>
          </a:p>
          <a:p>
            <a:r>
              <a:rPr lang="en-US" altLang="zh-CN" sz="1600" dirty="0">
                <a:solidFill>
                  <a:srgbClr val="008000"/>
                </a:solidFill>
                <a:latin typeface="Courier New" panose="02070309020205020404" pitchFamily="49" charset="0"/>
              </a:rPr>
              <a:t>--</a:t>
            </a:r>
            <a:r>
              <a:rPr lang="zh-CN" altLang="en-US" sz="1600" dirty="0">
                <a:solidFill>
                  <a:srgbClr val="008000"/>
                </a:solidFill>
                <a:latin typeface="Courier New" panose="02070309020205020404" pitchFamily="49" charset="0"/>
              </a:rPr>
              <a:t>实现分组排名</a:t>
            </a:r>
            <a:endParaRPr lang="en-US" altLang="zh-CN" sz="1600" dirty="0">
              <a:solidFill>
                <a:srgbClr val="008000"/>
              </a:solidFill>
              <a:latin typeface="Courier New" panose="02070309020205020404" pitchFamily="49" charset="0"/>
            </a:endParaRPr>
          </a:p>
          <a:p>
            <a:r>
              <a:rPr lang="en-US" altLang="zh-CN" sz="1600" dirty="0">
                <a:solidFill>
                  <a:srgbClr val="008000"/>
                </a:solidFill>
                <a:latin typeface="Courier New" panose="02070309020205020404" pitchFamily="49" charset="0"/>
              </a:rPr>
              <a:t>  --</a:t>
            </a:r>
            <a:r>
              <a:rPr lang="en-US" altLang="zh-CN" sz="1800" dirty="0">
                <a:effectLst/>
                <a:latin typeface="微软雅黑" panose="020B0503020204020204" pitchFamily="34" charset="-122"/>
                <a:ea typeface="微软雅黑 Light" panose="020B0502040204020203" pitchFamily="34" charset="-122"/>
                <a:cs typeface="微软雅黑" panose="020B0503020204020204" pitchFamily="34" charset="-122"/>
              </a:rPr>
              <a:t>  </a:t>
            </a:r>
            <a:r>
              <a:rPr lang="en-US" altLang="zh-CN" sz="1600" dirty="0">
                <a:solidFill>
                  <a:srgbClr val="008000"/>
                </a:solidFill>
                <a:latin typeface="Courier New" panose="02070309020205020404" pitchFamily="49" charset="0"/>
              </a:rPr>
              <a:t>ROW_NUMBER()  </a:t>
            </a:r>
            <a:r>
              <a:rPr lang="zh-CN" altLang="zh-CN" sz="1600" dirty="0">
                <a:solidFill>
                  <a:srgbClr val="008000"/>
                </a:solidFill>
                <a:latin typeface="Courier New" panose="02070309020205020404" pitchFamily="49" charset="0"/>
              </a:rPr>
              <a:t>从</a:t>
            </a:r>
            <a:r>
              <a:rPr lang="en-US" altLang="zh-CN" sz="1600" dirty="0">
                <a:solidFill>
                  <a:srgbClr val="008000"/>
                </a:solidFill>
                <a:latin typeface="Courier New" panose="02070309020205020404" pitchFamily="49" charset="0"/>
              </a:rPr>
              <a:t>1</a:t>
            </a:r>
            <a:r>
              <a:rPr lang="zh-CN" altLang="zh-CN" sz="1600" dirty="0">
                <a:solidFill>
                  <a:srgbClr val="008000"/>
                </a:solidFill>
                <a:latin typeface="Courier New" panose="02070309020205020404" pitchFamily="49" charset="0"/>
              </a:rPr>
              <a:t>开始，按照顺序，生成分组内记录的序列</a:t>
            </a:r>
            <a:endParaRPr lang="en-US" altLang="zh-CN" sz="1600" dirty="0">
              <a:solidFill>
                <a:srgbClr val="008000"/>
              </a:solidFill>
              <a:latin typeface="Courier New" panose="02070309020205020404" pitchFamily="49" charset="0"/>
            </a:endParaRPr>
          </a:p>
          <a:p>
            <a:r>
              <a:rPr lang="en-US" altLang="zh-CN" sz="1600" dirty="0">
                <a:solidFill>
                  <a:srgbClr val="008000"/>
                </a:solidFill>
                <a:latin typeface="Courier New" panose="02070309020205020404" pitchFamily="49" charset="0"/>
              </a:rPr>
              <a:t>  -- RANK() </a:t>
            </a:r>
            <a:r>
              <a:rPr lang="zh-CN" altLang="en-US" sz="1600" dirty="0">
                <a:solidFill>
                  <a:srgbClr val="008000"/>
                </a:solidFill>
                <a:latin typeface="Courier New" panose="02070309020205020404" pitchFamily="49" charset="0"/>
              </a:rPr>
              <a:t>生成数据项在分组中的排名，排名相等会在名次中留下空位  </a:t>
            </a:r>
            <a:endParaRPr lang="zh-CN" altLang="en-US" sz="1600" dirty="0">
              <a:solidFill>
                <a:srgbClr val="008000"/>
              </a:solidFill>
              <a:latin typeface="Courier New" panose="02070309020205020404" pitchFamily="49" charset="0"/>
            </a:endParaRPr>
          </a:p>
          <a:p>
            <a:r>
              <a:rPr lang="en-US" altLang="zh-CN" sz="1600" dirty="0">
                <a:solidFill>
                  <a:srgbClr val="008000"/>
                </a:solidFill>
                <a:latin typeface="Courier New" panose="02070309020205020404" pitchFamily="49" charset="0"/>
              </a:rPr>
              <a:t>  -- ENSE_RANK() </a:t>
            </a:r>
            <a:r>
              <a:rPr lang="zh-CN" altLang="en-US" sz="1600" dirty="0">
                <a:solidFill>
                  <a:srgbClr val="008000"/>
                </a:solidFill>
                <a:latin typeface="Courier New" panose="02070309020205020404" pitchFamily="49" charset="0"/>
              </a:rPr>
              <a:t>生成数据项在分组中的排名，排名相等会在名次中不会留下空位</a:t>
            </a:r>
            <a:endParaRPr lang="zh-CN" altLang="en-US" sz="1600" dirty="0">
              <a:solidFill>
                <a:srgbClr val="008000"/>
              </a:solidFill>
              <a:latin typeface="Courier New" panose="02070309020205020404" pitchFamily="49" charset="0"/>
            </a:endParaRPr>
          </a:p>
          <a:p>
            <a:endParaRPr lang="en-US" altLang="zh-CN" sz="1600" dirty="0">
              <a:solidFill>
                <a:srgbClr val="008000"/>
              </a:solidFill>
              <a:latin typeface="Courier New" panose="02070309020205020404" pitchFamily="49" charset="0"/>
            </a:endParaRPr>
          </a:p>
          <a:p>
            <a:pPr>
              <a:defRPr/>
            </a:pPr>
            <a:r>
              <a:rPr lang="en-US" altLang="zh-CN" sz="1600" b="1" dirty="0">
                <a:solidFill>
                  <a:srgbClr val="0000FF"/>
                </a:solidFill>
                <a:effectLst/>
                <a:latin typeface="Courier New" panose="02070309020205020404" pitchFamily="49" charset="0"/>
              </a:rPr>
              <a:t>select</a:t>
            </a:r>
            <a:r>
              <a:rPr lang="en-US" altLang="zh-CN" sz="1600" dirty="0">
                <a:solidFill>
                  <a:srgbClr val="000000"/>
                </a:solidFill>
                <a:effectLst/>
                <a:latin typeface="Courier New" panose="02070309020205020404" pitchFamily="49" charset="0"/>
              </a:rPr>
              <a:t> user_id</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createtime</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pv</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pPr>
              <a:defRPr/>
            </a:pPr>
            <a:r>
              <a:rPr lang="en-US" altLang="zh-CN" sz="1600" b="1" dirty="0">
                <a:solidFill>
                  <a:srgbClr val="0000FF"/>
                </a:solidFill>
                <a:effectLst/>
                <a:latin typeface="Courier New" panose="02070309020205020404" pitchFamily="49" charset="0"/>
              </a:rPr>
              <a:t>rank</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over</a:t>
            </a:r>
            <a:r>
              <a:rPr lang="en-US" altLang="zh-CN" sz="1600" b="1" dirty="0">
                <a:solidFill>
                  <a:srgbClr val="000080"/>
                </a:solidFill>
                <a:effectLst/>
                <a:latin typeface="Courier New" panose="02070309020205020404" pitchFamily="49" charset="0"/>
              </a:rPr>
              <a:t>(</a:t>
            </a:r>
            <a:r>
              <a:rPr lang="en-US" altLang="zh-CN" sz="1600" b="1" dirty="0">
                <a:solidFill>
                  <a:srgbClr val="0000FF"/>
                </a:solidFill>
                <a:effectLst/>
                <a:latin typeface="Courier New" panose="02070309020205020404" pitchFamily="49" charset="0"/>
              </a:rPr>
              <a:t>partition</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by</a:t>
            </a:r>
            <a:r>
              <a:rPr lang="en-US" altLang="zh-CN" sz="1600" dirty="0">
                <a:solidFill>
                  <a:srgbClr val="000000"/>
                </a:solidFill>
                <a:effectLst/>
                <a:latin typeface="Courier New" panose="02070309020205020404" pitchFamily="49" charset="0"/>
              </a:rPr>
              <a:t> user_id </a:t>
            </a:r>
            <a:r>
              <a:rPr lang="en-US" altLang="zh-CN" sz="1600" b="1" dirty="0">
                <a:solidFill>
                  <a:srgbClr val="0000FF"/>
                </a:solidFill>
                <a:effectLst/>
                <a:latin typeface="Courier New" panose="02070309020205020404" pitchFamily="49" charset="0"/>
              </a:rPr>
              <a:t>order</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by</a:t>
            </a:r>
            <a:r>
              <a:rPr lang="en-US" altLang="zh-CN" sz="1600" dirty="0">
                <a:solidFill>
                  <a:srgbClr val="000000"/>
                </a:solidFill>
                <a:effectLst/>
                <a:latin typeface="Courier New" panose="02070309020205020404" pitchFamily="49" charset="0"/>
              </a:rPr>
              <a:t> pv </a:t>
            </a:r>
            <a:r>
              <a:rPr lang="en-US" altLang="zh-CN" sz="1600" b="1" dirty="0">
                <a:solidFill>
                  <a:srgbClr val="0000FF"/>
                </a:solidFill>
                <a:effectLst/>
                <a:latin typeface="Courier New" panose="02070309020205020404" pitchFamily="49" charset="0"/>
              </a:rPr>
              <a:t>desc</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AS</a:t>
            </a:r>
            <a:r>
              <a:rPr lang="en-US" altLang="zh-CN" sz="1600" dirty="0">
                <a:solidFill>
                  <a:srgbClr val="000000"/>
                </a:solidFill>
                <a:effectLst/>
                <a:latin typeface="Courier New" panose="02070309020205020404" pitchFamily="49" charset="0"/>
              </a:rPr>
              <a:t> rn1</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pPr>
              <a:defRPr/>
            </a:pPr>
            <a:r>
              <a:rPr lang="en-US" altLang="zh-CN" sz="1600" b="1" dirty="0" err="1">
                <a:solidFill>
                  <a:srgbClr val="0000FF"/>
                </a:solidFill>
                <a:effectLst/>
                <a:latin typeface="Courier New" panose="02070309020205020404" pitchFamily="49" charset="0"/>
              </a:rPr>
              <a:t>dense_rank</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over</a:t>
            </a:r>
            <a:r>
              <a:rPr lang="en-US" altLang="zh-CN" sz="1600" b="1" dirty="0">
                <a:solidFill>
                  <a:srgbClr val="000080"/>
                </a:solidFill>
                <a:effectLst/>
                <a:latin typeface="Courier New" panose="02070309020205020404" pitchFamily="49" charset="0"/>
              </a:rPr>
              <a:t>(</a:t>
            </a:r>
            <a:r>
              <a:rPr lang="en-US" altLang="zh-CN" sz="1600" b="1" dirty="0">
                <a:solidFill>
                  <a:srgbClr val="0000FF"/>
                </a:solidFill>
                <a:effectLst/>
                <a:latin typeface="Courier New" panose="02070309020205020404" pitchFamily="49" charset="0"/>
              </a:rPr>
              <a:t>partition</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by</a:t>
            </a:r>
            <a:r>
              <a:rPr lang="en-US" altLang="zh-CN" sz="1600" dirty="0">
                <a:solidFill>
                  <a:srgbClr val="000000"/>
                </a:solidFill>
                <a:effectLst/>
                <a:latin typeface="Courier New" panose="02070309020205020404" pitchFamily="49" charset="0"/>
              </a:rPr>
              <a:t> user_id </a:t>
            </a:r>
            <a:r>
              <a:rPr lang="en-US" altLang="zh-CN" sz="1600" b="1" dirty="0">
                <a:solidFill>
                  <a:srgbClr val="0000FF"/>
                </a:solidFill>
                <a:effectLst/>
                <a:latin typeface="Courier New" panose="02070309020205020404" pitchFamily="49" charset="0"/>
              </a:rPr>
              <a:t>order</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by</a:t>
            </a:r>
            <a:r>
              <a:rPr lang="en-US" altLang="zh-CN" sz="1600" dirty="0">
                <a:solidFill>
                  <a:srgbClr val="000000"/>
                </a:solidFill>
                <a:effectLst/>
                <a:latin typeface="Courier New" panose="02070309020205020404" pitchFamily="49" charset="0"/>
              </a:rPr>
              <a:t> pv </a:t>
            </a:r>
            <a:r>
              <a:rPr lang="en-US" altLang="zh-CN" sz="1600" b="1" dirty="0">
                <a:solidFill>
                  <a:srgbClr val="0000FF"/>
                </a:solidFill>
                <a:effectLst/>
                <a:latin typeface="Courier New" panose="02070309020205020404" pitchFamily="49" charset="0"/>
              </a:rPr>
              <a:t>desc</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as</a:t>
            </a:r>
            <a:r>
              <a:rPr lang="en-US" altLang="zh-CN" sz="1600" dirty="0">
                <a:solidFill>
                  <a:srgbClr val="000000"/>
                </a:solidFill>
                <a:effectLst/>
                <a:latin typeface="Courier New" panose="02070309020205020404" pitchFamily="49" charset="0"/>
              </a:rPr>
              <a:t> rn2</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solidFill>
                <a:srgbClr val="000000"/>
              </a:solidFill>
              <a:effectLst/>
              <a:latin typeface="Courier New" panose="02070309020205020404" pitchFamily="49" charset="0"/>
            </a:endParaRPr>
          </a:p>
          <a:p>
            <a:pPr>
              <a:defRPr/>
            </a:pPr>
            <a:r>
              <a:rPr lang="en-US" altLang="zh-CN" sz="1600" b="1" dirty="0" err="1">
                <a:solidFill>
                  <a:srgbClr val="0000FF"/>
                </a:solidFill>
                <a:effectLst/>
                <a:latin typeface="Courier New" panose="02070309020205020404" pitchFamily="49" charset="0"/>
              </a:rPr>
              <a:t>row_number</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over</a:t>
            </a:r>
            <a:r>
              <a:rPr lang="en-US" altLang="zh-CN" sz="1600" b="1" dirty="0">
                <a:solidFill>
                  <a:srgbClr val="000080"/>
                </a:solidFill>
                <a:effectLst/>
                <a:latin typeface="Courier New" panose="02070309020205020404" pitchFamily="49" charset="0"/>
              </a:rPr>
              <a:t>(</a:t>
            </a:r>
            <a:r>
              <a:rPr lang="en-US" altLang="zh-CN" sz="1600" b="1" dirty="0">
                <a:solidFill>
                  <a:srgbClr val="0000FF"/>
                </a:solidFill>
                <a:effectLst/>
                <a:latin typeface="Courier New" panose="02070309020205020404" pitchFamily="49" charset="0"/>
              </a:rPr>
              <a:t>partition</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by</a:t>
            </a:r>
            <a:r>
              <a:rPr lang="en-US" altLang="zh-CN" sz="1600" dirty="0">
                <a:solidFill>
                  <a:srgbClr val="000000"/>
                </a:solidFill>
                <a:effectLst/>
                <a:latin typeface="Courier New" panose="02070309020205020404" pitchFamily="49" charset="0"/>
              </a:rPr>
              <a:t> user_id </a:t>
            </a:r>
            <a:r>
              <a:rPr lang="en-US" altLang="zh-CN" sz="1600" b="1" dirty="0">
                <a:solidFill>
                  <a:srgbClr val="0000FF"/>
                </a:solidFill>
                <a:effectLst/>
                <a:latin typeface="Courier New" panose="02070309020205020404" pitchFamily="49" charset="0"/>
              </a:rPr>
              <a:t>order</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by</a:t>
            </a:r>
            <a:r>
              <a:rPr lang="en-US" altLang="zh-CN" sz="1600" dirty="0">
                <a:solidFill>
                  <a:srgbClr val="000000"/>
                </a:solidFill>
                <a:effectLst/>
                <a:latin typeface="Courier New" panose="02070309020205020404" pitchFamily="49" charset="0"/>
              </a:rPr>
              <a:t> pv </a:t>
            </a:r>
            <a:r>
              <a:rPr lang="en-US" altLang="zh-CN" sz="1600" b="1" dirty="0">
                <a:solidFill>
                  <a:srgbClr val="0000FF"/>
                </a:solidFill>
                <a:effectLst/>
                <a:latin typeface="Courier New" panose="02070309020205020404" pitchFamily="49" charset="0"/>
              </a:rPr>
              <a:t>desc</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b="1" dirty="0">
                <a:solidFill>
                  <a:srgbClr val="0000FF"/>
                </a:solidFill>
                <a:effectLst/>
                <a:latin typeface="Courier New" panose="02070309020205020404" pitchFamily="49" charset="0"/>
              </a:rPr>
              <a:t>as</a:t>
            </a:r>
            <a:r>
              <a:rPr lang="en-US" altLang="zh-CN" sz="1600" dirty="0">
                <a:solidFill>
                  <a:srgbClr val="000000"/>
                </a:solidFill>
                <a:effectLst/>
                <a:latin typeface="Courier New" panose="02070309020205020404" pitchFamily="49" charset="0"/>
              </a:rPr>
              <a:t> rn3 </a:t>
            </a:r>
            <a:r>
              <a:rPr lang="en-US" altLang="zh-CN" sz="1600" b="1" dirty="0">
                <a:solidFill>
                  <a:srgbClr val="0000FF"/>
                </a:solidFill>
                <a:effectLst/>
                <a:latin typeface="Courier New" panose="02070309020205020404" pitchFamily="49" charset="0"/>
              </a:rPr>
              <a:t>from</a:t>
            </a:r>
            <a:r>
              <a:rPr lang="en-US" altLang="zh-CN" sz="1600" dirty="0">
                <a:solidFill>
                  <a:srgbClr val="000000"/>
                </a:solidFill>
                <a:effectLst/>
                <a:latin typeface="Courier New" panose="02070309020205020404" pitchFamily="49" charset="0"/>
              </a:rPr>
              <a:t> </a:t>
            </a:r>
            <a:r>
              <a:rPr lang="en-US" altLang="zh-CN" sz="1600" dirty="0" err="1">
                <a:solidFill>
                  <a:srgbClr val="000000"/>
                </a:solidFill>
                <a:effectLst/>
                <a:latin typeface="Courier New" panose="02070309020205020404" pitchFamily="49" charset="0"/>
              </a:rPr>
              <a:t>user_</a:t>
            </a:r>
            <a:r>
              <a:rPr lang="en-US" altLang="zh-CN" sz="1600" dirty="0" err="1">
                <a:solidFill>
                  <a:srgbClr val="808080"/>
                </a:solidFill>
                <a:effectLst/>
                <a:latin typeface="Courier New" panose="02070309020205020404" pitchFamily="49" charset="0"/>
              </a:rPr>
              <a:t>access</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en-US" altLang="zh-CN" sz="1600" dirty="0">
              <a:effectLs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Hive</a:t>
            </a:r>
            <a:r>
              <a:rPr kumimoji="1" lang="zh-CN" altLang="en-US" dirty="0"/>
              <a:t>内置函数</a:t>
            </a:r>
            <a:r>
              <a:rPr kumimoji="1" lang="en-US" altLang="zh-CN" dirty="0"/>
              <a:t>-</a:t>
            </a:r>
            <a:r>
              <a:rPr kumimoji="1" lang="zh-CN" altLang="en-US" dirty="0"/>
              <a:t>开窗函数</a:t>
            </a:r>
            <a:endParaRPr kumimoji="1" lang="zh-CN" altLang="en-US" dirty="0"/>
          </a:p>
        </p:txBody>
      </p:sp>
      <p:sp>
        <p:nvSpPr>
          <p:cNvPr id="6" name="文本框 5"/>
          <p:cNvSpPr txBox="1"/>
          <p:nvPr/>
        </p:nvSpPr>
        <p:spPr>
          <a:xfrm>
            <a:off x="444395" y="1007729"/>
            <a:ext cx="6097554"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600" b="1" i="0" u="none" strike="noStrike" kern="1200" cap="none" spc="0" normalizeH="0" baseline="0" noProof="0" dirty="0" err="1">
                <a:ln>
                  <a:noFill/>
                </a:ln>
                <a:solidFill>
                  <a:prstClr val="black"/>
                </a:solidFill>
                <a:effectLst/>
                <a:uLnTx/>
                <a:uFillTx/>
                <a:latin typeface="Calibri" panose="020F0502020204030204"/>
                <a:ea typeface="阿里巴巴普惠体" panose="00020600040101010101"/>
                <a:cs typeface="+mn-cs"/>
              </a:rPr>
              <a:t>row_number,rank,dense_rank</a:t>
            </a:r>
            <a:r>
              <a:rPr kumimoji="0" lang="en-US" altLang="zh-CN"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a:t>
            </a:r>
            <a:r>
              <a:rPr kumimoji="0" lang="zh-CN" altLang="en-US"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rPr>
              <a:t>求</a:t>
            </a:r>
            <a:r>
              <a:rPr kumimoji="0" lang="en-US" altLang="zh-CN" sz="1600" b="1" i="0" u="none" strike="noStrike" kern="1200" cap="none" spc="0" normalizeH="0" baseline="0" noProof="0" dirty="0" err="1">
                <a:ln>
                  <a:noFill/>
                </a:ln>
                <a:solidFill>
                  <a:prstClr val="black"/>
                </a:solidFill>
                <a:effectLst/>
                <a:uLnTx/>
                <a:uFillTx/>
                <a:latin typeface="Calibri" panose="020F0502020204030204"/>
                <a:ea typeface="阿里巴巴普惠体" panose="00020600040101010101"/>
                <a:cs typeface="+mn-cs"/>
              </a:rPr>
              <a:t>topn</a:t>
            </a:r>
            <a:endParaRPr kumimoji="0" lang="en-US" altLang="zh-CN"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en-US" altLang="zh-CN" sz="1600" b="1" i="0" u="none" strike="noStrike" kern="1200" cap="none" spc="0" normalizeH="0" baseline="0" noProof="0" dirty="0">
              <a:ln>
                <a:noFill/>
              </a:ln>
              <a:solidFill>
                <a:prstClr val="black"/>
              </a:solidFill>
              <a:effectLst/>
              <a:uLnTx/>
              <a:uFillTx/>
              <a:latin typeface="Calibri" panose="020F0502020204030204"/>
              <a:ea typeface="阿里巴巴普惠体" panose="00020600040101010101"/>
              <a:cs typeface="+mn-cs"/>
            </a:endParaRPr>
          </a:p>
        </p:txBody>
      </p:sp>
      <p:sp>
        <p:nvSpPr>
          <p:cNvPr id="13" name="文本框 12"/>
          <p:cNvSpPr txBox="1"/>
          <p:nvPr/>
        </p:nvSpPr>
        <p:spPr>
          <a:xfrm>
            <a:off x="603015" y="1592633"/>
            <a:ext cx="11166988" cy="3662541"/>
          </a:xfrm>
          <a:prstGeom prst="rect">
            <a:avLst/>
          </a:prstGeom>
          <a:solidFill>
            <a:srgbClr val="FFFFE4"/>
          </a:solidFill>
          <a:ln>
            <a:solidFill>
              <a:schemeClr val="tx1"/>
            </a:solidFill>
          </a:ln>
        </p:spPr>
        <p:txBody>
          <a:bodyPr wrap="square">
            <a:spAutoFit/>
          </a:bodyPr>
          <a:lstStyle/>
          <a:p>
            <a:r>
              <a:rPr lang="en-US" altLang="zh-CN" sz="1800" kern="0" dirty="0">
                <a:solidFill>
                  <a:srgbClr val="008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800" kern="0" dirty="0">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求出每一组的前三名用户访问信息</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select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user_id</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createtime</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pv</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err="1">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dense_rank</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over</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partition</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by</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user_id</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order</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by</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pv</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desc</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as</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rk</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from</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user_access</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en-US" altLang="zh-CN" sz="1800" b="1" kern="0" dirty="0">
                <a:solidFill>
                  <a:srgbClr val="0000FF"/>
                </a:solidFill>
                <a:effectLst/>
                <a:latin typeface="Courier New" panose="02070309020205020404" pitchFamily="49" charset="0"/>
                <a:ea typeface="宋体" panose="02010600030101010101" pitchFamily="2" charset="-122"/>
                <a:cs typeface="Times New Roman" panose="02020603050405020304" pitchFamily="18" charset="0"/>
              </a:rPr>
              <a:t>where</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a:t>
            </a:r>
            <a:r>
              <a:rPr lang="en-US" altLang="zh-CN" sz="1800" b="1" kern="0" dirty="0" err="1">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8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rk</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&lt;=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0" dirty="0">
                <a:solidFill>
                  <a:srgbClr val="FF8000"/>
                </a:solidFill>
                <a:effectLst/>
                <a:latin typeface="Courier New" panose="02070309020205020404" pitchFamily="49" charset="0"/>
                <a:ea typeface="宋体" panose="02010600030101010101" pitchFamily="2" charset="-122"/>
                <a:cs typeface="Times New Roman" panose="02020603050405020304" pitchFamily="18" charset="0"/>
              </a:rPr>
              <a:t>3</a:t>
            </a:r>
            <a:r>
              <a:rPr lang="en-US" altLang="zh-CN" sz="18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dirty="0"/>
              <a:t>Hive</a:t>
            </a:r>
            <a:r>
              <a:rPr lang="zh-CN" altLang="en-US" dirty="0"/>
              <a:t>的一部分内置函数</a:t>
            </a:r>
            <a:endParaRPr lang="zh-CN" altLang="en-US" dirty="0"/>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日期函数</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字符串操作函数</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case when排</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开窗函数</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zh-CN" altLang="en-US" dirty="0"/>
          </a:p>
        </p:txBody>
      </p:sp>
      <p:sp>
        <p:nvSpPr>
          <p:cNvPr id="4" name="标题 3"/>
          <p:cNvSpPr>
            <a:spLocks noGrp="1"/>
          </p:cNvSpPr>
          <p:nvPr>
            <p:ph type="title"/>
          </p:nvPr>
        </p:nvSpPr>
        <p:spPr/>
        <p:txBody>
          <a:bodyPr/>
          <a:lstStyle/>
          <a:p>
            <a:r>
              <a:rPr lang="en-US" altLang="zh-CN">
                <a:solidFill>
                  <a:schemeClr val="tx1"/>
                </a:solidFill>
                <a:sym typeface="+mn-ea"/>
              </a:rPr>
              <a:t>Hive</a:t>
            </a:r>
            <a:r>
              <a:rPr>
                <a:solidFill>
                  <a:schemeClr val="tx1"/>
                </a:solidFill>
                <a:sym typeface="+mn-ea"/>
              </a:rPr>
              <a:t>内置函数</a:t>
            </a:r>
            <a:endParaRPr dirty="0">
              <a:solidFill>
                <a:schemeClr val="tx1"/>
              </a:solidFill>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81711" y="111968"/>
            <a:ext cx="5973761" cy="5681708"/>
          </a:xfrm>
        </p:spPr>
        <p:txBody>
          <a:bodyPr/>
          <a:lstStyle/>
          <a:p>
            <a:r>
              <a:rPr lang="zh-CN" altLang="en-US" dirty="0">
                <a:solidFill>
                  <a:schemeClr val="tx1"/>
                </a:solidFill>
              </a:rPr>
              <a:t>数据仓库概论</a:t>
            </a:r>
            <a:endParaRPr lang="en-US" altLang="zh-CN" dirty="0">
              <a:solidFill>
                <a:schemeClr val="tx1"/>
              </a:solidFill>
            </a:endParaRPr>
          </a:p>
          <a:p>
            <a:r>
              <a:rPr lang="en-US" altLang="zh-CN" dirty="0">
                <a:solidFill>
                  <a:srgbClr val="FF0000"/>
                </a:solidFill>
              </a:rPr>
              <a:t>Hive</a:t>
            </a:r>
            <a:r>
              <a:rPr lang="zh-CN" altLang="en-US" dirty="0">
                <a:solidFill>
                  <a:srgbClr val="FF0000"/>
                </a:solidFill>
              </a:rPr>
              <a:t>概论</a:t>
            </a:r>
            <a:endParaRPr lang="en-US" altLang="zh-CN" dirty="0">
              <a:solidFill>
                <a:srgbClr val="FF0000"/>
              </a:solidFill>
            </a:endParaRPr>
          </a:p>
          <a:p>
            <a:r>
              <a:rPr lang="en-US" altLang="zh-CN" dirty="0"/>
              <a:t>Hive</a:t>
            </a:r>
            <a:r>
              <a:rPr lang="zh-CN" altLang="en-US" dirty="0"/>
              <a:t>基本操作</a:t>
            </a:r>
            <a:endParaRPr lang="en-US" altLang="zh-CN" dirty="0"/>
          </a:p>
          <a:p>
            <a:r>
              <a:rPr lang="en-US" altLang="zh-CN" dirty="0"/>
              <a:t>Zeppelin</a:t>
            </a:r>
            <a:r>
              <a:rPr lang="zh-CN" altLang="en-US" dirty="0"/>
              <a:t>框架</a:t>
            </a:r>
            <a:endParaRPr lang="en-US" altLang="zh-CN" dirty="0"/>
          </a:p>
          <a:p>
            <a:r>
              <a:rPr lang="en-US" altLang="zh-CN" dirty="0"/>
              <a:t>Hive</a:t>
            </a:r>
            <a:r>
              <a:rPr lang="zh-CN" altLang="en-US" dirty="0"/>
              <a:t>查询操作</a:t>
            </a:r>
            <a:endParaRPr lang="en-US" altLang="zh-CN" dirty="0"/>
          </a:p>
          <a:p>
            <a:r>
              <a:rPr lang="en-US" altLang="zh-CN" dirty="0"/>
              <a:t>Hive</a:t>
            </a:r>
            <a:r>
              <a:rPr lang="zh-CN" altLang="en-US" dirty="0"/>
              <a:t>内置函数</a:t>
            </a:r>
            <a:endParaRPr lang="en-US" altLang="zh-CN" dirty="0"/>
          </a:p>
        </p:txBody>
      </p:sp>
    </p:spTree>
  </p:cSld>
  <p:clrMapOvr>
    <a:masterClrMapping/>
  </p:clrMapOvr>
</p:sld>
</file>

<file path=ppt/tags/tag1.xml><?xml version="1.0" encoding="utf-8"?>
<p:tagLst xmlns:p="http://schemas.openxmlformats.org/presentationml/2006/main">
  <p:tag name="KSO_WM_UNIT_TABLE_BEAUTIFY" val="smartTable{0b4d07bb-7a46-4a4d-9f97-583a2445de40}"/>
</p:tagLst>
</file>

<file path=ppt/tags/tag2.xml><?xml version="1.0" encoding="utf-8"?>
<p:tagLst xmlns:p="http://schemas.openxmlformats.org/presentationml/2006/main">
  <p:tag name="KSO_WM_UNIT_TABLE_BEAUTIFY" val="smartTable{b5628636-2305-4000-877d-c18e9b5d46f0}"/>
</p:tagLst>
</file>

<file path=ppt/tags/tag3.xml><?xml version="1.0" encoding="utf-8"?>
<p:tagLst xmlns:p="http://schemas.openxmlformats.org/presentationml/2006/main">
  <p:tag name="KSO_WM_UNIT_TABLE_BEAUTIFY" val="smartTable{1497fd47-52cb-42c3-84fd-fe8f4e16090d}"/>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18445</Words>
  <Application>WPS 演示</Application>
  <PresentationFormat>宽屏</PresentationFormat>
  <Paragraphs>1345</Paragraphs>
  <Slides>85</Slides>
  <Notes>26</Notes>
  <HiddenSlides>0</HiddenSlides>
  <MMClips>0</MMClips>
  <ScaleCrop>false</ScaleCrop>
  <HeadingPairs>
    <vt:vector size="6" baseType="variant">
      <vt:variant>
        <vt:lpstr>已用的字体</vt:lpstr>
      </vt:variant>
      <vt:variant>
        <vt:i4>26</vt:i4>
      </vt:variant>
      <vt:variant>
        <vt:lpstr>主题</vt:lpstr>
      </vt:variant>
      <vt:variant>
        <vt:i4>8</vt:i4>
      </vt:variant>
      <vt:variant>
        <vt:lpstr>幻灯片标题</vt:lpstr>
      </vt:variant>
      <vt:variant>
        <vt:i4>85</vt:i4>
      </vt:variant>
    </vt:vector>
  </HeadingPairs>
  <TitlesOfParts>
    <vt:vector size="119"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Alibaba PuHuiTi M</vt:lpstr>
      <vt:lpstr>Segoe UI Light</vt:lpstr>
      <vt:lpstr>微软雅黑 Light</vt:lpstr>
      <vt:lpstr>Calibri</vt:lpstr>
      <vt:lpstr>阿里巴巴普惠体</vt:lpstr>
      <vt:lpstr>Segoe Print</vt:lpstr>
      <vt:lpstr>Alibaba PuHuiTi B</vt:lpstr>
      <vt:lpstr>Courier New</vt:lpstr>
      <vt:lpstr>Times New Roman</vt:lpstr>
      <vt:lpstr>等线</vt:lpstr>
      <vt:lpstr>Arial Unicode MS</vt:lpstr>
      <vt:lpstr>Tahoma</vt:lpstr>
      <vt:lpstr>Consolas</vt:lpstr>
      <vt:lpstr>PingFangSC-Regular</vt:lpstr>
      <vt:lpstr>Source Code Pro</vt:lpstr>
      <vt:lpstr>封面2</vt:lpstr>
      <vt:lpstr>目录</vt:lpstr>
      <vt:lpstr>学习目标</vt:lpstr>
      <vt:lpstr>章节页版式（一级+二级标题）</vt:lpstr>
      <vt:lpstr>章节页版式（一级标题）</vt:lpstr>
      <vt:lpstr>正文设计方案</vt:lpstr>
      <vt:lpstr>5_结束页设计方案</vt:lpstr>
      <vt:lpstr>4_正文设计方案</vt:lpstr>
      <vt:lpstr>第四章 Hive实战与Zeppelin框架</vt:lpstr>
      <vt:lpstr>PowerPoint 演示文稿</vt:lpstr>
      <vt:lpstr>数据仓库的基本概念</vt:lpstr>
      <vt:lpstr>数据库和数据仓库区别</vt:lpstr>
      <vt:lpstr>数据库和数据仓库区别</vt:lpstr>
      <vt:lpstr>数据库和数据仓库区别</vt:lpstr>
      <vt:lpstr>数据仓库分层</vt:lpstr>
      <vt:lpstr>输入章节名称</vt:lpstr>
      <vt:lpstr>PowerPoint 演示文稿</vt:lpstr>
      <vt:lpstr>Hive介绍</vt:lpstr>
      <vt:lpstr>Hive特点</vt:lpstr>
      <vt:lpstr>数据仓库概论</vt:lpstr>
      <vt:lpstr>PowerPoint 演示文稿</vt:lpstr>
      <vt:lpstr>Hive安装和启动</vt:lpstr>
      <vt:lpstr>Hive安装和启动</vt:lpstr>
      <vt:lpstr>Hive安装和启动</vt:lpstr>
      <vt:lpstr>Hive的数据库和表</vt:lpstr>
      <vt:lpstr>Hive数据库操作</vt:lpstr>
      <vt:lpstr>Hive数据库操作</vt:lpstr>
      <vt:lpstr>Hive数据表操作</vt:lpstr>
      <vt:lpstr>Hive数据表操作</vt:lpstr>
      <vt:lpstr>Hive数据表操作</vt:lpstr>
      <vt:lpstr>Hive数据表操作</vt:lpstr>
      <vt:lpstr>Hive内部表操作-数据添加</vt:lpstr>
      <vt:lpstr>Hive内部表操作-数据添加</vt:lpstr>
      <vt:lpstr>Hive内部表操作-数据添加</vt:lpstr>
      <vt:lpstr>Hive内部表特点</vt:lpstr>
      <vt:lpstr>Hive外部表操作</vt:lpstr>
      <vt:lpstr>Hive外部表操作</vt:lpstr>
      <vt:lpstr>Hive外部表操作</vt:lpstr>
      <vt:lpstr>Hive表操作</vt:lpstr>
      <vt:lpstr>Hive表操作</vt:lpstr>
      <vt:lpstr>Hive表操作</vt:lpstr>
      <vt:lpstr>Hive表操作</vt:lpstr>
      <vt:lpstr>Hive表操作-分区表</vt:lpstr>
      <vt:lpstr>Hive表操作-分区表</vt:lpstr>
      <vt:lpstr>Hive表操作-分区表</vt:lpstr>
      <vt:lpstr>Hive概论</vt:lpstr>
      <vt:lpstr>PowerPoint 演示文稿</vt:lpstr>
      <vt:lpstr>Zeppelin框架</vt:lpstr>
      <vt:lpstr>Zeppelin安装和使用</vt:lpstr>
      <vt:lpstr>Zeppelin安装和使用</vt:lpstr>
      <vt:lpstr>Zeppelin安装和使用</vt:lpstr>
      <vt:lpstr>Zeppelin参数设置</vt:lpstr>
      <vt:lpstr>Hive基本操作</vt:lpstr>
      <vt:lpstr>PowerPoint 演示文稿</vt:lpstr>
      <vt:lpstr>Hive查询操作</vt:lpstr>
      <vt:lpstr>Hive查询操作-基本查询</vt:lpstr>
      <vt:lpstr>Hive查询操作-聚合函数</vt:lpstr>
      <vt:lpstr>Hive查询操作-where语句</vt:lpstr>
      <vt:lpstr>Hive查询操作-操作符</vt:lpstr>
      <vt:lpstr>Hive查询操作-操作符</vt:lpstr>
      <vt:lpstr>Hive查询操作-比较运算符</vt:lpstr>
      <vt:lpstr>Hive查询操作-比较运算符</vt:lpstr>
      <vt:lpstr>Hive查询操作-操作符</vt:lpstr>
      <vt:lpstr>Hive查询操作-分组查询</vt:lpstr>
      <vt:lpstr>Hive查询操作-Having语句</vt:lpstr>
      <vt:lpstr>Hive查询操作-排序</vt:lpstr>
      <vt:lpstr>Hive查询操作-limit语句</vt:lpstr>
      <vt:lpstr>Hive查询操作-insert into 和 insert overowrite语句</vt:lpstr>
      <vt:lpstr>Hive查询操作-insert into 和 insert overowrite语句</vt:lpstr>
      <vt:lpstr>Hive查询操作-多表查询</vt:lpstr>
      <vt:lpstr>Hive查询操作-多表查询</vt:lpstr>
      <vt:lpstr>Hive查询操作-多表查询</vt:lpstr>
      <vt:lpstr>Hive查询操作-多表查询</vt:lpstr>
      <vt:lpstr>Hive查询操作-多表查询</vt:lpstr>
      <vt:lpstr>Hive查询操作-多表查询</vt:lpstr>
      <vt:lpstr>Hive查询操作-多表查询</vt:lpstr>
      <vt:lpstr>Hive查询操作-多表查询</vt:lpstr>
      <vt:lpstr>Hive查询操作-多表查询</vt:lpstr>
      <vt:lpstr>Hive查询操作-子查询</vt:lpstr>
      <vt:lpstr>Zeppelin框架</vt:lpstr>
      <vt:lpstr>PowerPoint 演示文稿</vt:lpstr>
      <vt:lpstr>Hive内置函数</vt:lpstr>
      <vt:lpstr>Hive内置函数</vt:lpstr>
      <vt:lpstr>Hive内置函数</vt:lpstr>
      <vt:lpstr>Hive内置函数</vt:lpstr>
      <vt:lpstr>Hive内置函数</vt:lpstr>
      <vt:lpstr>Hive内置函数</vt:lpstr>
      <vt:lpstr>Hive内置函数</vt:lpstr>
      <vt:lpstr>Hive内置函数-开窗函数</vt:lpstr>
      <vt:lpstr>Hive内置函数-开窗函数</vt:lpstr>
      <vt:lpstr>Hive内置函数-开窗函数</vt:lpstr>
      <vt:lpstr>Hive查询操作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syz</cp:lastModifiedBy>
  <cp:revision>922</cp:revision>
  <dcterms:created xsi:type="dcterms:W3CDTF">2020-03-31T02:23:00Z</dcterms:created>
  <dcterms:modified xsi:type="dcterms:W3CDTF">2021-05-29T01:27:24Z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D4270D514D4643B9BEDAC7CB8EF30B71</vt:lpwstr>
  </property>
</Properties>
</file>