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9" r:id="rId7"/>
    <p:sldMasterId id="2147483673" r:id="rId8"/>
  </p:sldMasterIdLst>
  <p:notesMasterIdLst>
    <p:notesMasterId r:id="rId125"/>
  </p:notesMasterIdLst>
  <p:handoutMasterIdLst>
    <p:handoutMasterId r:id="rId126"/>
  </p:handoutMasterIdLst>
  <p:sldIdLst>
    <p:sldId id="462" r:id="rId9"/>
    <p:sldId id="463" r:id="rId10"/>
    <p:sldId id="464" r:id="rId11"/>
    <p:sldId id="590" r:id="rId12"/>
    <p:sldId id="467" r:id="rId13"/>
    <p:sldId id="483" r:id="rId14"/>
    <p:sldId id="484" r:id="rId15"/>
    <p:sldId id="605" r:id="rId16"/>
    <p:sldId id="591" r:id="rId17"/>
    <p:sldId id="486" r:id="rId18"/>
    <p:sldId id="487" r:id="rId19"/>
    <p:sldId id="488" r:id="rId20"/>
    <p:sldId id="489" r:id="rId21"/>
    <p:sldId id="490" r:id="rId22"/>
    <p:sldId id="491" r:id="rId23"/>
    <p:sldId id="492" r:id="rId24"/>
    <p:sldId id="493" r:id="rId25"/>
    <p:sldId id="494" r:id="rId26"/>
    <p:sldId id="495" r:id="rId27"/>
    <p:sldId id="496" r:id="rId28"/>
    <p:sldId id="497" r:id="rId29"/>
    <p:sldId id="498" r:id="rId30"/>
    <p:sldId id="499" r:id="rId31"/>
    <p:sldId id="604" r:id="rId32"/>
    <p:sldId id="592" r:id="rId33"/>
    <p:sldId id="507" r:id="rId34"/>
    <p:sldId id="508" r:id="rId35"/>
    <p:sldId id="509" r:id="rId36"/>
    <p:sldId id="510" r:id="rId37"/>
    <p:sldId id="511" r:id="rId38"/>
    <p:sldId id="606" r:id="rId39"/>
    <p:sldId id="593" r:id="rId40"/>
    <p:sldId id="512" r:id="rId41"/>
    <p:sldId id="513" r:id="rId42"/>
    <p:sldId id="514" r:id="rId43"/>
    <p:sldId id="515" r:id="rId44"/>
    <p:sldId id="607" r:id="rId45"/>
    <p:sldId id="594" r:id="rId46"/>
    <p:sldId id="516" r:id="rId47"/>
    <p:sldId id="517" r:id="rId48"/>
    <p:sldId id="518" r:id="rId49"/>
    <p:sldId id="519" r:id="rId50"/>
    <p:sldId id="520" r:id="rId51"/>
    <p:sldId id="521" r:id="rId52"/>
    <p:sldId id="522" r:id="rId53"/>
    <p:sldId id="523" r:id="rId54"/>
    <p:sldId id="608" r:id="rId55"/>
    <p:sldId id="595" r:id="rId56"/>
    <p:sldId id="524" r:id="rId57"/>
    <p:sldId id="525" r:id="rId58"/>
    <p:sldId id="526" r:id="rId59"/>
    <p:sldId id="527" r:id="rId60"/>
    <p:sldId id="528" r:id="rId61"/>
    <p:sldId id="609" r:id="rId62"/>
    <p:sldId id="596" r:id="rId63"/>
    <p:sldId id="529" r:id="rId64"/>
    <p:sldId id="530" r:id="rId65"/>
    <p:sldId id="531" r:id="rId66"/>
    <p:sldId id="534" r:id="rId67"/>
    <p:sldId id="535" r:id="rId68"/>
    <p:sldId id="536" r:id="rId69"/>
    <p:sldId id="537" r:id="rId70"/>
    <p:sldId id="538" r:id="rId71"/>
    <p:sldId id="610" r:id="rId72"/>
    <p:sldId id="597" r:id="rId73"/>
    <p:sldId id="539" r:id="rId74"/>
    <p:sldId id="540" r:id="rId75"/>
    <p:sldId id="541" r:id="rId76"/>
    <p:sldId id="542" r:id="rId77"/>
    <p:sldId id="543" r:id="rId78"/>
    <p:sldId id="544" r:id="rId79"/>
    <p:sldId id="545" r:id="rId80"/>
    <p:sldId id="546" r:id="rId81"/>
    <p:sldId id="547" r:id="rId82"/>
    <p:sldId id="548" r:id="rId83"/>
    <p:sldId id="549" r:id="rId84"/>
    <p:sldId id="550" r:id="rId85"/>
    <p:sldId id="551" r:id="rId86"/>
    <p:sldId id="552" r:id="rId87"/>
    <p:sldId id="611" r:id="rId88"/>
    <p:sldId id="598" r:id="rId89"/>
    <p:sldId id="553" r:id="rId90"/>
    <p:sldId id="554" r:id="rId91"/>
    <p:sldId id="555" r:id="rId92"/>
    <p:sldId id="556" r:id="rId93"/>
    <p:sldId id="557" r:id="rId94"/>
    <p:sldId id="558" r:id="rId95"/>
    <p:sldId id="559" r:id="rId96"/>
    <p:sldId id="560" r:id="rId97"/>
    <p:sldId id="561" r:id="rId98"/>
    <p:sldId id="562" r:id="rId99"/>
    <p:sldId id="563" r:id="rId100"/>
    <p:sldId id="564" r:id="rId101"/>
    <p:sldId id="565" r:id="rId102"/>
    <p:sldId id="566" r:id="rId103"/>
    <p:sldId id="567" r:id="rId104"/>
    <p:sldId id="612" r:id="rId105"/>
    <p:sldId id="600" r:id="rId106"/>
    <p:sldId id="569" r:id="rId107"/>
    <p:sldId id="570" r:id="rId108"/>
    <p:sldId id="571" r:id="rId109"/>
    <p:sldId id="572" r:id="rId110"/>
    <p:sldId id="573" r:id="rId111"/>
    <p:sldId id="574" r:id="rId112"/>
    <p:sldId id="575" r:id="rId113"/>
    <p:sldId id="576" r:id="rId114"/>
    <p:sldId id="613" r:id="rId115"/>
    <p:sldId id="601" r:id="rId116"/>
    <p:sldId id="577" r:id="rId117"/>
    <p:sldId id="578" r:id="rId118"/>
    <p:sldId id="579" r:id="rId119"/>
    <p:sldId id="581" r:id="rId120"/>
    <p:sldId id="582" r:id="rId121"/>
    <p:sldId id="583" r:id="rId122"/>
    <p:sldId id="614" r:id="rId123"/>
    <p:sldId id="264" r:id="rId1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ngtao li" initials="f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49504F"/>
    <a:srgbClr val="B70006"/>
    <a:srgbClr val="FFFFE4"/>
    <a:srgbClr val="919191"/>
    <a:srgbClr val="333333"/>
    <a:srgbClr val="FFFFFF"/>
    <a:srgbClr val="B60206"/>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50" autoAdjust="0"/>
    <p:restoredTop sz="95306" autoAdjust="0"/>
  </p:normalViewPr>
  <p:slideViewPr>
    <p:cSldViewPr snapToGrid="0">
      <p:cViewPr varScale="1">
        <p:scale>
          <a:sx n="97" d="100"/>
          <a:sy n="97" d="100"/>
        </p:scale>
        <p:origin x="232" y="632"/>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1.xml"/><Relationship Id="rId98" Type="http://schemas.openxmlformats.org/officeDocument/2006/relationships/slide" Target="slides/slide90.xml"/><Relationship Id="rId97" Type="http://schemas.openxmlformats.org/officeDocument/2006/relationships/slide" Target="slides/slide89.xml"/><Relationship Id="rId96" Type="http://schemas.openxmlformats.org/officeDocument/2006/relationships/slide" Target="slides/slide88.xml"/><Relationship Id="rId95" Type="http://schemas.openxmlformats.org/officeDocument/2006/relationships/slide" Target="slides/slide87.xml"/><Relationship Id="rId94" Type="http://schemas.openxmlformats.org/officeDocument/2006/relationships/slide" Target="slides/slide86.xml"/><Relationship Id="rId93" Type="http://schemas.openxmlformats.org/officeDocument/2006/relationships/slide" Target="slides/slide85.xml"/><Relationship Id="rId92" Type="http://schemas.openxmlformats.org/officeDocument/2006/relationships/slide" Target="slides/slide84.xml"/><Relationship Id="rId91" Type="http://schemas.openxmlformats.org/officeDocument/2006/relationships/slide" Target="slides/slide83.xml"/><Relationship Id="rId90" Type="http://schemas.openxmlformats.org/officeDocument/2006/relationships/slide" Target="slides/slide82.xml"/><Relationship Id="rId9" Type="http://schemas.openxmlformats.org/officeDocument/2006/relationships/slide" Target="slides/slide1.xml"/><Relationship Id="rId89" Type="http://schemas.openxmlformats.org/officeDocument/2006/relationships/slide" Target="slides/slide81.xml"/><Relationship Id="rId88" Type="http://schemas.openxmlformats.org/officeDocument/2006/relationships/slide" Target="slides/slide80.xml"/><Relationship Id="rId87" Type="http://schemas.openxmlformats.org/officeDocument/2006/relationships/slide" Target="slides/slide79.xml"/><Relationship Id="rId86" Type="http://schemas.openxmlformats.org/officeDocument/2006/relationships/slide" Target="slides/slide78.xml"/><Relationship Id="rId85" Type="http://schemas.openxmlformats.org/officeDocument/2006/relationships/slide" Target="slides/slide77.xml"/><Relationship Id="rId84" Type="http://schemas.openxmlformats.org/officeDocument/2006/relationships/slide" Target="slides/slide76.xml"/><Relationship Id="rId83" Type="http://schemas.openxmlformats.org/officeDocument/2006/relationships/slide" Target="slides/slide75.xml"/><Relationship Id="rId82" Type="http://schemas.openxmlformats.org/officeDocument/2006/relationships/slide" Target="slides/slide74.xml"/><Relationship Id="rId81" Type="http://schemas.openxmlformats.org/officeDocument/2006/relationships/slide" Target="slides/slide73.xml"/><Relationship Id="rId80" Type="http://schemas.openxmlformats.org/officeDocument/2006/relationships/slide" Target="slides/slide72.xml"/><Relationship Id="rId8" Type="http://schemas.openxmlformats.org/officeDocument/2006/relationships/slideMaster" Target="slideMasters/slideMaster7.xml"/><Relationship Id="rId79" Type="http://schemas.openxmlformats.org/officeDocument/2006/relationships/slide" Target="slides/slide71.xml"/><Relationship Id="rId78" Type="http://schemas.openxmlformats.org/officeDocument/2006/relationships/slide" Target="slides/slide70.xml"/><Relationship Id="rId77" Type="http://schemas.openxmlformats.org/officeDocument/2006/relationships/slide" Target="slides/slide69.xml"/><Relationship Id="rId76" Type="http://schemas.openxmlformats.org/officeDocument/2006/relationships/slide" Target="slides/slide68.xml"/><Relationship Id="rId75" Type="http://schemas.openxmlformats.org/officeDocument/2006/relationships/slide" Target="slides/slide67.xml"/><Relationship Id="rId74" Type="http://schemas.openxmlformats.org/officeDocument/2006/relationships/slide" Target="slides/slide66.xml"/><Relationship Id="rId73" Type="http://schemas.openxmlformats.org/officeDocument/2006/relationships/slide" Target="slides/slide65.xml"/><Relationship Id="rId72" Type="http://schemas.openxmlformats.org/officeDocument/2006/relationships/slide" Target="slides/slide64.xml"/><Relationship Id="rId71" Type="http://schemas.openxmlformats.org/officeDocument/2006/relationships/slide" Target="slides/slide63.xml"/><Relationship Id="rId70" Type="http://schemas.openxmlformats.org/officeDocument/2006/relationships/slide" Target="slides/slide62.xml"/><Relationship Id="rId7" Type="http://schemas.openxmlformats.org/officeDocument/2006/relationships/slideMaster" Target="slideMasters/slideMaster6.xml"/><Relationship Id="rId69" Type="http://schemas.openxmlformats.org/officeDocument/2006/relationships/slide" Target="slides/slide61.xml"/><Relationship Id="rId68" Type="http://schemas.openxmlformats.org/officeDocument/2006/relationships/slide" Target="slides/slide60.xml"/><Relationship Id="rId67" Type="http://schemas.openxmlformats.org/officeDocument/2006/relationships/slide" Target="slides/slide59.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0" Type="http://schemas.openxmlformats.org/officeDocument/2006/relationships/commentAuthors" Target="commentAuthors.xml"/><Relationship Id="rId13" Type="http://schemas.openxmlformats.org/officeDocument/2006/relationships/slide" Target="slides/slide5.xml"/><Relationship Id="rId129" Type="http://schemas.openxmlformats.org/officeDocument/2006/relationships/tableStyles" Target="tableStyles.xml"/><Relationship Id="rId128" Type="http://schemas.openxmlformats.org/officeDocument/2006/relationships/viewProps" Target="viewProps.xml"/><Relationship Id="rId127" Type="http://schemas.openxmlformats.org/officeDocument/2006/relationships/presProps" Target="presProps.xml"/><Relationship Id="rId126" Type="http://schemas.openxmlformats.org/officeDocument/2006/relationships/handoutMaster" Target="handoutMasters/handoutMaster1.xml"/><Relationship Id="rId125" Type="http://schemas.openxmlformats.org/officeDocument/2006/relationships/notesMaster" Target="notesMasters/notesMaster1.xml"/><Relationship Id="rId124" Type="http://schemas.openxmlformats.org/officeDocument/2006/relationships/slide" Target="slides/slide116.xml"/><Relationship Id="rId123" Type="http://schemas.openxmlformats.org/officeDocument/2006/relationships/slide" Target="slides/slide115.xml"/><Relationship Id="rId122" Type="http://schemas.openxmlformats.org/officeDocument/2006/relationships/slide" Target="slides/slide114.xml"/><Relationship Id="rId121" Type="http://schemas.openxmlformats.org/officeDocument/2006/relationships/slide" Target="slides/slide113.xml"/><Relationship Id="rId120" Type="http://schemas.openxmlformats.org/officeDocument/2006/relationships/slide" Target="slides/slide112.xml"/><Relationship Id="rId12" Type="http://schemas.openxmlformats.org/officeDocument/2006/relationships/slide" Target="slides/slide4.xml"/><Relationship Id="rId119" Type="http://schemas.openxmlformats.org/officeDocument/2006/relationships/slide" Target="slides/slide111.xml"/><Relationship Id="rId118" Type="http://schemas.openxmlformats.org/officeDocument/2006/relationships/slide" Target="slides/slide110.xml"/><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4" Type="http://schemas.openxmlformats.org/officeDocument/2006/relationships/slide" Target="slides/slide106.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110" Type="http://schemas.openxmlformats.org/officeDocument/2006/relationships/slide" Target="slides/slide102.xml"/><Relationship Id="rId11" Type="http://schemas.openxmlformats.org/officeDocument/2006/relationships/slide" Target="slides/slide3.xml"/><Relationship Id="rId109" Type="http://schemas.openxmlformats.org/officeDocument/2006/relationships/slide" Target="slides/slide101.xml"/><Relationship Id="rId108" Type="http://schemas.openxmlformats.org/officeDocument/2006/relationships/slide" Target="slides/slide100.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5" Type="http://schemas.openxmlformats.org/officeDocument/2006/relationships/theme" Target="../theme/theme6.xml"/><Relationship Id="rId14" Type="http://schemas.openxmlformats.org/officeDocument/2006/relationships/image" Target="../media/image4.png"/><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tags" Target="../tags/tag1.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tags" Target="../tags/tag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tags" Target="../tags/tag5.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tags" Target="../tags/tag6.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tags" Target="../tags/tag8.xml"/><Relationship Id="rId1" Type="http://schemas.openxmlformats.org/officeDocument/2006/relationships/tags" Target="../tags/tag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tags" Target="../tags/tag43.xml"/><Relationship Id="rId1" Type="http://schemas.openxmlformats.org/officeDocument/2006/relationships/tags" Target="../tags/tag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3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tags" Target="../tags/tag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MySQL</a:t>
            </a:r>
            <a:r>
              <a:rPr kumimoji="1" lang="zh-CN" altLang="en-US" dirty="0"/>
              <a:t>基础</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zh-CN" altLang="en-US" dirty="0">
                <a:sym typeface="+mn-ea"/>
              </a:rPr>
              <a:t>MySql安装</a:t>
            </a:r>
            <a:endParaRPr lang="zh-CN" altLang="en-US"/>
          </a:p>
        </p:txBody>
      </p:sp>
      <p:sp>
        <p:nvSpPr>
          <p:cNvPr id="4" name="文本占位符 3"/>
          <p:cNvSpPr>
            <a:spLocks noGrp="1"/>
          </p:cNvSpPr>
          <p:nvPr>
            <p:ph type="body" sz="quarter" idx="11"/>
          </p:nvPr>
        </p:nvSpPr>
        <p:spPr/>
        <p:txBody>
          <a:bodyPr/>
          <a:p>
            <a:r>
              <a:rPr lang="zh-CN" altLang="en-US"/>
              <a:t>课程提供的Linux系统中已经安装好了Mysql，可以无需安装，直接使用即可，安装文档请查看：</a:t>
            </a:r>
            <a:r>
              <a:rPr lang="zh-CN" altLang="en-US">
                <a:solidFill>
                  <a:srgbClr val="FF0000"/>
                </a:solidFill>
              </a:rPr>
              <a:t>Mysql8.0安装.docx</a:t>
            </a:r>
            <a:r>
              <a:rPr lang="zh-CN" altLang="en-US"/>
              <a:t>。</a:t>
            </a: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索引的分类</a:t>
            </a:r>
            <a:endParaRPr lang="zh-CN" altLang="en-US"/>
          </a:p>
        </p:txBody>
      </p:sp>
      <p:sp>
        <p:nvSpPr>
          <p:cNvPr id="4" name="文本占位符 3"/>
          <p:cNvSpPr>
            <a:spLocks noGrp="1"/>
          </p:cNvSpPr>
          <p:nvPr>
            <p:ph type="body" sz="quarter" idx="11"/>
          </p:nvPr>
        </p:nvSpPr>
        <p:spPr/>
        <p:txBody>
          <a:bodyPr/>
          <a:p>
            <a:r>
              <a:rPr lang="zh-CN" altLang="en-US"/>
              <a:t>根据存储方式的不同，MySQL 中常用的索引在物理上分为以下两类。</a:t>
            </a:r>
            <a:endParaRPr lang="zh-CN" altLang="en-US"/>
          </a:p>
          <a:p>
            <a:r>
              <a:rPr lang="zh-CN" altLang="en-US"/>
              <a:t>B-树索引</a:t>
            </a:r>
            <a:endParaRPr lang="zh-CN" altLang="en-US"/>
          </a:p>
          <a:p>
            <a:r>
              <a:rPr lang="zh-CN" altLang="en-US"/>
              <a:t>B-树索引又称为 BTREE 索引，目前大部分的索引都是采用 B-树索引来存储的。B-树索引是一个典型的数据结构，基于这种树形数据结构，表中的每一行都会在索引上有一个对应值。因此，在表中进行数据查询时，可以根据索引值一步一步定位到数据所在的行。</a:t>
            </a:r>
            <a:endParaRPr lang="zh-CN" altLang="en-US"/>
          </a:p>
          <a:p>
            <a:r>
              <a:rPr lang="zh-CN" altLang="en-US"/>
              <a:t>哈希索引</a:t>
            </a:r>
            <a:endParaRPr lang="zh-CN" altLang="en-US"/>
          </a:p>
          <a:p>
            <a:r>
              <a:rPr lang="zh-CN" altLang="en-US"/>
              <a:t>哈希（Hash）一般翻译为“散列”，也有直接音译成“哈希”的，就是把任意长度的输入（又叫作预映射，pre-image）通过散列算法变换成固定长度的输出，该输出就是散列值。</a:t>
            </a:r>
            <a:endParaRPr lang="zh-CN" altLang="en-US"/>
          </a:p>
          <a:p>
            <a:r>
              <a:rPr lang="zh-CN" altLang="en-US"/>
              <a:t>HASH 索引不是基于树形的数据结构查找数据，而是根据索引列对应的哈希值的方法获取表的记录行。</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索引的操作</a:t>
            </a:r>
            <a:endParaRPr lang="zh-CN" altLang="en-US"/>
          </a:p>
        </p:txBody>
      </p:sp>
      <p:sp>
        <p:nvSpPr>
          <p:cNvPr id="3" name="文本占位符 2"/>
          <p:cNvSpPr>
            <a:spLocks noGrp="1"/>
          </p:cNvSpPr>
          <p:nvPr>
            <p:ph type="body" sz="quarter" idx="10"/>
          </p:nvPr>
        </p:nvSpPr>
        <p:spPr/>
        <p:txBody>
          <a:bodyPr/>
          <a:p>
            <a:r>
              <a:rPr lang="zh-CN" altLang="en-US"/>
              <a:t>普通索引</a:t>
            </a:r>
            <a:endParaRPr lang="zh-CN" altLang="en-US"/>
          </a:p>
        </p:txBody>
      </p:sp>
      <p:sp>
        <p:nvSpPr>
          <p:cNvPr id="4" name="文本占位符 3"/>
          <p:cNvSpPr>
            <a:spLocks noGrp="1"/>
          </p:cNvSpPr>
          <p:nvPr>
            <p:ph type="body" sz="quarter" idx="11"/>
          </p:nvPr>
        </p:nvSpPr>
        <p:spPr/>
        <p:txBody>
          <a:bodyPr/>
          <a:p>
            <a:r>
              <a:rPr lang="zh-CN" altLang="en-US"/>
              <a:t>创建索引</a:t>
            </a:r>
            <a:endParaRPr lang="zh-CN" altLang="en-US"/>
          </a:p>
          <a:p>
            <a:endParaRPr lang="zh-CN" altLang="en-US"/>
          </a:p>
          <a:p>
            <a:endParaRPr lang="zh-CN" altLang="en-US"/>
          </a:p>
          <a:p>
            <a:endParaRPr lang="zh-CN" altLang="en-US"/>
          </a:p>
          <a:p>
            <a:endParaRPr lang="zh-CN" altLang="en-US"/>
          </a:p>
          <a:p>
            <a:endParaRPr lang="zh-CN" altLang="en-US"/>
          </a:p>
          <a:p>
            <a:r>
              <a:rPr lang="zh-CN" altLang="en-US"/>
              <a:t>修改表结构(添加索引)</a:t>
            </a:r>
            <a:endParaRPr lang="zh-CN" altLang="en-US"/>
          </a:p>
        </p:txBody>
      </p:sp>
      <p:graphicFrame>
        <p:nvGraphicFramePr>
          <p:cNvPr id="5" name="表格 4"/>
          <p:cNvGraphicFramePr/>
          <p:nvPr>
            <p:custDataLst>
              <p:tags r:id="rId1"/>
            </p:custDataLst>
          </p:nvPr>
        </p:nvGraphicFramePr>
        <p:xfrm>
          <a:off x="1765300" y="2287270"/>
          <a:ext cx="8423275" cy="1116965"/>
        </p:xfrm>
        <a:graphic>
          <a:graphicData uri="http://schemas.openxmlformats.org/drawingml/2006/table">
            <a:tbl>
              <a:tblPr firstRow="1" bandRow="1">
                <a:tableStyleId>{5940675A-B579-460E-94D1-54222C63F5DA}</a:tableStyleId>
              </a:tblPr>
              <a:tblGrid>
                <a:gridCol w="8423275"/>
              </a:tblGrid>
              <a:tr h="1371600">
                <a:tc>
                  <a:txBody>
                    <a:bodyPr/>
                    <a:p>
                      <a:pPr indent="0">
                        <a:buNone/>
                      </a:pPr>
                      <a:r>
                        <a:rPr lang="zh-CN" altLang="en-US" sz="1800" dirty="0">
                          <a:solidFill>
                            <a:schemeClr val="tx1">
                              <a:lumMod val="85000"/>
                              <a:lumOff val="15000"/>
                            </a:schemeClr>
                          </a:solidFill>
                          <a:latin typeface="Alibaba PuHuiTi R" pitchFamily="18" charset="-122"/>
                          <a:ea typeface="Alibaba PuHuiTi R" pitchFamily="18" charset="-122"/>
                          <a:cs typeface="Alibaba PuHuiTi R" pitchFamily="18" charset="-122"/>
                        </a:rPr>
                        <a:t>语法：</a:t>
                      </a:r>
                      <a:endParaRPr lang="zh-CN" altLang="en-US"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CREATE INDEX indexName ON mytable(username(length));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#给category表的cname字段添加索引</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CREATE INDEX index_cname ON category(cname(20));</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custDataLst>
              <p:tags r:id="rId2"/>
            </p:custDataLst>
          </p:nvPr>
        </p:nvGraphicFramePr>
        <p:xfrm>
          <a:off x="1765300" y="4854575"/>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zh-CN" altLang="en-US" sz="1800" dirty="0">
                          <a:solidFill>
                            <a:schemeClr val="tx1">
                              <a:lumMod val="85000"/>
                              <a:lumOff val="15000"/>
                            </a:schemeClr>
                          </a:solidFill>
                          <a:latin typeface="Alibaba PuHuiTi R" pitchFamily="18" charset="-122"/>
                          <a:ea typeface="Alibaba PuHuiTi R" pitchFamily="18" charset="-122"/>
                          <a:cs typeface="Alibaba PuHuiTi R" pitchFamily="18" charset="-122"/>
                        </a:rPr>
                        <a:t>语法：</a:t>
                      </a:r>
                      <a:endParaRPr lang="zh-CN" altLang="en-US"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b="0" dirty="0">
                          <a:solidFill>
                            <a:srgbClr val="FF0000"/>
                          </a:solidFill>
                          <a:latin typeface="Alibaba PuHuiTi R" pitchFamily="18" charset="-122"/>
                          <a:ea typeface="Alibaba PuHuiTi R" pitchFamily="18" charset="-122"/>
                          <a:cs typeface="Alibaba PuHuiTi R" pitchFamily="18" charset="-122"/>
                        </a:rPr>
                        <a:t>ALTER table tableName ADD INDEX indexName(columnName)</a:t>
                      </a:r>
                      <a:endParaRPr lang="en-US" altLang="zh-CN" sz="1800" b="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ALTER table products ADD INDEX index_comment(price);</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索引的操作</a:t>
            </a:r>
            <a:endParaRPr lang="zh-CN" altLang="en-US"/>
          </a:p>
        </p:txBody>
      </p:sp>
      <p:sp>
        <p:nvSpPr>
          <p:cNvPr id="3" name="文本占位符 2"/>
          <p:cNvSpPr>
            <a:spLocks noGrp="1"/>
          </p:cNvSpPr>
          <p:nvPr>
            <p:ph type="body" sz="quarter" idx="10"/>
          </p:nvPr>
        </p:nvSpPr>
        <p:spPr/>
        <p:txBody>
          <a:bodyPr/>
          <a:p>
            <a:r>
              <a:rPr lang="zh-CN" altLang="en-US"/>
              <a:t>查询索引</a:t>
            </a:r>
            <a:endParaRPr lang="zh-CN" altLang="en-US"/>
          </a:p>
        </p:txBody>
      </p:sp>
      <p:graphicFrame>
        <p:nvGraphicFramePr>
          <p:cNvPr id="5" name="表格 4"/>
          <p:cNvGraphicFramePr/>
          <p:nvPr>
            <p:custDataLst>
              <p:tags r:id="rId1"/>
            </p:custDataLst>
          </p:nvPr>
        </p:nvGraphicFramePr>
        <p:xfrm>
          <a:off x="1492250" y="206883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#1、查看表中所有索引</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SHOW INDEX FROM table_name;</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#2、查看数据库所有索引</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mysql.`innodb_index_stats` a WHERE a.`database_name` = '数据库名';</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#2、查看某一表索引</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mysql.`innodb_index_stats` a WHERE a.`database_name` = '数据库名' and a.table_name like '%表名%';</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索引的操作</a:t>
            </a:r>
            <a:endParaRPr lang="zh-CN" altLang="en-US"/>
          </a:p>
        </p:txBody>
      </p:sp>
      <p:sp>
        <p:nvSpPr>
          <p:cNvPr id="3" name="文本占位符 2"/>
          <p:cNvSpPr>
            <a:spLocks noGrp="1"/>
          </p:cNvSpPr>
          <p:nvPr>
            <p:ph type="body" sz="quarter" idx="10"/>
          </p:nvPr>
        </p:nvSpPr>
        <p:spPr/>
        <p:txBody>
          <a:bodyPr/>
          <a:p>
            <a:r>
              <a:rPr lang="zh-CN" altLang="en-US"/>
              <a:t>删除索引</a:t>
            </a:r>
            <a:endParaRPr lang="zh-CN" altLang="en-US"/>
          </a:p>
        </p:txBody>
      </p:sp>
      <p:sp>
        <p:nvSpPr>
          <p:cNvPr id="4" name="文本占位符 3"/>
          <p:cNvSpPr>
            <a:spLocks noGrp="1"/>
          </p:cNvSpPr>
          <p:nvPr>
            <p:ph type="body" sz="quarter" idx="11"/>
          </p:nvPr>
        </p:nvSpPr>
        <p:spPr/>
        <p:txBody>
          <a:bodyPr/>
          <a:p>
            <a:endParaRPr lang="zh-CN" altLang="en-US"/>
          </a:p>
        </p:txBody>
      </p:sp>
      <p:graphicFrame>
        <p:nvGraphicFramePr>
          <p:cNvPr id="5" name="表格 4"/>
          <p:cNvGraphicFramePr/>
          <p:nvPr>
            <p:custDataLst>
              <p:tags r:id="rId1"/>
            </p:custDataLst>
          </p:nvPr>
        </p:nvGraphicFramePr>
        <p:xfrm>
          <a:off x="1765300" y="228727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zh-CN" altLang="en-US" sz="1800" b="0" dirty="0">
                          <a:solidFill>
                            <a:schemeClr val="tx1">
                              <a:lumMod val="85000"/>
                              <a:lumOff val="15000"/>
                            </a:schemeClr>
                          </a:solidFill>
                          <a:latin typeface="Alibaba PuHuiTi R" pitchFamily="18" charset="-122"/>
                          <a:ea typeface="Alibaba PuHuiTi R" pitchFamily="18" charset="-122"/>
                          <a:cs typeface="Alibaba PuHuiTi R" pitchFamily="18" charset="-122"/>
                        </a:rPr>
                        <a:t>语法：</a:t>
                      </a:r>
                      <a:endParaRPr lang="zh-CN" altLang="en-US"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b="0" dirty="0">
                          <a:solidFill>
                            <a:srgbClr val="FF0000"/>
                          </a:solidFill>
                          <a:latin typeface="Alibaba PuHuiTi R" pitchFamily="18" charset="-122"/>
                          <a:ea typeface="Alibaba PuHuiTi R" pitchFamily="18" charset="-122"/>
                          <a:cs typeface="Alibaba PuHuiTi R" pitchFamily="18" charset="-122"/>
                        </a:rPr>
                        <a:t>DROP INDEX [indexName] ON mytable;</a:t>
                      </a:r>
                      <a:endParaRPr lang="en-US" altLang="zh-CN" sz="1800" b="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#执行</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DROP INDEX indexName ON mytable;</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索引的操作</a:t>
            </a:r>
            <a:endParaRPr lang="zh-CN" altLang="en-US"/>
          </a:p>
        </p:txBody>
      </p:sp>
      <p:sp>
        <p:nvSpPr>
          <p:cNvPr id="3" name="文本占位符 2"/>
          <p:cNvSpPr>
            <a:spLocks noGrp="1"/>
          </p:cNvSpPr>
          <p:nvPr>
            <p:ph type="body" sz="quarter" idx="10"/>
          </p:nvPr>
        </p:nvSpPr>
        <p:spPr/>
        <p:txBody>
          <a:bodyPr/>
          <a:p>
            <a:r>
              <a:rPr lang="zh-CN" altLang="en-US"/>
              <a:t>唯一索引</a:t>
            </a:r>
            <a:endParaRPr lang="zh-CN" altLang="en-US"/>
          </a:p>
        </p:txBody>
      </p:sp>
      <p:sp>
        <p:nvSpPr>
          <p:cNvPr id="4" name="文本占位符 3"/>
          <p:cNvSpPr>
            <a:spLocks noGrp="1"/>
          </p:cNvSpPr>
          <p:nvPr>
            <p:ph type="body" sz="quarter" idx="11"/>
          </p:nvPr>
        </p:nvSpPr>
        <p:spPr/>
        <p:txBody>
          <a:bodyPr/>
          <a:p>
            <a:r>
              <a:rPr lang="zh-CN" altLang="en-US"/>
              <a:t>它与前面的普通索引类似，不同的就是：索引列的值必须唯一，但允许有空值。如果是组合索引，则列值的组合必须唯一。它有以下几种创建方式：</a:t>
            </a:r>
            <a:endParaRPr lang="zh-CN" altLang="en-US"/>
          </a:p>
        </p:txBody>
      </p:sp>
      <p:graphicFrame>
        <p:nvGraphicFramePr>
          <p:cNvPr id="5" name="表格 4"/>
          <p:cNvGraphicFramePr/>
          <p:nvPr>
            <p:custDataLst>
              <p:tags r:id="rId1"/>
            </p:custDataLst>
          </p:nvPr>
        </p:nvGraphicFramePr>
        <p:xfrm>
          <a:off x="1437640" y="2742565"/>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zh-CN" altLang="en-US" sz="1800" b="0" dirty="0">
                          <a:solidFill>
                            <a:schemeClr val="tx1">
                              <a:lumMod val="85000"/>
                              <a:lumOff val="15000"/>
                            </a:schemeClr>
                          </a:solidFill>
                          <a:latin typeface="Alibaba PuHuiTi R" pitchFamily="18" charset="-122"/>
                          <a:ea typeface="Alibaba PuHuiTi R" pitchFamily="18" charset="-122"/>
                          <a:cs typeface="Alibaba PuHuiTi R" pitchFamily="18" charset="-122"/>
                        </a:rPr>
                        <a:t>语法：</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b="0" dirty="0">
                          <a:solidFill>
                            <a:srgbClr val="FF0000"/>
                          </a:solidFill>
                          <a:latin typeface="Alibaba PuHuiTi R" pitchFamily="18" charset="-122"/>
                          <a:ea typeface="Alibaba PuHuiTi R" pitchFamily="18" charset="-122"/>
                          <a:cs typeface="Alibaba PuHuiTi R" pitchFamily="18" charset="-122"/>
                        </a:rPr>
                        <a:t>CREATE UNIQUE INDEX indexName ON mytable(username(length)) </a:t>
                      </a:r>
                      <a:endParaRPr lang="en-US" altLang="zh-CN" sz="1800" b="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zh-CN" altLang="en-US" sz="1800" b="0" dirty="0">
                          <a:solidFill>
                            <a:schemeClr val="tx1">
                              <a:lumMod val="85000"/>
                              <a:lumOff val="15000"/>
                            </a:schemeClr>
                          </a:solidFill>
                          <a:latin typeface="Alibaba PuHuiTi R" pitchFamily="18" charset="-122"/>
                          <a:ea typeface="Alibaba PuHuiTi R" pitchFamily="18" charset="-122"/>
                          <a:cs typeface="Alibaba PuHuiTi R" pitchFamily="18" charset="-122"/>
                        </a:rPr>
                        <a:t>执行：</a:t>
                      </a:r>
                      <a:endParaRPr lang="zh-CN" altLang="en-US"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zh-CN" altLang="en-US" sz="1800" b="0" dirty="0">
                          <a:solidFill>
                            <a:srgbClr val="FF0000"/>
                          </a:solidFill>
                          <a:latin typeface="Alibaba PuHuiTi R" pitchFamily="18" charset="-122"/>
                          <a:ea typeface="Alibaba PuHuiTi R" pitchFamily="18" charset="-122"/>
                          <a:cs typeface="Alibaba PuHuiTi R" pitchFamily="18" charset="-122"/>
                        </a:rPr>
                        <a:t>CREATE UNIQUE INDEX indexName ON mytable(username(16))</a:t>
                      </a:r>
                      <a:endParaRPr lang="zh-CN" altLang="en-US" sz="1800" b="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索引的操作</a:t>
            </a:r>
            <a:endParaRPr lang="zh-CN" altLang="en-US"/>
          </a:p>
        </p:txBody>
      </p:sp>
      <p:sp>
        <p:nvSpPr>
          <p:cNvPr id="3" name="文本占位符 2"/>
          <p:cNvSpPr>
            <a:spLocks noGrp="1"/>
          </p:cNvSpPr>
          <p:nvPr>
            <p:ph type="body" sz="quarter" idx="10"/>
          </p:nvPr>
        </p:nvSpPr>
        <p:spPr/>
        <p:txBody>
          <a:bodyPr/>
          <a:p>
            <a:r>
              <a:rPr lang="zh-CN" altLang="en-US"/>
              <a:t>删除索引</a:t>
            </a:r>
            <a:endParaRPr lang="zh-CN" altLang="en-US"/>
          </a:p>
        </p:txBody>
      </p:sp>
      <p:graphicFrame>
        <p:nvGraphicFramePr>
          <p:cNvPr id="5" name="表格 4"/>
          <p:cNvGraphicFramePr/>
          <p:nvPr>
            <p:custDataLst>
              <p:tags r:id="rId1"/>
            </p:custDataLst>
          </p:nvPr>
        </p:nvGraphicFramePr>
        <p:xfrm>
          <a:off x="1765300" y="228727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zh-CN" altLang="en-US" sz="1800" dirty="0">
                          <a:solidFill>
                            <a:schemeClr val="tx1">
                              <a:lumMod val="85000"/>
                              <a:lumOff val="15000"/>
                            </a:schemeClr>
                          </a:solidFill>
                          <a:latin typeface="Alibaba PuHuiTi R" pitchFamily="18" charset="-122"/>
                          <a:ea typeface="Alibaba PuHuiTi R" pitchFamily="18" charset="-122"/>
                          <a:cs typeface="Alibaba PuHuiTi R" pitchFamily="18" charset="-122"/>
                        </a:rPr>
                        <a:t>语法：</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DROP INDEX [indexName] ON mytable;</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zh-CN" altLang="en-US" sz="1800" dirty="0">
                          <a:solidFill>
                            <a:schemeClr val="tx1">
                              <a:lumMod val="85000"/>
                              <a:lumOff val="15000"/>
                            </a:schemeClr>
                          </a:solidFill>
                          <a:latin typeface="Alibaba PuHuiTi R" pitchFamily="18" charset="-122"/>
                          <a:ea typeface="Alibaba PuHuiTi R" pitchFamily="18" charset="-122"/>
                          <a:cs typeface="Alibaba PuHuiTi R" pitchFamily="18" charset="-122"/>
                        </a:rPr>
                        <a:t>执行：</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alter table mytable drop index indexName;</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索引的使用原则和注意事项</a:t>
            </a:r>
            <a:endParaRPr lang="zh-CN" altLang="en-US"/>
          </a:p>
        </p:txBody>
      </p:sp>
      <p:sp>
        <p:nvSpPr>
          <p:cNvPr id="4" name="文本占位符 3"/>
          <p:cNvSpPr>
            <a:spLocks noGrp="1"/>
          </p:cNvSpPr>
          <p:nvPr>
            <p:ph type="body" sz="quarter" idx="11"/>
          </p:nvPr>
        </p:nvSpPr>
        <p:spPr>
          <a:xfrm>
            <a:off x="301625" y="1656080"/>
            <a:ext cx="11108055" cy="4219575"/>
          </a:xfrm>
        </p:spPr>
        <p:txBody>
          <a:bodyPr/>
          <a:p>
            <a:r>
              <a:rPr lang="zh-CN" altLang="en-US"/>
              <a:t>虽然索引可以加快查询速度，提高 MySQL 的处理性能，但是过多地使用索引也会造成以下弊端：</a:t>
            </a:r>
            <a:endParaRPr lang="zh-CN" altLang="en-US"/>
          </a:p>
          <a:p>
            <a:pPr marL="342900" indent="-342900">
              <a:buFont typeface="+mj-lt"/>
              <a:buAutoNum type="arabicPeriod"/>
            </a:pPr>
            <a:r>
              <a:rPr lang="zh-CN" altLang="en-US"/>
              <a:t>创建索引和维护索引要耗费时间，这种时间随着数据量的增加而增加。</a:t>
            </a:r>
            <a:endParaRPr lang="zh-CN" altLang="en-US"/>
          </a:p>
          <a:p>
            <a:pPr marL="342900" indent="-342900">
              <a:buFont typeface="+mj-lt"/>
              <a:buAutoNum type="arabicPeriod"/>
            </a:pPr>
            <a:r>
              <a:rPr lang="zh-CN" altLang="en-US"/>
              <a:t>除了数据表占数据空间之外，每一个索引还要占一定的物理空间。如果要建立聚簇索引，那么需要的空间就会更大。</a:t>
            </a:r>
            <a:endParaRPr lang="zh-CN" altLang="en-US"/>
          </a:p>
          <a:p>
            <a:pPr marL="342900" indent="-342900">
              <a:buAutoNum type="arabicPeriod"/>
            </a:pPr>
            <a:r>
              <a:rPr lang="zh-CN" altLang="en-US"/>
              <a:t>当对表中的数据进行增加、删除和修改的时候，索引也要动态地维护，这样就降低了数据的维护速度。</a:t>
            </a:r>
            <a:endParaRPr lang="zh-CN" altLang="en-US"/>
          </a:p>
          <a:p>
            <a:pPr marL="342900" indent="-342900">
              <a:buAutoNum type="arabicPeriod"/>
            </a:pPr>
            <a:r>
              <a:rPr lang="zh-CN" altLang="en-US"/>
              <a:t>对于那些在查询中很少使用或参考的列不应该创建索引。因为这些列很少使用到，所以有索引或者无索引并不能提高查询速度。相反，由于增加了索引，反而降低了系统的维护速度，并增大了空间要求。</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342900" indent="-342900">
              <a:buFont typeface="Wingdings" panose="05000000000000000000" charset="0"/>
              <a:buChar char="l"/>
            </a:pPr>
            <a:r>
              <a:rPr lang="zh-CN" altLang="en-US" sz="1800"/>
              <a:t>创建索引</a:t>
            </a:r>
            <a:endParaRPr lang="zh-CN" altLang="en-US" sz="1800"/>
          </a:p>
          <a:p>
            <a:pPr marL="342900" indent="-342900">
              <a:buFont typeface="Wingdings" panose="05000000000000000000" charset="0"/>
              <a:buChar char="l"/>
            </a:pPr>
            <a:r>
              <a:rPr lang="zh-CN" altLang="en-US" sz="1800"/>
              <a:t>查看索引</a:t>
            </a:r>
            <a:endParaRPr lang="zh-CN" altLang="en-US" sz="1800"/>
          </a:p>
          <a:p>
            <a:pPr marL="342900" indent="-342900">
              <a:buFont typeface="Wingdings" panose="05000000000000000000" charset="0"/>
              <a:buChar char="l"/>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删除索引</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Font typeface="Wingdings" panose="05000000000000000000" charset="0"/>
              <a:buChar char="l"/>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使用索引时要注意，不是所有的字段都需要加索引，只有在经常查询的字段添加索引</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标题 3"/>
          <p:cNvSpPr>
            <a:spLocks noGrp="1"/>
          </p:cNvSpPr>
          <p:nvPr>
            <p:ph type="title"/>
          </p:nvPr>
        </p:nvSpPr>
        <p:spPr/>
        <p:txBody>
          <a:bodyPr/>
          <a:lstStyle/>
          <a:p>
            <a:r>
              <a:rPr lang="en-US" altLang="zh-CN" dirty="0">
                <a:sym typeface="+mn-ea"/>
              </a:rPr>
              <a:t>mysql</a:t>
            </a:r>
            <a:r>
              <a:rPr dirty="0">
                <a:sym typeface="+mn-ea"/>
              </a:rPr>
              <a:t>索引</a:t>
            </a:r>
            <a:endParaRPr dirty="0">
              <a:sym typeface="+mn-e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43525" y="79375"/>
            <a:ext cx="5973445" cy="6190615"/>
          </a:xfrm>
        </p:spPr>
        <p:txBody>
          <a:bodyPr/>
          <a:lstStyle/>
          <a:p>
            <a:r>
              <a:rPr lang="en-US" dirty="0"/>
              <a:t>数据库介绍</a:t>
            </a:r>
            <a:endParaRPr lang="en-US" dirty="0"/>
          </a:p>
          <a:p>
            <a:r>
              <a:rPr lang="zh-CN" altLang="en-US" dirty="0"/>
              <a:t>MySQL数据库安装和使用</a:t>
            </a:r>
            <a:endParaRPr lang="zh-CN" altLang="en-US" dirty="0"/>
          </a:p>
          <a:p>
            <a:r>
              <a:rPr lang="zh-CN" altLang="en-US" dirty="0"/>
              <a:t>SQL语句</a:t>
            </a:r>
            <a:endParaRPr lang="zh-CN" altLang="en-US" dirty="0"/>
          </a:p>
          <a:p>
            <a:pPr algn="l"/>
            <a:r>
              <a:rPr lang="en-US" dirty="0"/>
              <a:t>DDL之数据库操作</a:t>
            </a:r>
            <a:endParaRPr lang="en-US" dirty="0"/>
          </a:p>
          <a:p>
            <a:r>
              <a:rPr lang="en-US" dirty="0"/>
              <a:t>DDL之表操作</a:t>
            </a:r>
            <a:endParaRPr lang="en-US" dirty="0"/>
          </a:p>
          <a:p>
            <a:r>
              <a:rPr lang="en-US" dirty="0"/>
              <a:t>DML数据库操作语言</a:t>
            </a:r>
            <a:endParaRPr lang="en-US" dirty="0"/>
          </a:p>
          <a:p>
            <a:r>
              <a:rPr lang="en-US" dirty="0"/>
              <a:t>SQL约束</a:t>
            </a:r>
            <a:endParaRPr lang="en-US" dirty="0"/>
          </a:p>
          <a:p>
            <a:r>
              <a:rPr lang="en-US" dirty="0"/>
              <a:t>DQL操作</a:t>
            </a:r>
            <a:endParaRPr lang="en-US" dirty="0"/>
          </a:p>
          <a:p>
            <a:r>
              <a:rPr lang="en-US" dirty="0"/>
              <a:t>多表操作</a:t>
            </a:r>
            <a:endParaRPr lang="en-US" dirty="0"/>
          </a:p>
          <a:p>
            <a:r>
              <a:rPr lang="en-US" dirty="0"/>
              <a:t>MySQL索引</a:t>
            </a:r>
            <a:endParaRPr lang="en-US" dirty="0"/>
          </a:p>
          <a:p>
            <a:r>
              <a:rPr lang="en-US" dirty="0">
                <a:solidFill>
                  <a:srgbClr val="FF0000"/>
                </a:solidFill>
              </a:rPr>
              <a:t>开窗函数</a:t>
            </a:r>
            <a:endParaRPr lang="en-US" dirty="0">
              <a:solidFill>
                <a:srgbClr val="FF0000"/>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10880" y="223869"/>
            <a:ext cx="8771021" cy="517190"/>
          </a:xfrm>
        </p:spPr>
        <p:txBody>
          <a:bodyPr/>
          <a:p>
            <a:r>
              <a:rPr lang="zh-CN" altLang="en-US"/>
              <a:t>概述</a:t>
            </a:r>
            <a:endParaRPr lang="zh-CN" altLang="en-US"/>
          </a:p>
        </p:txBody>
      </p:sp>
      <p:sp>
        <p:nvSpPr>
          <p:cNvPr id="4" name="文本占位符 3"/>
          <p:cNvSpPr>
            <a:spLocks noGrp="1"/>
          </p:cNvSpPr>
          <p:nvPr>
            <p:ph type="body" sz="quarter" idx="11"/>
          </p:nvPr>
        </p:nvSpPr>
        <p:spPr/>
        <p:txBody>
          <a:bodyPr/>
          <a:p>
            <a:r>
              <a:rPr lang="zh-CN" altLang="en-US"/>
              <a:t>MySql在8.0的版本增加了对开窗函数的支持，终于可以在MySql使用开窗函数了。</a:t>
            </a:r>
            <a:endParaRPr lang="zh-CN" altLang="en-US"/>
          </a:p>
          <a:p>
            <a:r>
              <a:rPr lang="zh-CN" altLang="en-US"/>
              <a:t>开窗函数的语法结构：</a:t>
            </a:r>
            <a:endParaRPr lang="zh-CN" altLang="en-US"/>
          </a:p>
          <a:p>
            <a:endParaRPr lang="zh-CN" altLang="en-US"/>
          </a:p>
          <a:p>
            <a:endParaRPr lang="zh-CN" altLang="en-US"/>
          </a:p>
          <a:p>
            <a:endParaRPr lang="zh-CN" altLang="en-US"/>
          </a:p>
          <a:p>
            <a:endParaRPr lang="zh-CN" altLang="en-US"/>
          </a:p>
          <a:p>
            <a:endParaRPr lang="zh-CN" altLang="en-US"/>
          </a:p>
          <a:p>
            <a:r>
              <a:rPr lang="zh-CN" altLang="en-US"/>
              <a:t>Mysql中支持的开窗函数有很多，这里重点给大家介绍三个：</a:t>
            </a:r>
            <a:r>
              <a:rPr lang="zh-CN" altLang="en-US">
                <a:solidFill>
                  <a:srgbClr val="FF0000"/>
                </a:solidFill>
              </a:rPr>
              <a:t>row_number(),rank()</a:t>
            </a:r>
            <a:endParaRPr lang="zh-CN" altLang="en-US">
              <a:solidFill>
                <a:srgbClr val="FF0000"/>
              </a:solidFill>
            </a:endParaRPr>
          </a:p>
          <a:p>
            <a:r>
              <a:rPr lang="zh-CN" altLang="en-US">
                <a:solidFill>
                  <a:srgbClr val="FF0000"/>
                </a:solidFill>
              </a:rPr>
              <a:t>,dense_rank()</a:t>
            </a:r>
            <a:endParaRPr lang="zh-CN" altLang="en-US">
              <a:solidFill>
                <a:srgbClr val="FF0000"/>
              </a:solidFill>
            </a:endParaRPr>
          </a:p>
        </p:txBody>
      </p:sp>
      <p:graphicFrame>
        <p:nvGraphicFramePr>
          <p:cNvPr id="5" name="表格 4"/>
          <p:cNvGraphicFramePr/>
          <p:nvPr>
            <p:custDataLst>
              <p:tags r:id="rId1"/>
            </p:custDataLst>
          </p:nvPr>
        </p:nvGraphicFramePr>
        <p:xfrm>
          <a:off x="1756410" y="303403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#Key word :Partiton by &amp; order by</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&lt;开窗函数&gt; over ([PARTITION by &lt;列清单&gt;]</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Order by &lt;排序用列清单&gt;）</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登录MySQL数据库</a:t>
            </a:r>
            <a:endParaRPr lang="zh-CN" altLang="en-US"/>
          </a:p>
        </p:txBody>
      </p:sp>
      <p:sp>
        <p:nvSpPr>
          <p:cNvPr id="4" name="文本占位符 3"/>
          <p:cNvSpPr>
            <a:spLocks noGrp="1"/>
          </p:cNvSpPr>
          <p:nvPr>
            <p:ph type="body" sz="quarter" idx="11"/>
          </p:nvPr>
        </p:nvSpPr>
        <p:spPr/>
        <p:txBody>
          <a:bodyPr/>
          <a:p>
            <a:r>
              <a:rPr lang="zh-CN" altLang="en-US"/>
              <a:t>MySQL是一个需要账户名密码登录的数据库，登陆后使用，它提供了一个默认的root账号，使用安装时设置的密码即可登录，有两种登录方式。</a:t>
            </a:r>
            <a:endParaRPr lang="zh-CN" altLang="en-US"/>
          </a:p>
          <a:p>
            <a:endParaRPr lang="zh-CN" altLang="en-US"/>
          </a:p>
          <a:p>
            <a:r>
              <a:rPr lang="zh-CN" altLang="en-US"/>
              <a:t>方式1: </a:t>
            </a:r>
            <a:endParaRPr lang="zh-CN" altLang="en-US"/>
          </a:p>
        </p:txBody>
      </p:sp>
      <p:graphicFrame>
        <p:nvGraphicFramePr>
          <p:cNvPr id="5" name="表格 4"/>
          <p:cNvGraphicFramePr/>
          <p:nvPr>
            <p:custDataLst>
              <p:tags r:id="rId1"/>
            </p:custDataLst>
          </p:nvPr>
        </p:nvGraphicFramePr>
        <p:xfrm>
          <a:off x="1529080" y="3361690"/>
          <a:ext cx="8423275" cy="406400"/>
        </p:xfrm>
        <a:graphic>
          <a:graphicData uri="http://schemas.openxmlformats.org/drawingml/2006/table">
            <a:tbl>
              <a:tblPr firstRow="1" bandRow="1">
                <a:tableStyleId>{5940675A-B579-460E-94D1-54222C63F5DA}</a:tableStyleId>
              </a:tblPr>
              <a:tblGrid>
                <a:gridCol w="8423275"/>
              </a:tblGrid>
              <a:tr h="406400">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mysql -u用户名 -p密码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6" name="图片 2"/>
          <p:cNvPicPr>
            <a:picLocks noChangeAspect="1"/>
          </p:cNvPicPr>
          <p:nvPr/>
        </p:nvPicPr>
        <p:blipFill>
          <a:blip r:embed="rId2"/>
          <a:stretch>
            <a:fillRect/>
          </a:stretch>
        </p:blipFill>
        <p:spPr>
          <a:xfrm>
            <a:off x="2555875" y="3998595"/>
            <a:ext cx="5772785" cy="263080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开窗函数介绍</a:t>
            </a:r>
            <a:endParaRPr lang="zh-CN" altLang="en-US"/>
          </a:p>
        </p:txBody>
      </p:sp>
      <p:sp>
        <p:nvSpPr>
          <p:cNvPr id="4" name="文本占位符 3"/>
          <p:cNvSpPr>
            <a:spLocks noGrp="1"/>
          </p:cNvSpPr>
          <p:nvPr>
            <p:ph type="body" sz="quarter" idx="11"/>
          </p:nvPr>
        </p:nvSpPr>
        <p:spPr/>
        <p:txBody>
          <a:bodyPr/>
          <a:p>
            <a:r>
              <a:rPr lang="zh-CN" altLang="en-US"/>
              <a:t>row_number(),rank(),dense_rank()这三个函数都是用于返回结果集的分组内每行的排名</a:t>
            </a:r>
            <a:endParaRPr lang="zh-CN" altLang="en-US"/>
          </a:p>
          <a:p>
            <a:r>
              <a:rPr lang="zh-CN" altLang="en-US"/>
              <a:t>三者区别:</a:t>
            </a:r>
            <a:endParaRPr lang="zh-CN" altLang="en-US"/>
          </a:p>
          <a:p>
            <a:r>
              <a:rPr lang="zh-CN" altLang="en-US"/>
              <a:t>row_number:不管排名是否有相同的，都按照顺序1，2，3…..n</a:t>
            </a:r>
            <a:endParaRPr lang="zh-CN" altLang="en-US"/>
          </a:p>
          <a:p>
            <a:r>
              <a:rPr lang="zh-CN" altLang="en-US"/>
              <a:t>rank:排名相同的名次一样，同一排名有几个，后面排名就会跳过几次</a:t>
            </a:r>
            <a:endParaRPr lang="zh-CN" altLang="en-US"/>
          </a:p>
          <a:p>
            <a:r>
              <a:rPr lang="zh-CN" altLang="en-US"/>
              <a:t>dense_rank:排名相同的名次一样，且后面名次不跳跃</a:t>
            </a:r>
            <a:endParaRPr lang="zh-CN" altLang="en-US"/>
          </a:p>
        </p:txBody>
      </p:sp>
      <p:pic>
        <p:nvPicPr>
          <p:cNvPr id="35" name="图片 26"/>
          <p:cNvPicPr>
            <a:picLocks noChangeAspect="1"/>
          </p:cNvPicPr>
          <p:nvPr/>
        </p:nvPicPr>
        <p:blipFill>
          <a:blip r:embed="rId1"/>
          <a:stretch>
            <a:fillRect/>
          </a:stretch>
        </p:blipFill>
        <p:spPr>
          <a:xfrm>
            <a:off x="2185035" y="4008755"/>
            <a:ext cx="6215380" cy="203898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a:t>
            </a:r>
            <a:endParaRPr lang="zh-CN" altLang="en-US"/>
          </a:p>
        </p:txBody>
      </p:sp>
      <p:sp>
        <p:nvSpPr>
          <p:cNvPr id="3" name="文本占位符 2"/>
          <p:cNvSpPr>
            <a:spLocks noGrp="1"/>
          </p:cNvSpPr>
          <p:nvPr>
            <p:ph type="body" sz="quarter" idx="10"/>
          </p:nvPr>
        </p:nvSpPr>
        <p:spPr/>
        <p:txBody>
          <a:bodyPr/>
          <a:p>
            <a:r>
              <a:rPr lang="zh-CN" altLang="en-US"/>
              <a:t>数据准备</a:t>
            </a:r>
            <a:endParaRPr lang="zh-CN" altLang="en-US"/>
          </a:p>
        </p:txBody>
      </p:sp>
      <p:graphicFrame>
        <p:nvGraphicFramePr>
          <p:cNvPr id="5" name="表格 4"/>
          <p:cNvGraphicFramePr/>
          <p:nvPr>
            <p:custDataLst>
              <p:tags r:id="rId1"/>
            </p:custDataLst>
          </p:nvPr>
        </p:nvGraphicFramePr>
        <p:xfrm>
          <a:off x="1510030" y="1932305"/>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create table employee (empid int,ename varchar(20) ,deptid int ,salary decimal(10,2));</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employee values(1,'刘备',10,5500.00);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employee values(2,'赵云',10,4500.00);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employee values(2,'张飞',10,3500.00);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employee values(2,'关羽',10,4500.00);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employee values(3,'曹操',20,1900.00);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employee values(4,'许褚',20,4800.00);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employee values(5,'张辽',20,6500.00);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employee values(6,'徐晃',20,14500.00);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employee values(7,'孙权',30,44500.00);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employee values(8,'周瑜',30,6500.00);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employee values(9,'陆逊',30,7500.00);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a:t>
            </a:r>
            <a:endParaRPr lang="zh-CN" altLang="en-US"/>
          </a:p>
        </p:txBody>
      </p:sp>
      <p:sp>
        <p:nvSpPr>
          <p:cNvPr id="4" name="文本占位符 3"/>
          <p:cNvSpPr>
            <a:spLocks noGrp="1"/>
          </p:cNvSpPr>
          <p:nvPr>
            <p:ph type="body" sz="quarter" idx="11"/>
          </p:nvPr>
        </p:nvSpPr>
        <p:spPr/>
        <p:txBody>
          <a:bodyPr/>
          <a:p>
            <a:r>
              <a:rPr lang="zh-CN" altLang="en-US"/>
              <a:t>对employee表中按照deptid进行分组，并对每一组的员工按照薪资进行排名：</a:t>
            </a:r>
            <a:endParaRPr lang="zh-CN" altLang="en-US"/>
          </a:p>
        </p:txBody>
      </p:sp>
      <p:graphicFrame>
        <p:nvGraphicFramePr>
          <p:cNvPr id="5" name="表格 4"/>
          <p:cNvGraphicFramePr/>
          <p:nvPr>
            <p:custDataLst>
              <p:tags r:id="rId1"/>
            </p:custDataLst>
          </p:nvPr>
        </p:nvGraphicFramePr>
        <p:xfrm>
          <a:off x="1765300" y="228727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SELECT</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empid,</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ename,</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deptid,</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salary,</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row_number() over (PARTITION BY deptid ORDER BY salary DESC) AS row_number1,</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rank() OVER (PARTITION BY deptid ORDER BY salary desc) AS rank2,</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dense_rank() OVER (PARTITION BY deptid ORDER BY salary desc) AS dense_rank3</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FROM</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employee;</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a:t>
            </a:r>
            <a:endParaRPr lang="zh-CN" altLang="en-US"/>
          </a:p>
        </p:txBody>
      </p:sp>
      <p:sp>
        <p:nvSpPr>
          <p:cNvPr id="4" name="文本占位符 3"/>
          <p:cNvSpPr>
            <a:spLocks noGrp="1"/>
          </p:cNvSpPr>
          <p:nvPr>
            <p:ph type="body" sz="quarter" idx="11"/>
          </p:nvPr>
        </p:nvSpPr>
        <p:spPr/>
        <p:txBody>
          <a:bodyPr/>
          <a:p>
            <a:endParaRPr lang="zh-CN" altLang="en-US"/>
          </a:p>
        </p:txBody>
      </p:sp>
      <p:pic>
        <p:nvPicPr>
          <p:cNvPr id="36" name="图片 27"/>
          <p:cNvPicPr>
            <a:picLocks noChangeAspect="1"/>
          </p:cNvPicPr>
          <p:nvPr/>
        </p:nvPicPr>
        <p:blipFill>
          <a:blip r:embed="rId1"/>
          <a:stretch>
            <a:fillRect/>
          </a:stretch>
        </p:blipFill>
        <p:spPr>
          <a:xfrm>
            <a:off x="2029460" y="2216468"/>
            <a:ext cx="5692140" cy="260794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TOPN</a:t>
            </a:r>
            <a:endParaRPr lang="zh-CN" altLang="en-US"/>
          </a:p>
        </p:txBody>
      </p:sp>
      <p:graphicFrame>
        <p:nvGraphicFramePr>
          <p:cNvPr id="5" name="表格 4"/>
          <p:cNvGraphicFramePr/>
          <p:nvPr>
            <p:custDataLst>
              <p:tags r:id="rId1"/>
            </p:custDataLst>
          </p:nvPr>
        </p:nvGraphicFramePr>
        <p:xfrm>
          <a:off x="1455420" y="164973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Select *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From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(SELECT</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empid,</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ename,</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deptid,</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salary,</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rank() over (PARTITION BY deptid ORDER BY salary DESC) AS row_number1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FROM</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employee</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t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Where t.row_number1 &lt;3;</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342900" indent="-342900">
              <a:buFont typeface="Wingdings" panose="05000000000000000000" charset="0"/>
              <a:buChar char="l"/>
            </a:pPr>
            <a:r>
              <a:rPr lang="zh-CN" altLang="en-US" sz="1800"/>
              <a:t>开窗函数常用于求</a:t>
            </a:r>
            <a:r>
              <a:rPr lang="en-US" altLang="zh-CN" sz="1800"/>
              <a:t>TOPN</a:t>
            </a:r>
            <a:r>
              <a:rPr lang="zh-CN" altLang="en-US" sz="1800"/>
              <a:t>的场景</a:t>
            </a:r>
            <a:endParaRPr lang="zh-CN" altLang="en-US" sz="1800"/>
          </a:p>
          <a:p>
            <a:pPr marL="800100" lvl="1" indent="-342900">
              <a:buFont typeface="Wingdings" panose="05000000000000000000" charset="0"/>
              <a:buChar char="l"/>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row_number() over()</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buFont typeface="Wingdings" panose="05000000000000000000" charset="0"/>
              <a:buChar char="l"/>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rank() over()</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buFont typeface="Wingdings" panose="05000000000000000000" charset="0"/>
              <a:buChar char="l"/>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dense_rank() over()</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Font typeface="Wingdings" panose="05000000000000000000" charset="0"/>
              <a:buChar char="l"/>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根据需求选择合适的窗口函数</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标题 3"/>
          <p:cNvSpPr>
            <a:spLocks noGrp="1"/>
          </p:cNvSpPr>
          <p:nvPr>
            <p:ph type="title"/>
          </p:nvPr>
        </p:nvSpPr>
        <p:spPr/>
        <p:txBody>
          <a:bodyPr/>
          <a:lstStyle/>
          <a:p>
            <a:r>
              <a:rPr dirty="0">
                <a:sym typeface="+mn-ea"/>
              </a:rPr>
              <a:t>开窗函数</a:t>
            </a:r>
            <a:endParaRPr dirty="0">
              <a:sym typeface="+mn-e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登录MySQL数据库</a:t>
            </a:r>
            <a:endParaRPr lang="zh-CN" altLang="en-US"/>
          </a:p>
        </p:txBody>
      </p:sp>
      <p:sp>
        <p:nvSpPr>
          <p:cNvPr id="4" name="文本占位符 3"/>
          <p:cNvSpPr>
            <a:spLocks noGrp="1"/>
          </p:cNvSpPr>
          <p:nvPr>
            <p:ph type="body" sz="quarter" idx="11"/>
          </p:nvPr>
        </p:nvSpPr>
        <p:spPr/>
        <p:txBody>
          <a:bodyPr/>
          <a:p>
            <a:r>
              <a:rPr lang="zh-CN" altLang="en-US"/>
              <a:t>或者：</a:t>
            </a:r>
            <a:endParaRPr lang="zh-CN" altLang="en-US"/>
          </a:p>
        </p:txBody>
      </p:sp>
      <p:graphicFrame>
        <p:nvGraphicFramePr>
          <p:cNvPr id="6" name="表格 5"/>
          <p:cNvGraphicFramePr/>
          <p:nvPr>
            <p:custDataLst>
              <p:tags r:id="rId1"/>
            </p:custDataLst>
          </p:nvPr>
        </p:nvGraphicFramePr>
        <p:xfrm>
          <a:off x="1483995" y="2350770"/>
          <a:ext cx="8423275" cy="406400"/>
        </p:xfrm>
        <a:graphic>
          <a:graphicData uri="http://schemas.openxmlformats.org/drawingml/2006/table">
            <a:tbl>
              <a:tblPr firstRow="1" bandRow="1">
                <a:tableStyleId>{5940675A-B579-460E-94D1-54222C63F5DA}</a:tableStyleId>
              </a:tblPr>
              <a:tblGrid>
                <a:gridCol w="8423275"/>
              </a:tblGrid>
              <a:tr h="406400">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mysql -u用户名 -p   回车输入密码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7" name="图片 3"/>
          <p:cNvPicPr>
            <a:picLocks noChangeAspect="1"/>
          </p:cNvPicPr>
          <p:nvPr/>
        </p:nvPicPr>
        <p:blipFill>
          <a:blip r:embed="rId2"/>
          <a:stretch>
            <a:fillRect/>
          </a:stretch>
        </p:blipFill>
        <p:spPr>
          <a:xfrm>
            <a:off x="2415540" y="3295015"/>
            <a:ext cx="5495925" cy="24339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登录MySQL数据库</a:t>
            </a:r>
            <a:endParaRPr lang="zh-CN" altLang="en-US"/>
          </a:p>
        </p:txBody>
      </p:sp>
      <p:sp>
        <p:nvSpPr>
          <p:cNvPr id="4" name="文本占位符 3"/>
          <p:cNvSpPr>
            <a:spLocks noGrp="1"/>
          </p:cNvSpPr>
          <p:nvPr>
            <p:ph type="body" sz="quarter" idx="11"/>
          </p:nvPr>
        </p:nvSpPr>
        <p:spPr/>
        <p:txBody>
          <a:bodyPr/>
          <a:p>
            <a:r>
              <a:rPr lang="zh-CN" altLang="en-US"/>
              <a:t>方式2:</a:t>
            </a:r>
            <a:endParaRPr lang="zh-CN" altLang="en-US"/>
          </a:p>
        </p:txBody>
      </p:sp>
      <p:graphicFrame>
        <p:nvGraphicFramePr>
          <p:cNvPr id="6" name="表格 5"/>
          <p:cNvGraphicFramePr/>
          <p:nvPr>
            <p:custDataLst>
              <p:tags r:id="rId1"/>
            </p:custDataLst>
          </p:nvPr>
        </p:nvGraphicFramePr>
        <p:xfrm>
          <a:off x="1666240" y="2251075"/>
          <a:ext cx="8423275" cy="406400"/>
        </p:xfrm>
        <a:graphic>
          <a:graphicData uri="http://schemas.openxmlformats.org/drawingml/2006/table">
            <a:tbl>
              <a:tblPr firstRow="1" bandRow="1">
                <a:tableStyleId>{5940675A-B579-460E-94D1-54222C63F5DA}</a:tableStyleId>
              </a:tblPr>
              <a:tblGrid>
                <a:gridCol w="8423275"/>
              </a:tblGrid>
              <a:tr h="406400">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mysql  --host=ip地址 --user=用户名 --password=密码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8" name="图片 4"/>
          <p:cNvPicPr>
            <a:picLocks noChangeAspect="1"/>
          </p:cNvPicPr>
          <p:nvPr/>
        </p:nvPicPr>
        <p:blipFill>
          <a:blip r:embed="rId2"/>
          <a:stretch>
            <a:fillRect/>
          </a:stretch>
        </p:blipFill>
        <p:spPr>
          <a:xfrm>
            <a:off x="1904365" y="3000375"/>
            <a:ext cx="7489190" cy="30714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MySQL图形化开发工具-DataGrip</a:t>
            </a:r>
            <a:endParaRPr lang="zh-CN" altLang="en-US"/>
          </a:p>
        </p:txBody>
      </p:sp>
      <p:sp>
        <p:nvSpPr>
          <p:cNvPr id="3" name="文本占位符 2"/>
          <p:cNvSpPr>
            <a:spLocks noGrp="1"/>
          </p:cNvSpPr>
          <p:nvPr>
            <p:ph type="body" sz="quarter" idx="10"/>
          </p:nvPr>
        </p:nvSpPr>
        <p:spPr/>
        <p:txBody>
          <a:bodyPr/>
          <a:p>
            <a:r>
              <a:rPr lang="zh-CN" altLang="en-US"/>
              <a:t>概述</a:t>
            </a:r>
            <a:endParaRPr lang="zh-CN" altLang="en-US"/>
          </a:p>
        </p:txBody>
      </p:sp>
      <p:sp>
        <p:nvSpPr>
          <p:cNvPr id="4" name="文本占位符 3"/>
          <p:cNvSpPr>
            <a:spLocks noGrp="1"/>
          </p:cNvSpPr>
          <p:nvPr>
            <p:ph type="body" sz="quarter" idx="11"/>
          </p:nvPr>
        </p:nvSpPr>
        <p:spPr/>
        <p:txBody>
          <a:bodyPr/>
          <a:p>
            <a:r>
              <a:rPr lang="zh-CN" altLang="en-US"/>
              <a:t>DataGrip是JetBrains公司推出的管理数据库的产品，功能非常强大，可以兼容各种数据库，另外,JetBrains公司还有一款知名的IDE开发工具IDEA，用户体验非常不错。</a:t>
            </a:r>
            <a:endParaRPr lang="zh-CN" altLang="en-US"/>
          </a:p>
        </p:txBody>
      </p:sp>
      <p:pic>
        <p:nvPicPr>
          <p:cNvPr id="5" name="图片 1" descr="IMG_256"/>
          <p:cNvPicPr>
            <a:picLocks noChangeAspect="1"/>
          </p:cNvPicPr>
          <p:nvPr/>
        </p:nvPicPr>
        <p:blipFill>
          <a:blip r:embed="rId1"/>
          <a:stretch>
            <a:fillRect/>
          </a:stretch>
        </p:blipFill>
        <p:spPr>
          <a:xfrm>
            <a:off x="1628458" y="3579178"/>
            <a:ext cx="1557655" cy="1557655"/>
          </a:xfrm>
          <a:prstGeom prst="rect">
            <a:avLst/>
          </a:prstGeom>
          <a:noFill/>
          <a:ln w="9525">
            <a:noFill/>
          </a:ln>
        </p:spPr>
      </p:pic>
      <p:pic>
        <p:nvPicPr>
          <p:cNvPr id="9" name="图片 2"/>
          <p:cNvPicPr>
            <a:picLocks noChangeAspect="1"/>
          </p:cNvPicPr>
          <p:nvPr/>
        </p:nvPicPr>
        <p:blipFill>
          <a:blip r:embed="rId2"/>
          <a:stretch>
            <a:fillRect/>
          </a:stretch>
        </p:blipFill>
        <p:spPr>
          <a:xfrm>
            <a:off x="5563870" y="3244215"/>
            <a:ext cx="4142105" cy="22282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MySQL图形化开发工具-DataGrip</a:t>
            </a:r>
            <a:endParaRPr lang="zh-CN" altLang="en-US"/>
          </a:p>
        </p:txBody>
      </p:sp>
      <p:sp>
        <p:nvSpPr>
          <p:cNvPr id="3" name="文本占位符 2"/>
          <p:cNvSpPr>
            <a:spLocks noGrp="1"/>
          </p:cNvSpPr>
          <p:nvPr>
            <p:ph type="body" sz="quarter" idx="10"/>
          </p:nvPr>
        </p:nvSpPr>
        <p:spPr/>
        <p:txBody>
          <a:bodyPr/>
          <a:p>
            <a:r>
              <a:rPr lang="zh-CN" altLang="en-US"/>
              <a:t>安装</a:t>
            </a:r>
            <a:endParaRPr lang="zh-CN" altLang="en-US"/>
          </a:p>
        </p:txBody>
      </p:sp>
      <p:sp>
        <p:nvSpPr>
          <p:cNvPr id="4" name="文本占位符 3"/>
          <p:cNvSpPr>
            <a:spLocks noGrp="1"/>
          </p:cNvSpPr>
          <p:nvPr>
            <p:ph type="body" sz="quarter" idx="11"/>
          </p:nvPr>
        </p:nvSpPr>
        <p:spPr/>
        <p:txBody>
          <a:bodyPr/>
          <a:p>
            <a:r>
              <a:rPr lang="zh-CN" altLang="en-US"/>
              <a:t>查看文档：</a:t>
            </a:r>
            <a:r>
              <a:rPr lang="en-US" altLang="zh-CN"/>
              <a:t> </a:t>
            </a:r>
            <a:r>
              <a:rPr lang="en-US" altLang="zh-CN">
                <a:solidFill>
                  <a:srgbClr val="FF0000"/>
                </a:solidFill>
              </a:rPr>
              <a:t> </a:t>
            </a:r>
            <a:r>
              <a:rPr lang="zh-CN" altLang="en-US">
                <a:solidFill>
                  <a:srgbClr val="FF0000"/>
                </a:solidFill>
              </a:rPr>
              <a:t>5_安装DataGrip.docx文档</a:t>
            </a:r>
            <a:endParaRPr lang="zh-CN" altLang="en-US">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MySQL图形化开发工具-DataGrip</a:t>
            </a:r>
            <a:endParaRPr lang="zh-CN" altLang="en-US"/>
          </a:p>
        </p:txBody>
      </p:sp>
      <p:sp>
        <p:nvSpPr>
          <p:cNvPr id="3" name="文本占位符 2"/>
          <p:cNvSpPr>
            <a:spLocks noGrp="1"/>
          </p:cNvSpPr>
          <p:nvPr>
            <p:ph type="body" sz="quarter" idx="10"/>
          </p:nvPr>
        </p:nvSpPr>
        <p:spPr/>
        <p:txBody>
          <a:bodyPr/>
          <a:p>
            <a:r>
              <a:rPr lang="zh-CN" altLang="en-US"/>
              <a:t>DataGrip连接Mysql</a:t>
            </a:r>
            <a:endParaRPr lang="zh-CN" altLang="en-US"/>
          </a:p>
        </p:txBody>
      </p:sp>
      <p:pic>
        <p:nvPicPr>
          <p:cNvPr id="15" name="图片 1"/>
          <p:cNvPicPr>
            <a:picLocks noChangeAspect="1"/>
          </p:cNvPicPr>
          <p:nvPr/>
        </p:nvPicPr>
        <p:blipFill>
          <a:blip r:embed="rId1"/>
          <a:stretch>
            <a:fillRect/>
          </a:stretch>
        </p:blipFill>
        <p:spPr>
          <a:xfrm>
            <a:off x="1383665" y="1758315"/>
            <a:ext cx="8753475" cy="42151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MySQL图形化开发工具-DataGrip</a:t>
            </a:r>
            <a:endParaRPr lang="zh-CN" altLang="en-US"/>
          </a:p>
        </p:txBody>
      </p:sp>
      <p:sp>
        <p:nvSpPr>
          <p:cNvPr id="3" name="文本占位符 2"/>
          <p:cNvSpPr>
            <a:spLocks noGrp="1"/>
          </p:cNvSpPr>
          <p:nvPr>
            <p:ph type="body" sz="quarter" idx="10"/>
          </p:nvPr>
        </p:nvSpPr>
        <p:spPr/>
        <p:txBody>
          <a:bodyPr/>
          <a:p>
            <a:r>
              <a:rPr>
                <a:sym typeface="+mn-ea"/>
              </a:rPr>
              <a:t>DataGrip连接Mysql</a:t>
            </a:r>
            <a:endParaRPr lang="zh-CN" altLang="en-US"/>
          </a:p>
        </p:txBody>
      </p:sp>
      <p:pic>
        <p:nvPicPr>
          <p:cNvPr id="5" name="图片 5"/>
          <p:cNvPicPr>
            <a:picLocks noChangeAspect="1"/>
          </p:cNvPicPr>
          <p:nvPr/>
        </p:nvPicPr>
        <p:blipFill>
          <a:blip r:embed="rId1"/>
          <a:stretch>
            <a:fillRect/>
          </a:stretch>
        </p:blipFill>
        <p:spPr>
          <a:xfrm>
            <a:off x="3212465" y="1457325"/>
            <a:ext cx="5274310" cy="52743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9"/>
          <p:cNvPicPr>
            <a:picLocks noChangeAspect="1"/>
          </p:cNvPicPr>
          <p:nvPr/>
        </p:nvPicPr>
        <p:blipFill>
          <a:blip r:embed="rId1"/>
          <a:stretch>
            <a:fillRect/>
          </a:stretch>
        </p:blipFill>
        <p:spPr>
          <a:xfrm>
            <a:off x="2004695" y="1704340"/>
            <a:ext cx="7033260" cy="4558665"/>
          </a:xfrm>
          <a:prstGeom prst="rect">
            <a:avLst/>
          </a:prstGeom>
          <a:noFill/>
          <a:ln>
            <a:noFill/>
          </a:ln>
        </p:spPr>
      </p:pic>
      <p:sp>
        <p:nvSpPr>
          <p:cNvPr id="9" name="标题 8"/>
          <p:cNvSpPr>
            <a:spLocks noGrp="1"/>
          </p:cNvSpPr>
          <p:nvPr>
            <p:ph type="title"/>
          </p:nvPr>
        </p:nvSpPr>
        <p:spPr/>
        <p:txBody>
          <a:bodyPr/>
          <a:p>
            <a:r>
              <a:rPr lang="zh-CN" altLang="en-US">
                <a:sym typeface="+mn-ea"/>
              </a:rPr>
              <a:t>MySQL图形化开发工具-DataGrip</a:t>
            </a:r>
            <a:endParaRPr lang="zh-CN" altLang="en-US"/>
          </a:p>
        </p:txBody>
      </p:sp>
      <p:sp>
        <p:nvSpPr>
          <p:cNvPr id="10" name="文本占位符 9"/>
          <p:cNvSpPr>
            <a:spLocks noGrp="1"/>
          </p:cNvSpPr>
          <p:nvPr>
            <p:ph type="body" sz="quarter" idx="10"/>
          </p:nvPr>
        </p:nvSpPr>
        <p:spPr/>
        <p:txBody>
          <a:bodyPr/>
          <a:p>
            <a:r>
              <a:rPr>
                <a:sym typeface="+mn-ea"/>
              </a:rPr>
              <a:t>DataGrip连接Mysql</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 name="图片 6"/>
          <p:cNvPicPr>
            <a:picLocks noChangeAspect="1"/>
          </p:cNvPicPr>
          <p:nvPr/>
        </p:nvPicPr>
        <p:blipFill>
          <a:blip r:embed="rId1"/>
          <a:stretch>
            <a:fillRect/>
          </a:stretch>
        </p:blipFill>
        <p:spPr>
          <a:xfrm>
            <a:off x="2212975" y="1779905"/>
            <a:ext cx="7018655" cy="4267835"/>
          </a:xfrm>
          <a:prstGeom prst="rect">
            <a:avLst/>
          </a:prstGeom>
          <a:noFill/>
          <a:ln>
            <a:noFill/>
          </a:ln>
        </p:spPr>
      </p:pic>
      <p:sp>
        <p:nvSpPr>
          <p:cNvPr id="5" name="标题 4"/>
          <p:cNvSpPr>
            <a:spLocks noGrp="1"/>
          </p:cNvSpPr>
          <p:nvPr>
            <p:ph type="title"/>
          </p:nvPr>
        </p:nvSpPr>
        <p:spPr/>
        <p:txBody>
          <a:bodyPr/>
          <a:p>
            <a:r>
              <a:rPr lang="zh-CN" altLang="en-US">
                <a:sym typeface="+mn-ea"/>
              </a:rPr>
              <a:t>MySQL图形化开发工具-DataGrip</a:t>
            </a:r>
            <a:endParaRPr lang="zh-CN" altLang="en-US"/>
          </a:p>
        </p:txBody>
      </p:sp>
      <p:sp>
        <p:nvSpPr>
          <p:cNvPr id="6" name="文本占位符 5"/>
          <p:cNvSpPr>
            <a:spLocks noGrp="1"/>
          </p:cNvSpPr>
          <p:nvPr>
            <p:ph type="body" sz="quarter" idx="10"/>
          </p:nvPr>
        </p:nvSpPr>
        <p:spPr/>
        <p:txBody>
          <a:bodyPr/>
          <a:p>
            <a:r>
              <a:rPr>
                <a:sym typeface="+mn-ea"/>
              </a:rPr>
              <a:t>DataGrip连接Mysql</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19675" y="193675"/>
            <a:ext cx="5973445" cy="6471285"/>
          </a:xfrm>
        </p:spPr>
        <p:txBody>
          <a:bodyPr/>
          <a:lstStyle/>
          <a:p>
            <a:r>
              <a:rPr lang="en-US" dirty="0"/>
              <a:t>数据库介绍</a:t>
            </a:r>
            <a:endParaRPr lang="en-US" dirty="0"/>
          </a:p>
          <a:p>
            <a:r>
              <a:rPr lang="en-US" dirty="0"/>
              <a:t>MySQL</a:t>
            </a:r>
            <a:r>
              <a:rPr lang="zh-CN" altLang="en-US" dirty="0"/>
              <a:t>数据库安装和使用</a:t>
            </a:r>
            <a:endParaRPr lang="zh-CN" altLang="en-US" dirty="0"/>
          </a:p>
          <a:p>
            <a:r>
              <a:rPr lang="en-US" dirty="0"/>
              <a:t>SQL</a:t>
            </a:r>
            <a:r>
              <a:rPr lang="zh-CN" altLang="en-US" dirty="0"/>
              <a:t>语句</a:t>
            </a:r>
            <a:endParaRPr lang="zh-CN" altLang="en-US" dirty="0"/>
          </a:p>
          <a:p>
            <a:pPr algn="l"/>
            <a:r>
              <a:rPr lang="zh-CN" altLang="en-US" dirty="0"/>
              <a:t>DDL之数据库操作</a:t>
            </a:r>
            <a:endParaRPr lang="zh-CN" altLang="en-US" dirty="0"/>
          </a:p>
          <a:p>
            <a:pPr algn="l"/>
            <a:r>
              <a:rPr lang="zh-CN" altLang="en-US" dirty="0"/>
              <a:t>DDL之表操作</a:t>
            </a:r>
            <a:endParaRPr lang="zh-CN" altLang="en-US" dirty="0"/>
          </a:p>
          <a:p>
            <a:pPr algn="l"/>
            <a:r>
              <a:rPr lang="zh-CN" altLang="en-US" dirty="0"/>
              <a:t>DML数据库操作语言</a:t>
            </a:r>
            <a:endParaRPr lang="zh-CN" altLang="en-US" dirty="0"/>
          </a:p>
          <a:p>
            <a:r>
              <a:rPr lang="zh-CN" altLang="en-US" dirty="0"/>
              <a:t>SQL约束</a:t>
            </a:r>
            <a:endParaRPr lang="zh-CN" altLang="en-US" dirty="0"/>
          </a:p>
          <a:p>
            <a:r>
              <a:rPr lang="zh-CN" altLang="en-US" dirty="0"/>
              <a:t>DQL操作</a:t>
            </a:r>
            <a:endParaRPr lang="zh-CN" altLang="en-US" dirty="0"/>
          </a:p>
          <a:p>
            <a:pPr algn="l"/>
            <a:r>
              <a:rPr lang="zh-CN" altLang="en-US" dirty="0"/>
              <a:t>多表操作</a:t>
            </a:r>
            <a:endParaRPr lang="zh-CN" altLang="en-US" dirty="0"/>
          </a:p>
          <a:p>
            <a:r>
              <a:rPr lang="en-US" altLang="zh-CN" dirty="0"/>
              <a:t>MySQL</a:t>
            </a:r>
            <a:r>
              <a:rPr lang="zh-CN" altLang="en-US" dirty="0"/>
              <a:t>索引</a:t>
            </a:r>
            <a:endParaRPr lang="zh-CN" altLang="en-US" dirty="0"/>
          </a:p>
          <a:p>
            <a:r>
              <a:rPr kumimoji="1" lang="zh-CN" altLang="en-US" dirty="0"/>
              <a:t>开窗函数</a:t>
            </a:r>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 name="图片 7"/>
          <p:cNvPicPr>
            <a:picLocks noChangeAspect="1"/>
          </p:cNvPicPr>
          <p:nvPr/>
        </p:nvPicPr>
        <p:blipFill>
          <a:blip r:embed="rId1"/>
          <a:stretch>
            <a:fillRect/>
          </a:stretch>
        </p:blipFill>
        <p:spPr>
          <a:xfrm>
            <a:off x="2722245" y="1590675"/>
            <a:ext cx="6875145" cy="4652010"/>
          </a:xfrm>
          <a:prstGeom prst="rect">
            <a:avLst/>
          </a:prstGeom>
          <a:noFill/>
          <a:ln>
            <a:noFill/>
          </a:ln>
        </p:spPr>
      </p:pic>
      <p:sp>
        <p:nvSpPr>
          <p:cNvPr id="5" name="标题 4"/>
          <p:cNvSpPr>
            <a:spLocks noGrp="1"/>
          </p:cNvSpPr>
          <p:nvPr>
            <p:ph type="title"/>
          </p:nvPr>
        </p:nvSpPr>
        <p:spPr/>
        <p:txBody>
          <a:bodyPr/>
          <a:p>
            <a:r>
              <a:rPr lang="zh-CN" altLang="en-US">
                <a:sym typeface="+mn-ea"/>
              </a:rPr>
              <a:t>MySQL图形化开发工具-DataGrip</a:t>
            </a:r>
            <a:endParaRPr lang="zh-CN" altLang="en-US"/>
          </a:p>
        </p:txBody>
      </p:sp>
      <p:sp>
        <p:nvSpPr>
          <p:cNvPr id="6" name="文本占位符 5"/>
          <p:cNvSpPr>
            <a:spLocks noGrp="1"/>
          </p:cNvSpPr>
          <p:nvPr>
            <p:ph type="body" sz="quarter" idx="10"/>
          </p:nvPr>
        </p:nvSpPr>
        <p:spPr/>
        <p:txBody>
          <a:bodyPr/>
          <a:p>
            <a:r>
              <a:rPr>
                <a:sym typeface="+mn-ea"/>
              </a:rPr>
              <a:t>DataGrip连接Mysql</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8"/>
          <p:cNvPicPr>
            <a:picLocks noChangeAspect="1"/>
          </p:cNvPicPr>
          <p:nvPr/>
        </p:nvPicPr>
        <p:blipFill>
          <a:blip r:embed="rId1"/>
          <a:stretch>
            <a:fillRect/>
          </a:stretch>
        </p:blipFill>
        <p:spPr>
          <a:xfrm>
            <a:off x="1924050" y="1795780"/>
            <a:ext cx="7259955" cy="4103370"/>
          </a:xfrm>
          <a:prstGeom prst="rect">
            <a:avLst/>
          </a:prstGeom>
          <a:noFill/>
          <a:ln>
            <a:noFill/>
          </a:ln>
        </p:spPr>
      </p:pic>
      <p:sp>
        <p:nvSpPr>
          <p:cNvPr id="5" name="标题 4"/>
          <p:cNvSpPr>
            <a:spLocks noGrp="1"/>
          </p:cNvSpPr>
          <p:nvPr>
            <p:ph type="title"/>
          </p:nvPr>
        </p:nvSpPr>
        <p:spPr/>
        <p:txBody>
          <a:bodyPr/>
          <a:p>
            <a:r>
              <a:rPr lang="zh-CN" altLang="en-US">
                <a:sym typeface="+mn-ea"/>
              </a:rPr>
              <a:t>MySQL图形化开发工具-DataGrip</a:t>
            </a:r>
            <a:endParaRPr lang="zh-CN" altLang="en-US"/>
          </a:p>
        </p:txBody>
      </p:sp>
      <p:sp>
        <p:nvSpPr>
          <p:cNvPr id="6" name="文本占位符 5"/>
          <p:cNvSpPr>
            <a:spLocks noGrp="1"/>
          </p:cNvSpPr>
          <p:nvPr>
            <p:ph type="body" sz="quarter" idx="10"/>
          </p:nvPr>
        </p:nvSpPr>
        <p:spPr/>
        <p:txBody>
          <a:bodyPr/>
          <a:p>
            <a:r>
              <a:rPr>
                <a:sym typeface="+mn-ea"/>
              </a:rPr>
              <a:t>DataGrip连接Mysql</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1"/>
          </p:nvPr>
        </p:nvSpPr>
        <p:spPr/>
        <p:txBody>
          <a:bodyPr/>
          <a:p>
            <a:r>
              <a:rPr lang="zh-CN" altLang="en-US"/>
              <a:t>补充问题：如果连接不上，可能是Linux的网络配置问题，需要查看网络配置</a:t>
            </a:r>
            <a:endParaRPr lang="zh-CN" altLang="en-US"/>
          </a:p>
        </p:txBody>
      </p:sp>
      <p:pic>
        <p:nvPicPr>
          <p:cNvPr id="16" name="图片 1"/>
          <p:cNvPicPr>
            <a:picLocks noChangeAspect="1"/>
          </p:cNvPicPr>
          <p:nvPr/>
        </p:nvPicPr>
        <p:blipFill>
          <a:blip r:embed="rId1"/>
          <a:stretch>
            <a:fillRect/>
          </a:stretch>
        </p:blipFill>
        <p:spPr>
          <a:xfrm>
            <a:off x="2512060" y="2348230"/>
            <a:ext cx="6003290" cy="3835400"/>
          </a:xfrm>
          <a:prstGeom prst="rect">
            <a:avLst/>
          </a:prstGeom>
          <a:noFill/>
          <a:ln>
            <a:noFill/>
          </a:ln>
        </p:spPr>
      </p:pic>
      <p:sp>
        <p:nvSpPr>
          <p:cNvPr id="5" name="标题 4"/>
          <p:cNvSpPr>
            <a:spLocks noGrp="1"/>
          </p:cNvSpPr>
          <p:nvPr>
            <p:ph type="title"/>
          </p:nvPr>
        </p:nvSpPr>
        <p:spPr/>
        <p:txBody>
          <a:bodyPr/>
          <a:p>
            <a:r>
              <a:rPr lang="zh-CN" altLang="en-US">
                <a:sym typeface="+mn-ea"/>
              </a:rPr>
              <a:t>MySQL图形化开发工具-DataGrip</a:t>
            </a:r>
            <a:endParaRPr lang="zh-CN" altLang="en-US"/>
          </a:p>
        </p:txBody>
      </p:sp>
      <p:sp>
        <p:nvSpPr>
          <p:cNvPr id="6" name="文本占位符 5"/>
          <p:cNvSpPr>
            <a:spLocks noGrp="1"/>
          </p:cNvSpPr>
          <p:nvPr/>
        </p:nvSpPr>
        <p:spPr>
          <a:xfrm>
            <a:off x="710880" y="940081"/>
            <a:ext cx="1069880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a:sym typeface="+mn-ea"/>
              </a:rPr>
              <a:t>DataGrip连接Mysql</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1"/>
          </p:nvPr>
        </p:nvSpPr>
        <p:spPr/>
        <p:txBody>
          <a:bodyPr/>
          <a:p>
            <a:r>
              <a:rPr lang="zh-CN" altLang="en-US"/>
              <a:t>必须保证是vmnet8模式，有桥接或者仅主机的就移除掉，保证子网掩码和子网IP设置好了</a:t>
            </a:r>
            <a:endParaRPr lang="zh-CN" altLang="en-US"/>
          </a:p>
        </p:txBody>
      </p:sp>
      <p:pic>
        <p:nvPicPr>
          <p:cNvPr id="17" name="图片 2"/>
          <p:cNvPicPr>
            <a:picLocks noChangeAspect="1"/>
          </p:cNvPicPr>
          <p:nvPr/>
        </p:nvPicPr>
        <p:blipFill>
          <a:blip r:embed="rId1"/>
          <a:stretch>
            <a:fillRect/>
          </a:stretch>
        </p:blipFill>
        <p:spPr>
          <a:xfrm>
            <a:off x="2487295" y="2355215"/>
            <a:ext cx="6088380" cy="4268470"/>
          </a:xfrm>
          <a:prstGeom prst="rect">
            <a:avLst/>
          </a:prstGeom>
          <a:noFill/>
          <a:ln>
            <a:noFill/>
          </a:ln>
        </p:spPr>
      </p:pic>
      <p:sp>
        <p:nvSpPr>
          <p:cNvPr id="5" name="标题 4"/>
          <p:cNvSpPr>
            <a:spLocks noGrp="1"/>
          </p:cNvSpPr>
          <p:nvPr>
            <p:ph type="title"/>
          </p:nvPr>
        </p:nvSpPr>
        <p:spPr/>
        <p:txBody>
          <a:bodyPr/>
          <a:p>
            <a:r>
              <a:rPr lang="zh-CN" altLang="en-US">
                <a:sym typeface="+mn-ea"/>
              </a:rPr>
              <a:t>MySQL图形化开发工具-DataGrip</a:t>
            </a:r>
            <a:endParaRPr lang="zh-CN" altLang="en-US"/>
          </a:p>
        </p:txBody>
      </p:sp>
      <p:sp>
        <p:nvSpPr>
          <p:cNvPr id="6" name="文本占位符 5"/>
          <p:cNvSpPr>
            <a:spLocks noGrp="1"/>
          </p:cNvSpPr>
          <p:nvPr/>
        </p:nvSpPr>
        <p:spPr>
          <a:xfrm>
            <a:off x="710880" y="940081"/>
            <a:ext cx="1069880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a:sym typeface="+mn-ea"/>
              </a:rPr>
              <a:t>DataGrip连接Mysql</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285750" indent="-285750">
              <a:buFont typeface="Wingdings" panose="05000000000000000000" charset="0"/>
              <a:buChar char="l"/>
            </a:pPr>
            <a:r>
              <a:rPr lang="zh-CN" altLang="en-US" sz="1800" dirty="0">
                <a:sym typeface="+mn-ea"/>
              </a:rPr>
              <a:t>会安装datagrip</a:t>
            </a:r>
            <a:endParaRPr lang="zh-CN" altLang="en-US" sz="1800" dirty="0"/>
          </a:p>
          <a:p>
            <a:pPr marL="171450" lvl="2" indent="0">
              <a:buFont typeface="Wingdings" panose="05000000000000000000" charset="0"/>
              <a:buNone/>
            </a:pPr>
            <a:r>
              <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安装好之后记得下载驱动，才能连接MySQL</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buFont typeface="Wingdings" panose="05000000000000000000" charset="0"/>
              <a:buChar char="l"/>
            </a:pPr>
            <a:r>
              <a:rPr lang="zh-CN" altLang="en-US" sz="1800" dirty="0">
                <a:sym typeface="+mn-ea"/>
              </a:rPr>
              <a:t>会用datagrip连接MySQL</a:t>
            </a:r>
            <a:endParaRPr lang="zh-CN" altLang="en-US" sz="1800" dirty="0"/>
          </a:p>
          <a:p>
            <a:pPr marL="171450" lvl="2" algn="l">
              <a:buClrTx/>
              <a:buSzTx/>
              <a:buFont typeface="Wingdings" panose="05000000000000000000" charset="0"/>
              <a:buNone/>
            </a:pPr>
            <a:r>
              <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一定要配置好网络，否则连接不上</a:t>
            </a:r>
            <a:endParaRPr lang="zh-CN" altLang="en-US" sz="18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标题 3"/>
          <p:cNvSpPr>
            <a:spLocks noGrp="1"/>
          </p:cNvSpPr>
          <p:nvPr>
            <p:ph type="title"/>
          </p:nvPr>
        </p:nvSpPr>
        <p:spPr/>
        <p:txBody>
          <a:bodyPr/>
          <a:lstStyle/>
          <a:p>
            <a:r>
              <a:rPr>
                <a:sym typeface="+mn-ea"/>
              </a:rPr>
              <a:t>MySQL数据库安装和使用</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43525" y="79375"/>
            <a:ext cx="5973445" cy="6190615"/>
          </a:xfrm>
        </p:spPr>
        <p:txBody>
          <a:bodyPr/>
          <a:lstStyle/>
          <a:p>
            <a:r>
              <a:rPr lang="en-US" dirty="0"/>
              <a:t>数据库介绍</a:t>
            </a:r>
            <a:endParaRPr lang="en-US" dirty="0"/>
          </a:p>
          <a:p>
            <a:r>
              <a:rPr lang="zh-CN" altLang="en-US" dirty="0"/>
              <a:t>MySQL数据库安装和使用</a:t>
            </a:r>
            <a:endParaRPr lang="zh-CN" altLang="en-US" dirty="0"/>
          </a:p>
          <a:p>
            <a:r>
              <a:rPr lang="en-US" dirty="0">
                <a:solidFill>
                  <a:srgbClr val="FF0000"/>
                </a:solidFill>
              </a:rPr>
              <a:t>SQL语句</a:t>
            </a:r>
            <a:endParaRPr lang="en-US" dirty="0">
              <a:solidFill>
                <a:srgbClr val="FF0000"/>
              </a:solidFill>
            </a:endParaRPr>
          </a:p>
          <a:p>
            <a:r>
              <a:rPr lang="en-US" dirty="0"/>
              <a:t>DDL</a:t>
            </a:r>
            <a:r>
              <a:rPr lang="zh-CN" altLang="en-US" dirty="0"/>
              <a:t>之数据库操作</a:t>
            </a:r>
            <a:endParaRPr lang="zh-CN" altLang="en-US" dirty="0"/>
          </a:p>
          <a:p>
            <a:r>
              <a:rPr lang="en-US" altLang="zh-CN" dirty="0"/>
              <a:t>DDL</a:t>
            </a:r>
            <a:r>
              <a:rPr lang="zh-CN" altLang="en-US" dirty="0"/>
              <a:t>之表操作</a:t>
            </a:r>
            <a:endParaRPr lang="en-US" altLang="zh-CN" dirty="0"/>
          </a:p>
          <a:p>
            <a:r>
              <a:rPr lang="en-US" dirty="0"/>
              <a:t>DML</a:t>
            </a:r>
            <a:r>
              <a:rPr lang="zh-CN" altLang="en-US" dirty="0"/>
              <a:t>数据库操作语言</a:t>
            </a:r>
            <a:endParaRPr lang="zh-CN" altLang="en-US" dirty="0"/>
          </a:p>
          <a:p>
            <a:r>
              <a:rPr lang="en-US" dirty="0"/>
              <a:t>SQL</a:t>
            </a:r>
            <a:r>
              <a:rPr lang="zh-CN" altLang="en-US" dirty="0"/>
              <a:t>约束</a:t>
            </a:r>
            <a:endParaRPr lang="zh-CN" altLang="en-US" dirty="0"/>
          </a:p>
          <a:p>
            <a:r>
              <a:rPr lang="en-US" altLang="zh-CN" dirty="0"/>
              <a:t>DQL</a:t>
            </a:r>
            <a:r>
              <a:rPr lang="zh-CN" altLang="en-US" dirty="0"/>
              <a:t>操作</a:t>
            </a:r>
            <a:endParaRPr lang="zh-CN" altLang="en-US" dirty="0"/>
          </a:p>
          <a:p>
            <a:r>
              <a:rPr lang="zh-CN" altLang="en-US" dirty="0"/>
              <a:t>多表操作</a:t>
            </a:r>
            <a:endParaRPr lang="zh-CN" altLang="en-US" dirty="0"/>
          </a:p>
          <a:p>
            <a:r>
              <a:rPr lang="en-US" altLang="zh-CN" dirty="0"/>
              <a:t>MySQL</a:t>
            </a:r>
            <a:r>
              <a:rPr lang="zh-CN" altLang="en-US" dirty="0"/>
              <a:t>索引</a:t>
            </a:r>
            <a:endParaRPr lang="zh-CN" altLang="en-US" dirty="0"/>
          </a:p>
          <a:p>
            <a:r>
              <a:rPr lang="zh-CN" altLang="en-US" dirty="0"/>
              <a:t>开窗函数</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SQL语句介绍</a:t>
            </a:r>
            <a:endParaRPr lang="zh-CN" altLang="en-US"/>
          </a:p>
        </p:txBody>
      </p:sp>
      <p:sp>
        <p:nvSpPr>
          <p:cNvPr id="4" name="文本占位符 3"/>
          <p:cNvSpPr>
            <a:spLocks noGrp="1"/>
          </p:cNvSpPr>
          <p:nvPr>
            <p:ph type="body" sz="quarter" idx="11"/>
          </p:nvPr>
        </p:nvSpPr>
        <p:spPr/>
        <p:txBody>
          <a:bodyPr/>
          <a:p>
            <a:r>
              <a:rPr lang="zh-CN" altLang="en-US"/>
              <a:t>结构化查询语言(Structured Query Language)简称SQL，是关系型数据库管理系统都需要遵循的规范，是数据库认识的语句。不同的数据库生产厂商都支持SQL语句，但都有特有内容。</a:t>
            </a:r>
            <a:endParaRPr lang="zh-CN" altLang="en-US"/>
          </a:p>
          <a:p>
            <a:r>
              <a:rPr lang="zh-CN" altLang="en-US"/>
              <a:t>普通话：各数据库厂商都遵循的ISO标准。</a:t>
            </a:r>
            <a:endParaRPr lang="zh-CN" altLang="en-US"/>
          </a:p>
          <a:p>
            <a:r>
              <a:rPr lang="zh-CN" altLang="en-US"/>
              <a:t>方言：数据库特有的关键字。</a:t>
            </a:r>
            <a:endParaRPr lang="zh-CN" altLang="en-US"/>
          </a:p>
        </p:txBody>
      </p:sp>
      <p:pic>
        <p:nvPicPr>
          <p:cNvPr id="24" name="图片 24"/>
          <p:cNvPicPr>
            <a:picLocks noChangeAspect="1"/>
          </p:cNvPicPr>
          <p:nvPr/>
        </p:nvPicPr>
        <p:blipFill>
          <a:blip r:embed="rId1"/>
          <a:stretch>
            <a:fillRect/>
          </a:stretch>
        </p:blipFill>
        <p:spPr>
          <a:xfrm>
            <a:off x="3174683" y="4017963"/>
            <a:ext cx="4238625" cy="18573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SQL语句分类</a:t>
            </a:r>
            <a:endParaRPr lang="zh-CN" altLang="en-US"/>
          </a:p>
        </p:txBody>
      </p:sp>
      <p:sp>
        <p:nvSpPr>
          <p:cNvPr id="4" name="文本占位符 3"/>
          <p:cNvSpPr>
            <a:spLocks noGrp="1"/>
          </p:cNvSpPr>
          <p:nvPr>
            <p:ph type="body" sz="quarter" idx="11"/>
          </p:nvPr>
        </p:nvSpPr>
        <p:spPr/>
        <p:txBody>
          <a:bodyPr/>
          <a:p>
            <a:pPr>
              <a:buFont typeface="Wingdings" panose="05000000000000000000" charset="0"/>
            </a:pPr>
            <a:r>
              <a:rPr lang="zh-CN" altLang="en-US"/>
              <a:t>SQL分类：</a:t>
            </a:r>
            <a:endParaRPr lang="zh-CN" altLang="en-US"/>
          </a:p>
          <a:p>
            <a:pPr marL="342900" indent="-342900">
              <a:buFont typeface="Arial" panose="020B0604020202020204" pitchFamily="34" charset="0"/>
              <a:buAutoNum type="arabicPeriod"/>
            </a:pPr>
            <a:r>
              <a:rPr lang="zh-CN" altLang="en-US"/>
              <a:t>数据定义语言：简称DDL(Data Definition Language)，用来定义数据库对象：数据库，表，列等。关键字：create，alter，drop等</a:t>
            </a:r>
            <a:endParaRPr lang="zh-CN" altLang="en-US"/>
          </a:p>
          <a:p>
            <a:pPr marL="342900" indent="-342900">
              <a:buAutoNum type="arabicPeriod"/>
            </a:pPr>
            <a:r>
              <a:rPr lang="zh-CN" altLang="en-US"/>
              <a:t>数据操作语言：简称DML(Data Manipulation Language)，用来对数据库中表的记录进行更新。关键字：insert，delete，update等</a:t>
            </a:r>
            <a:endParaRPr lang="zh-CN" altLang="en-US"/>
          </a:p>
          <a:p>
            <a:pPr marL="342900" indent="-342900">
              <a:buAutoNum type="arabicPeriod"/>
            </a:pPr>
            <a:r>
              <a:rPr lang="zh-CN" altLang="en-US"/>
              <a:t>数据控制语言：简称DCL(Data Control Language)，用来定义数据库的访问权限和安全级别，及创建用户。</a:t>
            </a:r>
            <a:endParaRPr lang="zh-CN" altLang="en-US"/>
          </a:p>
          <a:p>
            <a:r>
              <a:rPr lang="zh-CN" altLang="en-US"/>
              <a:t>数据查询语言：简称DQL(Data Query Language)，用来查询数据库中表的记录。关键字：select，from，where等</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SQL通用语法</a:t>
            </a:r>
            <a:endParaRPr lang="zh-CN" altLang="en-US"/>
          </a:p>
        </p:txBody>
      </p:sp>
      <p:sp>
        <p:nvSpPr>
          <p:cNvPr id="4" name="文本占位符 3"/>
          <p:cNvSpPr>
            <a:spLocks noGrp="1"/>
          </p:cNvSpPr>
          <p:nvPr>
            <p:ph type="body" sz="quarter" idx="11"/>
          </p:nvPr>
        </p:nvSpPr>
        <p:spPr/>
        <p:txBody>
          <a:bodyPr/>
          <a:p>
            <a:r>
              <a:rPr lang="zh-CN" altLang="en-US"/>
              <a:t>SQL语句可以单行或多行书写，以分号结尾</a:t>
            </a:r>
            <a:endParaRPr lang="zh-CN" altLang="en-US"/>
          </a:p>
          <a:p>
            <a:r>
              <a:rPr lang="zh-CN" altLang="en-US"/>
              <a:t>可使用空格和缩进来增强语句的可读性</a:t>
            </a:r>
            <a:endParaRPr lang="zh-CN" altLang="en-US"/>
          </a:p>
          <a:p>
            <a:r>
              <a:rPr lang="zh-CN" altLang="en-US"/>
              <a:t>MySQL数据库的SQL语句不区分大小写，关键字建议使用大写</a:t>
            </a:r>
            <a:endParaRPr lang="zh-CN" altLang="en-US"/>
          </a:p>
          <a:p>
            <a:r>
              <a:rPr lang="zh-CN" altLang="en-US"/>
              <a:t>例如：SELECT * FROM user。Select * from user; </a:t>
            </a:r>
            <a:endParaRPr lang="zh-CN" altLang="en-US"/>
          </a:p>
          <a:p>
            <a:r>
              <a:rPr lang="zh-CN" altLang="en-US"/>
              <a:t>同样可以使用/**/的方式完成注释  --  # </a:t>
            </a:r>
            <a:endParaRPr lang="zh-CN" altLang="en-US"/>
          </a:p>
          <a:p>
            <a:r>
              <a:rPr lang="zh-CN" altLang="en-US"/>
              <a:t>MySQL中的我们常使用的数据类型如下</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数据格式</a:t>
            </a:r>
            <a:endParaRPr lang="zh-CN" altLang="en-US"/>
          </a:p>
        </p:txBody>
      </p:sp>
      <p:pic>
        <p:nvPicPr>
          <p:cNvPr id="5" name="图片 4"/>
          <p:cNvPicPr>
            <a:picLocks noChangeAspect="1"/>
          </p:cNvPicPr>
          <p:nvPr/>
        </p:nvPicPr>
        <p:blipFill>
          <a:blip r:embed="rId1"/>
          <a:stretch>
            <a:fillRect/>
          </a:stretch>
        </p:blipFill>
        <p:spPr>
          <a:xfrm>
            <a:off x="2397760" y="1662430"/>
            <a:ext cx="6705600" cy="43891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rgbClr val="AD2B26"/>
                </a:solidFill>
              </a:rPr>
              <a:t>掌握</a:t>
            </a:r>
            <a:r>
              <a:rPr lang="en-US" altLang="zh-CN" dirty="0">
                <a:solidFill>
                  <a:srgbClr val="AD2B26"/>
                </a:solidFill>
              </a:rPr>
              <a:t>DDL</a:t>
            </a:r>
            <a:r>
              <a:rPr lang="zh-CN" altLang="en-US" dirty="0">
                <a:solidFill>
                  <a:srgbClr val="AD2B26"/>
                </a:solidFill>
              </a:rPr>
              <a:t>操作</a:t>
            </a:r>
            <a:endParaRPr lang="zh-CN" altLang="en-US" dirty="0">
              <a:solidFill>
                <a:srgbClr val="AD2B26"/>
              </a:solidFill>
            </a:endParaRPr>
          </a:p>
          <a:p>
            <a:r>
              <a:rPr kumimoji="1" lang="zh-CN" altLang="en-US" dirty="0"/>
              <a:t>了解mysql的约束</a:t>
            </a:r>
            <a:endParaRPr kumimoji="1" lang="zh-CN" altLang="en-US" dirty="0"/>
          </a:p>
          <a:p>
            <a:r>
              <a:rPr lang="zh-CN" altLang="en-US" dirty="0">
                <a:solidFill>
                  <a:srgbClr val="AD2B26"/>
                </a:solidFill>
                <a:sym typeface="+mn-ea"/>
              </a:rPr>
              <a:t>掌握</a:t>
            </a:r>
            <a:r>
              <a:rPr lang="en-US" altLang="zh-CN" dirty="0">
                <a:solidFill>
                  <a:srgbClr val="AD2B26"/>
                </a:solidFill>
                <a:sym typeface="+mn-ea"/>
              </a:rPr>
              <a:t>DML</a:t>
            </a:r>
            <a:r>
              <a:rPr lang="zh-CN" altLang="en-US" dirty="0">
                <a:solidFill>
                  <a:srgbClr val="AD2B26"/>
                </a:solidFill>
                <a:sym typeface="+mn-ea"/>
              </a:rPr>
              <a:t>操作</a:t>
            </a:r>
            <a:endParaRPr lang="en-US" altLang="zh-CN" dirty="0">
              <a:solidFill>
                <a:srgbClr val="AD2B26"/>
              </a:solidFill>
            </a:endParaRPr>
          </a:p>
          <a:p>
            <a:r>
              <a:rPr lang="zh-CN" altLang="en-US" dirty="0">
                <a:solidFill>
                  <a:srgbClr val="AD2B26"/>
                </a:solidFill>
                <a:sym typeface="+mn-ea"/>
              </a:rPr>
              <a:t>掌握</a:t>
            </a:r>
            <a:r>
              <a:rPr lang="en-US" altLang="zh-CN" dirty="0">
                <a:solidFill>
                  <a:srgbClr val="AD2B26"/>
                </a:solidFill>
                <a:sym typeface="+mn-ea"/>
              </a:rPr>
              <a:t>DQL</a:t>
            </a:r>
            <a:r>
              <a:rPr lang="zh-CN" altLang="en-US" dirty="0">
                <a:solidFill>
                  <a:srgbClr val="AD2B26"/>
                </a:solidFill>
                <a:sym typeface="+mn-ea"/>
              </a:rPr>
              <a:t>操作</a:t>
            </a:r>
            <a:endParaRPr lang="en-US" altLang="zh-CN" dirty="0">
              <a:solidFill>
                <a:srgbClr val="AD2B26"/>
              </a:solidFill>
            </a:endParaRPr>
          </a:p>
          <a:p>
            <a:r>
              <a:rPr lang="zh-CN" altLang="en-US" dirty="0">
                <a:solidFill>
                  <a:srgbClr val="AD2B26"/>
                </a:solidFill>
              </a:rPr>
              <a:t>掌握多表联查</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数据格式</a:t>
            </a:r>
            <a:endParaRPr lang="zh-CN" altLang="en-US"/>
          </a:p>
        </p:txBody>
      </p:sp>
      <p:pic>
        <p:nvPicPr>
          <p:cNvPr id="5" name="图片 4"/>
          <p:cNvPicPr>
            <a:picLocks noChangeAspect="1"/>
          </p:cNvPicPr>
          <p:nvPr/>
        </p:nvPicPr>
        <p:blipFill>
          <a:blip r:embed="rId1"/>
          <a:stretch>
            <a:fillRect/>
          </a:stretch>
        </p:blipFill>
        <p:spPr>
          <a:xfrm>
            <a:off x="1900555" y="1943100"/>
            <a:ext cx="6751320" cy="2971800"/>
          </a:xfrm>
          <a:prstGeom prst="rect">
            <a:avLst/>
          </a:prstGeom>
        </p:spPr>
      </p:pic>
      <p:pic>
        <p:nvPicPr>
          <p:cNvPr id="6" name="图片 5"/>
          <p:cNvPicPr>
            <a:picLocks noChangeAspect="1"/>
          </p:cNvPicPr>
          <p:nvPr/>
        </p:nvPicPr>
        <p:blipFill>
          <a:blip r:embed="rId2"/>
          <a:stretch>
            <a:fillRect/>
          </a:stretch>
        </p:blipFill>
        <p:spPr>
          <a:xfrm>
            <a:off x="1909445" y="4879340"/>
            <a:ext cx="6697980" cy="6019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342900" indent="-342900">
              <a:buFont typeface="Wingdings" panose="05000000000000000000" charset="0"/>
              <a:buChar char="l"/>
            </a:pPr>
            <a:r>
              <a:rPr lang="zh-CN" altLang="en-US" sz="1800">
                <a:sym typeface="+mn-ea"/>
              </a:rPr>
              <a:t>了解</a:t>
            </a:r>
            <a:r>
              <a:rPr lang="en-US" altLang="zh-CN" sz="1800">
                <a:sym typeface="+mn-ea"/>
              </a:rPr>
              <a:t>SQL</a:t>
            </a:r>
            <a:r>
              <a:rPr lang="zh-CN" altLang="en-US" sz="1800">
                <a:sym typeface="+mn-ea"/>
              </a:rPr>
              <a:t>分类</a:t>
            </a:r>
            <a:endParaRPr lang="zh-CN" altLang="en-US" sz="1800"/>
          </a:p>
          <a:p>
            <a:pPr marL="0" lvl="1" indent="0">
              <a:buNone/>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DDL</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（数据定义语言），</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DML</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（数据操作语言），</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DQL</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（数据查询语言），</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DCL</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（数据控制语言）</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lvl="1" indent="-285750">
              <a:buFont typeface="Wingdings" panose="05000000000000000000" charset="0"/>
              <a:buChar char="l"/>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了解常用的数据格式</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914400" lvl="3" indent="0">
              <a:buFont typeface="Wingdings" panose="05000000000000000000" charset="0"/>
              <a:buNone/>
            </a:pPr>
            <a:r>
              <a:rPr 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字符串类型，数值类型，日期类型</a:t>
            </a:r>
            <a:endParaRPr 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标题 3"/>
          <p:cNvSpPr>
            <a:spLocks noGrp="1"/>
          </p:cNvSpPr>
          <p:nvPr>
            <p:ph type="title"/>
          </p:nvPr>
        </p:nvSpPr>
        <p:spPr/>
        <p:txBody>
          <a:bodyPr/>
          <a:lstStyle/>
          <a:p>
            <a:r>
              <a:rPr>
                <a:sym typeface="+mn-ea"/>
              </a:rPr>
              <a:t>SQL语句</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43525" y="79375"/>
            <a:ext cx="5973445" cy="6190615"/>
          </a:xfrm>
        </p:spPr>
        <p:txBody>
          <a:bodyPr/>
          <a:lstStyle/>
          <a:p>
            <a:r>
              <a:rPr lang="en-US" dirty="0"/>
              <a:t>数据库介绍</a:t>
            </a:r>
            <a:endParaRPr lang="en-US" dirty="0"/>
          </a:p>
          <a:p>
            <a:r>
              <a:rPr lang="zh-CN" altLang="en-US" dirty="0"/>
              <a:t>MySQL数据库安装和使用</a:t>
            </a:r>
            <a:endParaRPr lang="zh-CN" altLang="en-US" dirty="0"/>
          </a:p>
          <a:p>
            <a:r>
              <a:rPr lang="zh-CN" altLang="en-US" dirty="0"/>
              <a:t>SQL语句</a:t>
            </a:r>
            <a:endParaRPr lang="zh-CN" altLang="en-US" dirty="0"/>
          </a:p>
          <a:p>
            <a:pPr algn="l"/>
            <a:r>
              <a:rPr lang="en-US" dirty="0">
                <a:solidFill>
                  <a:srgbClr val="FF0000"/>
                </a:solidFill>
              </a:rPr>
              <a:t>DDL之数据库操作</a:t>
            </a:r>
            <a:endParaRPr lang="en-US" dirty="0">
              <a:solidFill>
                <a:srgbClr val="FF0000"/>
              </a:solidFill>
            </a:endParaRPr>
          </a:p>
          <a:p>
            <a:r>
              <a:rPr lang="en-US" altLang="zh-CN" dirty="0"/>
              <a:t>DDL</a:t>
            </a:r>
            <a:r>
              <a:rPr lang="zh-CN" altLang="en-US" dirty="0"/>
              <a:t>之表操作</a:t>
            </a:r>
            <a:endParaRPr lang="en-US" altLang="zh-CN" dirty="0"/>
          </a:p>
          <a:p>
            <a:r>
              <a:rPr lang="en-US" dirty="0"/>
              <a:t>DML</a:t>
            </a:r>
            <a:r>
              <a:rPr lang="zh-CN" altLang="en-US" dirty="0"/>
              <a:t>数据库操作语言</a:t>
            </a:r>
            <a:endParaRPr lang="zh-CN" altLang="en-US" dirty="0"/>
          </a:p>
          <a:p>
            <a:r>
              <a:rPr lang="en-US" dirty="0"/>
              <a:t>SQL</a:t>
            </a:r>
            <a:r>
              <a:rPr lang="zh-CN" altLang="en-US" dirty="0"/>
              <a:t>约束</a:t>
            </a:r>
            <a:endParaRPr lang="zh-CN" altLang="en-US" dirty="0"/>
          </a:p>
          <a:p>
            <a:r>
              <a:rPr lang="en-US" altLang="zh-CN" dirty="0"/>
              <a:t>DQL</a:t>
            </a:r>
            <a:r>
              <a:rPr lang="zh-CN" altLang="en-US" dirty="0"/>
              <a:t>操作</a:t>
            </a:r>
            <a:endParaRPr lang="zh-CN" altLang="en-US" dirty="0"/>
          </a:p>
          <a:p>
            <a:r>
              <a:rPr lang="zh-CN" altLang="en-US" dirty="0"/>
              <a:t>多表操作</a:t>
            </a:r>
            <a:endParaRPr lang="zh-CN" altLang="en-US" dirty="0"/>
          </a:p>
          <a:p>
            <a:r>
              <a:rPr lang="en-US" altLang="zh-CN" dirty="0"/>
              <a:t>MySQL</a:t>
            </a:r>
            <a:r>
              <a:rPr lang="zh-CN" altLang="en-US" dirty="0"/>
              <a:t>索引</a:t>
            </a:r>
            <a:endParaRPr lang="zh-CN" altLang="en-US" dirty="0"/>
          </a:p>
          <a:p>
            <a:r>
              <a:rPr lang="zh-CN" altLang="en-US" dirty="0"/>
              <a:t>开窗函数</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创建数据库</a:t>
            </a:r>
            <a:endParaRPr lang="zh-CN" altLang="en-US"/>
          </a:p>
        </p:txBody>
      </p:sp>
      <p:sp>
        <p:nvSpPr>
          <p:cNvPr id="4" name="文本占位符 3"/>
          <p:cNvSpPr>
            <a:spLocks noGrp="1"/>
          </p:cNvSpPr>
          <p:nvPr>
            <p:ph type="body" sz="quarter" idx="11"/>
          </p:nvPr>
        </p:nvSpPr>
        <p:spPr/>
        <p:txBody>
          <a:bodyPr/>
          <a:p>
            <a:r>
              <a:rPr lang="zh-CN" altLang="en-US"/>
              <a:t>格式:</a:t>
            </a:r>
            <a:endParaRPr lang="zh-CN" altLang="en-US"/>
          </a:p>
        </p:txBody>
      </p:sp>
      <p:graphicFrame>
        <p:nvGraphicFramePr>
          <p:cNvPr id="5" name="表格 4"/>
          <p:cNvGraphicFramePr/>
          <p:nvPr>
            <p:custDataLst>
              <p:tags r:id="rId1"/>
            </p:custDataLst>
          </p:nvPr>
        </p:nvGraphicFramePr>
        <p:xfrm>
          <a:off x="1601470" y="274320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create database 数据库名;    #直接创建数据库，如果存在则报错</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create database if not exists bigdata_db;  #如果数据库不存在则创建</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create database 数据库名 character set 字符集; #创建数据库时设置字符集</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10" name="图片 3"/>
          <p:cNvPicPr>
            <a:picLocks noChangeAspect="1"/>
          </p:cNvPicPr>
          <p:nvPr/>
        </p:nvPicPr>
        <p:blipFill>
          <a:blip r:embed="rId2"/>
          <a:stretch>
            <a:fillRect/>
          </a:stretch>
        </p:blipFill>
        <p:spPr>
          <a:xfrm>
            <a:off x="2931160" y="4607243"/>
            <a:ext cx="3688080" cy="104965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查看MySQL服务器中的所有的数据库</a:t>
            </a:r>
            <a:endParaRPr lang="zh-CN" altLang="en-US"/>
          </a:p>
        </p:txBody>
      </p:sp>
      <p:graphicFrame>
        <p:nvGraphicFramePr>
          <p:cNvPr id="5" name="表格 4"/>
          <p:cNvGraphicFramePr/>
          <p:nvPr>
            <p:custDataLst>
              <p:tags r:id="rId1"/>
            </p:custDataLst>
          </p:nvPr>
        </p:nvGraphicFramePr>
        <p:xfrm>
          <a:off x="1765300" y="2287270"/>
          <a:ext cx="8423275" cy="579755"/>
        </p:xfrm>
        <a:graphic>
          <a:graphicData uri="http://schemas.openxmlformats.org/drawingml/2006/table">
            <a:tbl>
              <a:tblPr firstRow="1" bandRow="1">
                <a:tableStyleId>{5940675A-B579-460E-94D1-54222C63F5DA}</a:tableStyleId>
              </a:tblPr>
              <a:tblGrid>
                <a:gridCol w="8423275"/>
              </a:tblGrid>
              <a:tr h="57975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show databases;</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11" name="图片 4"/>
          <p:cNvPicPr>
            <a:picLocks noChangeAspect="1"/>
          </p:cNvPicPr>
          <p:nvPr/>
        </p:nvPicPr>
        <p:blipFill>
          <a:blip r:embed="rId2"/>
          <a:stretch>
            <a:fillRect/>
          </a:stretch>
        </p:blipFill>
        <p:spPr>
          <a:xfrm>
            <a:off x="3057525" y="3166745"/>
            <a:ext cx="2444750" cy="311975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删除数据库</a:t>
            </a:r>
            <a:endParaRPr lang="zh-CN" altLang="en-US"/>
          </a:p>
        </p:txBody>
      </p:sp>
      <p:sp>
        <p:nvSpPr>
          <p:cNvPr id="4" name="文本占位符 3"/>
          <p:cNvSpPr>
            <a:spLocks noGrp="1"/>
          </p:cNvSpPr>
          <p:nvPr>
            <p:ph type="body" sz="quarter" idx="11"/>
          </p:nvPr>
        </p:nvSpPr>
        <p:spPr/>
        <p:txBody>
          <a:bodyPr/>
          <a:p>
            <a:r>
              <a:rPr lang="zh-CN" altLang="en-US"/>
              <a:t>格式：</a:t>
            </a:r>
            <a:endParaRPr lang="zh-CN" altLang="en-US"/>
          </a:p>
          <a:p>
            <a:r>
              <a:rPr lang="zh-CN" altLang="en-US"/>
              <a:t>drop database 数据库名称</a:t>
            </a:r>
            <a:endParaRPr lang="zh-CN" altLang="en-US"/>
          </a:p>
        </p:txBody>
      </p:sp>
      <p:graphicFrame>
        <p:nvGraphicFramePr>
          <p:cNvPr id="5" name="表格 4"/>
          <p:cNvGraphicFramePr/>
          <p:nvPr>
            <p:custDataLst>
              <p:tags r:id="rId1"/>
            </p:custDataLst>
          </p:nvPr>
        </p:nvGraphicFramePr>
        <p:xfrm>
          <a:off x="1619250" y="2870200"/>
          <a:ext cx="5454015" cy="452755"/>
        </p:xfrm>
        <a:graphic>
          <a:graphicData uri="http://schemas.openxmlformats.org/drawingml/2006/table">
            <a:tbl>
              <a:tblPr firstRow="1" bandRow="1">
                <a:tableStyleId>{5940675A-B579-460E-94D1-54222C63F5DA}</a:tableStyleId>
              </a:tblPr>
              <a:tblGrid>
                <a:gridCol w="5454015"/>
              </a:tblGrid>
              <a:tr h="45275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drop database bigdata_db;</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12" name="图片 5"/>
          <p:cNvPicPr>
            <a:picLocks noChangeAspect="1"/>
          </p:cNvPicPr>
          <p:nvPr/>
        </p:nvPicPr>
        <p:blipFill>
          <a:blip r:embed="rId2"/>
          <a:stretch>
            <a:fillRect/>
          </a:stretch>
        </p:blipFill>
        <p:spPr>
          <a:xfrm>
            <a:off x="3056890" y="3924618"/>
            <a:ext cx="3638550" cy="993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使用数据库</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选择数据库</a:t>
            </a:r>
            <a:endParaRPr lang="zh-CN" altLang="en-US"/>
          </a:p>
          <a:p>
            <a:r>
              <a:rPr lang="en-US" altLang="zh-CN"/>
              <a:t> 	 </a:t>
            </a:r>
            <a:r>
              <a:rPr lang="zh-CN" altLang="en-US"/>
              <a:t>use   数据库名字</a:t>
            </a:r>
            <a:endParaRPr lang="zh-CN" altLang="en-US"/>
          </a:p>
          <a:p>
            <a:endParaRPr lang="zh-CN" altLang="en-US"/>
          </a:p>
          <a:p>
            <a:endParaRPr lang="zh-CN" altLang="en-US"/>
          </a:p>
          <a:p>
            <a:pPr marL="285750" indent="-285750">
              <a:buFont typeface="Wingdings" panose="05000000000000000000" charset="0"/>
              <a:buChar char="l"/>
            </a:pPr>
            <a:r>
              <a:rPr lang="zh-CN" altLang="en-US"/>
              <a:t>查看正在使用的数据库:</a:t>
            </a:r>
            <a:endParaRPr lang="zh-CN" altLang="en-US"/>
          </a:p>
        </p:txBody>
      </p:sp>
      <p:graphicFrame>
        <p:nvGraphicFramePr>
          <p:cNvPr id="5" name="表格 4"/>
          <p:cNvGraphicFramePr/>
          <p:nvPr>
            <p:custDataLst>
              <p:tags r:id="rId1"/>
            </p:custDataLst>
          </p:nvPr>
        </p:nvGraphicFramePr>
        <p:xfrm>
          <a:off x="1610995" y="2679065"/>
          <a:ext cx="8423275" cy="443230"/>
        </p:xfrm>
        <a:graphic>
          <a:graphicData uri="http://schemas.openxmlformats.org/drawingml/2006/table">
            <a:tbl>
              <a:tblPr firstRow="1" bandRow="1">
                <a:tableStyleId>{5940675A-B579-460E-94D1-54222C63F5DA}</a:tableStyleId>
              </a:tblPr>
              <a:tblGrid>
                <a:gridCol w="8423275"/>
              </a:tblGrid>
              <a:tr h="443230">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use bigdata_db;</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custDataLst>
              <p:tags r:id="rId2"/>
            </p:custDataLst>
          </p:nvPr>
        </p:nvGraphicFramePr>
        <p:xfrm>
          <a:off x="1610995" y="3902710"/>
          <a:ext cx="8004175" cy="432435"/>
        </p:xfrm>
        <a:graphic>
          <a:graphicData uri="http://schemas.openxmlformats.org/drawingml/2006/table">
            <a:tbl>
              <a:tblPr firstRow="1" bandRow="1">
                <a:tableStyleId>{5940675A-B579-460E-94D1-54222C63F5DA}</a:tableStyleId>
              </a:tblPr>
              <a:tblGrid>
                <a:gridCol w="8004175"/>
              </a:tblGrid>
              <a:tr h="43243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select database();</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13" name="图片 6"/>
          <p:cNvPicPr>
            <a:picLocks noChangeAspect="1"/>
          </p:cNvPicPr>
          <p:nvPr/>
        </p:nvPicPr>
        <p:blipFill>
          <a:blip r:embed="rId3"/>
          <a:stretch>
            <a:fillRect/>
          </a:stretch>
        </p:blipFill>
        <p:spPr>
          <a:xfrm>
            <a:off x="3475990" y="4604068"/>
            <a:ext cx="2217420" cy="171259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342900" indent="-342900">
              <a:buFont typeface="Wingdings" panose="05000000000000000000" charset="0"/>
              <a:buChar char="l"/>
            </a:pPr>
            <a:r>
              <a:rPr lang="zh-CN" sz="1800">
                <a:sym typeface="+mn-ea"/>
              </a:rPr>
              <a:t>数据库基本操作</a:t>
            </a:r>
            <a:endParaRPr lang="zh-CN" altLang="en-US" sz="1800"/>
          </a:p>
          <a:p>
            <a:pPr marL="0" lvl="1" indent="0">
              <a:buNone/>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创建数据库</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1" indent="0">
              <a:buNone/>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查看数据库信息</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1" indent="0">
              <a:buNone/>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删除数据库</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1" indent="0">
              <a:buNone/>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使用数据库</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标题 3"/>
          <p:cNvSpPr>
            <a:spLocks noGrp="1"/>
          </p:cNvSpPr>
          <p:nvPr>
            <p:ph type="title"/>
          </p:nvPr>
        </p:nvSpPr>
        <p:spPr/>
        <p:txBody>
          <a:bodyPr/>
          <a:lstStyle/>
          <a:p>
            <a:r>
              <a:rPr lang="en-US" altLang="zh-CN">
                <a:sym typeface="+mn-ea"/>
              </a:rPr>
              <a:t>DDL</a:t>
            </a:r>
            <a:r>
              <a:rPr>
                <a:sym typeface="+mn-ea"/>
              </a:rPr>
              <a:t>之数据库操作</a:t>
            </a:r>
            <a:endParaRPr dirty="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43525" y="79375"/>
            <a:ext cx="5973445" cy="6190615"/>
          </a:xfrm>
        </p:spPr>
        <p:txBody>
          <a:bodyPr/>
          <a:lstStyle/>
          <a:p>
            <a:r>
              <a:rPr lang="en-US" dirty="0"/>
              <a:t>数据库介绍</a:t>
            </a:r>
            <a:endParaRPr lang="en-US" dirty="0"/>
          </a:p>
          <a:p>
            <a:r>
              <a:rPr lang="zh-CN" altLang="en-US" dirty="0"/>
              <a:t>MySQL数据库安装和使用</a:t>
            </a:r>
            <a:endParaRPr lang="zh-CN" altLang="en-US" dirty="0"/>
          </a:p>
          <a:p>
            <a:r>
              <a:rPr lang="zh-CN" altLang="en-US" dirty="0"/>
              <a:t>SQL语句</a:t>
            </a:r>
            <a:endParaRPr lang="zh-CN" altLang="en-US" dirty="0"/>
          </a:p>
          <a:p>
            <a:pPr algn="l"/>
            <a:r>
              <a:rPr lang="en-US" dirty="0"/>
              <a:t>DDL之数据库操作</a:t>
            </a:r>
            <a:endParaRPr lang="en-US" dirty="0"/>
          </a:p>
          <a:p>
            <a:r>
              <a:rPr lang="en-US" dirty="0">
                <a:solidFill>
                  <a:srgbClr val="FF0000"/>
                </a:solidFill>
              </a:rPr>
              <a:t>DDL之表操作</a:t>
            </a:r>
            <a:endParaRPr lang="en-US" dirty="0">
              <a:solidFill>
                <a:srgbClr val="FF0000"/>
              </a:solidFill>
            </a:endParaRPr>
          </a:p>
          <a:p>
            <a:r>
              <a:rPr lang="en-US" dirty="0"/>
              <a:t>DML</a:t>
            </a:r>
            <a:r>
              <a:rPr lang="zh-CN" altLang="en-US" dirty="0"/>
              <a:t>数据库操作语言</a:t>
            </a:r>
            <a:endParaRPr lang="zh-CN" altLang="en-US" dirty="0"/>
          </a:p>
          <a:p>
            <a:r>
              <a:rPr lang="en-US" dirty="0"/>
              <a:t>SQL</a:t>
            </a:r>
            <a:r>
              <a:rPr lang="zh-CN" altLang="en-US" dirty="0"/>
              <a:t>约束</a:t>
            </a:r>
            <a:endParaRPr lang="zh-CN" altLang="en-US" dirty="0"/>
          </a:p>
          <a:p>
            <a:r>
              <a:rPr lang="en-US" altLang="zh-CN" dirty="0"/>
              <a:t>DQL</a:t>
            </a:r>
            <a:r>
              <a:rPr lang="zh-CN" altLang="en-US" dirty="0"/>
              <a:t>操作</a:t>
            </a:r>
            <a:endParaRPr lang="zh-CN" altLang="en-US" dirty="0"/>
          </a:p>
          <a:p>
            <a:r>
              <a:rPr lang="zh-CN" altLang="en-US" dirty="0"/>
              <a:t>多表操作</a:t>
            </a:r>
            <a:endParaRPr lang="zh-CN" altLang="en-US" dirty="0"/>
          </a:p>
          <a:p>
            <a:r>
              <a:rPr lang="en-US" altLang="zh-CN" dirty="0"/>
              <a:t>MySQL</a:t>
            </a:r>
            <a:r>
              <a:rPr lang="zh-CN" altLang="en-US" dirty="0"/>
              <a:t>索引</a:t>
            </a:r>
            <a:endParaRPr lang="zh-CN" altLang="en-US" dirty="0"/>
          </a:p>
          <a:p>
            <a:r>
              <a:rPr lang="zh-CN" altLang="en-US" dirty="0"/>
              <a:t>开窗函数</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创建表</a:t>
            </a:r>
            <a:endParaRPr lang="zh-CN" altLang="en-US"/>
          </a:p>
        </p:txBody>
      </p:sp>
      <p:sp>
        <p:nvSpPr>
          <p:cNvPr id="4" name="文本占位符 3"/>
          <p:cNvSpPr>
            <a:spLocks noGrp="1"/>
          </p:cNvSpPr>
          <p:nvPr>
            <p:ph type="body" sz="quarter" idx="11"/>
          </p:nvPr>
        </p:nvSpPr>
        <p:spPr/>
        <p:txBody>
          <a:bodyPr/>
          <a:p>
            <a:r>
              <a:rPr lang="zh-CN" altLang="en-US"/>
              <a:t>格式：</a:t>
            </a:r>
            <a:endParaRPr lang="zh-CN" altLang="en-US"/>
          </a:p>
        </p:txBody>
      </p:sp>
      <p:graphicFrame>
        <p:nvGraphicFramePr>
          <p:cNvPr id="5" name="表格 4"/>
          <p:cNvGraphicFramePr/>
          <p:nvPr>
            <p:custDataLst>
              <p:tags r:id="rId1"/>
            </p:custDataLst>
          </p:nvPr>
        </p:nvGraphicFramePr>
        <p:xfrm>
          <a:off x="1765300" y="228727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zh-CN" altLang="en-US" sz="2400" dirty="0">
                          <a:solidFill>
                            <a:srgbClr val="AD2B26"/>
                          </a:solidFill>
                          <a:latin typeface="Alibaba PuHuiTi M" pitchFamily="18" charset="-122"/>
                          <a:ea typeface="Alibaba PuHuiTi M" pitchFamily="18" charset="-122"/>
                          <a:cs typeface="Alibaba PuHuiTi M" pitchFamily="18" charset="-122"/>
                        </a:rPr>
                        <a:t>create table if not exists 表名(</a:t>
                      </a:r>
                      <a:endParaRPr lang="zh-CN" altLang="en-US" sz="2400" dirty="0">
                        <a:solidFill>
                          <a:srgbClr val="AD2B26"/>
                        </a:solidFill>
                        <a:latin typeface="Alibaba PuHuiTi M" pitchFamily="18" charset="-122"/>
                        <a:ea typeface="Alibaba PuHuiTi M" pitchFamily="18" charset="-122"/>
                        <a:cs typeface="Alibaba PuHuiTi M" pitchFamily="18" charset="-122"/>
                      </a:endParaRPr>
                    </a:p>
                    <a:p>
                      <a:pPr indent="0">
                        <a:buNone/>
                      </a:pPr>
                      <a:r>
                        <a:rPr lang="zh-CN" altLang="en-US" sz="2400" dirty="0">
                          <a:solidFill>
                            <a:srgbClr val="AD2B26"/>
                          </a:solidFill>
                          <a:latin typeface="Alibaba PuHuiTi M" pitchFamily="18" charset="-122"/>
                          <a:ea typeface="Alibaba PuHuiTi M" pitchFamily="18" charset="-122"/>
                          <a:cs typeface="Alibaba PuHuiTi M" pitchFamily="18" charset="-122"/>
                        </a:rPr>
                        <a:t>字段名  类型(长度) [约束],</a:t>
                      </a:r>
                      <a:endParaRPr lang="zh-CN" altLang="en-US" sz="2400" dirty="0">
                        <a:solidFill>
                          <a:srgbClr val="AD2B26"/>
                        </a:solidFill>
                        <a:latin typeface="Alibaba PuHuiTi M" pitchFamily="18" charset="-122"/>
                        <a:ea typeface="Alibaba PuHuiTi M" pitchFamily="18" charset="-122"/>
                        <a:cs typeface="Alibaba PuHuiTi M" pitchFamily="18" charset="-122"/>
                      </a:endParaRPr>
                    </a:p>
                    <a:p>
                      <a:pPr indent="0">
                        <a:buNone/>
                      </a:pPr>
                      <a:r>
                        <a:rPr lang="zh-CN" altLang="en-US" sz="2400" dirty="0">
                          <a:solidFill>
                            <a:srgbClr val="AD2B26"/>
                          </a:solidFill>
                          <a:latin typeface="Alibaba PuHuiTi M" pitchFamily="18" charset="-122"/>
                          <a:ea typeface="Alibaba PuHuiTi M" pitchFamily="18" charset="-122"/>
                          <a:cs typeface="Alibaba PuHuiTi M" pitchFamily="18" charset="-122"/>
                        </a:rPr>
                        <a:t>字段名  类型(长度) [约束],</a:t>
                      </a:r>
                      <a:endParaRPr lang="zh-CN" altLang="en-US" sz="2400" dirty="0">
                        <a:solidFill>
                          <a:srgbClr val="AD2B26"/>
                        </a:solidFill>
                        <a:latin typeface="Alibaba PuHuiTi M" pitchFamily="18" charset="-122"/>
                        <a:ea typeface="Alibaba PuHuiTi M" pitchFamily="18" charset="-122"/>
                        <a:cs typeface="Alibaba PuHuiTi M" pitchFamily="18" charset="-122"/>
                      </a:endParaRPr>
                    </a:p>
                    <a:p>
                      <a:pPr indent="0">
                        <a:buNone/>
                      </a:pPr>
                      <a:r>
                        <a:rPr lang="zh-CN" altLang="en-US" sz="2400" dirty="0">
                          <a:solidFill>
                            <a:srgbClr val="AD2B26"/>
                          </a:solidFill>
                          <a:latin typeface="Alibaba PuHuiTi M" pitchFamily="18" charset="-122"/>
                          <a:ea typeface="Alibaba PuHuiTi M" pitchFamily="18" charset="-122"/>
                          <a:cs typeface="Alibaba PuHuiTi M" pitchFamily="18" charset="-122"/>
                        </a:rPr>
                        <a:t>   ...</a:t>
                      </a:r>
                      <a:endParaRPr lang="zh-CN" altLang="en-US" sz="2400" dirty="0">
                        <a:solidFill>
                          <a:srgbClr val="AD2B26"/>
                        </a:solidFill>
                        <a:latin typeface="Alibaba PuHuiTi M" pitchFamily="18" charset="-122"/>
                        <a:ea typeface="Alibaba PuHuiTi M" pitchFamily="18" charset="-122"/>
                        <a:cs typeface="Alibaba PuHuiTi M" pitchFamily="18" charset="-122"/>
                      </a:endParaRPr>
                    </a:p>
                    <a:p>
                      <a:pPr indent="0">
                        <a:buNone/>
                      </a:pPr>
                      <a:r>
                        <a:rPr lang="zh-CN" altLang="en-US" sz="2400" dirty="0">
                          <a:solidFill>
                            <a:srgbClr val="AD2B26"/>
                          </a:solidFill>
                          <a:latin typeface="Alibaba PuHuiTi M" pitchFamily="18" charset="-122"/>
                          <a:ea typeface="Alibaba PuHuiTi M" pitchFamily="18" charset="-122"/>
                          <a:cs typeface="Alibaba PuHuiTi M" pitchFamily="18" charset="-122"/>
                        </a:rPr>
                        <a:t>);</a:t>
                      </a:r>
                      <a:endParaRPr lang="zh-CN" altLang="en-US" sz="2400" dirty="0">
                        <a:solidFill>
                          <a:srgbClr val="AD2B26"/>
                        </a:solidFill>
                        <a:latin typeface="Alibaba PuHuiTi M" pitchFamily="18" charset="-122"/>
                        <a:ea typeface="Alibaba PuHuiTi M" pitchFamily="18" charset="-122"/>
                        <a:cs typeface="Alibaba PuHuiTi M"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类型：</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varchar(n)字符串</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int   整形</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double浮点</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date   时间</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timestamp时间戳</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约束：</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primary key  主键，被主键修饰字段中的数据，不能重复、不能为null。</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43525" y="79375"/>
            <a:ext cx="5973445" cy="6190615"/>
          </a:xfrm>
        </p:spPr>
        <p:txBody>
          <a:bodyPr/>
          <a:lstStyle/>
          <a:p>
            <a:r>
              <a:rPr lang="zh-CN" altLang="en-US" dirty="0">
                <a:solidFill>
                  <a:srgbClr val="FF0000"/>
                </a:solidFill>
              </a:rPr>
              <a:t>数据库介绍</a:t>
            </a:r>
            <a:endParaRPr lang="en-US" altLang="zh-CN" dirty="0">
              <a:solidFill>
                <a:srgbClr val="FF0000"/>
              </a:solidFill>
            </a:endParaRPr>
          </a:p>
          <a:p>
            <a:r>
              <a:rPr lang="en-US" dirty="0"/>
              <a:t>MySQL数据库安装和使用</a:t>
            </a:r>
            <a:endParaRPr lang="en-US" dirty="0"/>
          </a:p>
          <a:p>
            <a:r>
              <a:rPr lang="en-US" dirty="0"/>
              <a:t>SQL</a:t>
            </a:r>
            <a:r>
              <a:rPr lang="zh-CN" altLang="en-US" dirty="0"/>
              <a:t>语句</a:t>
            </a:r>
            <a:endParaRPr lang="zh-CN" altLang="en-US" dirty="0"/>
          </a:p>
          <a:p>
            <a:r>
              <a:rPr lang="en-US" dirty="0"/>
              <a:t>DDL</a:t>
            </a:r>
            <a:r>
              <a:rPr lang="zh-CN" altLang="en-US" dirty="0"/>
              <a:t>之数据库操作</a:t>
            </a:r>
            <a:endParaRPr lang="zh-CN" altLang="en-US" dirty="0"/>
          </a:p>
          <a:p>
            <a:r>
              <a:rPr lang="en-US" altLang="zh-CN" dirty="0"/>
              <a:t>DDL</a:t>
            </a:r>
            <a:r>
              <a:rPr lang="zh-CN" altLang="en-US" dirty="0"/>
              <a:t>之表操作</a:t>
            </a:r>
            <a:endParaRPr lang="en-US" altLang="zh-CN" dirty="0"/>
          </a:p>
          <a:p>
            <a:r>
              <a:rPr lang="en-US" dirty="0"/>
              <a:t>DML</a:t>
            </a:r>
            <a:r>
              <a:rPr lang="zh-CN" altLang="en-US" dirty="0"/>
              <a:t>数据库操作语言</a:t>
            </a:r>
            <a:endParaRPr lang="zh-CN" altLang="en-US" dirty="0"/>
          </a:p>
          <a:p>
            <a:r>
              <a:rPr lang="en-US" dirty="0"/>
              <a:t>SQL</a:t>
            </a:r>
            <a:r>
              <a:rPr lang="zh-CN" altLang="en-US" dirty="0"/>
              <a:t>约束</a:t>
            </a:r>
            <a:endParaRPr lang="zh-CN" altLang="en-US" dirty="0"/>
          </a:p>
          <a:p>
            <a:r>
              <a:rPr lang="en-US" altLang="zh-CN" dirty="0"/>
              <a:t>DQL</a:t>
            </a:r>
            <a:r>
              <a:rPr lang="zh-CN" altLang="en-US" dirty="0"/>
              <a:t>操作</a:t>
            </a:r>
            <a:endParaRPr lang="zh-CN" altLang="en-US" dirty="0"/>
          </a:p>
          <a:p>
            <a:r>
              <a:rPr lang="zh-CN" altLang="en-US" dirty="0"/>
              <a:t>多表操作</a:t>
            </a:r>
            <a:endParaRPr lang="zh-CN" altLang="en-US" dirty="0"/>
          </a:p>
          <a:p>
            <a:r>
              <a:rPr lang="en-US" altLang="zh-CN" dirty="0"/>
              <a:t>MySQL</a:t>
            </a:r>
            <a:r>
              <a:rPr lang="zh-CN" altLang="en-US" dirty="0"/>
              <a:t>索引</a:t>
            </a:r>
            <a:endParaRPr lang="zh-CN" altLang="en-US" dirty="0"/>
          </a:p>
          <a:p>
            <a:r>
              <a:rPr lang="zh-CN" altLang="en-US" dirty="0"/>
              <a:t>开窗函数</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创建表</a:t>
            </a:r>
            <a:endParaRPr lang="zh-CN" altLang="en-US"/>
          </a:p>
        </p:txBody>
      </p:sp>
      <p:sp>
        <p:nvSpPr>
          <p:cNvPr id="4" name="文本占位符 3"/>
          <p:cNvSpPr>
            <a:spLocks noGrp="1"/>
          </p:cNvSpPr>
          <p:nvPr>
            <p:ph type="body" sz="quarter" idx="11"/>
          </p:nvPr>
        </p:nvSpPr>
        <p:spPr/>
        <p:txBody>
          <a:bodyPr/>
          <a:p>
            <a:r>
              <a:rPr lang="zh-CN" altLang="en-US"/>
              <a:t>实例:</a:t>
            </a:r>
            <a:endParaRPr lang="zh-CN" altLang="en-US"/>
          </a:p>
        </p:txBody>
      </p:sp>
      <p:graphicFrame>
        <p:nvGraphicFramePr>
          <p:cNvPr id="5" name="表格 4"/>
          <p:cNvGraphicFramePr/>
          <p:nvPr>
            <p:custDataLst>
              <p:tags r:id="rId1"/>
            </p:custDataLst>
          </p:nvPr>
        </p:nvGraphicFramePr>
        <p:xfrm>
          <a:off x="1591945" y="2414905"/>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###创建分类表</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CREATE TABLE category (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cid varchar(20) primary key,#分类ID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cname VARCHAR(100) #分类名称</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查看表</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查看数据库中的所有表：</a:t>
            </a:r>
            <a:endParaRPr lang="zh-CN" altLang="en-US"/>
          </a:p>
          <a:p>
            <a:r>
              <a:rPr lang="en-US" altLang="zh-CN"/>
              <a:t>	</a:t>
            </a:r>
            <a:r>
              <a:rPr lang="zh-CN" altLang="en-US"/>
              <a:t>格式:show tables;</a:t>
            </a:r>
            <a:endParaRPr lang="zh-CN" altLang="en-US"/>
          </a:p>
          <a:p>
            <a:endParaRPr lang="zh-CN" altLang="en-US"/>
          </a:p>
          <a:p>
            <a:endParaRPr lang="zh-CN" altLang="en-US"/>
          </a:p>
          <a:p>
            <a:pPr marL="285750" indent="-285750">
              <a:buFont typeface="Wingdings" panose="05000000000000000000" charset="0"/>
              <a:buChar char="l"/>
            </a:pPr>
            <a:r>
              <a:rPr lang="zh-CN" altLang="en-US"/>
              <a:t>查看表结构：</a:t>
            </a:r>
            <a:endParaRPr lang="zh-CN" altLang="en-US"/>
          </a:p>
          <a:p>
            <a:r>
              <a:rPr lang="en-US" altLang="zh-CN"/>
              <a:t>	</a:t>
            </a:r>
            <a:r>
              <a:rPr lang="zh-CN" altLang="en-US"/>
              <a:t>格式：desc 表名;</a:t>
            </a:r>
            <a:endParaRPr lang="zh-CN" altLang="en-US"/>
          </a:p>
          <a:p>
            <a:r>
              <a:rPr lang="en-US" altLang="zh-CN"/>
              <a:t>	</a:t>
            </a:r>
            <a:r>
              <a:rPr lang="zh-CN" altLang="en-US"/>
              <a:t>例如：desc sort;</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删除表</a:t>
            </a:r>
            <a:endParaRPr lang="zh-CN" altLang="en-US"/>
          </a:p>
        </p:txBody>
      </p:sp>
      <p:sp>
        <p:nvSpPr>
          <p:cNvPr id="4" name="文本占位符 3"/>
          <p:cNvSpPr>
            <a:spLocks noGrp="1"/>
          </p:cNvSpPr>
          <p:nvPr>
            <p:ph type="body" sz="quarter" idx="11"/>
          </p:nvPr>
        </p:nvSpPr>
        <p:spPr/>
        <p:txBody>
          <a:bodyPr/>
          <a:p>
            <a:r>
              <a:rPr lang="zh-CN" altLang="en-US"/>
              <a:t>格式：drop table 表名;</a:t>
            </a:r>
            <a:endParaRPr lang="zh-CN" altLang="en-US"/>
          </a:p>
          <a:p>
            <a:endParaRPr lang="zh-CN" altLang="en-US"/>
          </a:p>
          <a:p>
            <a:endParaRPr lang="zh-CN" altLang="en-US"/>
          </a:p>
          <a:p>
            <a:endParaRPr lang="zh-CN" altLang="en-US"/>
          </a:p>
          <a:p>
            <a:r>
              <a:rPr lang="zh-CN" altLang="en-US"/>
              <a:t>实例:</a:t>
            </a:r>
            <a:endParaRPr lang="zh-CN" altLang="en-US"/>
          </a:p>
        </p:txBody>
      </p:sp>
      <p:graphicFrame>
        <p:nvGraphicFramePr>
          <p:cNvPr id="5" name="表格 4"/>
          <p:cNvGraphicFramePr/>
          <p:nvPr>
            <p:custDataLst>
              <p:tags r:id="rId1"/>
            </p:custDataLst>
          </p:nvPr>
        </p:nvGraphicFramePr>
        <p:xfrm>
          <a:off x="1529080" y="4190365"/>
          <a:ext cx="8423275" cy="424815"/>
        </p:xfrm>
        <a:graphic>
          <a:graphicData uri="http://schemas.openxmlformats.org/drawingml/2006/table">
            <a:tbl>
              <a:tblPr firstRow="1" bandRow="1">
                <a:tableStyleId>{5940675A-B579-460E-94D1-54222C63F5DA}</a:tableStyleId>
              </a:tblPr>
              <a:tblGrid>
                <a:gridCol w="8423275"/>
              </a:tblGrid>
              <a:tr h="42481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drop table category;</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修改表结构格式</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语法格式</a:t>
            </a:r>
            <a:endParaRPr lang="zh-CN" altLang="en-US"/>
          </a:p>
          <a:p>
            <a:r>
              <a:rPr lang="en-US" altLang="zh-CN"/>
              <a:t>	</a:t>
            </a:r>
            <a:endParaRPr lang="zh-CN" altLang="en-US"/>
          </a:p>
          <a:p>
            <a:endParaRPr lang="zh-CN" altLang="en-US"/>
          </a:p>
          <a:p>
            <a:r>
              <a:rPr lang="zh-CN" altLang="en-US"/>
              <a:t>作用：修改表添加列. </a:t>
            </a:r>
            <a:endParaRPr lang="zh-CN" altLang="en-US"/>
          </a:p>
          <a:p>
            <a:r>
              <a:rPr lang="zh-CN" altLang="en-US"/>
              <a:t>例如：</a:t>
            </a:r>
            <a:endParaRPr lang="zh-CN" altLang="en-US"/>
          </a:p>
        </p:txBody>
      </p:sp>
      <p:graphicFrame>
        <p:nvGraphicFramePr>
          <p:cNvPr id="5" name="表格 4"/>
          <p:cNvGraphicFramePr/>
          <p:nvPr>
            <p:custDataLst>
              <p:tags r:id="rId1"/>
            </p:custDataLst>
          </p:nvPr>
        </p:nvGraphicFramePr>
        <p:xfrm>
          <a:off x="1728470" y="3971925"/>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#为分类表添加一个新的字段为分类描述 varchar(20)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ALTER TABLE category ADD `desc` VARCHAR(20);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1805305" y="2239645"/>
            <a:ext cx="5521325" cy="529590"/>
          </a:xfrm>
          <a:prstGeom prst="rect">
            <a:avLst/>
          </a:prstGeom>
          <a:noFill/>
          <a:ln>
            <a:solidFill>
              <a:schemeClr val="tx1"/>
            </a:solidFill>
          </a:ln>
        </p:spPr>
        <p:txBody>
          <a:bodyPr wrap="square">
            <a:spAutoFit/>
          </a:bodyPr>
          <a:p>
            <a:pPr algn="l" fontAlgn="auto">
              <a:spcBef>
                <a:spcPts val="0"/>
              </a:spcBef>
              <a:spcAft>
                <a:spcPts val="0"/>
              </a:spcAft>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sym typeface="+mn-ea"/>
              </a:rPr>
              <a:t>alter table 表名 add 列名 类型(长度) [约束];</a:t>
            </a:r>
            <a:r>
              <a:rPr lang="zh-CN" altLang="en-US" sz="1050">
                <a:sym typeface="+mn-ea"/>
              </a:rPr>
              <a:t>	</a:t>
            </a:r>
            <a:endParaRPr lang="zh-CN" altLang="en-US" sz="1050" dirty="0">
              <a:solidFill>
                <a:schemeClr val="tx1">
                  <a:lumMod val="65000"/>
                  <a:lumOff val="35000"/>
                </a:schemeClr>
              </a:solidFill>
              <a:latin typeface="+mn-lt"/>
              <a:ea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修改表结构格式</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语法格式</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r>
              <a:rPr lang="zh-CN" altLang="en-US"/>
              <a:t>作用：修改表修改列名.</a:t>
            </a:r>
            <a:endParaRPr lang="zh-CN" altLang="en-US"/>
          </a:p>
          <a:p>
            <a:r>
              <a:rPr lang="zh-CN" altLang="en-US"/>
              <a:t>例如：</a:t>
            </a:r>
            <a:endParaRPr lang="zh-CN" altLang="en-US"/>
          </a:p>
        </p:txBody>
      </p:sp>
      <p:graphicFrame>
        <p:nvGraphicFramePr>
          <p:cNvPr id="5" name="表格 4"/>
          <p:cNvGraphicFramePr/>
          <p:nvPr>
            <p:custDataLst>
              <p:tags r:id="rId1"/>
            </p:custDataLst>
          </p:nvPr>
        </p:nvGraphicFramePr>
        <p:xfrm>
          <a:off x="1673860" y="4108450"/>
          <a:ext cx="8423275" cy="671195"/>
        </p:xfrm>
        <a:graphic>
          <a:graphicData uri="http://schemas.openxmlformats.org/drawingml/2006/table">
            <a:tbl>
              <a:tblPr firstRow="1" bandRow="1">
                <a:tableStyleId>{5940675A-B579-460E-94D1-54222C63F5DA}</a:tableStyleId>
              </a:tblPr>
              <a:tblGrid>
                <a:gridCol w="8423275"/>
              </a:tblGrid>
              <a:tr h="67119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#为分类表的分类描述字段更换为description  varchar(30)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ALTER TABLE category CHANGE `desc` description VARCHAR(30);</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1861185" y="2094230"/>
            <a:ext cx="6469380" cy="529590"/>
          </a:xfrm>
          <a:prstGeom prst="rect">
            <a:avLst/>
          </a:prstGeom>
          <a:noFill/>
          <a:ln>
            <a:solidFill>
              <a:schemeClr val="tx1"/>
            </a:solidFill>
          </a:ln>
        </p:spPr>
        <p:txBody>
          <a:bodyPr wrap="square">
            <a:spAutoFit/>
          </a:bodyPr>
          <a:p>
            <a:pPr algn="l" fontAlgn="auto">
              <a:spcBef>
                <a:spcPts val="0"/>
              </a:spcBef>
              <a:spcAft>
                <a:spcPts val="0"/>
              </a:spcAft>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sym typeface="+mn-ea"/>
              </a:rPr>
              <a:t>alter table 表名 change 旧列名 新列名 类型(长度) 约束;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fontAlgn="auto">
              <a:spcBef>
                <a:spcPts val="0"/>
              </a:spcBef>
              <a:spcAft>
                <a:spcPts val="0"/>
              </a:spcAft>
            </a:pPr>
            <a:endParaRPr lang="zh-CN" altLang="en-US" sz="1050" dirty="0">
              <a:solidFill>
                <a:schemeClr val="tx1">
                  <a:lumMod val="65000"/>
                  <a:lumOff val="35000"/>
                </a:schemeClr>
              </a:solidFill>
              <a:latin typeface="+mn-lt"/>
              <a:ea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修改表结构格式</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语法格式</a:t>
            </a:r>
            <a:endParaRPr lang="zh-CN" altLang="en-US"/>
          </a:p>
          <a:p>
            <a:r>
              <a:rPr lang="zh-CN" altLang="en-US"/>
              <a:t>	</a:t>
            </a:r>
            <a:endParaRPr lang="zh-CN" altLang="en-US"/>
          </a:p>
          <a:p>
            <a:r>
              <a:rPr lang="zh-CN" altLang="en-US"/>
              <a:t>作用：修改表删除列.</a:t>
            </a:r>
            <a:endParaRPr lang="zh-CN" altLang="en-US"/>
          </a:p>
          <a:p>
            <a:r>
              <a:rPr lang="zh-CN" altLang="en-US"/>
              <a:t>例如：</a:t>
            </a:r>
            <a:endParaRPr lang="zh-CN" altLang="en-US"/>
          </a:p>
        </p:txBody>
      </p:sp>
      <p:graphicFrame>
        <p:nvGraphicFramePr>
          <p:cNvPr id="5" name="表格 4"/>
          <p:cNvGraphicFramePr/>
          <p:nvPr>
            <p:custDataLst>
              <p:tags r:id="rId1"/>
            </p:custDataLst>
          </p:nvPr>
        </p:nvGraphicFramePr>
        <p:xfrm>
          <a:off x="1473835" y="3334385"/>
          <a:ext cx="8423275" cy="570865"/>
        </p:xfrm>
        <a:graphic>
          <a:graphicData uri="http://schemas.openxmlformats.org/drawingml/2006/table">
            <a:tbl>
              <a:tblPr firstRow="1" bandRow="1">
                <a:tableStyleId>{5940675A-B579-460E-94D1-54222C63F5DA}</a:tableStyleId>
              </a:tblPr>
              <a:tblGrid>
                <a:gridCol w="8423275"/>
              </a:tblGrid>
              <a:tr h="5708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#删除分类表中description这列</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ALTER TABLE category DROP description;</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1696085" y="2148840"/>
            <a:ext cx="3633470" cy="368300"/>
          </a:xfrm>
          <a:prstGeom prst="rect">
            <a:avLst/>
          </a:prstGeom>
          <a:noFill/>
        </p:spPr>
        <p:txBody>
          <a:bodyPr wrap="square">
            <a:spAutoFit/>
          </a:bodyPr>
          <a:p>
            <a:pPr algn="l" fontAlgn="auto">
              <a:spcBef>
                <a:spcPts val="0"/>
              </a:spcBef>
              <a:spcAft>
                <a:spcPts val="0"/>
              </a:spcAft>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sym typeface="+mn-ea"/>
              </a:rPr>
              <a:t>alter table 表名 drop 列名;</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修改表结构格式</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语法格式：</a:t>
            </a:r>
            <a:endParaRPr lang="zh-CN" altLang="en-US"/>
          </a:p>
          <a:p>
            <a:endParaRPr lang="zh-CN" altLang="en-US"/>
          </a:p>
          <a:p>
            <a:endParaRPr lang="zh-CN" altLang="en-US"/>
          </a:p>
          <a:p>
            <a:r>
              <a:rPr lang="zh-CN" altLang="en-US"/>
              <a:t>作用：修改表名</a:t>
            </a:r>
            <a:endParaRPr lang="zh-CN" altLang="en-US"/>
          </a:p>
          <a:p>
            <a:r>
              <a:rPr lang="zh-CN" altLang="en-US"/>
              <a:t>例如：</a:t>
            </a:r>
            <a:endParaRPr lang="zh-CN" altLang="en-US"/>
          </a:p>
        </p:txBody>
      </p:sp>
      <p:graphicFrame>
        <p:nvGraphicFramePr>
          <p:cNvPr id="5" name="表格 4"/>
          <p:cNvGraphicFramePr/>
          <p:nvPr>
            <p:custDataLst>
              <p:tags r:id="rId1"/>
            </p:custDataLst>
          </p:nvPr>
        </p:nvGraphicFramePr>
        <p:xfrm>
          <a:off x="1400810" y="4036060"/>
          <a:ext cx="8423275" cy="643890"/>
        </p:xfrm>
        <a:graphic>
          <a:graphicData uri="http://schemas.openxmlformats.org/drawingml/2006/table">
            <a:tbl>
              <a:tblPr firstRow="1" bandRow="1">
                <a:tableStyleId>{5940675A-B579-460E-94D1-54222C63F5DA}</a:tableStyleId>
              </a:tblPr>
              <a:tblGrid>
                <a:gridCol w="8423275"/>
              </a:tblGrid>
              <a:tr h="643890">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#为分类表category改名成 category2</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RENAME TABLE `category` TO category2;</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1466215" y="2157730"/>
            <a:ext cx="3723005" cy="529590"/>
          </a:xfrm>
          <a:prstGeom prst="rect">
            <a:avLst/>
          </a:prstGeom>
          <a:noFill/>
          <a:ln>
            <a:solidFill>
              <a:schemeClr val="tx1"/>
            </a:solidFill>
          </a:ln>
        </p:spPr>
        <p:txBody>
          <a:bodyPr wrap="square">
            <a:spAutoFit/>
          </a:bodyPr>
          <a:p>
            <a:pPr fontAlgn="auto">
              <a:spcBef>
                <a:spcPts val="0"/>
              </a:spcBef>
              <a:spcAft>
                <a:spcPts val="0"/>
              </a:spcAft>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sym typeface="+mn-ea"/>
              </a:rPr>
              <a:t>rename table 表名 to 新表名</a:t>
            </a:r>
            <a:r>
              <a:rPr lang="zh-CN" altLang="en-US" sz="1050">
                <a:sym typeface="+mn-ea"/>
              </a:rPr>
              <a:t>;</a:t>
            </a:r>
            <a:endParaRPr lang="zh-CN" altLang="en-US" sz="1050"/>
          </a:p>
          <a:p>
            <a:pPr fontAlgn="auto">
              <a:spcBef>
                <a:spcPts val="0"/>
              </a:spcBef>
              <a:spcAft>
                <a:spcPts val="0"/>
              </a:spcAft>
            </a:pPr>
            <a:endParaRPr lang="zh-CN" altLang="en-US" sz="1050" dirty="0">
              <a:solidFill>
                <a:schemeClr val="tx1">
                  <a:lumMod val="65000"/>
                  <a:lumOff val="35000"/>
                </a:schemeClr>
              </a:solidFill>
              <a:latin typeface="+mn-lt"/>
              <a:ea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342900" indent="-342900">
              <a:buFont typeface="Wingdings" panose="05000000000000000000" charset="0"/>
              <a:buChar char="l"/>
            </a:pPr>
            <a:r>
              <a:rPr lang="zh-CN" sz="1800">
                <a:sym typeface="+mn-ea"/>
              </a:rPr>
              <a:t>表的基本操作</a:t>
            </a:r>
            <a:endParaRPr lang="zh-CN" altLang="en-US" sz="1800"/>
          </a:p>
          <a:p>
            <a:pPr marL="0" lvl="1" indent="0">
              <a:buNone/>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创建表</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1" indent="0">
              <a:buNone/>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删除表</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1" indent="0">
              <a:buNone/>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修改表字段</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1" indent="0">
              <a:buNone/>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修改表名称</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1" indent="0">
              <a:buNone/>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标题 3"/>
          <p:cNvSpPr>
            <a:spLocks noGrp="1"/>
          </p:cNvSpPr>
          <p:nvPr>
            <p:ph type="title"/>
          </p:nvPr>
        </p:nvSpPr>
        <p:spPr/>
        <p:txBody>
          <a:bodyPr/>
          <a:lstStyle/>
          <a:p>
            <a:r>
              <a:rPr lang="en-US" altLang="zh-CN">
                <a:sym typeface="+mn-ea"/>
              </a:rPr>
              <a:t>DDL</a:t>
            </a:r>
            <a:r>
              <a:rPr>
                <a:sym typeface="+mn-ea"/>
              </a:rPr>
              <a:t>之表操作</a:t>
            </a:r>
            <a:endParaRPr dirty="0">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43525" y="79375"/>
            <a:ext cx="5973445" cy="6190615"/>
          </a:xfrm>
        </p:spPr>
        <p:txBody>
          <a:bodyPr/>
          <a:lstStyle/>
          <a:p>
            <a:r>
              <a:rPr lang="en-US" dirty="0"/>
              <a:t>数据库介绍</a:t>
            </a:r>
            <a:endParaRPr lang="en-US" dirty="0"/>
          </a:p>
          <a:p>
            <a:r>
              <a:rPr lang="zh-CN" altLang="en-US" dirty="0"/>
              <a:t>MySQL数据库安装和使用</a:t>
            </a:r>
            <a:endParaRPr lang="zh-CN" altLang="en-US" dirty="0"/>
          </a:p>
          <a:p>
            <a:r>
              <a:rPr lang="zh-CN" altLang="en-US" dirty="0"/>
              <a:t>SQL语句</a:t>
            </a:r>
            <a:endParaRPr lang="zh-CN" altLang="en-US" dirty="0"/>
          </a:p>
          <a:p>
            <a:pPr algn="l"/>
            <a:r>
              <a:rPr lang="en-US" dirty="0"/>
              <a:t>DDL之数据库操作</a:t>
            </a:r>
            <a:endParaRPr lang="en-US" dirty="0"/>
          </a:p>
          <a:p>
            <a:r>
              <a:rPr lang="en-US" dirty="0"/>
              <a:t>DDL之表操作</a:t>
            </a:r>
            <a:endParaRPr lang="en-US" dirty="0"/>
          </a:p>
          <a:p>
            <a:r>
              <a:rPr lang="en-US" dirty="0">
                <a:solidFill>
                  <a:srgbClr val="FF0000"/>
                </a:solidFill>
              </a:rPr>
              <a:t>DML数据库操作语言</a:t>
            </a:r>
            <a:endParaRPr lang="en-US" dirty="0">
              <a:solidFill>
                <a:srgbClr val="FF0000"/>
              </a:solidFill>
            </a:endParaRPr>
          </a:p>
          <a:p>
            <a:r>
              <a:rPr lang="en-US" dirty="0"/>
              <a:t>SQL</a:t>
            </a:r>
            <a:r>
              <a:rPr lang="zh-CN" altLang="en-US" dirty="0"/>
              <a:t>约束</a:t>
            </a:r>
            <a:endParaRPr lang="zh-CN" altLang="en-US" dirty="0"/>
          </a:p>
          <a:p>
            <a:r>
              <a:rPr lang="en-US" altLang="zh-CN" dirty="0"/>
              <a:t>DQL</a:t>
            </a:r>
            <a:r>
              <a:rPr lang="zh-CN" altLang="en-US" dirty="0"/>
              <a:t>操作</a:t>
            </a:r>
            <a:endParaRPr lang="zh-CN" altLang="en-US" dirty="0"/>
          </a:p>
          <a:p>
            <a:r>
              <a:rPr lang="zh-CN" altLang="en-US" dirty="0"/>
              <a:t>多表操作</a:t>
            </a:r>
            <a:endParaRPr lang="zh-CN" altLang="en-US" dirty="0"/>
          </a:p>
          <a:p>
            <a:r>
              <a:rPr lang="en-US" altLang="zh-CN" dirty="0"/>
              <a:t>MySQL</a:t>
            </a:r>
            <a:r>
              <a:rPr lang="zh-CN" altLang="en-US" dirty="0"/>
              <a:t>索引</a:t>
            </a:r>
            <a:endParaRPr lang="zh-CN" altLang="en-US" dirty="0"/>
          </a:p>
          <a:p>
            <a:r>
              <a:rPr lang="zh-CN" altLang="en-US" dirty="0"/>
              <a:t>开窗函数</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插入表记录：insert</a:t>
            </a:r>
            <a:endParaRPr lang="zh-CN" altLang="en-US"/>
          </a:p>
        </p:txBody>
      </p:sp>
      <p:sp>
        <p:nvSpPr>
          <p:cNvPr id="4" name="文本占位符 3"/>
          <p:cNvSpPr>
            <a:spLocks noGrp="1"/>
          </p:cNvSpPr>
          <p:nvPr>
            <p:ph type="body" sz="quarter" idx="11"/>
          </p:nvPr>
        </p:nvSpPr>
        <p:spPr/>
        <p:txBody>
          <a:bodyPr/>
          <a:p>
            <a:r>
              <a:rPr lang="zh-CN" altLang="en-US"/>
              <a:t>语法：</a:t>
            </a:r>
            <a:endParaRPr lang="zh-CN" altLang="en-US"/>
          </a:p>
          <a:p>
            <a:endParaRPr lang="zh-CN" altLang="en-US"/>
          </a:p>
          <a:p>
            <a:endParaRPr lang="zh-CN" altLang="en-US"/>
          </a:p>
          <a:p>
            <a:endParaRPr lang="zh-CN" altLang="en-US"/>
          </a:p>
          <a:p>
            <a:endParaRPr lang="zh-CN" altLang="en-US"/>
          </a:p>
          <a:p>
            <a:endParaRPr lang="zh-CN" altLang="en-US"/>
          </a:p>
          <a:p>
            <a:r>
              <a:rPr lang="zh-CN" altLang="en-US"/>
              <a:t></a:t>
            </a:r>
            <a:r>
              <a:rPr lang="zh-CN" altLang="en-US">
                <a:solidFill>
                  <a:srgbClr val="FF0000"/>
                </a:solidFill>
              </a:rPr>
              <a:t>注意：</a:t>
            </a:r>
            <a:endParaRPr lang="zh-CN" altLang="en-US"/>
          </a:p>
          <a:p>
            <a:r>
              <a:rPr lang="zh-CN" altLang="en-US"/>
              <a:t></a:t>
            </a:r>
            <a:r>
              <a:rPr lang="en-US" altLang="zh-CN"/>
              <a:t>	</a:t>
            </a:r>
            <a:r>
              <a:rPr lang="zh-CN" altLang="en-US"/>
              <a:t>值与字段必须对应，个数相同，类型相同</a:t>
            </a:r>
            <a:endParaRPr lang="zh-CN" altLang="en-US"/>
          </a:p>
          <a:p>
            <a:r>
              <a:rPr lang="zh-CN" altLang="en-US"/>
              <a:t></a:t>
            </a:r>
            <a:r>
              <a:rPr lang="en-US" altLang="zh-CN"/>
              <a:t>	</a:t>
            </a:r>
            <a:r>
              <a:rPr lang="zh-CN" altLang="en-US"/>
              <a:t>值的数据大小必须在字段的长度范围内</a:t>
            </a:r>
            <a:endParaRPr lang="zh-CN" altLang="en-US"/>
          </a:p>
          <a:p>
            <a:r>
              <a:rPr lang="zh-CN" altLang="en-US"/>
              <a:t></a:t>
            </a:r>
            <a:r>
              <a:rPr lang="en-US" altLang="zh-CN"/>
              <a:t>	</a:t>
            </a:r>
            <a:r>
              <a:rPr lang="zh-CN" altLang="en-US"/>
              <a:t>除了数值类型外，其它的字段类型的值必须使用引号引起。（建议单引号）</a:t>
            </a:r>
            <a:endParaRPr lang="zh-CN" altLang="en-US"/>
          </a:p>
          <a:p>
            <a:r>
              <a:rPr lang="zh-CN" altLang="en-US"/>
              <a:t></a:t>
            </a:r>
            <a:r>
              <a:rPr lang="en-US" altLang="zh-CN"/>
              <a:t>	</a:t>
            </a:r>
            <a:r>
              <a:rPr lang="zh-CN" altLang="en-US"/>
              <a:t>如果要插入空值，可以不写字段，或者插入 null。		</a:t>
            </a:r>
            <a:endParaRPr lang="zh-CN" altLang="en-US"/>
          </a:p>
        </p:txBody>
      </p:sp>
      <p:graphicFrame>
        <p:nvGraphicFramePr>
          <p:cNvPr id="5" name="表格 4"/>
          <p:cNvGraphicFramePr/>
          <p:nvPr>
            <p:custDataLst>
              <p:tags r:id="rId1"/>
            </p:custDataLst>
          </p:nvPr>
        </p:nvGraphicFramePr>
        <p:xfrm>
          <a:off x="1610360" y="229616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向表中插入数据</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insert into 表 (字段1,字段2,字段3...) values(值1,值2,值3...);</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向表中插入所有字段,字段的顺序为创建表时的顺序</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insert into 表 values(值1,值2,值3..);</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276225" indent="-276225"/>
            <a:r>
              <a:rPr lang="zh-CN" altLang="en-US" dirty="0"/>
              <a:t>数据库就是存储数据的仓库，其本质是一个文件系统，按照特定的格式将数据存储起来，用户可以对数据库中的数据进行增加，修改，删除及查询操作。</a:t>
            </a:r>
            <a:endParaRPr lang="zh-CN" altLang="en-US" dirty="0"/>
          </a:p>
          <a:p>
            <a:pPr marL="276225" indent="-276225"/>
            <a:r>
              <a:rPr lang="zh-CN" altLang="en-US" dirty="0"/>
              <a:t> 随着互联网的高速发展，大量的数据在不断的产生，伴随而来的是如何高效安全的存储数据和处理数据，而这一问题成为了信息时代的一个非常大的问题。</a:t>
            </a:r>
            <a:endParaRPr lang="zh-CN" altLang="en-US" dirty="0"/>
          </a:p>
          <a:p>
            <a:pPr marL="276225" indent="-276225"/>
            <a:r>
              <a:rPr lang="zh-CN" altLang="en-US" dirty="0"/>
              <a:t>使用数据库可以高效的有条理的储存数据：</a:t>
            </a:r>
            <a:endParaRPr lang="zh-CN" altLang="en-US" dirty="0"/>
          </a:p>
          <a:p>
            <a:pPr marL="733425" lvl="1" indent="-276225"/>
            <a:r>
              <a:rPr lang="zh-CN" altLang="en-US" dirty="0"/>
              <a:t>1、可以结构化存储大量的数据，</a:t>
            </a:r>
            <a:endParaRPr lang="zh-CN" altLang="en-US" dirty="0"/>
          </a:p>
          <a:p>
            <a:pPr marL="733425" lvl="1" indent="-276225"/>
            <a:r>
              <a:rPr lang="zh-CN" altLang="en-US" dirty="0"/>
              <a:t>2、可以有效的保持数据的一致性、完整性。</a:t>
            </a:r>
            <a:endParaRPr lang="zh-CN" altLang="en-US" dirty="0"/>
          </a:p>
          <a:p>
            <a:endParaRPr kumimoji="1" lang="zh-CN" altLang="en-US" dirty="0"/>
          </a:p>
          <a:p>
            <a:endParaRPr kumimoji="1" lang="zh-CN" altLang="en-US" dirty="0"/>
          </a:p>
        </p:txBody>
      </p:sp>
      <p:sp>
        <p:nvSpPr>
          <p:cNvPr id="3" name="标题 2"/>
          <p:cNvSpPr>
            <a:spLocks noGrp="1"/>
          </p:cNvSpPr>
          <p:nvPr>
            <p:ph type="title"/>
          </p:nvPr>
        </p:nvSpPr>
        <p:spPr/>
        <p:txBody>
          <a:bodyPr/>
          <a:lstStyle/>
          <a:p>
            <a:r>
              <a:rPr kumimoji="1" lang="zh-CN" altLang="en-US" dirty="0"/>
              <a:t>数据库概述</a:t>
            </a:r>
            <a:endParaRPr kumimoji="1" lang="zh-CN" altLang="en-US" dirty="0"/>
          </a:p>
        </p:txBody>
      </p:sp>
      <p:sp>
        <p:nvSpPr>
          <p:cNvPr id="6" name="三角形 5"/>
          <p:cNvSpPr/>
          <p:nvPr/>
        </p:nvSpPr>
        <p:spPr>
          <a:xfrm rot="2651319">
            <a:off x="851567" y="351563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插入表记录：insert</a:t>
            </a:r>
            <a:endParaRPr lang="zh-CN" altLang="en-US"/>
          </a:p>
        </p:txBody>
      </p:sp>
      <p:sp>
        <p:nvSpPr>
          <p:cNvPr id="4" name="文本占位符 3"/>
          <p:cNvSpPr>
            <a:spLocks noGrp="1"/>
          </p:cNvSpPr>
          <p:nvPr>
            <p:ph type="body" sz="quarter" idx="11"/>
          </p:nvPr>
        </p:nvSpPr>
        <p:spPr/>
        <p:txBody>
          <a:bodyPr/>
          <a:p>
            <a:r>
              <a:rPr lang="zh-CN" altLang="en-US"/>
              <a:t>例如：</a:t>
            </a:r>
            <a:endParaRPr lang="zh-CN" altLang="en-US"/>
          </a:p>
        </p:txBody>
      </p:sp>
      <p:graphicFrame>
        <p:nvGraphicFramePr>
          <p:cNvPr id="5" name="表格 4"/>
          <p:cNvGraphicFramePr/>
          <p:nvPr>
            <p:custDataLst>
              <p:tags r:id="rId1"/>
            </p:custDataLst>
          </p:nvPr>
        </p:nvGraphicFramePr>
        <p:xfrm>
          <a:off x="1765300" y="2287270"/>
          <a:ext cx="8086090" cy="1645920"/>
        </p:xfrm>
        <a:graphic>
          <a:graphicData uri="http://schemas.openxmlformats.org/drawingml/2006/table">
            <a:tbl>
              <a:tblPr firstRow="1" bandRow="1">
                <a:tableStyleId>{5940675A-B579-460E-94D1-54222C63F5DA}</a:tableStyleId>
              </a:tblPr>
              <a:tblGrid>
                <a:gridCol w="8086090"/>
              </a:tblGrid>
              <a:tr h="1645920">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category(cid,cname) VALUES('c001','电器');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category(cid,cname) VALUES('c002','服饰');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category(cid,cname) VALUES('c003','化妆品');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category(cid,cname) VALUES('c004','书籍');</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category(cid) VALUES('c005');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category values('06','玩具'),('07','蔬菜');</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更新表记录：update</a:t>
            </a:r>
            <a:endParaRPr lang="zh-CN" altLang="en-US"/>
          </a:p>
        </p:txBody>
      </p:sp>
      <p:sp>
        <p:nvSpPr>
          <p:cNvPr id="4" name="文本占位符 3"/>
          <p:cNvSpPr>
            <a:spLocks noGrp="1"/>
          </p:cNvSpPr>
          <p:nvPr>
            <p:ph type="body" sz="quarter" idx="11"/>
          </p:nvPr>
        </p:nvSpPr>
        <p:spPr/>
        <p:txBody>
          <a:bodyPr/>
          <a:p>
            <a:r>
              <a:rPr lang="zh-CN" altLang="en-US"/>
              <a:t>用来修改指定条件的数据，将满足条件的记录指定列修改为指定值</a:t>
            </a:r>
            <a:endParaRPr lang="zh-CN" altLang="en-US"/>
          </a:p>
          <a:p>
            <a:r>
              <a:rPr lang="zh-CN" altLang="en-US"/>
              <a:t>语法：</a:t>
            </a:r>
            <a:endParaRPr lang="zh-CN" altLang="en-US"/>
          </a:p>
        </p:txBody>
      </p:sp>
      <p:graphicFrame>
        <p:nvGraphicFramePr>
          <p:cNvPr id="5" name="表格 4"/>
          <p:cNvGraphicFramePr/>
          <p:nvPr>
            <p:custDataLst>
              <p:tags r:id="rId1"/>
            </p:custDataLst>
          </p:nvPr>
        </p:nvGraphicFramePr>
        <p:xfrm>
          <a:off x="1710690" y="287020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更新所有记录的指定字段</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update 表名 set 字段名=值,字段名=值,...;</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更新符号条件记录的指定字段</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update 表名 set 字段名=值,字段名=值,... where 条件;</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更新表记录：update</a:t>
            </a:r>
            <a:endParaRPr lang="zh-CN" altLang="en-US"/>
          </a:p>
        </p:txBody>
      </p:sp>
      <p:sp>
        <p:nvSpPr>
          <p:cNvPr id="4" name="文本占位符 3"/>
          <p:cNvSpPr>
            <a:spLocks noGrp="1"/>
          </p:cNvSpPr>
          <p:nvPr>
            <p:ph type="body" sz="quarter" idx="11"/>
          </p:nvPr>
        </p:nvSpPr>
        <p:spPr/>
        <p:txBody>
          <a:bodyPr/>
          <a:p>
            <a:r>
              <a:rPr lang="zh-CN" altLang="en-US"/>
              <a:t>实例:</a:t>
            </a:r>
            <a:endParaRPr lang="zh-CN" altLang="en-US"/>
          </a:p>
          <a:p>
            <a:endParaRPr lang="zh-CN" altLang="en-US"/>
          </a:p>
          <a:p>
            <a:endParaRPr lang="zh-CN" altLang="en-US"/>
          </a:p>
          <a:p>
            <a:endParaRPr lang="zh-CN" altLang="en-US"/>
          </a:p>
          <a:p>
            <a:endParaRPr lang="zh-CN" altLang="en-US"/>
          </a:p>
          <a:p>
            <a:r>
              <a:rPr lang="zh-CN" altLang="en-US"/>
              <a:t></a:t>
            </a:r>
            <a:endParaRPr lang="zh-CN" altLang="en-US"/>
          </a:p>
          <a:p>
            <a:r>
              <a:rPr lang="zh-CN" altLang="en-US"/>
              <a:t>注意：</a:t>
            </a:r>
            <a:endParaRPr lang="zh-CN" altLang="en-US"/>
          </a:p>
          <a:p>
            <a:pPr>
              <a:buFont typeface="+mj-lt"/>
            </a:pPr>
            <a:r>
              <a:rPr lang="en-US" altLang="zh-CN"/>
              <a:t>  </a:t>
            </a:r>
            <a:r>
              <a:rPr lang="zh-CN" altLang="en-US"/>
              <a:t>列名的类型与修改的值要一致.</a:t>
            </a:r>
            <a:endParaRPr lang="zh-CN" altLang="en-US"/>
          </a:p>
          <a:p>
            <a:r>
              <a:rPr lang="zh-CN" altLang="en-US"/>
              <a:t>修改值得时候不能超过最大长度.</a:t>
            </a:r>
            <a:endParaRPr lang="zh-CN" altLang="en-US"/>
          </a:p>
          <a:p>
            <a:r>
              <a:rPr lang="zh-CN" altLang="en-US"/>
              <a:t>除了数值类型外，其它的字段类型的值必须使用引号引起</a:t>
            </a:r>
            <a:endParaRPr lang="zh-CN" altLang="en-US"/>
          </a:p>
          <a:p>
            <a:endParaRPr lang="zh-CN" altLang="en-US"/>
          </a:p>
        </p:txBody>
      </p:sp>
      <p:graphicFrame>
        <p:nvGraphicFramePr>
          <p:cNvPr id="5" name="表格 4"/>
          <p:cNvGraphicFramePr/>
          <p:nvPr>
            <p:custDataLst>
              <p:tags r:id="rId1"/>
            </p:custDataLst>
          </p:nvPr>
        </p:nvGraphicFramePr>
        <p:xfrm>
          <a:off x="1674495" y="2469515"/>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update category set cname  = '家电';  #将所有行的cname改为'家电'</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update category set cname  = '水果' where cid = 'c001'; #将cid为c001的</a:t>
                      </a: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cname修改为水果</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删除记录：delete</a:t>
            </a:r>
            <a:endParaRPr lang="zh-CN" altLang="en-US"/>
          </a:p>
        </p:txBody>
      </p:sp>
      <p:sp>
        <p:nvSpPr>
          <p:cNvPr id="4" name="文本占位符 3"/>
          <p:cNvSpPr>
            <a:spLocks noGrp="1"/>
          </p:cNvSpPr>
          <p:nvPr>
            <p:ph type="body" sz="quarter" idx="11"/>
          </p:nvPr>
        </p:nvSpPr>
        <p:spPr/>
        <p:txBody>
          <a:bodyPr/>
          <a:p>
            <a:r>
              <a:rPr lang="zh-CN" altLang="en-US"/>
              <a:t>语法：</a:t>
            </a:r>
            <a:endParaRPr lang="zh-CN" altLang="en-US"/>
          </a:p>
          <a:p>
            <a:endParaRPr lang="zh-CN" altLang="en-US"/>
          </a:p>
          <a:p>
            <a:endParaRPr lang="zh-CN" altLang="en-US"/>
          </a:p>
          <a:p>
            <a:endParaRPr lang="zh-CN" altLang="en-US"/>
          </a:p>
          <a:p>
            <a:endParaRPr lang="zh-CN" altLang="en-US"/>
          </a:p>
          <a:p>
            <a:endParaRPr lang="zh-CN" altLang="en-US"/>
          </a:p>
          <a:p>
            <a:r>
              <a:rPr lang="zh-CN" altLang="en-US"/>
              <a:t>例子：</a:t>
            </a:r>
            <a:endParaRPr lang="zh-CN" altLang="en-US"/>
          </a:p>
        </p:txBody>
      </p:sp>
      <p:graphicFrame>
        <p:nvGraphicFramePr>
          <p:cNvPr id="5" name="表格 4"/>
          <p:cNvGraphicFramePr/>
          <p:nvPr>
            <p:custDataLst>
              <p:tags r:id="rId1"/>
            </p:custDataLst>
          </p:nvPr>
        </p:nvGraphicFramePr>
        <p:xfrm>
          <a:off x="1765300" y="228727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delete from 表名 [where 条件];</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或者</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truncate table 表名;</a:t>
                      </a: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#清空表</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custDataLst>
              <p:tags r:id="rId2"/>
            </p:custDataLst>
          </p:nvPr>
        </p:nvGraphicFramePr>
        <p:xfrm>
          <a:off x="1765300" y="486410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delete from category where cid = '005'; </a:t>
                      </a: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#删除cid为005的纪录</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truncate category;  </a:t>
                      </a: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#清空表数据</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342900" indent="-342900">
              <a:buFont typeface="Wingdings" panose="05000000000000000000" charset="0"/>
              <a:buChar char="l"/>
            </a:pPr>
            <a:r>
              <a:rPr lang="zh-CN" altLang="en-US" sz="1800"/>
              <a:t>表的插入、更新和删除操作</a:t>
            </a:r>
            <a:endParaRPr lang="zh-CN" altLang="en-US" sz="1800"/>
          </a:p>
          <a:p>
            <a:pPr marL="0" lvl="1" indent="0">
              <a:buNone/>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插入数据（</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insert into</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1" indent="0">
              <a:buNone/>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更新操作（</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update</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1" indent="0">
              <a:buNone/>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删除数据（</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delete</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truncate</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1" indent="0">
              <a:buNone/>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标题 3"/>
          <p:cNvSpPr>
            <a:spLocks noGrp="1"/>
          </p:cNvSpPr>
          <p:nvPr>
            <p:ph type="title"/>
          </p:nvPr>
        </p:nvSpPr>
        <p:spPr/>
        <p:txBody>
          <a:bodyPr/>
          <a:lstStyle/>
          <a:p>
            <a:r>
              <a:rPr lang="en-US" altLang="zh-CN">
                <a:sym typeface="+mn-ea"/>
              </a:rPr>
              <a:t>DML</a:t>
            </a:r>
            <a:r>
              <a:rPr>
                <a:sym typeface="+mn-ea"/>
              </a:rPr>
              <a:t>操作语言</a:t>
            </a:r>
            <a:endParaRPr dirty="0">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43525" y="79375"/>
            <a:ext cx="5973445" cy="6190615"/>
          </a:xfrm>
        </p:spPr>
        <p:txBody>
          <a:bodyPr/>
          <a:lstStyle/>
          <a:p>
            <a:r>
              <a:rPr lang="en-US" dirty="0"/>
              <a:t>数据库介绍</a:t>
            </a:r>
            <a:endParaRPr lang="en-US" dirty="0"/>
          </a:p>
          <a:p>
            <a:r>
              <a:rPr lang="zh-CN" altLang="en-US" dirty="0"/>
              <a:t>MySQL数据库安装和使用</a:t>
            </a:r>
            <a:endParaRPr lang="zh-CN" altLang="en-US" dirty="0"/>
          </a:p>
          <a:p>
            <a:r>
              <a:rPr lang="zh-CN" altLang="en-US" dirty="0"/>
              <a:t>SQL语句</a:t>
            </a:r>
            <a:endParaRPr lang="zh-CN" altLang="en-US" dirty="0"/>
          </a:p>
          <a:p>
            <a:pPr algn="l"/>
            <a:r>
              <a:rPr lang="en-US" dirty="0"/>
              <a:t>DDL之数据库操作</a:t>
            </a:r>
            <a:endParaRPr lang="en-US" dirty="0"/>
          </a:p>
          <a:p>
            <a:r>
              <a:rPr lang="en-US" dirty="0"/>
              <a:t>DDL之表操作</a:t>
            </a:r>
            <a:endParaRPr lang="en-US" dirty="0"/>
          </a:p>
          <a:p>
            <a:r>
              <a:rPr lang="en-US" dirty="0"/>
              <a:t>DML数据库操作语言</a:t>
            </a:r>
            <a:endParaRPr lang="en-US" dirty="0"/>
          </a:p>
          <a:p>
            <a:r>
              <a:rPr lang="en-US" dirty="0">
                <a:solidFill>
                  <a:srgbClr val="FF0000"/>
                </a:solidFill>
              </a:rPr>
              <a:t>SQL约束</a:t>
            </a:r>
            <a:endParaRPr lang="en-US" dirty="0">
              <a:solidFill>
                <a:srgbClr val="FF0000"/>
              </a:solidFill>
            </a:endParaRPr>
          </a:p>
          <a:p>
            <a:r>
              <a:rPr lang="en-US" altLang="zh-CN" dirty="0"/>
              <a:t>DQL</a:t>
            </a:r>
            <a:r>
              <a:rPr lang="zh-CN" altLang="en-US" dirty="0"/>
              <a:t>操作</a:t>
            </a:r>
            <a:endParaRPr lang="zh-CN" altLang="en-US" dirty="0"/>
          </a:p>
          <a:p>
            <a:r>
              <a:rPr lang="zh-CN" altLang="en-US" dirty="0"/>
              <a:t>多表操作</a:t>
            </a:r>
            <a:endParaRPr lang="zh-CN" altLang="en-US" dirty="0"/>
          </a:p>
          <a:p>
            <a:r>
              <a:rPr lang="en-US" altLang="zh-CN" dirty="0"/>
              <a:t>MySQL</a:t>
            </a:r>
            <a:r>
              <a:rPr lang="zh-CN" altLang="en-US" dirty="0"/>
              <a:t>索引</a:t>
            </a:r>
            <a:endParaRPr lang="zh-CN" altLang="en-US" dirty="0"/>
          </a:p>
          <a:p>
            <a:r>
              <a:rPr lang="zh-CN" altLang="en-US" dirty="0"/>
              <a:t>开窗函数</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主键约束</a:t>
            </a:r>
            <a:endParaRPr lang="zh-CN" altLang="en-US"/>
          </a:p>
        </p:txBody>
      </p:sp>
      <p:sp>
        <p:nvSpPr>
          <p:cNvPr id="4" name="文本占位符 3"/>
          <p:cNvSpPr>
            <a:spLocks noGrp="1"/>
          </p:cNvSpPr>
          <p:nvPr>
            <p:ph type="body" sz="quarter" idx="11"/>
          </p:nvPr>
        </p:nvSpPr>
        <p:spPr/>
        <p:txBody>
          <a:bodyPr/>
          <a:p>
            <a:r>
              <a:rPr lang="zh-CN" altLang="en-US"/>
              <a:t>PRIMARY KEY 约束唯一标识数据库表中的每条记录。</a:t>
            </a:r>
            <a:endParaRPr lang="zh-CN" altLang="en-US"/>
          </a:p>
          <a:p>
            <a:pPr marL="800100" lvl="1" indent="-342900">
              <a:buFont typeface="+mj-lt"/>
              <a:buAutoNum type="arabicPeriod"/>
            </a:pPr>
            <a:r>
              <a:rPr lang="zh-CN" altLang="en-US" sz="1600" b="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主键必须包含唯一的值。</a:t>
            </a:r>
            <a:endParaRPr lang="zh-CN" altLang="en-US" sz="1600" b="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buFont typeface="+mj-lt"/>
              <a:buAutoNum type="arabicPeriod"/>
            </a:pPr>
            <a:r>
              <a:rPr lang="zh-CN" altLang="en-US" sz="1600" b="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主键列不能包含 NULL 值。</a:t>
            </a:r>
            <a:endParaRPr lang="zh-CN" altLang="en-US" sz="1600" b="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buFont typeface="+mj-lt"/>
              <a:buAutoNum type="arabicPeriod"/>
            </a:pPr>
            <a:r>
              <a:rPr lang="zh-CN" altLang="en-US" sz="1600" b="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每个表都应该有一个主键，并且每个表只能有一个主键。</a:t>
            </a:r>
            <a:endParaRPr lang="zh-CN" altLang="en-US" sz="1600" b="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添加主键约束</a:t>
            </a:r>
            <a:endParaRPr lang="zh-CN" altLang="en-US"/>
          </a:p>
        </p:txBody>
      </p:sp>
      <p:sp>
        <p:nvSpPr>
          <p:cNvPr id="4" name="文本占位符 3"/>
          <p:cNvSpPr>
            <a:spLocks noGrp="1"/>
          </p:cNvSpPr>
          <p:nvPr>
            <p:ph type="body" sz="quarter" idx="11"/>
          </p:nvPr>
        </p:nvSpPr>
        <p:spPr/>
        <p:txBody>
          <a:bodyPr/>
          <a:p>
            <a:r>
              <a:rPr lang="zh-CN" altLang="en-US"/>
              <a:t>方式一：创建表时，在字段描述处，声明指定字段为主键：</a:t>
            </a:r>
            <a:endParaRPr lang="zh-CN" altLang="en-US"/>
          </a:p>
        </p:txBody>
      </p:sp>
      <p:graphicFrame>
        <p:nvGraphicFramePr>
          <p:cNvPr id="5" name="表格 4"/>
          <p:cNvGraphicFramePr/>
          <p:nvPr>
            <p:custDataLst>
              <p:tags r:id="rId1"/>
            </p:custDataLst>
          </p:nvPr>
        </p:nvGraphicFramePr>
        <p:xfrm>
          <a:off x="1765300" y="228727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CREATE TABLE Persons2</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Id int PRIMARY KEY,</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LastName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FirstName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Address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City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添加主键约束</a:t>
            </a:r>
            <a:endParaRPr lang="zh-CN" altLang="en-US"/>
          </a:p>
        </p:txBody>
      </p:sp>
      <p:sp>
        <p:nvSpPr>
          <p:cNvPr id="4" name="文本占位符 3"/>
          <p:cNvSpPr>
            <a:spLocks noGrp="1"/>
          </p:cNvSpPr>
          <p:nvPr>
            <p:ph type="body" sz="quarter" idx="11"/>
          </p:nvPr>
        </p:nvSpPr>
        <p:spPr/>
        <p:txBody>
          <a:bodyPr/>
          <a:p>
            <a:r>
              <a:rPr lang="zh-CN" altLang="en-US"/>
              <a:t>方式二：创建表时，在constraint约束区域，声明指定字段为主键：</a:t>
            </a:r>
            <a:endParaRPr lang="zh-CN" altLang="en-US"/>
          </a:p>
          <a:p>
            <a:r>
              <a:rPr lang="zh-CN" altLang="en-US"/>
              <a:t>格式：[constraint 名称] primary key (字段列表)</a:t>
            </a:r>
            <a:endParaRPr lang="zh-CN" altLang="en-US"/>
          </a:p>
          <a:p>
            <a:r>
              <a:rPr lang="zh-CN" altLang="en-US"/>
              <a:t>关键字constraint可以省略，如果需要为主键命名，constraint不能省略，主键名称一般没用。</a:t>
            </a:r>
            <a:endParaRPr lang="zh-CN" altLang="en-US"/>
          </a:p>
          <a:p>
            <a:r>
              <a:rPr lang="zh-CN" altLang="en-US"/>
              <a:t>字段列表需要使用小括号括住，如果有多字段需要使用逗号分隔。声明两个以上字段为主键，我们称为联合主键。</a:t>
            </a:r>
            <a:endParaRPr lang="zh-CN" altLang="en-US"/>
          </a:p>
        </p:txBody>
      </p:sp>
      <p:graphicFrame>
        <p:nvGraphicFramePr>
          <p:cNvPr id="5" name="表格 4"/>
          <p:cNvGraphicFramePr/>
          <p:nvPr>
            <p:custDataLst>
              <p:tags r:id="rId1"/>
            </p:custDataLst>
          </p:nvPr>
        </p:nvGraphicFramePr>
        <p:xfrm>
          <a:off x="1565275" y="388112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CREATE TABLE Persons2</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FirstName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LastName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Address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City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CONSTRAINT pk_PersonID PRIMARY KEY (FirstName, LastName)</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删除主键约束</a:t>
            </a:r>
            <a:endParaRPr lang="zh-CN" altLang="en-US"/>
          </a:p>
        </p:txBody>
      </p:sp>
      <p:sp>
        <p:nvSpPr>
          <p:cNvPr id="4" name="文本占位符 3"/>
          <p:cNvSpPr>
            <a:spLocks noGrp="1"/>
          </p:cNvSpPr>
          <p:nvPr>
            <p:ph type="body" sz="quarter" idx="11"/>
          </p:nvPr>
        </p:nvSpPr>
        <p:spPr/>
        <p:txBody>
          <a:bodyPr/>
          <a:p>
            <a:r>
              <a:rPr lang="zh-CN" altLang="en-US"/>
              <a:t>如需撤销 PRIMARY KEY 约束，请使用下面的 SQL：</a:t>
            </a:r>
            <a:endParaRPr lang="zh-CN" altLang="en-US"/>
          </a:p>
        </p:txBody>
      </p:sp>
      <p:graphicFrame>
        <p:nvGraphicFramePr>
          <p:cNvPr id="5" name="表格 4"/>
          <p:cNvGraphicFramePr/>
          <p:nvPr>
            <p:custDataLst>
              <p:tags r:id="rId1"/>
            </p:custDataLst>
          </p:nvPr>
        </p:nvGraphicFramePr>
        <p:xfrm>
          <a:off x="1510030" y="2342515"/>
          <a:ext cx="5391150" cy="424815"/>
        </p:xfrm>
        <a:graphic>
          <a:graphicData uri="http://schemas.openxmlformats.org/drawingml/2006/table">
            <a:tbl>
              <a:tblPr firstRow="1" bandRow="1">
                <a:tableStyleId>{5940675A-B579-460E-94D1-54222C63F5DA}</a:tableStyleId>
              </a:tblPr>
              <a:tblGrid>
                <a:gridCol w="5391150"/>
              </a:tblGrid>
              <a:tr h="42481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ALTER TABLE Persons DROP PRIMARY KEY;</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常见数据库</a:t>
            </a:r>
            <a:endParaRPr lang="zh-CN" altLang="en-US"/>
          </a:p>
        </p:txBody>
      </p:sp>
      <p:sp>
        <p:nvSpPr>
          <p:cNvPr id="4" name="文本占位符 3"/>
          <p:cNvSpPr>
            <a:spLocks noGrp="1"/>
          </p:cNvSpPr>
          <p:nvPr>
            <p:ph type="body" sz="quarter" idx="11"/>
          </p:nvPr>
        </p:nvSpPr>
        <p:spPr/>
        <p:txBody>
          <a:bodyPr/>
          <a:p>
            <a:r>
              <a:rPr lang="zh-CN" altLang="en-US"/>
              <a:t>数据库又分为关系型数据库和非关系型数据库</a:t>
            </a:r>
            <a:endParaRPr lang="zh-CN" altLang="en-US"/>
          </a:p>
        </p:txBody>
      </p:sp>
      <p:pic>
        <p:nvPicPr>
          <p:cNvPr id="6" name="图片 5"/>
          <p:cNvPicPr>
            <a:picLocks noChangeAspect="1"/>
          </p:cNvPicPr>
          <p:nvPr/>
        </p:nvPicPr>
        <p:blipFill>
          <a:blip r:embed="rId1"/>
          <a:stretch>
            <a:fillRect/>
          </a:stretch>
        </p:blipFill>
        <p:spPr>
          <a:xfrm>
            <a:off x="1943100" y="2093595"/>
            <a:ext cx="7284720" cy="390906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自动增长列</a:t>
            </a:r>
            <a:endParaRPr lang="zh-CN" altLang="en-US"/>
          </a:p>
        </p:txBody>
      </p:sp>
      <p:sp>
        <p:nvSpPr>
          <p:cNvPr id="4" name="文本占位符 3"/>
          <p:cNvSpPr>
            <a:spLocks noGrp="1"/>
          </p:cNvSpPr>
          <p:nvPr>
            <p:ph type="body" sz="quarter" idx="11"/>
          </p:nvPr>
        </p:nvSpPr>
        <p:spPr/>
        <p:txBody>
          <a:bodyPr/>
          <a:p>
            <a:r>
              <a:rPr lang="zh-CN" altLang="en-US"/>
              <a:t>我们通常希望在每次插入新记录时，数据库自动生成字段的值。</a:t>
            </a:r>
            <a:endParaRPr lang="zh-CN" altLang="en-US"/>
          </a:p>
          <a:p>
            <a:r>
              <a:rPr lang="zh-CN" altLang="en-US"/>
              <a:t>我们可以在表中使用 auto_increment（自动增长列）关键字，自动增长列类型必须是整型，自动增长列必须为键(一般是主键)。</a:t>
            </a:r>
            <a:endParaRPr lang="zh-CN" altLang="en-US"/>
          </a:p>
          <a:p>
            <a:endParaRPr lang="zh-CN" altLang="en-US"/>
          </a:p>
          <a:p>
            <a:r>
              <a:rPr lang="zh-CN" altLang="en-US"/>
              <a:t>下列 SQL 语句把 "Persons" 表中的 "Id" 列定义为 auto_increment 主键</a:t>
            </a:r>
            <a:endParaRPr lang="zh-CN" altLang="en-US"/>
          </a:p>
        </p:txBody>
      </p:sp>
      <p:graphicFrame>
        <p:nvGraphicFramePr>
          <p:cNvPr id="5" name="表格 4"/>
          <p:cNvGraphicFramePr/>
          <p:nvPr>
            <p:custDataLst>
              <p:tags r:id="rId1"/>
            </p:custDataLst>
          </p:nvPr>
        </p:nvGraphicFramePr>
        <p:xfrm>
          <a:off x="1264285" y="408178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CREATE TABLE Persons4</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Id      int PRIMARY KEY AUTO_INCREMENT,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LastName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FirstName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Address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City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自动增长列</a:t>
            </a:r>
            <a:endParaRPr lang="zh-CN" altLang="en-US"/>
          </a:p>
        </p:txBody>
      </p:sp>
      <p:sp>
        <p:nvSpPr>
          <p:cNvPr id="4" name="文本占位符 3"/>
          <p:cNvSpPr>
            <a:spLocks noGrp="1"/>
          </p:cNvSpPr>
          <p:nvPr>
            <p:ph type="body" sz="quarter" idx="11"/>
          </p:nvPr>
        </p:nvSpPr>
        <p:spPr/>
        <p:txBody>
          <a:bodyPr/>
          <a:p>
            <a:r>
              <a:rPr lang="zh-CN" altLang="en-US"/>
              <a:t>向persons添加数据时，可以不为Id字段设置值，也可以设置成null，数据库将自动维护主键值：</a:t>
            </a:r>
            <a:endParaRPr lang="zh-CN" altLang="en-US"/>
          </a:p>
          <a:p>
            <a:endParaRPr lang="zh-CN" altLang="en-US"/>
          </a:p>
          <a:p>
            <a:endParaRPr lang="zh-CN" altLang="en-US"/>
          </a:p>
          <a:p>
            <a:endParaRPr lang="zh-CN" altLang="en-US"/>
          </a:p>
          <a:p>
            <a:endParaRPr lang="zh-CN" altLang="en-US"/>
          </a:p>
          <a:p>
            <a:r>
              <a:rPr lang="zh-CN" altLang="en-US"/>
              <a:t>扩展：默认AUTO_INCREMENT 的开始值是 1，如果希望修改起始值，请使用下列 SQL 语法：</a:t>
            </a:r>
            <a:endParaRPr lang="zh-CN" altLang="en-US"/>
          </a:p>
        </p:txBody>
      </p:sp>
      <p:graphicFrame>
        <p:nvGraphicFramePr>
          <p:cNvPr id="5" name="表格 4"/>
          <p:cNvGraphicFramePr/>
          <p:nvPr>
            <p:custDataLst>
              <p:tags r:id="rId1"/>
            </p:custDataLst>
          </p:nvPr>
        </p:nvGraphicFramePr>
        <p:xfrm>
          <a:off x="1765300" y="2287270"/>
          <a:ext cx="8459470" cy="1116965"/>
        </p:xfrm>
        <a:graphic>
          <a:graphicData uri="http://schemas.openxmlformats.org/drawingml/2006/table">
            <a:tbl>
              <a:tblPr firstRow="1" bandRow="1">
                <a:tableStyleId>{5940675A-B579-460E-94D1-54222C63F5DA}</a:tableStyleId>
              </a:tblPr>
              <a:tblGrid>
                <a:gridCol w="8459470"/>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INSERT INTO Persons4 (FirstName,LastName) VALUES ('Bill','Gates')</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INSERT INTO  Persons4 (Id,FirstName,LastName) VALUES (NULL,'Bill','Gates')</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custDataLst>
              <p:tags r:id="rId2"/>
            </p:custDataLst>
          </p:nvPr>
        </p:nvGraphicFramePr>
        <p:xfrm>
          <a:off x="1765300" y="4491355"/>
          <a:ext cx="8423275" cy="461645"/>
        </p:xfrm>
        <a:graphic>
          <a:graphicData uri="http://schemas.openxmlformats.org/drawingml/2006/table">
            <a:tbl>
              <a:tblPr firstRow="1" bandRow="1">
                <a:tableStyleId>{5940675A-B579-460E-94D1-54222C63F5DA}</a:tableStyleId>
              </a:tblPr>
              <a:tblGrid>
                <a:gridCol w="8423275"/>
              </a:tblGrid>
              <a:tr h="46164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ALTER TABLE Persons AUTO_INCREMENT=100</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非空约束</a:t>
            </a:r>
            <a:endParaRPr lang="zh-CN" altLang="en-US"/>
          </a:p>
        </p:txBody>
      </p:sp>
      <p:sp>
        <p:nvSpPr>
          <p:cNvPr id="4" name="文本占位符 3"/>
          <p:cNvSpPr>
            <a:spLocks noGrp="1"/>
          </p:cNvSpPr>
          <p:nvPr>
            <p:ph type="body" sz="quarter" idx="11"/>
          </p:nvPr>
        </p:nvSpPr>
        <p:spPr/>
        <p:txBody>
          <a:bodyPr/>
          <a:p>
            <a:r>
              <a:rPr lang="zh-CN" altLang="en-US">
                <a:solidFill>
                  <a:srgbClr val="FF0000"/>
                </a:solidFill>
              </a:rPr>
              <a:t>NOT NULL 约束强制列不接受 NULL 值。</a:t>
            </a:r>
            <a:endParaRPr lang="zh-CN" altLang="en-US">
              <a:solidFill>
                <a:srgbClr val="FF0000"/>
              </a:solidFill>
            </a:endParaRPr>
          </a:p>
          <a:p>
            <a:r>
              <a:rPr lang="zh-CN" altLang="en-US"/>
              <a:t>NOT NULL 约束强制字段始终包含值。这意味着，如果不向字段添加值，就无法插入新记录或者更新记录。</a:t>
            </a:r>
            <a:endParaRPr lang="zh-CN" altLang="en-US"/>
          </a:p>
          <a:p>
            <a:r>
              <a:rPr lang="zh-CN" altLang="en-US"/>
              <a:t>下面的 SQL 语句强制 "Id" 列和 "LastName" 列不接受 NULL 值：</a:t>
            </a:r>
            <a:endParaRPr lang="zh-CN" altLang="en-US"/>
          </a:p>
        </p:txBody>
      </p:sp>
      <p:graphicFrame>
        <p:nvGraphicFramePr>
          <p:cNvPr id="5" name="表格 4"/>
          <p:cNvGraphicFramePr/>
          <p:nvPr>
            <p:custDataLst>
              <p:tags r:id="rId1"/>
            </p:custDataLst>
          </p:nvPr>
        </p:nvGraphicFramePr>
        <p:xfrm>
          <a:off x="1565275" y="339852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CREATE TABLE Persons5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Id      int          NOT NULL,</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LastName  varchar(255) NOT NULL,</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FirstName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Address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City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唯一约束</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UNIQUE 约束唯一标识数据库表中的每条记录。</a:t>
            </a:r>
            <a:endParaRPr lang="zh-CN" altLang="en-US"/>
          </a:p>
          <a:p>
            <a:pPr marL="285750" indent="-285750">
              <a:buFont typeface="Wingdings" panose="05000000000000000000" charset="0"/>
              <a:buChar char="l"/>
            </a:pPr>
            <a:r>
              <a:rPr lang="zh-CN" altLang="en-US"/>
              <a:t>UNIQUE 和 PRIMARY KEY 约束均为列或列集合提供了唯一性的保证。</a:t>
            </a:r>
            <a:endParaRPr lang="zh-CN" altLang="en-US"/>
          </a:p>
          <a:p>
            <a:pPr marL="285750" indent="-285750">
              <a:buFont typeface="Wingdings" panose="05000000000000000000" charset="0"/>
              <a:buChar char="l"/>
            </a:pPr>
            <a:r>
              <a:rPr lang="zh-CN" altLang="en-US"/>
              <a:t>PRIMARY KEY 拥有自动定义的 UNIQUE 约束。</a:t>
            </a:r>
            <a:endParaRPr lang="zh-CN" altLang="en-US"/>
          </a:p>
          <a:p>
            <a:pPr marL="742950" lvl="1" indent="-285750">
              <a:buFont typeface="Wingdings" panose="05000000000000000000" charset="0"/>
              <a:buChar char="l"/>
            </a:pPr>
            <a:r>
              <a:rPr lang="zh-CN" altLang="en-US" sz="1600" b="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请注意，每个表可以有多个 UNIQUE 约束，但是每个表只能有一个 PRIMARY KEY 约束。</a:t>
            </a:r>
            <a:endParaRPr lang="zh-CN" altLang="en-US"/>
          </a:p>
          <a:p>
            <a:endParaRPr lang="zh-CN" altLang="en-US"/>
          </a:p>
          <a:p>
            <a:r>
              <a:rPr lang="zh-CN" altLang="en-US"/>
              <a:t>添加唯一约束</a:t>
            </a:r>
            <a:r>
              <a:rPr lang="en-US" altLang="zh-CN"/>
              <a:t>,</a:t>
            </a:r>
            <a:r>
              <a:rPr lang="zh-CN" altLang="en-US"/>
              <a:t>创建表时，在字段描述处，声明唯一：</a:t>
            </a:r>
            <a:endParaRPr lang="zh-CN" altLang="en-US"/>
          </a:p>
        </p:txBody>
      </p:sp>
      <p:graphicFrame>
        <p:nvGraphicFramePr>
          <p:cNvPr id="5" name="表格 4"/>
          <p:cNvGraphicFramePr/>
          <p:nvPr>
            <p:custDataLst>
              <p:tags r:id="rId1"/>
            </p:custDataLst>
          </p:nvPr>
        </p:nvGraphicFramePr>
        <p:xfrm>
          <a:off x="1546225" y="411861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CREATE TABLE Persons</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Id      int UNIQUE,</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LastName  varchar(255) NOT NULL,</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FirstName varchar(255) UNIQUE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Address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City      varchar(255)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342900" indent="-342900">
              <a:buFont typeface="Wingdings" panose="05000000000000000000" charset="0"/>
              <a:buChar char="l"/>
            </a:pPr>
            <a:r>
              <a:rPr lang="zh-CN" altLang="en-US" sz="1800"/>
              <a:t>三种约束</a:t>
            </a:r>
            <a:endParaRPr lang="zh-CN" altLang="en-US" sz="1800"/>
          </a:p>
          <a:p>
            <a:pPr marL="742950" lvl="2" indent="-285750">
              <a:buFont typeface="Wingdings" panose="05000000000000000000" charset="0"/>
              <a:buChar char="n"/>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主键约束</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1200150" lvl="3" indent="-285750">
              <a:buFont typeface="Wingdings" panose="05000000000000000000" charset="0"/>
              <a:buChar char="n"/>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唯一约束</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1200150" lvl="3" indent="-285750">
              <a:buFont typeface="Wingdings" panose="05000000000000000000" charset="0"/>
              <a:buChar char="n"/>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非空约束</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742950" lvl="2" indent="-285750">
              <a:buFont typeface="Wingdings" panose="05000000000000000000" charset="0"/>
              <a:buChar char="n"/>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not null：被修饰的字段不能为</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null</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值</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742950" lvl="2" indent="-285750">
              <a:buFont typeface="Wingdings" panose="05000000000000000000" charset="0"/>
              <a:buChar char="n"/>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unique：被修饰的字段的值不能重复</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1" indent="0">
              <a:buNone/>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标题 3"/>
          <p:cNvSpPr>
            <a:spLocks noGrp="1"/>
          </p:cNvSpPr>
          <p:nvPr>
            <p:ph type="title"/>
          </p:nvPr>
        </p:nvSpPr>
        <p:spPr/>
        <p:txBody>
          <a:bodyPr/>
          <a:lstStyle/>
          <a:p>
            <a:r>
              <a:rPr lang="en-US" altLang="zh-CN">
                <a:sym typeface="+mn-ea"/>
              </a:rPr>
              <a:t>SQL</a:t>
            </a:r>
            <a:r>
              <a:rPr>
                <a:sym typeface="+mn-ea"/>
              </a:rPr>
              <a:t>约束</a:t>
            </a:r>
            <a:endParaRPr dirty="0">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43525" y="79375"/>
            <a:ext cx="5973445" cy="6190615"/>
          </a:xfrm>
        </p:spPr>
        <p:txBody>
          <a:bodyPr/>
          <a:lstStyle/>
          <a:p>
            <a:r>
              <a:rPr lang="en-US" dirty="0"/>
              <a:t>数据库介绍</a:t>
            </a:r>
            <a:endParaRPr lang="en-US" dirty="0"/>
          </a:p>
          <a:p>
            <a:r>
              <a:rPr lang="zh-CN" altLang="en-US" dirty="0"/>
              <a:t>MySQL数据库安装和使用</a:t>
            </a:r>
            <a:endParaRPr lang="zh-CN" altLang="en-US" dirty="0"/>
          </a:p>
          <a:p>
            <a:r>
              <a:rPr lang="zh-CN" altLang="en-US" dirty="0"/>
              <a:t>SQL语句</a:t>
            </a:r>
            <a:endParaRPr lang="zh-CN" altLang="en-US" dirty="0"/>
          </a:p>
          <a:p>
            <a:pPr algn="l"/>
            <a:r>
              <a:rPr lang="en-US" dirty="0"/>
              <a:t>DDL之数据库操作</a:t>
            </a:r>
            <a:endParaRPr lang="en-US" dirty="0"/>
          </a:p>
          <a:p>
            <a:r>
              <a:rPr lang="en-US" dirty="0"/>
              <a:t>DDL之表操作</a:t>
            </a:r>
            <a:endParaRPr lang="en-US" dirty="0"/>
          </a:p>
          <a:p>
            <a:r>
              <a:rPr lang="en-US" dirty="0"/>
              <a:t>DML数据库操作语言</a:t>
            </a:r>
            <a:endParaRPr lang="en-US" dirty="0"/>
          </a:p>
          <a:p>
            <a:r>
              <a:rPr lang="en-US" dirty="0"/>
              <a:t>SQL约束</a:t>
            </a:r>
            <a:endParaRPr lang="en-US" dirty="0"/>
          </a:p>
          <a:p>
            <a:r>
              <a:rPr lang="en-US" dirty="0">
                <a:solidFill>
                  <a:srgbClr val="FF0000"/>
                </a:solidFill>
              </a:rPr>
              <a:t>DQL操作</a:t>
            </a:r>
            <a:endParaRPr lang="en-US" dirty="0">
              <a:solidFill>
                <a:srgbClr val="FF0000"/>
              </a:solidFill>
            </a:endParaRPr>
          </a:p>
          <a:p>
            <a:r>
              <a:rPr lang="zh-CN" altLang="en-US" dirty="0"/>
              <a:t>多表操作</a:t>
            </a:r>
            <a:endParaRPr lang="zh-CN" altLang="en-US" dirty="0"/>
          </a:p>
          <a:p>
            <a:r>
              <a:rPr lang="en-US" altLang="zh-CN" dirty="0"/>
              <a:t>MySQL</a:t>
            </a:r>
            <a:r>
              <a:rPr lang="zh-CN" altLang="en-US" dirty="0"/>
              <a:t>索引</a:t>
            </a:r>
            <a:endParaRPr lang="zh-CN" altLang="en-US" dirty="0"/>
          </a:p>
          <a:p>
            <a:r>
              <a:rPr lang="zh-CN" altLang="en-US" dirty="0"/>
              <a:t>开窗函数</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准备工作</a:t>
            </a:r>
            <a:endParaRPr lang="zh-CN" altLang="en-US"/>
          </a:p>
        </p:txBody>
      </p:sp>
      <p:graphicFrame>
        <p:nvGraphicFramePr>
          <p:cNvPr id="5" name="表格 4"/>
          <p:cNvGraphicFramePr/>
          <p:nvPr>
            <p:custDataLst>
              <p:tags r:id="rId1"/>
            </p:custDataLst>
          </p:nvPr>
        </p:nvGraphicFramePr>
        <p:xfrm>
          <a:off x="1319530" y="1968500"/>
          <a:ext cx="9980930" cy="6583680"/>
        </p:xfrm>
        <a:graphic>
          <a:graphicData uri="http://schemas.openxmlformats.org/drawingml/2006/table">
            <a:tbl>
              <a:tblPr firstRow="1" bandRow="1">
                <a:tableStyleId>{5940675A-B579-460E-94D1-54222C63F5DA}</a:tableStyleId>
              </a:tblPr>
              <a:tblGrid>
                <a:gridCol w="9980930"/>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#创建商品表：</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create table product(</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pid int primary key,</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pname varchar(20),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price double,</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category_id varchar(32)</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product(pid,pname,price,category_id) VALUES(1,'联想',5000,'c001');</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product(pid,pname,price,category_id) VALUES(2,'海尔',3000,'c001');</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product(pid,pname,price,category_id) VALUES(3,'雷神',5000,'c001');</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product(pid,pname,price,category_id) VALUES(4,'杰克琼斯',800,'c002');</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product(pid,pname,price,category_id) VALUES(5,'真维斯',200,'c002');</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product(pid,pname,price,category_id) VALUES(6,'花花公子',440,'c002');</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product(pid,pname,price,category_id) VALUES(7,'劲霸',2000,'c002');</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product(pid,pname,price,category_id) VALUES(8,'香奈儿',800,'c003');</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product(pid,pname,price,category_id) VALUES(9,'相宜本草',200,'c003');</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product(pid,pname,price,category_id) VALUES(10,'面霸',5,'c003');</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准备工作</a:t>
            </a:r>
            <a:endParaRPr lang="zh-CN" altLang="en-US"/>
          </a:p>
        </p:txBody>
      </p:sp>
      <p:graphicFrame>
        <p:nvGraphicFramePr>
          <p:cNvPr id="5" name="表格 4"/>
          <p:cNvGraphicFramePr/>
          <p:nvPr>
            <p:custDataLst>
              <p:tags r:id="rId1"/>
            </p:custDataLst>
          </p:nvPr>
        </p:nvGraphicFramePr>
        <p:xfrm>
          <a:off x="1765300" y="228727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product(pid,pname,price,category_id) VALUES(11,'好想你枣',56,'c004');</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product(pid,pname,price,category_id) VALUES(12,'香飘飘奶茶',1,'c005');</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product(pid,pname,price,category_id) VALUES(13,'海澜之家',1,'c002');</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语法</a:t>
            </a:r>
            <a:endParaRPr lang="zh-CN" altLang="en-US"/>
          </a:p>
        </p:txBody>
      </p:sp>
      <p:graphicFrame>
        <p:nvGraphicFramePr>
          <p:cNvPr id="5" name="表格 4"/>
          <p:cNvGraphicFramePr/>
          <p:nvPr>
            <p:custDataLst>
              <p:tags r:id="rId1"/>
            </p:custDataLst>
          </p:nvPr>
        </p:nvGraphicFramePr>
        <p:xfrm>
          <a:off x="1765300" y="228727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[distinct]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列名,列名</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from 表</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where 条件</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简单查询</a:t>
            </a:r>
            <a:endParaRPr lang="zh-CN" altLang="en-US"/>
          </a:p>
        </p:txBody>
      </p:sp>
      <p:graphicFrame>
        <p:nvGraphicFramePr>
          <p:cNvPr id="5" name="表格 4"/>
          <p:cNvGraphicFramePr/>
          <p:nvPr>
            <p:custDataLst>
              <p:tags r:id="rId1"/>
            </p:custDataLst>
          </p:nvPr>
        </p:nvGraphicFramePr>
        <p:xfrm>
          <a:off x="1391920" y="1831975"/>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#1.查询所有的商品.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#2.查询商品名和商品价格.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pname,price from product;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#3.别名查询.使用的关键字是as（as可以省略的）.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#3.1表别名: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as p;</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#3.2列别名：</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pname as pn from product;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#4.去掉重复值.  </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distinct price from product;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#5.查询结果是表达式（运算查询）：将所有商品的价格+10元进行显示.</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pname,price+10 from product;</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常见数据库</a:t>
            </a:r>
            <a:endParaRPr lang="zh-CN" altLang="en-US"/>
          </a:p>
        </p:txBody>
      </p:sp>
      <p:sp>
        <p:nvSpPr>
          <p:cNvPr id="4" name="文本占位符 3"/>
          <p:cNvSpPr>
            <a:spLocks noGrp="1"/>
          </p:cNvSpPr>
          <p:nvPr>
            <p:ph type="body" sz="quarter" idx="11"/>
          </p:nvPr>
        </p:nvSpPr>
        <p:spPr/>
        <p:txBody>
          <a:bodyPr/>
          <a:p>
            <a:endParaRPr lang="zh-CN" altLang="en-US"/>
          </a:p>
          <a:p>
            <a:endParaRPr lang="zh-CN" altLang="en-US"/>
          </a:p>
          <a:p>
            <a:endParaRPr lang="zh-CN" altLang="en-US"/>
          </a:p>
          <a:p>
            <a:endParaRPr lang="zh-CN" altLang="en-US"/>
          </a:p>
          <a:p>
            <a:endParaRPr lang="zh-CN" altLang="en-US"/>
          </a:p>
          <a:p>
            <a:endParaRPr lang="zh-CN" altLang="en-US"/>
          </a:p>
          <a:p>
            <a:r>
              <a:rPr lang="zh-CN" altLang="en-US"/>
              <a:t>常用数据库：MYSQL，Oracle，Redis，Hbase，MongoDB</a:t>
            </a:r>
            <a:endParaRPr lang="zh-CN" altLang="en-US"/>
          </a:p>
        </p:txBody>
      </p:sp>
      <p:pic>
        <p:nvPicPr>
          <p:cNvPr id="5" name="图片 4"/>
          <p:cNvPicPr>
            <a:picLocks noChangeAspect="1"/>
          </p:cNvPicPr>
          <p:nvPr/>
        </p:nvPicPr>
        <p:blipFill>
          <a:blip r:embed="rId1"/>
          <a:stretch>
            <a:fillRect/>
          </a:stretch>
        </p:blipFill>
        <p:spPr>
          <a:xfrm>
            <a:off x="1805940" y="1942465"/>
            <a:ext cx="7231380" cy="208026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条件查询 </a:t>
            </a:r>
            <a:endParaRPr lang="zh-CN" altLang="en-US"/>
          </a:p>
        </p:txBody>
      </p:sp>
      <p:graphicFrame>
        <p:nvGraphicFramePr>
          <p:cNvPr id="5" name="表格 4"/>
          <p:cNvGraphicFramePr/>
          <p:nvPr>
            <p:custDataLst>
              <p:tags r:id="rId1"/>
            </p:custDataLst>
          </p:nvPr>
        </p:nvGraphicFramePr>
        <p:xfrm>
          <a:off x="1849120" y="1417955"/>
          <a:ext cx="7920355" cy="3582035"/>
        </p:xfrm>
        <a:graphic>
          <a:graphicData uri="http://schemas.openxmlformats.org/drawingml/2006/table">
            <a:tbl>
              <a:tblPr firstRow="1" bandRow="1">
                <a:tableStyleId>{5940675A-B579-460E-94D1-54222C63F5DA}</a:tableStyleId>
              </a:tblPr>
              <a:tblGrid>
                <a:gridCol w="928370"/>
                <a:gridCol w="2200910"/>
                <a:gridCol w="4791075"/>
              </a:tblGrid>
              <a:tr h="596265">
                <a:tc rowSpan="5">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比较运算符</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&gt; &lt;  &lt;=   &gt;=   =  &lt;&gt; != </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大于、小于、大于(小于)等于、不等于</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527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BETWEEN  ...AND... </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显示在某一区间的值(含头含尾) []</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8354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IN(set) </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显示在in列表中的值，例：in(100,200)</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76644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LIKE ‘张%’LIKE ‘%涛%’</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模糊查询，Like语句中，%代表零个或多个任意字符，_代表一个字符，例如：first_name like ‘_a%’;</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704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IS NULL IS NOT NULL</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判断是否为空 </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62585">
                <a:tc rowSpan="3">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逻辑运算符</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and</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多个条件同时成立</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31940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or</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多个条件任一成立</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527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not</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不成立，例：where not(salary&gt;100);</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条件查询 </a:t>
            </a:r>
            <a:endParaRPr lang="zh-CN" altLang="en-US"/>
          </a:p>
        </p:txBody>
      </p:sp>
      <p:sp>
        <p:nvSpPr>
          <p:cNvPr id="3" name="文本占位符 2"/>
          <p:cNvSpPr>
            <a:spLocks noGrp="1"/>
          </p:cNvSpPr>
          <p:nvPr>
            <p:ph type="body" sz="quarter" idx="10"/>
          </p:nvPr>
        </p:nvSpPr>
        <p:spPr/>
        <p:txBody>
          <a:bodyPr/>
          <a:p>
            <a:r>
              <a:rPr lang="zh-CN" altLang="en-US"/>
              <a:t>实例</a:t>
            </a:r>
            <a:endParaRPr lang="zh-CN" altLang="en-US"/>
          </a:p>
        </p:txBody>
      </p:sp>
      <p:graphicFrame>
        <p:nvGraphicFramePr>
          <p:cNvPr id="5" name="表格 4"/>
          <p:cNvGraphicFramePr/>
          <p:nvPr>
            <p:custDataLst>
              <p:tags r:id="rId1"/>
            </p:custDataLst>
          </p:nvPr>
        </p:nvGraphicFramePr>
        <p:xfrm>
          <a:off x="1328420" y="1457325"/>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#查询商品名称为“花花公子”的商品所有信息：</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pname = '花花公子';</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#查询价格为800商品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price = 800;</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#查询价格不是800的所有商品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price != 800;</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price &lt;&gt; 800;</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NOT(price = 800);</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#查询商品价格大于60元的所有商品信息</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price &gt; 60;</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#查询商品价格在200到1000之间所有商品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price &gt;= 200 AND price &lt;=1000;</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price BETWEEN 200 AND 1000;</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标题 1"/>
          <p:cNvSpPr>
            <a:spLocks noGrp="1"/>
          </p:cNvSpPr>
          <p:nvPr/>
        </p:nvSpPr>
        <p:spPr>
          <a:xfrm>
            <a:off x="711515" y="224504"/>
            <a:ext cx="8771021" cy="517190"/>
          </a:xfrm>
          <a:prstGeom prst="rect">
            <a:avLst/>
          </a:prstGeom>
        </p:spPr>
        <p:txBody>
          <a:bodyPr anchor="ctr" anchorCtr="0"/>
          <a:lstStyle>
            <a:lvl1pPr algn="l" rtl="0" eaLnBrk="0" fontAlgn="base" hangingPunct="0">
              <a:spcBef>
                <a:spcPct val="0"/>
              </a:spcBef>
              <a:spcAft>
                <a:spcPct val="0"/>
              </a:spcAft>
              <a:defRPr sz="2400" b="1" i="0" kern="1200">
                <a:solidFill>
                  <a:schemeClr val="tx1">
                    <a:lumMod val="65000"/>
                    <a:lumOff val="35000"/>
                  </a:schemeClr>
                </a:solidFill>
                <a:latin typeface="Alibaba PuHuiTi B" pitchFamily="18" charset="-122"/>
                <a:ea typeface="Alibaba PuHuiTi B" pitchFamily="18" charset="-122"/>
                <a:cs typeface="Alibaba PuHuiTi B" pitchFamily="18" charset="-122"/>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a:lstStyle>
          <a:p>
            <a:r>
              <a:rPr lang="zh-CN" altLang="en-US">
                <a:sym typeface="+mn-ea"/>
              </a:rPr>
              <a:t>条件查询 </a:t>
            </a:r>
            <a:endParaRPr lang="zh-CN" altLang="en-US"/>
          </a:p>
        </p:txBody>
      </p:sp>
      <p:sp>
        <p:nvSpPr>
          <p:cNvPr id="7" name="文本占位符 2"/>
          <p:cNvSpPr>
            <a:spLocks noGrp="1"/>
          </p:cNvSpPr>
          <p:nvPr/>
        </p:nvSpPr>
        <p:spPr>
          <a:xfrm>
            <a:off x="711515" y="930556"/>
            <a:ext cx="1069880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a:t>实例</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custDataLst>
              <p:tags r:id="rId1"/>
            </p:custDataLst>
          </p:nvPr>
        </p:nvGraphicFramePr>
        <p:xfrm>
          <a:off x="1273175" y="177673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#查询商品价格是200或800的所有商品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price = 200 OR price = 800;</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price IN (200,800);</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#查询含有'霸'字的所有商品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pname LIKE '%霸%';</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#查询以'香'开头的所有商品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pname LIKE '香%';</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#查询第二个字为'想'的所有商品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pname LIKE '_想%';</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#查询没有分类的商品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category_id IS NULL;</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#查询有分类的商品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WHERE category_id IS NOT NULL;</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标题 1"/>
          <p:cNvSpPr>
            <a:spLocks noGrp="1"/>
          </p:cNvSpPr>
          <p:nvPr/>
        </p:nvSpPr>
        <p:spPr>
          <a:xfrm>
            <a:off x="711515" y="224504"/>
            <a:ext cx="8771021" cy="517190"/>
          </a:xfrm>
          <a:prstGeom prst="rect">
            <a:avLst/>
          </a:prstGeom>
        </p:spPr>
        <p:txBody>
          <a:bodyPr anchor="ctr" anchorCtr="0"/>
          <a:lstStyle>
            <a:lvl1pPr algn="l" rtl="0" eaLnBrk="0" fontAlgn="base" hangingPunct="0">
              <a:spcBef>
                <a:spcPct val="0"/>
              </a:spcBef>
              <a:spcAft>
                <a:spcPct val="0"/>
              </a:spcAft>
              <a:defRPr sz="2400" b="1" i="0" kern="1200">
                <a:solidFill>
                  <a:schemeClr val="tx1">
                    <a:lumMod val="65000"/>
                    <a:lumOff val="35000"/>
                  </a:schemeClr>
                </a:solidFill>
                <a:latin typeface="Alibaba PuHuiTi B" pitchFamily="18" charset="-122"/>
                <a:ea typeface="Alibaba PuHuiTi B" pitchFamily="18" charset="-122"/>
                <a:cs typeface="Alibaba PuHuiTi B" pitchFamily="18" charset="-122"/>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a:lstStyle>
          <a:p>
            <a:r>
              <a:rPr lang="zh-CN" altLang="en-US">
                <a:sym typeface="+mn-ea"/>
              </a:rPr>
              <a:t>条件查询 </a:t>
            </a:r>
            <a:endParaRPr lang="zh-CN" altLang="en-US"/>
          </a:p>
        </p:txBody>
      </p:sp>
      <p:sp>
        <p:nvSpPr>
          <p:cNvPr id="11" name="文本占位符 2"/>
          <p:cNvSpPr>
            <a:spLocks noGrp="1"/>
          </p:cNvSpPr>
          <p:nvPr/>
        </p:nvSpPr>
        <p:spPr>
          <a:xfrm>
            <a:off x="711515" y="930556"/>
            <a:ext cx="1069880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a:t>实例</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排序查询</a:t>
            </a:r>
            <a:endParaRPr lang="zh-CN" altLang="en-US"/>
          </a:p>
        </p:txBody>
      </p:sp>
      <p:sp>
        <p:nvSpPr>
          <p:cNvPr id="4" name="文本占位符 3"/>
          <p:cNvSpPr>
            <a:spLocks noGrp="1"/>
          </p:cNvSpPr>
          <p:nvPr>
            <p:ph type="body" sz="quarter" idx="11"/>
          </p:nvPr>
        </p:nvSpPr>
        <p:spPr>
          <a:xfrm>
            <a:off x="710565" y="1656080"/>
            <a:ext cx="10699115" cy="968375"/>
          </a:xfrm>
        </p:spPr>
        <p:txBody>
          <a:bodyPr/>
          <a:p>
            <a:r>
              <a:rPr lang="zh-CN" altLang="en-US"/>
              <a:t>通过order by语句，可以将查询出的结果进行排序。暂时放置在select语句的最后。</a:t>
            </a:r>
            <a:endParaRPr lang="zh-CN" altLang="en-US"/>
          </a:p>
          <a:p>
            <a:r>
              <a:rPr lang="zh-CN" altLang="en-US"/>
              <a:t>格式:</a:t>
            </a:r>
            <a:endParaRPr lang="zh-CN" altLang="en-US"/>
          </a:p>
        </p:txBody>
      </p:sp>
      <p:graphicFrame>
        <p:nvGraphicFramePr>
          <p:cNvPr id="5" name="表格 4"/>
          <p:cNvGraphicFramePr/>
          <p:nvPr>
            <p:custDataLst>
              <p:tags r:id="rId1"/>
            </p:custDataLst>
          </p:nvPr>
        </p:nvGraphicFramePr>
        <p:xfrm>
          <a:off x="1619885" y="2870835"/>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表名 ORDER BY 排序字段 ASC|DESC;</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ASC 升序 (默认)</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DESC 降序</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#1.使用价格排序(降序)</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ORDER BY price DESC;</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#2.在价格排序(降序)的基础上，以分类排序(降序)</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 ORDER BY price DESC,category_id DESC;</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#3.显示商品的价格(去重复)，并排序(降序)</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DISTINCT price FROM product ORDER BY price DESC;</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聚合查询</a:t>
            </a:r>
            <a:endParaRPr lang="zh-CN" altLang="en-US"/>
          </a:p>
        </p:txBody>
      </p:sp>
      <p:sp>
        <p:nvSpPr>
          <p:cNvPr id="4" name="文本占位符 3"/>
          <p:cNvSpPr>
            <a:spLocks noGrp="1"/>
          </p:cNvSpPr>
          <p:nvPr>
            <p:ph type="body" sz="quarter" idx="11"/>
          </p:nvPr>
        </p:nvSpPr>
        <p:spPr/>
        <p:txBody>
          <a:bodyPr/>
          <a:p>
            <a:r>
              <a:rPr lang="zh-CN" altLang="en-US"/>
              <a:t>之前我们做的查询都是横向查询，它们都是根据条件一行一行的进行判断，而使用聚合函数查询是纵向查询，它是对一列的值进行计算，然后返回一个单一的值；另外聚合函数会忽略空值。</a:t>
            </a:r>
            <a:endParaRPr lang="zh-CN" altLang="en-US"/>
          </a:p>
          <a:p>
            <a:r>
              <a:rPr lang="zh-CN" altLang="en-US"/>
              <a:t>今天我们学习如下五个聚合函数：</a:t>
            </a:r>
            <a:endParaRPr lang="zh-CN" altLang="en-US"/>
          </a:p>
        </p:txBody>
      </p:sp>
      <p:graphicFrame>
        <p:nvGraphicFramePr>
          <p:cNvPr id="11" name="表格 10"/>
          <p:cNvGraphicFramePr>
            <a:graphicFrameLocks noGrp="1"/>
          </p:cNvGraphicFramePr>
          <p:nvPr>
            <p:custDataLst>
              <p:tags r:id="rId1"/>
            </p:custDataLst>
          </p:nvPr>
        </p:nvGraphicFramePr>
        <p:xfrm>
          <a:off x="1844040" y="3155950"/>
          <a:ext cx="9153525" cy="3082925"/>
        </p:xfrm>
        <a:graphic>
          <a:graphicData uri="http://schemas.openxmlformats.org/drawingml/2006/table">
            <a:tbl>
              <a:tblPr/>
              <a:tblGrid>
                <a:gridCol w="4558665"/>
                <a:gridCol w="4594860"/>
              </a:tblGrid>
              <a:tr h="39687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聚合函数</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作用</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r>
              <a:tr h="49149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count()</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统计指定列不为NULL的记录行数；</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r>
              <a:tr h="49212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sum()</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计算指定列的数值和，如果指定列类型不是数值类型，那么计算结果为0</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49212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max()</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计算指定列的最大值，如果指定列是字符串类型，那么使用字符串排序运算；</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r>
              <a:tr h="49212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min()</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计算指定列的最小值，如果指定列是字符串类型，那么使用字符串排序运算；</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r>
              <a:tr h="39497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avg()</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indent="0">
                        <a:buNone/>
                      </a:pPr>
                      <a:r>
                        <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rPr>
                        <a:t>计算指定列的平均值，如果指定列类型不是数值类型，那么计算结果为0</a:t>
                      </a:r>
                      <a:endParaRPr lang="en-US" altLang="zh-CN" sz="1800" b="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聚合查询</a:t>
            </a:r>
            <a:endParaRPr lang="zh-CN" altLang="en-US"/>
          </a:p>
        </p:txBody>
      </p:sp>
      <p:sp>
        <p:nvSpPr>
          <p:cNvPr id="4" name="文本占位符 3"/>
          <p:cNvSpPr>
            <a:spLocks noGrp="1"/>
          </p:cNvSpPr>
          <p:nvPr>
            <p:ph type="body" sz="quarter" idx="11"/>
          </p:nvPr>
        </p:nvSpPr>
        <p:spPr/>
        <p:txBody>
          <a:bodyPr/>
          <a:p>
            <a:r>
              <a:rPr lang="zh-CN" altLang="en-US"/>
              <a:t>实例:</a:t>
            </a:r>
            <a:endParaRPr lang="zh-CN" altLang="en-US"/>
          </a:p>
        </p:txBody>
      </p:sp>
      <p:graphicFrame>
        <p:nvGraphicFramePr>
          <p:cNvPr id="5" name="表格 4"/>
          <p:cNvGraphicFramePr/>
          <p:nvPr>
            <p:custDataLst>
              <p:tags r:id="rId1"/>
            </p:custDataLst>
          </p:nvPr>
        </p:nvGraphicFramePr>
        <p:xfrm>
          <a:off x="1765300" y="228727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#1 查询商品的总条数</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COUNT(*) FROM product;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#2 查询价格大于200商品的总条数</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COUNT(*) FROM product WHERE price &gt; 200;</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#3 查询分类为'c001'的所有商品的总和</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SUM(price) FROM product WHERE category_id = 'c001';</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#4 查询分类为'c002'所有商品的平均价格</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AVG(price) FROM product WHERE categ ory_id = 'c002';</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#5 查询商品的最大价格和最小价格</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MAX(price),MIN(price) FROM product;</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分组查询</a:t>
            </a:r>
            <a:endParaRPr lang="zh-CN" altLang="en-US"/>
          </a:p>
        </p:txBody>
      </p:sp>
      <p:sp>
        <p:nvSpPr>
          <p:cNvPr id="4" name="文本占位符 3"/>
          <p:cNvSpPr>
            <a:spLocks noGrp="1"/>
          </p:cNvSpPr>
          <p:nvPr>
            <p:ph type="body" sz="quarter" idx="11"/>
          </p:nvPr>
        </p:nvSpPr>
        <p:spPr/>
        <p:txBody>
          <a:bodyPr/>
          <a:p>
            <a:r>
              <a:rPr lang="zh-CN" altLang="en-US"/>
              <a:t>分组查询是指使用group by字句对查询信息进行分组。</a:t>
            </a:r>
            <a:endParaRPr lang="zh-CN" altLang="en-US"/>
          </a:p>
          <a:p>
            <a:r>
              <a:rPr lang="zh-CN" altLang="en-US"/>
              <a:t>格式：</a:t>
            </a:r>
            <a:endParaRPr lang="zh-CN" altLang="en-US"/>
          </a:p>
          <a:p>
            <a:r>
              <a:rPr lang="zh-CN" altLang="en-US"/>
              <a:t>SELECT 字段1,字段2… FROM 表名 GROUP BY 分组字段 HAVING 分组条件;</a:t>
            </a:r>
            <a:endParaRPr lang="zh-CN" altLang="en-US"/>
          </a:p>
          <a:p>
            <a:r>
              <a:rPr lang="zh-CN" altLang="en-US"/>
              <a:t>分组操作中的having子语句，是用于在分组后对数据进行过滤的，作用类似于where条件。</a:t>
            </a:r>
            <a:endParaRPr lang="zh-CN" altLang="en-US"/>
          </a:p>
          <a:p>
            <a:r>
              <a:rPr lang="zh-CN" altLang="en-US"/>
              <a:t>having与where的区别:</a:t>
            </a:r>
            <a:endParaRPr lang="zh-CN" altLang="en-US"/>
          </a:p>
          <a:p>
            <a:r>
              <a:rPr lang="zh-CN" altLang="en-US"/>
              <a:t>1).having是在分组后对数据进行过滤.,where是在分组前对数据进行过滤</a:t>
            </a:r>
            <a:endParaRPr lang="zh-CN" altLang="en-US"/>
          </a:p>
          <a:p>
            <a:r>
              <a:rPr lang="zh-CN" altLang="en-US"/>
              <a:t>2).having后面可以使用分组函数(统计函数),where后面不可以使用分组函数。</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分组查询</a:t>
            </a:r>
            <a:endParaRPr lang="zh-CN" altLang="en-US"/>
          </a:p>
        </p:txBody>
      </p:sp>
      <p:sp>
        <p:nvSpPr>
          <p:cNvPr id="4" name="文本占位符 3"/>
          <p:cNvSpPr>
            <a:spLocks noGrp="1"/>
          </p:cNvSpPr>
          <p:nvPr>
            <p:ph type="body" sz="quarter" idx="11"/>
          </p:nvPr>
        </p:nvSpPr>
        <p:spPr/>
        <p:txBody>
          <a:bodyPr/>
          <a:p>
            <a:r>
              <a:rPr lang="zh-CN" altLang="en-US"/>
              <a:t>实例:</a:t>
            </a:r>
            <a:endParaRPr lang="zh-CN" altLang="en-US"/>
          </a:p>
        </p:txBody>
      </p:sp>
      <p:graphicFrame>
        <p:nvGraphicFramePr>
          <p:cNvPr id="5" name="表格 4"/>
          <p:cNvGraphicFramePr/>
          <p:nvPr>
            <p:custDataLst>
              <p:tags r:id="rId1"/>
            </p:custDataLst>
          </p:nvPr>
        </p:nvGraphicFramePr>
        <p:xfrm>
          <a:off x="1765300" y="228727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#1 统计各个分类商品的个数</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category_id ,COUNT(*) FROM product GROUP BY category_id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#2 统计各个分类商品的个数,且只显示个数大于1的信息</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category_id ,COUNT(*) FROM product GROUP BY category_id HAVING COUNT(*) &gt; 1;</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分页查询</a:t>
            </a:r>
            <a:endParaRPr lang="zh-CN" altLang="en-US"/>
          </a:p>
        </p:txBody>
      </p:sp>
      <p:sp>
        <p:nvSpPr>
          <p:cNvPr id="4" name="文本占位符 3"/>
          <p:cNvSpPr>
            <a:spLocks noGrp="1"/>
          </p:cNvSpPr>
          <p:nvPr>
            <p:ph type="body" sz="quarter" idx="11"/>
          </p:nvPr>
        </p:nvSpPr>
        <p:spPr/>
        <p:txBody>
          <a:bodyPr/>
          <a:p>
            <a:r>
              <a:rPr lang="en-US" altLang="zh-CN"/>
              <a:t>    </a:t>
            </a:r>
            <a:r>
              <a:rPr lang="zh-CN" altLang="en-US"/>
              <a:t>分页查询在项目开发中常见，由于数据量很大，显示屏长度有限，因此对数据需要采取分页显示方式。例如数据共有30条，每页显示5条，第一页显示1-5条，第二页显示6-10条。</a:t>
            </a:r>
            <a:endParaRPr lang="zh-CN" altLang="en-US"/>
          </a:p>
          <a:p>
            <a:r>
              <a:rPr lang="en-US" altLang="zh-CN"/>
              <a:t>    </a:t>
            </a:r>
            <a:r>
              <a:rPr lang="zh-CN" altLang="en-US"/>
              <a:t>格式：</a:t>
            </a:r>
            <a:endParaRPr lang="zh-CN" altLang="en-US"/>
          </a:p>
        </p:txBody>
      </p:sp>
      <p:graphicFrame>
        <p:nvGraphicFramePr>
          <p:cNvPr id="5" name="表格 4"/>
          <p:cNvGraphicFramePr/>
          <p:nvPr>
            <p:custDataLst>
              <p:tags r:id="rId1"/>
            </p:custDataLst>
          </p:nvPr>
        </p:nvGraphicFramePr>
        <p:xfrm>
          <a:off x="1719580" y="3207385"/>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字段1，字段2... FROM 表名 LIMIT M,N</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M: 整数，表示从第几条索引开始，计算方式 （当前页-1）*每页显示条数</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N: 整数，表示查询多少条数据</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字段1，字段2... FROM 表明 LIMIT 0,5</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字段1，字段2... FROM 表明 LIMIT 5,5</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insert into select语句</a:t>
            </a:r>
            <a:endParaRPr lang="zh-CN" altLang="en-US"/>
          </a:p>
        </p:txBody>
      </p:sp>
      <p:sp>
        <p:nvSpPr>
          <p:cNvPr id="4" name="文本占位符 3"/>
          <p:cNvSpPr>
            <a:spLocks noGrp="1"/>
          </p:cNvSpPr>
          <p:nvPr>
            <p:ph type="body" sz="quarter" idx="11"/>
          </p:nvPr>
        </p:nvSpPr>
        <p:spPr/>
        <p:txBody>
          <a:bodyPr/>
          <a:p>
            <a:r>
              <a:rPr lang="zh-CN" altLang="en-US"/>
              <a:t>INSERT INTO SELECT 语句从一个表复制数据，然后把数据插入到一个已存在的表中。</a:t>
            </a:r>
            <a:endParaRPr lang="zh-CN" altLang="en-US"/>
          </a:p>
          <a:p>
            <a:r>
              <a:rPr lang="zh-CN" altLang="en-US"/>
              <a:t> 基本语法:</a:t>
            </a:r>
            <a:endParaRPr lang="zh-CN" altLang="en-US"/>
          </a:p>
          <a:p>
            <a:endParaRPr lang="zh-CN" altLang="en-US"/>
          </a:p>
          <a:p>
            <a:endParaRPr lang="zh-CN" altLang="en-US"/>
          </a:p>
          <a:p>
            <a:endParaRPr lang="zh-CN" altLang="en-US"/>
          </a:p>
          <a:p>
            <a:endParaRPr lang="zh-CN" altLang="en-US"/>
          </a:p>
          <a:p>
            <a:r>
              <a:rPr lang="zh-CN" altLang="en-US"/>
              <a:t>实例:</a:t>
            </a:r>
            <a:endParaRPr lang="zh-CN" altLang="en-US"/>
          </a:p>
        </p:txBody>
      </p:sp>
      <p:graphicFrame>
        <p:nvGraphicFramePr>
          <p:cNvPr id="5" name="表格 4"/>
          <p:cNvGraphicFramePr/>
          <p:nvPr>
            <p:custDataLst>
              <p:tags r:id="rId1"/>
            </p:custDataLst>
          </p:nvPr>
        </p:nvGraphicFramePr>
        <p:xfrm>
          <a:off x="1592580" y="2797175"/>
          <a:ext cx="8423275" cy="934720"/>
        </p:xfrm>
        <a:graphic>
          <a:graphicData uri="http://schemas.openxmlformats.org/drawingml/2006/table">
            <a:tbl>
              <a:tblPr firstRow="1" bandRow="1">
                <a:tableStyleId>{5940675A-B579-460E-94D1-54222C63F5DA}</a:tableStyleId>
              </a:tblPr>
              <a:tblGrid>
                <a:gridCol w="8423275"/>
              </a:tblGrid>
              <a:tr h="934720">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INSERT INTO table2</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column_name(s)</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FROM table1;</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custDataLst>
              <p:tags r:id="rId2"/>
            </p:custDataLst>
          </p:nvPr>
        </p:nvGraphicFramePr>
        <p:xfrm>
          <a:off x="1592580" y="4692015"/>
          <a:ext cx="7129780" cy="1920240"/>
        </p:xfrm>
        <a:graphic>
          <a:graphicData uri="http://schemas.openxmlformats.org/drawingml/2006/table">
            <a:tbl>
              <a:tblPr firstRow="1" bandRow="1">
                <a:tableStyleId>{5940675A-B579-460E-94D1-54222C63F5DA}</a:tableStyleId>
              </a:tblPr>
              <a:tblGrid>
                <a:gridCol w="7129780"/>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create table product2(</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pid int primary key,</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pname varchar(20),</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price double</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insert into product2 select pid,pname,price from product where category_id = 'c001';</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7" name="图片 28"/>
          <p:cNvPicPr>
            <a:picLocks noChangeAspect="1"/>
          </p:cNvPicPr>
          <p:nvPr/>
        </p:nvPicPr>
        <p:blipFill>
          <a:blip r:embed="rId3"/>
          <a:stretch>
            <a:fillRect/>
          </a:stretch>
        </p:blipFill>
        <p:spPr>
          <a:xfrm>
            <a:off x="8758873" y="5423218"/>
            <a:ext cx="2962275" cy="105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342900" indent="-342900">
              <a:buFont typeface="Wingdings" panose="05000000000000000000" charset="0"/>
              <a:buChar char="l"/>
            </a:pPr>
            <a:r>
              <a:rPr lang="zh-CN" altLang="en-US" sz="1800">
                <a:sym typeface="+mn-ea"/>
              </a:rPr>
              <a:t>了解数据库的主要作用</a:t>
            </a:r>
            <a:endParaRPr lang="zh-CN" altLang="en-US" sz="1800"/>
          </a:p>
          <a:p>
            <a:pPr marL="0" lvl="1" indent="0">
              <a:buNone/>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增、删、改、查</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lvl="1" indent="-285750">
              <a:buFont typeface="Wingdings" panose="05000000000000000000" charset="0"/>
              <a:buChar char="l"/>
            </a:pP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了解有哪些数据库</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914400" lvl="3" indent="0">
              <a:buFont typeface="Wingdings" panose="05000000000000000000" charset="0"/>
              <a:buNone/>
            </a:pPr>
            <a:r>
              <a:rPr lang="zh-CN" altLang="en-US" sz="180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mysql、oracle、SQL server、HBASE</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标题 3"/>
          <p:cNvSpPr>
            <a:spLocks noGrp="1"/>
          </p:cNvSpPr>
          <p:nvPr>
            <p:ph type="title"/>
          </p:nvPr>
        </p:nvSpPr>
        <p:spPr/>
        <p:txBody>
          <a:bodyPr/>
          <a:lstStyle/>
          <a:p>
            <a:r>
              <a:rPr lang="en-US">
                <a:sym typeface="+mn-ea"/>
              </a:rPr>
              <a:t>数据库介绍</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342900" indent="-342900">
              <a:buFont typeface="Wingdings" panose="05000000000000000000" charset="0"/>
              <a:buChar char="l"/>
            </a:pPr>
            <a:r>
              <a:rPr lang="zh-CN" altLang="en-US" sz="1800"/>
              <a:t>简单查询</a:t>
            </a:r>
            <a:endParaRPr lang="zh-CN" altLang="en-US" sz="1800"/>
          </a:p>
          <a:p>
            <a:pPr marL="342900" indent="-342900">
              <a:buFont typeface="Wingdings" panose="05000000000000000000" charset="0"/>
              <a:buChar char="l"/>
            </a:pPr>
            <a:r>
              <a:rPr lang="zh-CN" altLang="en-US" sz="1800"/>
              <a:t>条</a:t>
            </a:r>
            <a:r>
              <a:rPr lang="en-US" altLang="zh-CN" sz="1800"/>
              <a:t>件查询：where条件</a:t>
            </a:r>
            <a:endParaRPr lang="en-US" altLang="zh-CN" sz="1800"/>
          </a:p>
          <a:p>
            <a:pPr marL="800100" lvl="1" indent="-342900">
              <a:buFont typeface="Wingdings" panose="05000000000000000000" charset="0"/>
              <a:buChar char="l"/>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&lt;  &gt;  &lt;=  &gt;=  !=  &lt;&gt;  </a:t>
            </a:r>
            <a:endPar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buFont typeface="Wingdings" panose="05000000000000000000" charset="0"/>
              <a:buChar char="l"/>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is not  null   is null</a:t>
            </a:r>
            <a:endPar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buFont typeface="Wingdings" panose="05000000000000000000" charset="0"/>
              <a:buChar char="l"/>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and or not</a:t>
            </a:r>
            <a:endPar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Font typeface="Wingdings" panose="05000000000000000000" charset="0"/>
              <a:buChar char="l"/>
            </a:pPr>
            <a:r>
              <a:rPr lang="en-US" altLang="zh-CN" sz="1800"/>
              <a:t>排序:order by </a:t>
            </a:r>
            <a:endParaRPr lang="en-US" altLang="zh-CN" sz="1800"/>
          </a:p>
          <a:p>
            <a:pPr marL="800100" lvl="1" indent="-342900">
              <a:buFont typeface="Wingdings" panose="05000000000000000000" charset="0"/>
              <a:buChar char="l"/>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desc </a:t>
            </a:r>
            <a:endPar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buFont typeface="Wingdings" panose="05000000000000000000" charset="0"/>
              <a:buChar char="l"/>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asc</a:t>
            </a:r>
            <a:endPar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Font typeface="Wingdings" panose="05000000000000000000" charset="0"/>
              <a:buChar char="l"/>
            </a:pPr>
            <a:r>
              <a:rPr lang="zh-CN" altLang="en-US" sz="1800"/>
              <a:t>聚合</a:t>
            </a:r>
            <a:r>
              <a:rPr lang="en-US" altLang="zh-CN" sz="1800"/>
              <a:t>:count,max,sum,min,avg</a:t>
            </a:r>
            <a:endParaRPr lang="zh-CN" altLang="en-US" sz="1800"/>
          </a:p>
          <a:p>
            <a:pPr marL="342900" indent="-342900">
              <a:buFont typeface="Wingdings" panose="05000000000000000000" charset="0"/>
              <a:buChar char="l"/>
            </a:pPr>
            <a:r>
              <a:rPr lang="zh-CN" altLang="en-US" sz="1800"/>
              <a:t>分组</a:t>
            </a:r>
            <a:r>
              <a:rPr lang="en-US" altLang="zh-CN" sz="1800"/>
              <a:t>:group by</a:t>
            </a:r>
            <a:endParaRPr lang="zh-CN" altLang="en-US" sz="1800"/>
          </a:p>
          <a:p>
            <a:pPr marL="342900" indent="-342900">
              <a:buFont typeface="Wingdings" panose="05000000000000000000" charset="0"/>
              <a:buChar char="l"/>
            </a:pPr>
            <a:r>
              <a:rPr lang="zh-CN" altLang="en-US" sz="1800"/>
              <a:t>分页</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:limit</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lvl="1" indent="0">
              <a:buNone/>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标题 3"/>
          <p:cNvSpPr>
            <a:spLocks noGrp="1"/>
          </p:cNvSpPr>
          <p:nvPr>
            <p:ph type="title"/>
          </p:nvPr>
        </p:nvSpPr>
        <p:spPr/>
        <p:txBody>
          <a:bodyPr/>
          <a:lstStyle/>
          <a:p>
            <a:r>
              <a:rPr lang="en-US" altLang="zh-CN">
                <a:sym typeface="+mn-ea"/>
              </a:rPr>
              <a:t>DQL</a:t>
            </a:r>
            <a:r>
              <a:rPr>
                <a:sym typeface="+mn-ea"/>
              </a:rPr>
              <a:t>操作</a:t>
            </a:r>
            <a:endParaRPr dirty="0">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43525" y="79375"/>
            <a:ext cx="5973445" cy="6190615"/>
          </a:xfrm>
        </p:spPr>
        <p:txBody>
          <a:bodyPr/>
          <a:lstStyle/>
          <a:p>
            <a:r>
              <a:rPr lang="en-US" dirty="0"/>
              <a:t>数据库介绍</a:t>
            </a:r>
            <a:endParaRPr lang="en-US" dirty="0"/>
          </a:p>
          <a:p>
            <a:r>
              <a:rPr lang="zh-CN" altLang="en-US" dirty="0"/>
              <a:t>MySQL数据库安装和使用</a:t>
            </a:r>
            <a:endParaRPr lang="zh-CN" altLang="en-US" dirty="0"/>
          </a:p>
          <a:p>
            <a:r>
              <a:rPr lang="zh-CN" altLang="en-US" dirty="0"/>
              <a:t>SQL语句</a:t>
            </a:r>
            <a:endParaRPr lang="zh-CN" altLang="en-US" dirty="0"/>
          </a:p>
          <a:p>
            <a:pPr algn="l"/>
            <a:r>
              <a:rPr lang="en-US" dirty="0"/>
              <a:t>DDL之数据库操作</a:t>
            </a:r>
            <a:endParaRPr lang="en-US" dirty="0"/>
          </a:p>
          <a:p>
            <a:r>
              <a:rPr lang="en-US" dirty="0"/>
              <a:t>DDL之表操作</a:t>
            </a:r>
            <a:endParaRPr lang="en-US" dirty="0"/>
          </a:p>
          <a:p>
            <a:r>
              <a:rPr lang="en-US" dirty="0"/>
              <a:t>DML数据库操作语言</a:t>
            </a:r>
            <a:endParaRPr lang="en-US" dirty="0"/>
          </a:p>
          <a:p>
            <a:r>
              <a:rPr lang="en-US" dirty="0"/>
              <a:t>SQL约束</a:t>
            </a:r>
            <a:endParaRPr lang="en-US" dirty="0"/>
          </a:p>
          <a:p>
            <a:r>
              <a:rPr lang="en-US" dirty="0"/>
              <a:t>DQL操作</a:t>
            </a:r>
            <a:endParaRPr lang="en-US" dirty="0"/>
          </a:p>
          <a:p>
            <a:r>
              <a:rPr lang="en-US" dirty="0">
                <a:solidFill>
                  <a:srgbClr val="FF0000"/>
                </a:solidFill>
              </a:rPr>
              <a:t>多表操作</a:t>
            </a:r>
            <a:endParaRPr lang="en-US" dirty="0">
              <a:solidFill>
                <a:srgbClr val="FF0000"/>
              </a:solidFill>
            </a:endParaRPr>
          </a:p>
          <a:p>
            <a:r>
              <a:rPr lang="en-US" altLang="zh-CN" dirty="0"/>
              <a:t>MySQL</a:t>
            </a:r>
            <a:r>
              <a:rPr lang="zh-CN" altLang="en-US" dirty="0"/>
              <a:t>索引</a:t>
            </a:r>
            <a:endParaRPr lang="zh-CN" altLang="en-US" dirty="0"/>
          </a:p>
          <a:p>
            <a:r>
              <a:rPr lang="zh-CN" altLang="en-US" dirty="0"/>
              <a:t>开窗函数</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概述</a:t>
            </a:r>
            <a:endParaRPr lang="zh-CN" altLang="en-US"/>
          </a:p>
        </p:txBody>
      </p:sp>
      <p:sp>
        <p:nvSpPr>
          <p:cNvPr id="4" name="文本占位符 3"/>
          <p:cNvSpPr>
            <a:spLocks noGrp="1"/>
          </p:cNvSpPr>
          <p:nvPr>
            <p:ph type="body" sz="quarter" idx="11"/>
          </p:nvPr>
        </p:nvSpPr>
        <p:spPr/>
        <p:txBody>
          <a:bodyPr/>
          <a:p>
            <a:r>
              <a:rPr lang="zh-CN" altLang="en-US"/>
              <a:t>实际开发中，一个项目通常需要很多张表才能完成。例如：一个商城项目就需要分类表(category)、商品表(products)、订单表(orders)等多张表。且这些表的数据之间存在一定的关系，接下来我们将在单表的基础上，一起学习多表方面的知识。</a:t>
            </a:r>
            <a:endParaRPr lang="zh-CN" altLang="en-US"/>
          </a:p>
        </p:txBody>
      </p:sp>
      <p:pic>
        <p:nvPicPr>
          <p:cNvPr id="28" name="图片 28" descr="tab_category"/>
          <p:cNvPicPr>
            <a:picLocks noChangeAspect="1"/>
          </p:cNvPicPr>
          <p:nvPr/>
        </p:nvPicPr>
        <p:blipFill>
          <a:blip r:embed="rId1"/>
          <a:stretch>
            <a:fillRect/>
          </a:stretch>
        </p:blipFill>
        <p:spPr>
          <a:xfrm>
            <a:off x="3335973" y="2961323"/>
            <a:ext cx="2533015" cy="321246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表与表之间的关系</a:t>
            </a:r>
            <a:endParaRPr lang="zh-CN" altLang="en-US"/>
          </a:p>
        </p:txBody>
      </p:sp>
      <p:sp>
        <p:nvSpPr>
          <p:cNvPr id="4" name="文本占位符 3"/>
          <p:cNvSpPr>
            <a:spLocks noGrp="1"/>
          </p:cNvSpPr>
          <p:nvPr>
            <p:ph type="body" sz="quarter" idx="11"/>
          </p:nvPr>
        </p:nvSpPr>
        <p:spPr>
          <a:xfrm>
            <a:off x="710565" y="1656080"/>
            <a:ext cx="10699115" cy="1468120"/>
          </a:xfrm>
        </p:spPr>
        <p:txBody>
          <a:bodyPr/>
          <a:p>
            <a:r>
              <a:rPr lang="zh-CN" altLang="en-US"/>
              <a:t>一对多关系：</a:t>
            </a:r>
            <a:endParaRPr lang="zh-CN" altLang="en-US"/>
          </a:p>
          <a:p>
            <a:r>
              <a:rPr lang="en-US" altLang="zh-CN"/>
              <a:t>  常见实例：客户和订单，分类和商品，部门和员工.</a:t>
            </a:r>
            <a:endParaRPr lang="en-US" altLang="zh-CN"/>
          </a:p>
          <a:p>
            <a:r>
              <a:rPr lang="en-US" altLang="zh-CN"/>
              <a:t>一对多建表原则：在从表(多方)创建一个字段，字段作为外键指向主表(一方)的主键.</a:t>
            </a:r>
            <a:endParaRPr lang="en-US" altLang="zh-CN"/>
          </a:p>
        </p:txBody>
      </p:sp>
      <p:pic>
        <p:nvPicPr>
          <p:cNvPr id="19" name="图片 14"/>
          <p:cNvPicPr>
            <a:picLocks noChangeAspect="1"/>
          </p:cNvPicPr>
          <p:nvPr/>
        </p:nvPicPr>
        <p:blipFill>
          <a:blip r:embed="rId1">
            <a:lum/>
          </a:blip>
          <a:stretch>
            <a:fillRect/>
          </a:stretch>
        </p:blipFill>
        <p:spPr>
          <a:xfrm>
            <a:off x="3500120" y="3725228"/>
            <a:ext cx="3352800" cy="139255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外键约束</a:t>
            </a:r>
            <a:endParaRPr lang="zh-CN" altLang="en-US"/>
          </a:p>
        </p:txBody>
      </p:sp>
      <p:sp>
        <p:nvSpPr>
          <p:cNvPr id="4" name="文本占位符 3"/>
          <p:cNvSpPr>
            <a:spLocks noGrp="1"/>
          </p:cNvSpPr>
          <p:nvPr>
            <p:ph type="body" sz="quarter" idx="11"/>
          </p:nvPr>
        </p:nvSpPr>
        <p:spPr/>
        <p:txBody>
          <a:bodyPr/>
          <a:p>
            <a:r>
              <a:rPr lang="zh-CN" altLang="en-US"/>
              <a:t>现在我们有两张表“分类表”和“商品表”，为了表明商品属于哪个分类，通常情况下，我们将在商品表上添加一列，用于存放分类cid的信息，此列称为：外键</a:t>
            </a:r>
            <a:endParaRPr lang="zh-CN" altLang="en-US"/>
          </a:p>
        </p:txBody>
      </p:sp>
      <p:pic>
        <p:nvPicPr>
          <p:cNvPr id="25" name="图片 16"/>
          <p:cNvPicPr>
            <a:picLocks noChangeAspect="1"/>
          </p:cNvPicPr>
          <p:nvPr/>
        </p:nvPicPr>
        <p:blipFill>
          <a:blip r:embed="rId1">
            <a:lum/>
          </a:blip>
          <a:stretch>
            <a:fillRect/>
          </a:stretch>
        </p:blipFill>
        <p:spPr>
          <a:xfrm>
            <a:off x="1500188" y="2844483"/>
            <a:ext cx="3800475" cy="1514475"/>
          </a:xfrm>
          <a:prstGeom prst="rect">
            <a:avLst/>
          </a:prstGeom>
          <a:noFill/>
          <a:ln>
            <a:noFill/>
          </a:ln>
        </p:spPr>
      </p:pic>
      <p:pic>
        <p:nvPicPr>
          <p:cNvPr id="26" name="图片 17"/>
          <p:cNvPicPr>
            <a:picLocks noChangeAspect="1"/>
          </p:cNvPicPr>
          <p:nvPr/>
        </p:nvPicPr>
        <p:blipFill>
          <a:blip r:embed="rId2">
            <a:lum/>
          </a:blip>
          <a:stretch>
            <a:fillRect/>
          </a:stretch>
        </p:blipFill>
        <p:spPr>
          <a:xfrm>
            <a:off x="6359208" y="2825433"/>
            <a:ext cx="3552825" cy="15335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外键约束</a:t>
            </a:r>
            <a:endParaRPr lang="zh-CN" altLang="en-US"/>
          </a:p>
        </p:txBody>
      </p:sp>
      <p:sp>
        <p:nvSpPr>
          <p:cNvPr id="4" name="文本占位符 3"/>
          <p:cNvSpPr>
            <a:spLocks noGrp="1"/>
          </p:cNvSpPr>
          <p:nvPr>
            <p:ph type="body" sz="quarter" idx="11"/>
          </p:nvPr>
        </p:nvSpPr>
        <p:spPr/>
        <p:txBody>
          <a:bodyPr/>
          <a:p>
            <a:r>
              <a:rPr lang="zh-CN" altLang="en-US"/>
              <a:t>此时“分类表category”称为：主表，“cid”我们称为主键。“商品表products”称为：从表，category_id称为外键。我们通过主表的主键和从表的外键来描述主外键关系，呈现就是一对多关系。</a:t>
            </a:r>
            <a:endParaRPr lang="zh-CN" altLang="en-US"/>
          </a:p>
          <a:p>
            <a:r>
              <a:rPr lang="zh-CN" altLang="en-US"/>
              <a:t>	外键特点：</a:t>
            </a:r>
            <a:endParaRPr lang="zh-CN" altLang="en-US"/>
          </a:p>
          <a:p>
            <a:r>
              <a:rPr lang="zh-CN" altLang="en-US"/>
              <a:t>从表外键的值是对主表主键的引用。</a:t>
            </a:r>
            <a:endParaRPr lang="zh-CN" altLang="en-US"/>
          </a:p>
          <a:p>
            <a:r>
              <a:rPr lang="zh-CN" altLang="en-US"/>
              <a:t>从表外键类型，必须与主表主键类型一致。</a:t>
            </a:r>
            <a:endParaRPr lang="zh-CN" altLang="en-US"/>
          </a:p>
          <a:p>
            <a:endParaRPr lang="zh-CN" altLang="en-US"/>
          </a:p>
          <a:p>
            <a:r>
              <a:rPr lang="zh-CN" altLang="en-US"/>
              <a:t>声明外键约束	</a:t>
            </a:r>
            <a:endParaRPr lang="zh-CN" altLang="en-US"/>
          </a:p>
          <a:p>
            <a:r>
              <a:rPr lang="zh-CN" altLang="en-US"/>
              <a:t>语法：</a:t>
            </a:r>
            <a:endParaRPr lang="zh-CN" altLang="en-US"/>
          </a:p>
          <a:p>
            <a:endParaRPr lang="zh-CN" altLang="en-US"/>
          </a:p>
          <a:p>
            <a:endParaRPr lang="zh-CN" altLang="en-US"/>
          </a:p>
          <a:p>
            <a:endParaRPr lang="zh-CN" altLang="en-US"/>
          </a:p>
          <a:p>
            <a:r>
              <a:rPr lang="zh-CN" altLang="en-US"/>
              <a:t>[外键名称] 用于删除外键约束的，一般建议“_fk”结尾： alter table 从表 drop foreign key 外键名称</a:t>
            </a:r>
            <a:endParaRPr lang="zh-CN" altLang="en-US"/>
          </a:p>
          <a:p>
            <a:endParaRPr lang="zh-CN" altLang="en-US"/>
          </a:p>
          <a:p>
            <a:r>
              <a:rPr lang="zh-CN" altLang="en-US"/>
              <a:t></a:t>
            </a:r>
            <a:endParaRPr lang="zh-CN" altLang="en-US"/>
          </a:p>
        </p:txBody>
      </p:sp>
      <p:graphicFrame>
        <p:nvGraphicFramePr>
          <p:cNvPr id="5" name="表格 4"/>
          <p:cNvGraphicFramePr/>
          <p:nvPr>
            <p:custDataLst>
              <p:tags r:id="rId1"/>
            </p:custDataLst>
          </p:nvPr>
        </p:nvGraphicFramePr>
        <p:xfrm>
          <a:off x="1728470" y="5365115"/>
          <a:ext cx="8423275" cy="643890"/>
        </p:xfrm>
        <a:graphic>
          <a:graphicData uri="http://schemas.openxmlformats.org/drawingml/2006/table">
            <a:tbl>
              <a:tblPr firstRow="1" bandRow="1">
                <a:tableStyleId>{5940675A-B579-460E-94D1-54222C63F5DA}</a:tableStyleId>
              </a:tblPr>
              <a:tblGrid>
                <a:gridCol w="8423275"/>
              </a:tblGrid>
              <a:tr h="643890">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alter table 从表 add [constraint] [外键名称] foreign key (从表外键字段名) references 主表 (主表的主键);</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一对多操作</a:t>
            </a:r>
            <a:endParaRPr lang="zh-CN" altLang="en-US"/>
          </a:p>
        </p:txBody>
      </p:sp>
      <p:sp>
        <p:nvSpPr>
          <p:cNvPr id="3" name="文本占位符 2"/>
          <p:cNvSpPr>
            <a:spLocks noGrp="1"/>
          </p:cNvSpPr>
          <p:nvPr>
            <p:ph type="body" sz="quarter" idx="10"/>
          </p:nvPr>
        </p:nvSpPr>
        <p:spPr/>
        <p:txBody>
          <a:bodyPr/>
          <a:p>
            <a:r>
              <a:rPr lang="zh-CN" altLang="en-US"/>
              <a:t>分析</a:t>
            </a:r>
            <a:endParaRPr lang="zh-CN" altLang="en-US"/>
          </a:p>
        </p:txBody>
      </p:sp>
      <p:sp>
        <p:nvSpPr>
          <p:cNvPr id="4" name="文本占位符 3"/>
          <p:cNvSpPr>
            <a:spLocks noGrp="1"/>
          </p:cNvSpPr>
          <p:nvPr>
            <p:ph type="body" sz="quarter" idx="11"/>
          </p:nvPr>
        </p:nvSpPr>
        <p:spPr/>
        <p:txBody>
          <a:bodyPr/>
          <a:p>
            <a:endParaRPr lang="zh-CN" altLang="en-US"/>
          </a:p>
          <a:p>
            <a:endParaRPr lang="zh-CN" altLang="en-US"/>
          </a:p>
          <a:p>
            <a:endParaRPr lang="zh-CN" altLang="en-US"/>
          </a:p>
          <a:p>
            <a:endParaRPr lang="zh-CN" altLang="en-US"/>
          </a:p>
          <a:p>
            <a:endParaRPr lang="zh-CN" altLang="en-US"/>
          </a:p>
          <a:p>
            <a:endParaRPr lang="zh-CN" altLang="en-US"/>
          </a:p>
          <a:p>
            <a:r>
              <a:rPr lang="zh-CN" altLang="en-US"/>
              <a:t>category分类表，为一方，也就是主表，必须提供主键cid</a:t>
            </a:r>
            <a:endParaRPr lang="zh-CN" altLang="en-US"/>
          </a:p>
          <a:p>
            <a:r>
              <a:rPr lang="zh-CN" altLang="en-US"/>
              <a:t>products商品表，为多方，也就是从表，必须提供外键category_id</a:t>
            </a:r>
            <a:endParaRPr lang="zh-CN" altLang="en-US"/>
          </a:p>
        </p:txBody>
      </p:sp>
      <p:pic>
        <p:nvPicPr>
          <p:cNvPr id="27" name="图片 18"/>
          <p:cNvPicPr>
            <a:picLocks noChangeAspect="1"/>
          </p:cNvPicPr>
          <p:nvPr/>
        </p:nvPicPr>
        <p:blipFill>
          <a:blip r:embed="rId1">
            <a:lum/>
          </a:blip>
          <a:stretch>
            <a:fillRect/>
          </a:stretch>
        </p:blipFill>
        <p:spPr>
          <a:xfrm>
            <a:off x="2468880" y="2271078"/>
            <a:ext cx="3409950" cy="15144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一对多操作</a:t>
            </a:r>
            <a:endParaRPr lang="zh-CN" altLang="en-US"/>
          </a:p>
        </p:txBody>
      </p:sp>
      <p:sp>
        <p:nvSpPr>
          <p:cNvPr id="3" name="文本占位符 2"/>
          <p:cNvSpPr>
            <a:spLocks noGrp="1"/>
          </p:cNvSpPr>
          <p:nvPr>
            <p:ph type="body" sz="quarter" idx="10"/>
          </p:nvPr>
        </p:nvSpPr>
        <p:spPr/>
        <p:txBody>
          <a:bodyPr/>
          <a:p>
            <a:r>
              <a:rPr lang="zh-CN" altLang="en-US"/>
              <a:t>实现</a:t>
            </a:r>
            <a:endParaRPr lang="zh-CN" altLang="en-US"/>
          </a:p>
        </p:txBody>
      </p:sp>
      <p:sp>
        <p:nvSpPr>
          <p:cNvPr id="4" name="文本占位符 3"/>
          <p:cNvSpPr>
            <a:spLocks noGrp="1"/>
          </p:cNvSpPr>
          <p:nvPr>
            <p:ph type="body" sz="quarter" idx="11"/>
          </p:nvPr>
        </p:nvSpPr>
        <p:spPr/>
        <p:txBody>
          <a:bodyPr/>
          <a:p>
            <a:endParaRPr lang="zh-CN" altLang="en-US"/>
          </a:p>
        </p:txBody>
      </p:sp>
      <p:graphicFrame>
        <p:nvGraphicFramePr>
          <p:cNvPr id="5" name="表格 4"/>
          <p:cNvGraphicFramePr/>
          <p:nvPr>
            <p:custDataLst>
              <p:tags r:id="rId1"/>
            </p:custDataLst>
          </p:nvPr>
        </p:nvGraphicFramePr>
        <p:xfrm>
          <a:off x="1765300" y="228727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###创建分类表</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create table category(</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cid varchar(32) PRIMARY KEY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cname varchar(100)  #分类名称</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商品表</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CREATE TABLE products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pid varchar(32) PRIMARY KEY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name VARCHAR(40)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price DOUBLE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category_id varchar(32)</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#添加约束</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alter table products add constraint product_fk foreign key (category_id) references category (cid);</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一对多操作</a:t>
            </a:r>
            <a:endParaRPr lang="zh-CN" altLang="en-US"/>
          </a:p>
        </p:txBody>
      </p:sp>
      <p:sp>
        <p:nvSpPr>
          <p:cNvPr id="3" name="文本占位符 2"/>
          <p:cNvSpPr>
            <a:spLocks noGrp="1"/>
          </p:cNvSpPr>
          <p:nvPr>
            <p:ph type="body" sz="quarter" idx="10"/>
          </p:nvPr>
        </p:nvSpPr>
        <p:spPr/>
        <p:txBody>
          <a:bodyPr/>
          <a:p>
            <a:r>
              <a:rPr lang="zh-CN" altLang="en-US"/>
              <a:t>操作</a:t>
            </a:r>
            <a:endParaRPr lang="zh-CN" altLang="en-US"/>
          </a:p>
        </p:txBody>
      </p:sp>
      <p:graphicFrame>
        <p:nvGraphicFramePr>
          <p:cNvPr id="5" name="表格 4"/>
          <p:cNvGraphicFramePr/>
          <p:nvPr>
            <p:custDataLst>
              <p:tags r:id="rId1"/>
            </p:custDataLst>
          </p:nvPr>
        </p:nvGraphicFramePr>
        <p:xfrm>
          <a:off x="1446530" y="1795780"/>
          <a:ext cx="9661525" cy="3840480"/>
        </p:xfrm>
        <a:graphic>
          <a:graphicData uri="http://schemas.openxmlformats.org/drawingml/2006/table">
            <a:tbl>
              <a:tblPr firstRow="1" bandRow="1">
                <a:tableStyleId>{5940675A-B579-460E-94D1-54222C63F5DA}</a:tableStyleId>
              </a:tblPr>
              <a:tblGrid>
                <a:gridCol w="966152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#1 向分类表中添加数据</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INSERT INTO category (cid ,cname) VALUES('c001','服装');</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#2 向商品表添加普通数据,没有外键数据，默认为null</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INSERT INTO products (pid,pname) VALUES('p001','商品名称');</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#3 向商品表添加普通数据，含有外键信息(category表中存在这条数据)</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INSERT INTO products (pid ,pname ,category_id) VALUES('p002','商品名称2','c001');</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#4 向商品表添加普通数据，含有外键信息(category表中不存在这条数据) -- 失败,异常</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INSERT INTO products (pid ,pname ,category_id) VALUES('p003','商品名称2','c999');</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#5 删除指定分类(分类被商品使用) -- 执行异常</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DELETE FROM category WHERE cid = 'c001';</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准备工作</a:t>
            </a:r>
            <a:endParaRPr lang="zh-CN" altLang="en-US"/>
          </a:p>
        </p:txBody>
      </p:sp>
      <p:graphicFrame>
        <p:nvGraphicFramePr>
          <p:cNvPr id="5" name="表格 4"/>
          <p:cNvGraphicFramePr/>
          <p:nvPr>
            <p:custDataLst>
              <p:tags r:id="rId1"/>
            </p:custDataLst>
          </p:nvPr>
        </p:nvGraphicFramePr>
        <p:xfrm>
          <a:off x="1628775" y="2870835"/>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CREATE TABLE category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cid VARCHAR(32) PRIMARY KEY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cname VARCHAR(50)</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CREATE TABLE products(</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pid VARCHAR(32) PRIMARY KEY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pname VARCHAR(50),</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price INT,</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flag VARCHAR(2),    #是否上架标记为：1表示上架、0表示下架</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category_id VARCHAR(32),</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CONSTRAINT products_fk FOREIGN KEY (category_id) REFERENCES category (cid)</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2" name="图片 20"/>
          <p:cNvPicPr>
            <a:picLocks noChangeAspect="1"/>
          </p:cNvPicPr>
          <p:nvPr/>
        </p:nvPicPr>
        <p:blipFill>
          <a:blip r:embed="rId2"/>
          <a:stretch>
            <a:fillRect/>
          </a:stretch>
        </p:blipFill>
        <p:spPr>
          <a:xfrm>
            <a:off x="2830830" y="1219518"/>
            <a:ext cx="3124200" cy="130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43525" y="79375"/>
            <a:ext cx="5973445" cy="6190615"/>
          </a:xfrm>
        </p:spPr>
        <p:txBody>
          <a:bodyPr/>
          <a:lstStyle/>
          <a:p>
            <a:r>
              <a:rPr lang="en-US" dirty="0"/>
              <a:t>数据库介绍</a:t>
            </a:r>
            <a:endParaRPr lang="en-US" dirty="0"/>
          </a:p>
          <a:p>
            <a:r>
              <a:rPr lang="en-US" dirty="0">
                <a:solidFill>
                  <a:srgbClr val="FF0000"/>
                </a:solidFill>
              </a:rPr>
              <a:t>MySQL数据库安装和使用</a:t>
            </a:r>
            <a:endParaRPr lang="en-US" dirty="0">
              <a:solidFill>
                <a:srgbClr val="FF0000"/>
              </a:solidFill>
            </a:endParaRPr>
          </a:p>
          <a:p>
            <a:r>
              <a:rPr lang="en-US" dirty="0"/>
              <a:t>SQL</a:t>
            </a:r>
            <a:r>
              <a:rPr lang="zh-CN" altLang="en-US" dirty="0"/>
              <a:t>语句</a:t>
            </a:r>
            <a:endParaRPr lang="zh-CN" altLang="en-US" dirty="0"/>
          </a:p>
          <a:p>
            <a:r>
              <a:rPr lang="en-US" dirty="0"/>
              <a:t>DDL</a:t>
            </a:r>
            <a:r>
              <a:rPr lang="zh-CN" altLang="en-US" dirty="0"/>
              <a:t>之数据库操作</a:t>
            </a:r>
            <a:endParaRPr lang="zh-CN" altLang="en-US" dirty="0"/>
          </a:p>
          <a:p>
            <a:r>
              <a:rPr lang="en-US" altLang="zh-CN" dirty="0"/>
              <a:t>DDL</a:t>
            </a:r>
            <a:r>
              <a:rPr lang="zh-CN" altLang="en-US" dirty="0"/>
              <a:t>之表操作</a:t>
            </a:r>
            <a:endParaRPr lang="en-US" altLang="zh-CN" dirty="0"/>
          </a:p>
          <a:p>
            <a:r>
              <a:rPr lang="en-US" dirty="0"/>
              <a:t>DML</a:t>
            </a:r>
            <a:r>
              <a:rPr lang="zh-CN" altLang="en-US" dirty="0"/>
              <a:t>数据库操作语言</a:t>
            </a:r>
            <a:endParaRPr lang="zh-CN" altLang="en-US" dirty="0"/>
          </a:p>
          <a:p>
            <a:r>
              <a:rPr lang="en-US" dirty="0"/>
              <a:t>SQL</a:t>
            </a:r>
            <a:r>
              <a:rPr lang="zh-CN" altLang="en-US" dirty="0"/>
              <a:t>约束</a:t>
            </a:r>
            <a:endParaRPr lang="zh-CN" altLang="en-US" dirty="0"/>
          </a:p>
          <a:p>
            <a:r>
              <a:rPr lang="en-US" altLang="zh-CN" dirty="0"/>
              <a:t>DQL</a:t>
            </a:r>
            <a:r>
              <a:rPr lang="zh-CN" altLang="en-US" dirty="0"/>
              <a:t>操作</a:t>
            </a:r>
            <a:endParaRPr lang="zh-CN" altLang="en-US" dirty="0"/>
          </a:p>
          <a:p>
            <a:r>
              <a:rPr lang="zh-CN" altLang="en-US" dirty="0"/>
              <a:t>多表操作</a:t>
            </a:r>
            <a:endParaRPr lang="zh-CN" altLang="en-US" dirty="0"/>
          </a:p>
          <a:p>
            <a:r>
              <a:rPr lang="en-US" altLang="zh-CN" dirty="0"/>
              <a:t>MySQL</a:t>
            </a:r>
            <a:r>
              <a:rPr lang="zh-CN" altLang="en-US" dirty="0"/>
              <a:t>索引</a:t>
            </a:r>
            <a:endParaRPr lang="zh-CN" altLang="en-US" dirty="0"/>
          </a:p>
          <a:p>
            <a:r>
              <a:rPr lang="zh-CN" altLang="en-US" dirty="0"/>
              <a:t>开窗函数</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初始化数据</a:t>
            </a:r>
            <a:endParaRPr lang="zh-CN" altLang="en-US"/>
          </a:p>
        </p:txBody>
      </p:sp>
      <p:graphicFrame>
        <p:nvGraphicFramePr>
          <p:cNvPr id="5" name="表格 4"/>
          <p:cNvGraphicFramePr/>
          <p:nvPr>
            <p:custDataLst>
              <p:tags r:id="rId1"/>
            </p:custDataLst>
          </p:nvPr>
        </p:nvGraphicFramePr>
        <p:xfrm>
          <a:off x="1610995" y="1695450"/>
          <a:ext cx="8423275" cy="3291840"/>
        </p:xfrm>
        <a:graphic>
          <a:graphicData uri="http://schemas.openxmlformats.org/drawingml/2006/table">
            <a:tbl>
              <a:tblPr firstRow="1" bandRow="1">
                <a:tableStyleId>{5940675A-B579-460E-94D1-54222C63F5DA}</a:tableStyleId>
              </a:tblPr>
              <a:tblGrid>
                <a:gridCol w="8423275"/>
              </a:tblGrid>
              <a:tr h="3291840">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#分类</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category(cid,cname) VALUES('c001','家电');</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category(cid,cname) VALUES('c002','服饰');</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category(cid,cname) VALUES('c003','化妆品');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#商品</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products(pid, pname,price,flag,category_id) VALUES('p001','联想',5000,'1','c001');</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products(pid, pname,price,flag,category_id) VALUES('p002','海尔',3000,'1','c001');</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products(pid, pname,price,flag,category_id) VALUES('p003','雷神',5000,'1','c001');</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初始化数据</a:t>
            </a:r>
            <a:endParaRPr lang="zh-CN" altLang="en-US"/>
          </a:p>
        </p:txBody>
      </p:sp>
      <p:graphicFrame>
        <p:nvGraphicFramePr>
          <p:cNvPr id="5" name="表格 4"/>
          <p:cNvGraphicFramePr/>
          <p:nvPr>
            <p:custDataLst>
              <p:tags r:id="rId1"/>
            </p:custDataLst>
          </p:nvPr>
        </p:nvGraphicFramePr>
        <p:xfrm>
          <a:off x="1619250" y="1831975"/>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products (pid, pname,price,flag,category_id) VALUES('p004','JACK JONES',800,'1','c002');</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products (pid, pname,price,flag,category_id) VALUES('p005','真维斯',200,'1','c002');</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products (pid, pname,price,flag,category_id) VALUES('p006','花花公子',440,'1','c002');</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products (pid, pname,price,flag,category_id) VALUES('p007','劲霸',2000,'1','c002');</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products (pid, pname,price,flag,category_id) VALUES('p008','香奈儿',800,'1','c003');</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INSERT INTO products (pid, pname,price,flag,category_id) VALUES('p009','相宜本草',200,'1','c003');</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多表查询</a:t>
            </a:r>
            <a:endParaRPr lang="zh-CN" altLang="en-US"/>
          </a:p>
        </p:txBody>
      </p:sp>
      <p:sp>
        <p:nvSpPr>
          <p:cNvPr id="4" name="文本占位符 3"/>
          <p:cNvSpPr>
            <a:spLocks noGrp="1"/>
          </p:cNvSpPr>
          <p:nvPr>
            <p:ph type="body" sz="quarter" idx="11"/>
          </p:nvPr>
        </p:nvSpPr>
        <p:spPr>
          <a:xfrm>
            <a:off x="710565" y="1319530"/>
            <a:ext cx="10699115" cy="4817110"/>
          </a:xfrm>
        </p:spPr>
        <p:txBody>
          <a:bodyPr/>
          <a:p>
            <a:r>
              <a:rPr lang="zh-CN" altLang="en-US" sz="1800"/>
              <a:t>1.交叉连接查询(基本不会使用-得到的是两个表的乘积) [了解]</a:t>
            </a:r>
            <a:endParaRPr lang="zh-CN" altLang="en-US" sz="1800"/>
          </a:p>
          <a:p>
            <a:r>
              <a:rPr lang="zh-CN" altLang="en-US" sz="1800"/>
              <a:t>语法：select * from A,B;这个结果有问题是错误的</a:t>
            </a:r>
            <a:endParaRPr lang="zh-CN" altLang="en-US" sz="1800"/>
          </a:p>
          <a:p>
            <a:r>
              <a:rPr lang="zh-CN" altLang="en-US" sz="1800"/>
              <a:t>2.交际运算：内连接查询(使用的关键字 inner join  -- inner可以省略)</a:t>
            </a:r>
            <a:endParaRPr lang="zh-CN" altLang="en-US" sz="1800"/>
          </a:p>
          <a:p>
            <a:r>
              <a:rPr lang="zh-CN" altLang="en-US" sz="1800"/>
              <a:t>隐式内连接：select * from A,B where 条件;</a:t>
            </a:r>
            <a:endParaRPr lang="zh-CN" altLang="en-US" sz="1800"/>
          </a:p>
          <a:p>
            <a:r>
              <a:rPr lang="zh-CN" altLang="en-US" sz="1800"/>
              <a:t>显示内连接：select * from A inner join B on 条件;</a:t>
            </a:r>
            <a:endParaRPr lang="zh-CN" altLang="en-US" sz="1800"/>
          </a:p>
          <a:p>
            <a:r>
              <a:rPr lang="zh-CN" altLang="en-US" sz="1800"/>
              <a:t>3.差集运算：外连接查询(使用的关键字 outer join -- outer可以省略)</a:t>
            </a:r>
            <a:endParaRPr lang="zh-CN" altLang="en-US" sz="1800"/>
          </a:p>
          <a:p>
            <a:r>
              <a:rPr lang="zh-CN" altLang="en-US" sz="1800"/>
              <a:t>左外连接：left outer join</a:t>
            </a:r>
            <a:endParaRPr lang="zh-CN" altLang="en-US" sz="1800"/>
          </a:p>
          <a:p>
            <a:r>
              <a:rPr lang="zh-CN" altLang="en-US" sz="1800"/>
              <a:t>select * from A left outer join B on 条件;</a:t>
            </a:r>
            <a:endParaRPr lang="zh-CN" altLang="en-US" sz="1800"/>
          </a:p>
          <a:p>
            <a:r>
              <a:rPr lang="zh-CN" altLang="en-US" sz="1800"/>
              <a:t>右外连接：right outer join </a:t>
            </a:r>
            <a:endParaRPr lang="zh-CN" altLang="en-US" sz="1800"/>
          </a:p>
          <a:p>
            <a:r>
              <a:rPr lang="zh-CN" altLang="en-US" sz="1800"/>
              <a:t>select * from A right outer join B on 条件;</a:t>
            </a:r>
            <a:endParaRPr lang="zh-CN" altLang="en-US" sz="18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多表查询</a:t>
            </a:r>
            <a:endParaRPr lang="zh-CN" altLang="en-US"/>
          </a:p>
        </p:txBody>
      </p:sp>
      <p:graphicFrame>
        <p:nvGraphicFramePr>
          <p:cNvPr id="5" name="表格 4"/>
          <p:cNvGraphicFramePr/>
          <p:nvPr>
            <p:custDataLst>
              <p:tags r:id="rId1"/>
            </p:custDataLst>
          </p:nvPr>
        </p:nvGraphicFramePr>
        <p:xfrm>
          <a:off x="1410335" y="189611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#1.查询哪些分类的商品已经上架</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#隐式内连接</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DISTINCT c.cname FROM category c , products p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WHERE c.cid = p.category_id AND p.flag = '1';</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#内连接</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DISTINCT c.cname FROM category c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INNER JOIN products p ON c.cid = p.category_id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WHERE p.flag = '1';</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#2.查询所有分类商品的个数</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#左外连接</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INSERT INTO category(cid,cname) VALUES('c004','奢侈品');</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cname,COUNT(category_id) FROM category c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LEFT OUTER JOIN products p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ON c.cid = p.category_id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GROUP BY cname;</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多表查询</a:t>
            </a:r>
            <a:endParaRPr lang="zh-CN" altLang="en-US"/>
          </a:p>
        </p:txBody>
      </p:sp>
      <p:pic>
        <p:nvPicPr>
          <p:cNvPr id="31" name="图片 23"/>
          <p:cNvPicPr>
            <a:picLocks noChangeAspect="1"/>
          </p:cNvPicPr>
          <p:nvPr/>
        </p:nvPicPr>
        <p:blipFill>
          <a:blip r:embed="rId1"/>
          <a:stretch>
            <a:fillRect/>
          </a:stretch>
        </p:blipFill>
        <p:spPr>
          <a:xfrm>
            <a:off x="2802255" y="2356485"/>
            <a:ext cx="5974080" cy="319214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子查询</a:t>
            </a:r>
            <a:endParaRPr lang="zh-CN" altLang="en-US"/>
          </a:p>
        </p:txBody>
      </p:sp>
      <p:sp>
        <p:nvSpPr>
          <p:cNvPr id="4" name="文本占位符 3"/>
          <p:cNvSpPr>
            <a:spLocks noGrp="1"/>
          </p:cNvSpPr>
          <p:nvPr>
            <p:ph type="body" sz="quarter" idx="11"/>
          </p:nvPr>
        </p:nvSpPr>
        <p:spPr/>
        <p:txBody>
          <a:bodyPr/>
          <a:p>
            <a:r>
              <a:rPr lang="zh-CN" altLang="en-US"/>
              <a:t>子查询：一条select语句结果作为另一条select语法一部分（查询条件，查询结果，表等）。</a:t>
            </a:r>
            <a:endParaRPr lang="zh-CN" altLang="en-US"/>
          </a:p>
          <a:p>
            <a:r>
              <a:rPr lang="zh-CN" altLang="en-US"/>
              <a:t>select ....查询字段 ... from ... 表.. where ... 查询条件</a:t>
            </a:r>
            <a:endParaRPr lang="zh-CN" altLang="en-US"/>
          </a:p>
        </p:txBody>
      </p:sp>
      <p:graphicFrame>
        <p:nvGraphicFramePr>
          <p:cNvPr id="5" name="表格 4"/>
          <p:cNvGraphicFramePr/>
          <p:nvPr>
            <p:custDataLst>
              <p:tags r:id="rId1"/>
            </p:custDataLst>
          </p:nvPr>
        </p:nvGraphicFramePr>
        <p:xfrm>
          <a:off x="1555750" y="270637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#3 子查询, 查询“化妆品”分类上架商品详情</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#隐式内连接</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p.* FROM products p , category c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WHERE p.category_id=c.cid AND c.cname = '化妆品';</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#子查询</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##作为查询条件</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products p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WHERE p.category_id =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SELECT c.cid FROM category c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WHERE c.cname='化妆品'</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子查询</a:t>
            </a:r>
            <a:endParaRPr lang="zh-CN" altLang="en-US"/>
          </a:p>
        </p:txBody>
      </p:sp>
      <p:graphicFrame>
        <p:nvGraphicFramePr>
          <p:cNvPr id="5" name="表格 4"/>
          <p:cNvGraphicFramePr/>
          <p:nvPr>
            <p:custDataLst>
              <p:tags r:id="rId1"/>
            </p:custDataLst>
          </p:nvPr>
        </p:nvGraphicFramePr>
        <p:xfrm>
          <a:off x="1583055" y="1959610"/>
          <a:ext cx="8423275" cy="1116965"/>
        </p:xfrm>
        <a:graphic>
          <a:graphicData uri="http://schemas.openxmlformats.org/drawingml/2006/table">
            <a:tbl>
              <a:tblPr firstRow="1" bandRow="1">
                <a:tableStyleId>{5940675A-B579-460E-94D1-54222C63F5DA}</a:tableStyleId>
              </a:tblPr>
              <a:tblGrid>
                <a:gridCol w="8423275"/>
              </a:tblGrid>
              <a:tr h="1116965">
                <a:tc>
                  <a:txBody>
                    <a:bodyPr/>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 ##作为另一张表</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SELECT * FROM products p ,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(SELECT * FROM category WHERE cname='化妆品') c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WHERE p.category_id = c.cid;</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rPr>
                        <a:t>#查询“化妆品”和“家电”两个分类上架商品详情</a:t>
                      </a:r>
                      <a:endParaRPr lang="en-US" altLang="zh-CN" sz="18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SELECT * FROM products p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WHERE p.category_id in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SELECT c.cid FROM category c </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WHERE c.cname='化妆品' or c.name='家电'</a:t>
                      </a:r>
                      <a:endParaRPr lang="en-US" altLang="zh-CN" sz="1800" dirty="0">
                        <a:solidFill>
                          <a:srgbClr val="FF0000"/>
                        </a:solidFill>
                        <a:latin typeface="Alibaba PuHuiTi R" pitchFamily="18" charset="-122"/>
                        <a:ea typeface="Alibaba PuHuiTi R" pitchFamily="18" charset="-122"/>
                        <a:cs typeface="Alibaba PuHuiTi R" pitchFamily="18" charset="-122"/>
                      </a:endParaRPr>
                    </a:p>
                    <a:p>
                      <a:pPr indent="0">
                        <a:buNone/>
                      </a:pPr>
                      <a:r>
                        <a:rPr lang="en-US" altLang="zh-CN" sz="1800" dirty="0">
                          <a:solidFill>
                            <a:srgbClr val="FF0000"/>
                          </a:solidFill>
                          <a:latin typeface="Alibaba PuHuiTi R" pitchFamily="18" charset="-122"/>
                          <a:ea typeface="Alibaba PuHuiTi R" pitchFamily="18" charset="-122"/>
                          <a:cs typeface="Alibaba PuHuiTi R" pitchFamily="18" charset="-122"/>
                        </a:rPr>
                        <a:t> );</a:t>
                      </a:r>
                      <a:endParaRPr lang="en-US" altLang="zh-CN" sz="1800" dirty="0">
                        <a:solidFill>
                          <a:srgbClr val="FF0000"/>
                        </a:solidFill>
                        <a:latin typeface="Alibaba PuHuiTi R" pitchFamily="18" charset="-122"/>
                        <a:ea typeface="Alibaba PuHuiTi R" pitchFamily="18" charset="-122"/>
                        <a:cs typeface="Alibaba PuHuiTi R" pitchFamily="18"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342900" indent="-342900">
              <a:buFont typeface="Wingdings" panose="05000000000000000000" charset="0"/>
              <a:buChar char="l"/>
            </a:pPr>
            <a:r>
              <a:rPr lang="zh-CN" altLang="en-US" sz="1800"/>
              <a:t>表与表之间的关系</a:t>
            </a:r>
            <a:endParaRPr lang="zh-CN" altLang="en-US" sz="1800"/>
          </a:p>
          <a:p>
            <a:pPr marL="800100" lvl="1" indent="-342900">
              <a:buFont typeface="Wingdings" panose="05000000000000000000" charset="0"/>
              <a:buChar char="l"/>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一对一</a:t>
            </a:r>
            <a:endPar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buFont typeface="Wingdings" panose="05000000000000000000" charset="0"/>
              <a:buChar char="l"/>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一对多</a:t>
            </a:r>
            <a:endPar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buFont typeface="Wingdings" panose="05000000000000000000" charset="0"/>
              <a:buChar char="l"/>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多对多</a:t>
            </a:r>
            <a:endPar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Font typeface="Wingdings" panose="05000000000000000000" charset="0"/>
              <a:buChar char="l"/>
            </a:pPr>
            <a:r>
              <a:rPr lang="zh-CN" altLang="en-US" sz="1800"/>
              <a:t>连接查询</a:t>
            </a:r>
            <a:endParaRPr lang="zh-CN" altLang="en-US" sz="1800"/>
          </a:p>
          <a:p>
            <a:pPr marL="800100" lvl="1" indent="-342900">
              <a:buFont typeface="Wingdings" panose="05000000000000000000" charset="0"/>
              <a:buChar char="l"/>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内连接</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：显示内连接，隐式内连接</a:t>
            </a:r>
            <a:endPar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buFont typeface="Wingdings" panose="05000000000000000000" charset="0"/>
              <a:buChar char="l"/>
            </a:pP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外连接</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left join</a:t>
            </a:r>
            <a:r>
              <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right join</a:t>
            </a:r>
            <a:endPar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Font typeface="Wingdings" panose="05000000000000000000" charset="0"/>
              <a:buChar char="l"/>
            </a:pPr>
            <a:r>
              <a:rPr lang="zh-CN" sz="1800"/>
              <a:t>子查询</a:t>
            </a:r>
            <a:r>
              <a:rPr lang="en-US" altLang="zh-CN" sz="1800" b="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8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标题 3"/>
          <p:cNvSpPr>
            <a:spLocks noGrp="1"/>
          </p:cNvSpPr>
          <p:nvPr>
            <p:ph type="title"/>
          </p:nvPr>
        </p:nvSpPr>
        <p:spPr/>
        <p:txBody>
          <a:bodyPr/>
          <a:lstStyle/>
          <a:p>
            <a:r>
              <a:rPr dirty="0">
                <a:sym typeface="+mn-ea"/>
              </a:rPr>
              <a:t>多表操作</a:t>
            </a:r>
            <a:endParaRPr dirty="0">
              <a:sym typeface="+mn-e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43525" y="79375"/>
            <a:ext cx="5973445" cy="6190615"/>
          </a:xfrm>
        </p:spPr>
        <p:txBody>
          <a:bodyPr/>
          <a:lstStyle/>
          <a:p>
            <a:r>
              <a:rPr lang="en-US" dirty="0"/>
              <a:t>数据库介绍</a:t>
            </a:r>
            <a:endParaRPr lang="en-US" dirty="0"/>
          </a:p>
          <a:p>
            <a:r>
              <a:rPr lang="zh-CN" altLang="en-US" dirty="0"/>
              <a:t>MySQL数据库安装和使用</a:t>
            </a:r>
            <a:endParaRPr lang="zh-CN" altLang="en-US" dirty="0"/>
          </a:p>
          <a:p>
            <a:r>
              <a:rPr lang="zh-CN" altLang="en-US" dirty="0"/>
              <a:t>SQL语句</a:t>
            </a:r>
            <a:endParaRPr lang="zh-CN" altLang="en-US" dirty="0"/>
          </a:p>
          <a:p>
            <a:pPr algn="l"/>
            <a:r>
              <a:rPr lang="en-US" dirty="0"/>
              <a:t>DDL之数据库操作</a:t>
            </a:r>
            <a:endParaRPr lang="en-US" dirty="0"/>
          </a:p>
          <a:p>
            <a:r>
              <a:rPr lang="en-US" dirty="0"/>
              <a:t>DDL之表操作</a:t>
            </a:r>
            <a:endParaRPr lang="en-US" dirty="0"/>
          </a:p>
          <a:p>
            <a:r>
              <a:rPr lang="en-US" dirty="0"/>
              <a:t>DML数据库操作语言</a:t>
            </a:r>
            <a:endParaRPr lang="en-US" dirty="0"/>
          </a:p>
          <a:p>
            <a:r>
              <a:rPr lang="en-US" dirty="0"/>
              <a:t>SQL约束</a:t>
            </a:r>
            <a:endParaRPr lang="en-US" dirty="0"/>
          </a:p>
          <a:p>
            <a:r>
              <a:rPr lang="en-US" dirty="0"/>
              <a:t>DQL操作</a:t>
            </a:r>
            <a:endParaRPr lang="en-US" dirty="0"/>
          </a:p>
          <a:p>
            <a:r>
              <a:rPr lang="en-US" dirty="0"/>
              <a:t>多表操作</a:t>
            </a:r>
            <a:endParaRPr lang="en-US" dirty="0"/>
          </a:p>
          <a:p>
            <a:r>
              <a:rPr lang="en-US" dirty="0">
                <a:solidFill>
                  <a:srgbClr val="FF0000"/>
                </a:solidFill>
              </a:rPr>
              <a:t>MySQL索引</a:t>
            </a:r>
            <a:endParaRPr lang="en-US" dirty="0">
              <a:solidFill>
                <a:srgbClr val="FF0000"/>
              </a:solidFill>
            </a:endParaRPr>
          </a:p>
          <a:p>
            <a:r>
              <a:rPr lang="zh-CN" altLang="en-US" dirty="0"/>
              <a:t>开窗函数</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概述</a:t>
            </a:r>
            <a:endParaRPr lang="zh-CN" altLang="en-US"/>
          </a:p>
        </p:txBody>
      </p:sp>
      <p:sp>
        <p:nvSpPr>
          <p:cNvPr id="4" name="文本占位符 3"/>
          <p:cNvSpPr>
            <a:spLocks noGrp="1"/>
          </p:cNvSpPr>
          <p:nvPr>
            <p:ph type="body" sz="quarter" idx="11"/>
          </p:nvPr>
        </p:nvSpPr>
        <p:spPr/>
        <p:txBody>
          <a:bodyPr/>
          <a:p>
            <a:r>
              <a:rPr lang="zh-CN" altLang="en-US"/>
              <a:t>索引是 MySQL 中一种十分重要的数据库对象。它是数据库性能调优技术的基础，常用于实现数据的快速检索。</a:t>
            </a:r>
            <a:endParaRPr lang="zh-CN" altLang="en-US"/>
          </a:p>
          <a:p>
            <a:r>
              <a:rPr lang="zh-CN" altLang="en-US"/>
              <a:t>   索引就是根据表中的一列或若干列按照一定顺序建立的列值与记录行之间的对应关系表，实质上是一张描述索引列的列值与原表中记录行之间一一对应关系的有序表。</a:t>
            </a:r>
            <a:endParaRPr lang="zh-CN" altLang="en-US"/>
          </a:p>
          <a:p>
            <a:r>
              <a:rPr lang="zh-CN" altLang="en-US"/>
              <a:t>在 MySQL 中，通常有以下两种方式访问数据库表的行数据：</a:t>
            </a:r>
            <a:endParaRPr lang="zh-CN" altLang="en-US"/>
          </a:p>
          <a:p>
            <a:r>
              <a:rPr lang="zh-CN" altLang="en-US"/>
              <a:t>1) 顺序访问</a:t>
            </a:r>
            <a:endParaRPr lang="zh-CN" altLang="en-US"/>
          </a:p>
          <a:p>
            <a:r>
              <a:rPr lang="zh-CN" altLang="en-US"/>
              <a:t>顺序访问是在表中实行全表扫描，从头到尾逐行遍历，直到在无序的行数据中找到符合条件的目标数据。这种方式实现比较简单，但是当表中有大量数据的时候，效率非常低下。</a:t>
            </a:r>
            <a:endParaRPr lang="zh-CN" altLang="en-US"/>
          </a:p>
          <a:p>
            <a:r>
              <a:rPr lang="zh-CN" altLang="en-US"/>
              <a:t>2) 索引访问</a:t>
            </a:r>
            <a:endParaRPr lang="zh-CN" altLang="en-US"/>
          </a:p>
          <a:p>
            <a:r>
              <a:rPr lang="zh-CN" altLang="en-US"/>
              <a:t>索引访问是通过遍历索引来直接访问表中记录行的方式。使用这种方式的前提是对表建立一个索引，在列上创建了索引之后，查找数据时可以直接根据该列上的索引找到对应记录行的位置，从而快捷地查找到数据。索引存储了指定列数据值的指针，根据指定的排序顺序对这些指针排序。</a:t>
            </a:r>
            <a:endParaRPr lang="zh-CN" altLang="en-US"/>
          </a:p>
          <a:p>
            <a:endParaRPr lang="zh-CN" altLang="en-US"/>
          </a:p>
          <a:p>
            <a:endParaRPr lang="zh-CN" altLang="en-US"/>
          </a:p>
        </p:txBody>
      </p:sp>
    </p:spTree>
  </p:cSld>
  <p:clrMapOvr>
    <a:masterClrMapping/>
  </p:clrMapOvr>
</p:sld>
</file>

<file path=ppt/tags/tag1.xml><?xml version="1.0" encoding="utf-8"?>
<p:tagLst xmlns:p="http://schemas.openxmlformats.org/presentationml/2006/main">
  <p:tag name="TABLE_ENDDRAG_ORIGIN_RECT" val="663*31"/>
  <p:tag name="TABLE_ENDDRAG_RECT" val="131*290*663*32"/>
</p:tagLst>
</file>

<file path=ppt/tags/tag10.xml><?xml version="1.0" encoding="utf-8"?>
<p:tagLst xmlns:p="http://schemas.openxmlformats.org/presentationml/2006/main">
  <p:tag name="TABLE_ENDDRAG_ORIGIN_RECT" val="669*90"/>
  <p:tag name="TABLE_ENDDRAG_RECT" val="139*372*669*90"/>
</p:tagLst>
</file>

<file path=ppt/tags/tag11.xml><?xml version="1.0" encoding="utf-8"?>
<p:tagLst xmlns:p="http://schemas.openxmlformats.org/presentationml/2006/main">
  <p:tag name="TABLE_ENDDRAG_ORIGIN_RECT" val="663*33"/>
  <p:tag name="TABLE_ENDDRAG_RECT" val="120*329*663*33"/>
</p:tagLst>
</file>

<file path=ppt/tags/tag12.xml><?xml version="1.0" encoding="utf-8"?>
<p:tagLst xmlns:p="http://schemas.openxmlformats.org/presentationml/2006/main">
  <p:tag name="TABLE_ENDDRAG_ORIGIN_RECT" val="669*90"/>
  <p:tag name="TABLE_ENDDRAG_RECT" val="139*372*669*90"/>
</p:tagLst>
</file>

<file path=ppt/tags/tag13.xml><?xml version="1.0" encoding="utf-8"?>
<p:tagLst xmlns:p="http://schemas.openxmlformats.org/presentationml/2006/main">
  <p:tag name="TABLE_ENDDRAG_ORIGIN_RECT" val="663*52"/>
  <p:tag name="TABLE_ENDDRAG_RECT" val="133*271*663*52"/>
</p:tagLst>
</file>

<file path=ppt/tags/tag14.xml><?xml version="1.0" encoding="utf-8"?>
<p:tagLst xmlns:p="http://schemas.openxmlformats.org/presentationml/2006/main">
  <p:tag name="TABLE_ENDDRAG_ORIGIN_RECT" val="663*44"/>
  <p:tag name="TABLE_ENDDRAG_RECT" val="116*262*663*44"/>
</p:tagLst>
</file>

<file path=ppt/tags/tag15.xml><?xml version="1.0" encoding="utf-8"?>
<p:tagLst xmlns:p="http://schemas.openxmlformats.org/presentationml/2006/main">
  <p:tag name="TABLE_ENDDRAG_ORIGIN_RECT" val="663*50"/>
  <p:tag name="TABLE_ENDDRAG_RECT" val="122*281*663*50"/>
</p:tagLst>
</file>

<file path=ppt/tags/tag16.xml><?xml version="1.0" encoding="utf-8"?>
<p:tagLst xmlns:p="http://schemas.openxmlformats.org/presentationml/2006/main">
  <p:tag name="TABLE_ENDDRAG_ORIGIN_RECT" val="669*90"/>
  <p:tag name="TABLE_ENDDRAG_RECT" val="139*372*669*90"/>
</p:tagLst>
</file>

<file path=ppt/tags/tag17.xml><?xml version="1.0" encoding="utf-8"?>
<p:tagLst xmlns:p="http://schemas.openxmlformats.org/presentationml/2006/main">
  <p:tag name="TABLE_ENDDRAG_ORIGIN_RECT" val="636*129"/>
  <p:tag name="TABLE_ENDDRAG_RECT" val="139*180*636*129"/>
</p:tagLst>
</file>

<file path=ppt/tags/tag18.xml><?xml version="1.0" encoding="utf-8"?>
<p:tagLst xmlns:p="http://schemas.openxmlformats.org/presentationml/2006/main">
  <p:tag name="TABLE_ENDDRAG_ORIGIN_RECT" val="669*90"/>
  <p:tag name="TABLE_ENDDRAG_RECT" val="139*372*669*90"/>
</p:tagLst>
</file>

<file path=ppt/tags/tag19.xml><?xml version="1.0" encoding="utf-8"?>
<p:tagLst xmlns:p="http://schemas.openxmlformats.org/presentationml/2006/main">
  <p:tag name="TABLE_ENDDRAG_ORIGIN_RECT" val="669*90"/>
  <p:tag name="TABLE_ENDDRAG_RECT" val="139*372*669*90"/>
</p:tagLst>
</file>

<file path=ppt/tags/tag2.xml><?xml version="1.0" encoding="utf-8"?>
<p:tagLst xmlns:p="http://schemas.openxmlformats.org/presentationml/2006/main">
  <p:tag name="TABLE_ENDDRAG_ORIGIN_RECT" val="663*31"/>
  <p:tag name="TABLE_ENDDRAG_RECT" val="131*290*663*32"/>
</p:tagLst>
</file>

<file path=ppt/tags/tag20.xml><?xml version="1.0" encoding="utf-8"?>
<p:tagLst xmlns:p="http://schemas.openxmlformats.org/presentationml/2006/main">
  <p:tag name="TABLE_ENDDRAG_ORIGIN_RECT" val="669*90"/>
  <p:tag name="TABLE_ENDDRAG_RECT" val="139*372*669*90"/>
</p:tagLst>
</file>

<file path=ppt/tags/tag21.xml><?xml version="1.0" encoding="utf-8"?>
<p:tagLst xmlns:p="http://schemas.openxmlformats.org/presentationml/2006/main">
  <p:tag name="TABLE_ENDDRAG_ORIGIN_RECT" val="669*90"/>
  <p:tag name="TABLE_ENDDRAG_RECT" val="139*372*669*90"/>
</p:tagLst>
</file>

<file path=ppt/tags/tag22.xml><?xml version="1.0" encoding="utf-8"?>
<p:tagLst xmlns:p="http://schemas.openxmlformats.org/presentationml/2006/main">
  <p:tag name="TABLE_ENDDRAG_ORIGIN_RECT" val="669*90"/>
  <p:tag name="TABLE_ENDDRAG_RECT" val="139*372*669*90"/>
</p:tagLst>
</file>

<file path=ppt/tags/tag23.xml><?xml version="1.0" encoding="utf-8"?>
<p:tagLst xmlns:p="http://schemas.openxmlformats.org/presentationml/2006/main">
  <p:tag name="TABLE_ENDDRAG_ORIGIN_RECT" val="669*90"/>
  <p:tag name="TABLE_ENDDRAG_RECT" val="139*372*669*90"/>
</p:tagLst>
</file>

<file path=ppt/tags/tag24.xml><?xml version="1.0" encoding="utf-8"?>
<p:tagLst xmlns:p="http://schemas.openxmlformats.org/presentationml/2006/main">
  <p:tag name="TABLE_ENDDRAG_ORIGIN_RECT" val="424*33"/>
  <p:tag name="TABLE_ENDDRAG_RECT" val="139*180*424*33"/>
</p:tagLst>
</file>

<file path=ppt/tags/tag25.xml><?xml version="1.0" encoding="utf-8"?>
<p:tagLst xmlns:p="http://schemas.openxmlformats.org/presentationml/2006/main">
  <p:tag name="TABLE_ENDDRAG_ORIGIN_RECT" val="669*90"/>
  <p:tag name="TABLE_ENDDRAG_RECT" val="139*372*669*90"/>
</p:tagLst>
</file>

<file path=ppt/tags/tag26.xml><?xml version="1.0" encoding="utf-8"?>
<p:tagLst xmlns:p="http://schemas.openxmlformats.org/presentationml/2006/main">
  <p:tag name="TABLE_ENDDRAG_ORIGIN_RECT" val="663*36"/>
  <p:tag name="TABLE_ENDDRAG_RECT" val="139*353*663*36"/>
</p:tagLst>
</file>

<file path=ppt/tags/tag27.xml><?xml version="1.0" encoding="utf-8"?>
<p:tagLst xmlns:p="http://schemas.openxmlformats.org/presentationml/2006/main">
  <p:tag name="TABLE_ENDDRAG_ORIGIN_RECT" val="669*90"/>
  <p:tag name="TABLE_ENDDRAG_RECT" val="139*372*669*90"/>
</p:tagLst>
</file>

<file path=ppt/tags/tag28.xml><?xml version="1.0" encoding="utf-8"?>
<p:tagLst xmlns:p="http://schemas.openxmlformats.org/presentationml/2006/main">
  <p:tag name="TABLE_ENDDRAG_ORIGIN_RECT" val="669*90"/>
  <p:tag name="TABLE_ENDDRAG_RECT" val="139*372*669*90"/>
</p:tagLst>
</file>

<file path=ppt/tags/tag29.xml><?xml version="1.0" encoding="utf-8"?>
<p:tagLst xmlns:p="http://schemas.openxmlformats.org/presentationml/2006/main">
  <p:tag name="TABLE_ENDDRAG_ORIGIN_RECT" val="669*90"/>
  <p:tag name="TABLE_ENDDRAG_RECT" val="139*372*669*90"/>
</p:tagLst>
</file>

<file path=ppt/tags/tag3.xml><?xml version="1.0" encoding="utf-8"?>
<p:tagLst xmlns:p="http://schemas.openxmlformats.org/presentationml/2006/main">
  <p:tag name="TABLE_ENDDRAG_ORIGIN_RECT" val="663*31"/>
  <p:tag name="TABLE_ENDDRAG_RECT" val="131*290*663*32"/>
</p:tagLst>
</file>

<file path=ppt/tags/tag30.xml><?xml version="1.0" encoding="utf-8"?>
<p:tagLst xmlns:p="http://schemas.openxmlformats.org/presentationml/2006/main">
  <p:tag name="TABLE_ENDDRAG_ORIGIN_RECT" val="669*90"/>
  <p:tag name="TABLE_ENDDRAG_RECT" val="139*372*669*90"/>
</p:tagLst>
</file>

<file path=ppt/tags/tag31.xml><?xml version="1.0" encoding="utf-8"?>
<p:tagLst xmlns:p="http://schemas.openxmlformats.org/presentationml/2006/main">
  <p:tag name="TABLE_ENDDRAG_ORIGIN_RECT" val="669*90"/>
  <p:tag name="TABLE_ENDDRAG_RECT" val="139*372*669*90"/>
</p:tagLst>
</file>

<file path=ppt/tags/tag32.xml><?xml version="1.0" encoding="utf-8"?>
<p:tagLst xmlns:p="http://schemas.openxmlformats.org/presentationml/2006/main">
  <p:tag name="TABLE_ENDDRAG_ORIGIN_RECT" val="669*90"/>
  <p:tag name="TABLE_ENDDRAG_RECT" val="139*372*669*90"/>
</p:tagLst>
</file>

<file path=ppt/tags/tag33.xml><?xml version="1.0" encoding="utf-8"?>
<p:tagLst xmlns:p="http://schemas.openxmlformats.org/presentationml/2006/main">
  <p:tag name="TABLE_ENDDRAG_ORIGIN_RECT" val="669*90"/>
  <p:tag name="TABLE_ENDDRAG_RECT" val="139*372*669*90"/>
</p:tagLst>
</file>

<file path=ppt/tags/tag34.xml><?xml version="1.0" encoding="utf-8"?>
<p:tagLst xmlns:p="http://schemas.openxmlformats.org/presentationml/2006/main">
  <p:tag name="KSO_WM_UNIT_TABLE_BEAUTIFY" val="smartTable{3bcf3150-cba6-40ee-b544-b79da3d78268}"/>
  <p:tag name="TABLE_ENDDRAG_ORIGIN_RECT" val="482*266"/>
  <p:tag name="TABLE_ENDDRAG_RECT" val="269*190*482*266"/>
</p:tagLst>
</file>

<file path=ppt/tags/tag35.xml><?xml version="1.0" encoding="utf-8"?>
<p:tagLst xmlns:p="http://schemas.openxmlformats.org/presentationml/2006/main">
  <p:tag name="TABLE_ENDDRAG_ORIGIN_RECT" val="669*90"/>
  <p:tag name="TABLE_ENDDRAG_RECT" val="139*372*669*90"/>
</p:tagLst>
</file>

<file path=ppt/tags/tag36.xml><?xml version="1.0" encoding="utf-8"?>
<p:tagLst xmlns:p="http://schemas.openxmlformats.org/presentationml/2006/main">
  <p:tag name="TABLE_ENDDRAG_ORIGIN_RECT" val="669*90"/>
  <p:tag name="TABLE_ENDDRAG_RECT" val="139*372*669*90"/>
</p:tagLst>
</file>

<file path=ppt/tags/tag37.xml><?xml version="1.0" encoding="utf-8"?>
<p:tagLst xmlns:p="http://schemas.openxmlformats.org/presentationml/2006/main">
  <p:tag name="TABLE_ENDDRAG_ORIGIN_RECT" val="669*90"/>
  <p:tag name="TABLE_ENDDRAG_RECT" val="139*372*669*90"/>
</p:tagLst>
</file>

<file path=ppt/tags/tag38.xml><?xml version="1.0" encoding="utf-8"?>
<p:tagLst xmlns:p="http://schemas.openxmlformats.org/presentationml/2006/main">
  <p:tag name="KSO_WM_UNIT_TABLE_BEAUTIFY" val="smartTable{f7f67169-94a9-436d-b3a1-cb4c0f73cddf}"/>
  <p:tag name="TABLE_ENDDRAG_ORIGIN_RECT" val="720*329"/>
  <p:tag name="TABLE_ENDDRAG_RECT" val="161*224*720*329"/>
</p:tagLst>
</file>

<file path=ppt/tags/tag39.xml><?xml version="1.0" encoding="utf-8"?>
<p:tagLst xmlns:p="http://schemas.openxmlformats.org/presentationml/2006/main">
  <p:tag name="TABLE_ENDDRAG_ORIGIN_RECT" val="669*90"/>
  <p:tag name="TABLE_ENDDRAG_RECT" val="139*372*669*90"/>
</p:tagLst>
</file>

<file path=ppt/tags/tag4.xml><?xml version="1.0" encoding="utf-8"?>
<p:tagLst xmlns:p="http://schemas.openxmlformats.org/presentationml/2006/main">
  <p:tag name="TABLE_ENDDRAG_ORIGIN_RECT" val="669*90"/>
  <p:tag name="TABLE_ENDDRAG_RECT" val="139*372*669*90"/>
</p:tagLst>
</file>

<file path=ppt/tags/tag40.xml><?xml version="1.0" encoding="utf-8"?>
<p:tagLst xmlns:p="http://schemas.openxmlformats.org/presentationml/2006/main">
  <p:tag name="TABLE_ENDDRAG_ORIGIN_RECT" val="669*90"/>
  <p:tag name="TABLE_ENDDRAG_RECT" val="139*372*669*90"/>
</p:tagLst>
</file>

<file path=ppt/tags/tag41.xml><?xml version="1.0" encoding="utf-8"?>
<p:tagLst xmlns:p="http://schemas.openxmlformats.org/presentationml/2006/main">
  <p:tag name="TABLE_ENDDRAG_ORIGIN_RECT" val="669*90"/>
  <p:tag name="TABLE_ENDDRAG_RECT" val="139*372*669*90"/>
</p:tagLst>
</file>

<file path=ppt/tags/tag42.xml><?xml version="1.0" encoding="utf-8"?>
<p:tagLst xmlns:p="http://schemas.openxmlformats.org/presentationml/2006/main">
  <p:tag name="TABLE_ENDDRAG_ORIGIN_RECT" val="663*73"/>
  <p:tag name="TABLE_ENDDRAG_RECT" val="125*220*663*73"/>
</p:tagLst>
</file>

<file path=ppt/tags/tag43.xml><?xml version="1.0" encoding="utf-8"?>
<p:tagLst xmlns:p="http://schemas.openxmlformats.org/presentationml/2006/main">
  <p:tag name="TABLE_ENDDRAG_ORIGIN_RECT" val="669*90"/>
  <p:tag name="TABLE_ENDDRAG_RECT" val="139*372*669*90"/>
</p:tagLst>
</file>

<file path=ppt/tags/tag44.xml><?xml version="1.0" encoding="utf-8"?>
<p:tagLst xmlns:p="http://schemas.openxmlformats.org/presentationml/2006/main">
  <p:tag name="TABLE_ENDDRAG_ORIGIN_RECT" val="663*50"/>
  <p:tag name="TABLE_ENDDRAG_RECT" val="136*422*663*50"/>
</p:tagLst>
</file>

<file path=ppt/tags/tag45.xml><?xml version="1.0" encoding="utf-8"?>
<p:tagLst xmlns:p="http://schemas.openxmlformats.org/presentationml/2006/main">
  <p:tag name="TABLE_ENDDRAG_ORIGIN_RECT" val="669*90"/>
  <p:tag name="TABLE_ENDDRAG_RECT" val="139*372*669*90"/>
</p:tagLst>
</file>

<file path=ppt/tags/tag46.xml><?xml version="1.0" encoding="utf-8"?>
<p:tagLst xmlns:p="http://schemas.openxmlformats.org/presentationml/2006/main">
  <p:tag name="TABLE_ENDDRAG_ORIGIN_RECT" val="760*367"/>
  <p:tag name="TABLE_ENDDRAG_RECT" val="113*141*760*367"/>
</p:tagLst>
</file>

<file path=ppt/tags/tag47.xml><?xml version="1.0" encoding="utf-8"?>
<p:tagLst xmlns:p="http://schemas.openxmlformats.org/presentationml/2006/main">
  <p:tag name="TABLE_ENDDRAG_ORIGIN_RECT" val="669*90"/>
  <p:tag name="TABLE_ENDDRAG_RECT" val="139*372*669*90"/>
</p:tagLst>
</file>

<file path=ppt/tags/tag48.xml><?xml version="1.0" encoding="utf-8"?>
<p:tagLst xmlns:p="http://schemas.openxmlformats.org/presentationml/2006/main">
  <p:tag name="TABLE_ENDDRAG_ORIGIN_RECT" val="669*90"/>
  <p:tag name="TABLE_ENDDRAG_RECT" val="139*372*669*90"/>
</p:tagLst>
</file>

<file path=ppt/tags/tag49.xml><?xml version="1.0" encoding="utf-8"?>
<p:tagLst xmlns:p="http://schemas.openxmlformats.org/presentationml/2006/main">
  <p:tag name="TABLE_ENDDRAG_ORIGIN_RECT" val="669*90"/>
  <p:tag name="TABLE_ENDDRAG_RECT" val="139*372*669*90"/>
</p:tagLst>
</file>

<file path=ppt/tags/tag5.xml><?xml version="1.0" encoding="utf-8"?>
<p:tagLst xmlns:p="http://schemas.openxmlformats.org/presentationml/2006/main">
  <p:tag name="TABLE_ENDDRAG_ORIGIN_RECT" val="663*45"/>
  <p:tag name="TABLE_ENDDRAG_RECT" val="139*180*663*45"/>
</p:tagLst>
</file>

<file path=ppt/tags/tag50.xml><?xml version="1.0" encoding="utf-8"?>
<p:tagLst xmlns:p="http://schemas.openxmlformats.org/presentationml/2006/main">
  <p:tag name="TABLE_ENDDRAG_ORIGIN_RECT" val="669*90"/>
  <p:tag name="TABLE_ENDDRAG_RECT" val="139*372*669*90"/>
</p:tagLst>
</file>

<file path=ppt/tags/tag51.xml><?xml version="1.0" encoding="utf-8"?>
<p:tagLst xmlns:p="http://schemas.openxmlformats.org/presentationml/2006/main">
  <p:tag name="TABLE_ENDDRAG_ORIGIN_RECT" val="669*90"/>
  <p:tag name="TABLE_ENDDRAG_RECT" val="139*372*669*90"/>
</p:tagLst>
</file>

<file path=ppt/tags/tag52.xml><?xml version="1.0" encoding="utf-8"?>
<p:tagLst xmlns:p="http://schemas.openxmlformats.org/presentationml/2006/main">
  <p:tag name="TABLE_ENDDRAG_ORIGIN_RECT" val="669*90"/>
  <p:tag name="TABLE_ENDDRAG_RECT" val="139*372*669*90"/>
</p:tagLst>
</file>

<file path=ppt/tags/tag53.xml><?xml version="1.0" encoding="utf-8"?>
<p:tagLst xmlns:p="http://schemas.openxmlformats.org/presentationml/2006/main">
  <p:tag name="TABLE_ENDDRAG_ORIGIN_RECT" val="669*90"/>
  <p:tag name="TABLE_ENDDRAG_RECT" val="139*372*669*90"/>
</p:tagLst>
</file>

<file path=ppt/tags/tag54.xml><?xml version="1.0" encoding="utf-8"?>
<p:tagLst xmlns:p="http://schemas.openxmlformats.org/presentationml/2006/main">
  <p:tag name="TABLE_ENDDRAG_ORIGIN_RECT" val="669*90"/>
  <p:tag name="TABLE_ENDDRAG_RECT" val="139*372*669*90"/>
</p:tagLst>
</file>

<file path=ppt/tags/tag55.xml><?xml version="1.0" encoding="utf-8"?>
<p:tagLst xmlns:p="http://schemas.openxmlformats.org/presentationml/2006/main">
  <p:tag name="TABLE_ENDDRAG_ORIGIN_RECT" val="669*90"/>
  <p:tag name="TABLE_ENDDRAG_RECT" val="139*372*669*90"/>
</p:tagLst>
</file>

<file path=ppt/tags/tag56.xml><?xml version="1.0" encoding="utf-8"?>
<p:tagLst xmlns:p="http://schemas.openxmlformats.org/presentationml/2006/main">
  <p:tag name="TABLE_ENDDRAG_ORIGIN_RECT" val="669*90"/>
  <p:tag name="TABLE_ENDDRAG_RECT" val="139*372*669*90"/>
</p:tagLst>
</file>

<file path=ppt/tags/tag57.xml><?xml version="1.0" encoding="utf-8"?>
<p:tagLst xmlns:p="http://schemas.openxmlformats.org/presentationml/2006/main">
  <p:tag name="TABLE_ENDDRAG_ORIGIN_RECT" val="669*90"/>
  <p:tag name="TABLE_ENDDRAG_RECT" val="139*372*669*90"/>
</p:tagLst>
</file>

<file path=ppt/tags/tag58.xml><?xml version="1.0" encoding="utf-8"?>
<p:tagLst xmlns:p="http://schemas.openxmlformats.org/presentationml/2006/main">
  <p:tag name="TABLE_ENDDRAG_ORIGIN_RECT" val="669*90"/>
  <p:tag name="TABLE_ENDDRAG_RECT" val="139*372*669*90"/>
</p:tagLst>
</file>

<file path=ppt/tags/tag59.xml><?xml version="1.0" encoding="utf-8"?>
<p:tagLst xmlns:p="http://schemas.openxmlformats.org/presentationml/2006/main">
  <p:tag name="TABLE_ENDDRAG_ORIGIN_RECT" val="669*90"/>
  <p:tag name="TABLE_ENDDRAG_RECT" val="139*372*669*90"/>
</p:tagLst>
</file>

<file path=ppt/tags/tag6.xml><?xml version="1.0" encoding="utf-8"?>
<p:tagLst xmlns:p="http://schemas.openxmlformats.org/presentationml/2006/main">
  <p:tag name="TABLE_ENDDRAG_ORIGIN_RECT" val="429*35"/>
  <p:tag name="TABLE_ENDDRAG_RECT" val="127*226*429*35"/>
</p:tagLst>
</file>

<file path=ppt/tags/tag60.xml><?xml version="1.0" encoding="utf-8"?>
<p:tagLst xmlns:p="http://schemas.openxmlformats.org/presentationml/2006/main">
  <p:tag name="TABLE_ENDDRAG_ORIGIN_RECT" val="669*90"/>
  <p:tag name="TABLE_ENDDRAG_RECT" val="139*372*669*90"/>
</p:tagLst>
</file>

<file path=ppt/tags/tag61.xml><?xml version="1.0" encoding="utf-8"?>
<p:tagLst xmlns:p="http://schemas.openxmlformats.org/presentationml/2006/main">
  <p:tag name="TABLE_ENDDRAG_ORIGIN_RECT" val="669*90"/>
  <p:tag name="TABLE_ENDDRAG_RECT" val="139*372*669*90"/>
</p:tagLst>
</file>

<file path=ppt/tags/tag62.xml><?xml version="1.0" encoding="utf-8"?>
<p:tagLst xmlns:p="http://schemas.openxmlformats.org/presentationml/2006/main">
  <p:tag name="TABLE_ENDDRAG_ORIGIN_RECT" val="669*90"/>
  <p:tag name="TABLE_ENDDRAG_RECT" val="139*372*669*90"/>
</p:tagLst>
</file>

<file path=ppt/tags/tag7.xml><?xml version="1.0" encoding="utf-8"?>
<p:tagLst xmlns:p="http://schemas.openxmlformats.org/presentationml/2006/main">
  <p:tag name="TABLE_ENDDRAG_ORIGIN_RECT" val="630*34"/>
  <p:tag name="TABLE_ENDDRAG_RECT" val="126*374*630*34"/>
</p:tagLst>
</file>

<file path=ppt/tags/tag8.xml><?xml version="1.0" encoding="utf-8"?>
<p:tagLst xmlns:p="http://schemas.openxmlformats.org/presentationml/2006/main">
  <p:tag name="TABLE_ENDDRAG_ORIGIN_RECT" val="669*90"/>
  <p:tag name="TABLE_ENDDRAG_RECT" val="139*372*669*90"/>
</p:tagLst>
</file>

<file path=ppt/tags/tag9.xml><?xml version="1.0" encoding="utf-8"?>
<p:tagLst xmlns:p="http://schemas.openxmlformats.org/presentationml/2006/main">
  <p:tag name="TABLE_ENDDRAG_ORIGIN_RECT" val="669*90"/>
  <p:tag name="TABLE_ENDDRAG_RECT" val="139*372*669*90"/>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19650</Words>
  <Application>WPS 演示</Application>
  <PresentationFormat>宽屏</PresentationFormat>
  <Paragraphs>1313</Paragraphs>
  <Slides>116</Slides>
  <Notes>7</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116</vt:i4>
      </vt:variant>
    </vt:vector>
  </HeadingPairs>
  <TitlesOfParts>
    <vt:vector size="140"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Alibaba PuHuiTi M</vt:lpstr>
      <vt:lpstr>Segoe UI Light</vt:lpstr>
      <vt:lpstr>微软雅黑 Light</vt:lpstr>
      <vt:lpstr>Wingdings</vt:lpstr>
      <vt:lpstr>Arial Unicode MS</vt:lpstr>
      <vt:lpstr>等线</vt:lpstr>
      <vt:lpstr>封面2</vt:lpstr>
      <vt:lpstr>目录</vt:lpstr>
      <vt:lpstr>学习目标</vt:lpstr>
      <vt:lpstr>章节页版式（一级+二级标题）</vt:lpstr>
      <vt:lpstr>章节页版式（一级标题）</vt:lpstr>
      <vt:lpstr>正文设计方案</vt:lpstr>
      <vt:lpstr>5_结束页设计方案</vt:lpstr>
      <vt:lpstr>MySQL基础</vt:lpstr>
      <vt:lpstr>PowerPoint 演示文稿</vt:lpstr>
      <vt:lpstr>PowerPoint 演示文稿</vt:lpstr>
      <vt:lpstr>PowerPoint 演示文稿</vt:lpstr>
      <vt:lpstr>数据库概述</vt:lpstr>
      <vt:lpstr>常见数据库</vt:lpstr>
      <vt:lpstr>常见数据库</vt:lpstr>
      <vt:lpstr>数据库介绍</vt:lpstr>
      <vt:lpstr>PowerPoint 演示文稿</vt:lpstr>
      <vt:lpstr>MySql安装</vt:lpstr>
      <vt:lpstr>登录MySQL数据库</vt:lpstr>
      <vt:lpstr>登录MySQL数据库</vt:lpstr>
      <vt:lpstr>登录MySQL数据库</vt:lpstr>
      <vt:lpstr>MySQL图形化开发工具-DataGrip</vt:lpstr>
      <vt:lpstr>MySQL图形化开发工具-DataGrip</vt:lpstr>
      <vt:lpstr>MySQL图形化开发工具-DataGrip</vt:lpstr>
      <vt:lpstr>MySQL图形化开发工具-DataGrip</vt:lpstr>
      <vt:lpstr>MySQL图形化开发工具-DataGrip</vt:lpstr>
      <vt:lpstr>MySQL图形化开发工具-DataGrip</vt:lpstr>
      <vt:lpstr>MySQL图形化开发工具-DataGrip</vt:lpstr>
      <vt:lpstr>MySQL图形化开发工具-DataGrip</vt:lpstr>
      <vt:lpstr>MySQL图形化开发工具-DataGrip</vt:lpstr>
      <vt:lpstr>MySQL图形化开发工具-DataGrip</vt:lpstr>
      <vt:lpstr>MySQL数据库安装和使用</vt:lpstr>
      <vt:lpstr>PowerPoint 演示文稿</vt:lpstr>
      <vt:lpstr>SQL语句介绍</vt:lpstr>
      <vt:lpstr>SQL语句分类</vt:lpstr>
      <vt:lpstr>SQL通用语法</vt:lpstr>
      <vt:lpstr>数据格式</vt:lpstr>
      <vt:lpstr>数据格式</vt:lpstr>
      <vt:lpstr>SQL语句</vt:lpstr>
      <vt:lpstr>PowerPoint 演示文稿</vt:lpstr>
      <vt:lpstr>创建数据库</vt:lpstr>
      <vt:lpstr>查看MySQL服务器中的所有的数据库</vt:lpstr>
      <vt:lpstr>删除数据库</vt:lpstr>
      <vt:lpstr>使用数据库</vt:lpstr>
      <vt:lpstr>DDL之数据库操作</vt:lpstr>
      <vt:lpstr>PowerPoint 演示文稿</vt:lpstr>
      <vt:lpstr>创建表</vt:lpstr>
      <vt:lpstr>创建表</vt:lpstr>
      <vt:lpstr>查看表</vt:lpstr>
      <vt:lpstr>删除表</vt:lpstr>
      <vt:lpstr>修改表结构格式</vt:lpstr>
      <vt:lpstr>修改表结构格式</vt:lpstr>
      <vt:lpstr>修改表结构格式</vt:lpstr>
      <vt:lpstr>修改表结构格式</vt:lpstr>
      <vt:lpstr>DDL之表操作</vt:lpstr>
      <vt:lpstr>PowerPoint 演示文稿</vt:lpstr>
      <vt:lpstr>插入表记录：insert</vt:lpstr>
      <vt:lpstr>插入表记录：insert</vt:lpstr>
      <vt:lpstr>更新表记录：update</vt:lpstr>
      <vt:lpstr>更新表记录：update</vt:lpstr>
      <vt:lpstr>删除记录：delete</vt:lpstr>
      <vt:lpstr>DML操作语言</vt:lpstr>
      <vt:lpstr>PowerPoint 演示文稿</vt:lpstr>
      <vt:lpstr>主键约束</vt:lpstr>
      <vt:lpstr>添加主键约束</vt:lpstr>
      <vt:lpstr>添加主键约束</vt:lpstr>
      <vt:lpstr>删除主键约束</vt:lpstr>
      <vt:lpstr>自动增长列</vt:lpstr>
      <vt:lpstr>自动增长列</vt:lpstr>
      <vt:lpstr>非空约束</vt:lpstr>
      <vt:lpstr>唯一约束</vt:lpstr>
      <vt:lpstr>SQL约束</vt:lpstr>
      <vt:lpstr>PowerPoint 演示文稿</vt:lpstr>
      <vt:lpstr>准备工作</vt:lpstr>
      <vt:lpstr>准备工作</vt:lpstr>
      <vt:lpstr>语法</vt:lpstr>
      <vt:lpstr>简单查询</vt:lpstr>
      <vt:lpstr>条件查询 </vt:lpstr>
      <vt:lpstr>条件查询 </vt:lpstr>
      <vt:lpstr>PowerPoint 演示文稿</vt:lpstr>
      <vt:lpstr>排序查询</vt:lpstr>
      <vt:lpstr>聚合查询</vt:lpstr>
      <vt:lpstr>聚合查询</vt:lpstr>
      <vt:lpstr>分组查询</vt:lpstr>
      <vt:lpstr>分组查询</vt:lpstr>
      <vt:lpstr>分页查询</vt:lpstr>
      <vt:lpstr>insert into select语句</vt:lpstr>
      <vt:lpstr>DQL操作</vt:lpstr>
      <vt:lpstr>PowerPoint 演示文稿</vt:lpstr>
      <vt:lpstr>概述</vt:lpstr>
      <vt:lpstr>表与表之间的关系</vt:lpstr>
      <vt:lpstr>外键约束</vt:lpstr>
      <vt:lpstr>外键约束</vt:lpstr>
      <vt:lpstr>一对多操作</vt:lpstr>
      <vt:lpstr>一对多操作</vt:lpstr>
      <vt:lpstr>一对多操作</vt:lpstr>
      <vt:lpstr>准备工作</vt:lpstr>
      <vt:lpstr>初始化数据</vt:lpstr>
      <vt:lpstr>初始化数据</vt:lpstr>
      <vt:lpstr>多表查询</vt:lpstr>
      <vt:lpstr>多表查询</vt:lpstr>
      <vt:lpstr>多表查询</vt:lpstr>
      <vt:lpstr>子查询</vt:lpstr>
      <vt:lpstr>子查询</vt:lpstr>
      <vt:lpstr>多表操作</vt:lpstr>
      <vt:lpstr>PowerPoint 演示文稿</vt:lpstr>
      <vt:lpstr>概述</vt:lpstr>
      <vt:lpstr>索引的分类</vt:lpstr>
      <vt:lpstr>索引的操作</vt:lpstr>
      <vt:lpstr>索引的操作</vt:lpstr>
      <vt:lpstr>索引的操作</vt:lpstr>
      <vt:lpstr>索引的操作</vt:lpstr>
      <vt:lpstr>索引的操作</vt:lpstr>
      <vt:lpstr>索引的使用原则和注意事项</vt:lpstr>
      <vt:lpstr>mysql索引</vt:lpstr>
      <vt:lpstr>PowerPoint 演示文稿</vt:lpstr>
      <vt:lpstr>概述</vt:lpstr>
      <vt:lpstr>开窗函数介绍</vt:lpstr>
      <vt:lpstr>案例</vt:lpstr>
      <vt:lpstr>案例</vt:lpstr>
      <vt:lpstr>案例</vt:lpstr>
      <vt:lpstr>TOPN</vt:lpstr>
      <vt:lpstr>开窗函数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syz</cp:lastModifiedBy>
  <cp:revision>298</cp:revision>
  <dcterms:created xsi:type="dcterms:W3CDTF">2020-03-31T02:23:00Z</dcterms:created>
  <dcterms:modified xsi:type="dcterms:W3CDTF">2021-06-06T09:15:42Z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F44927275D414937AA39E543BC97CBAE</vt:lpwstr>
  </property>
  <property fmtid="{D5CDD505-2E9C-101B-9397-08002B2CF9AE}" pid="3" name="KSOProductBuildVer">
    <vt:lpwstr>2052-11.1.0.10495</vt:lpwstr>
  </property>
</Properties>
</file>