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9" r:id="rId7"/>
    <p:sldMasterId id="2147483673" r:id="rId8"/>
    <p:sldMasterId id="2147483675" r:id="rId9"/>
  </p:sldMasterIdLst>
  <p:notesMasterIdLst>
    <p:notesMasterId r:id="rId23"/>
  </p:notesMasterIdLst>
  <p:handoutMasterIdLst>
    <p:handoutMasterId r:id="rId65"/>
  </p:handoutMasterIdLst>
  <p:sldIdLst>
    <p:sldId id="599" r:id="rId10"/>
    <p:sldId id="600" r:id="rId11"/>
    <p:sldId id="674" r:id="rId12"/>
    <p:sldId id="676" r:id="rId13"/>
    <p:sldId id="423" r:id="rId14"/>
    <p:sldId id="677" r:id="rId15"/>
    <p:sldId id="678" r:id="rId16"/>
    <p:sldId id="679" r:id="rId17"/>
    <p:sldId id="602" r:id="rId18"/>
    <p:sldId id="680" r:id="rId19"/>
    <p:sldId id="682" r:id="rId20"/>
    <p:sldId id="685" r:id="rId21"/>
    <p:sldId id="686" r:id="rId22"/>
    <p:sldId id="604" r:id="rId24"/>
    <p:sldId id="687" r:id="rId25"/>
    <p:sldId id="688" r:id="rId26"/>
    <p:sldId id="689" r:id="rId27"/>
    <p:sldId id="690" r:id="rId28"/>
    <p:sldId id="691" r:id="rId29"/>
    <p:sldId id="693" r:id="rId30"/>
    <p:sldId id="694" r:id="rId31"/>
    <p:sldId id="696" r:id="rId32"/>
    <p:sldId id="697" r:id="rId33"/>
    <p:sldId id="700" r:id="rId34"/>
    <p:sldId id="699" r:id="rId35"/>
    <p:sldId id="701" r:id="rId36"/>
    <p:sldId id="702" r:id="rId37"/>
    <p:sldId id="695" r:id="rId38"/>
    <p:sldId id="703" r:id="rId39"/>
    <p:sldId id="704" r:id="rId40"/>
    <p:sldId id="705" r:id="rId41"/>
    <p:sldId id="706" r:id="rId42"/>
    <p:sldId id="707" r:id="rId43"/>
    <p:sldId id="708" r:id="rId44"/>
    <p:sldId id="609" r:id="rId45"/>
    <p:sldId id="709" r:id="rId46"/>
    <p:sldId id="710" r:id="rId47"/>
    <p:sldId id="711" r:id="rId48"/>
    <p:sldId id="712" r:id="rId49"/>
    <p:sldId id="713" r:id="rId50"/>
    <p:sldId id="714" r:id="rId51"/>
    <p:sldId id="715" r:id="rId52"/>
    <p:sldId id="716" r:id="rId53"/>
    <p:sldId id="717" r:id="rId54"/>
    <p:sldId id="718" r:id="rId55"/>
    <p:sldId id="719" r:id="rId56"/>
    <p:sldId id="720" r:id="rId57"/>
    <p:sldId id="721" r:id="rId58"/>
    <p:sldId id="722" r:id="rId59"/>
    <p:sldId id="723" r:id="rId60"/>
    <p:sldId id="725" r:id="rId61"/>
    <p:sldId id="726" r:id="rId62"/>
    <p:sldId id="730" r:id="rId63"/>
    <p:sldId id="264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gtao li" initials="f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49504F"/>
    <a:srgbClr val="AD2B26"/>
    <a:srgbClr val="B70006"/>
    <a:srgbClr val="919191"/>
    <a:srgbClr val="333333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50" autoAdjust="0"/>
    <p:restoredTop sz="95306" autoAdjust="0"/>
  </p:normalViewPr>
  <p:slideViewPr>
    <p:cSldViewPr snapToGrid="0">
      <p:cViewPr varScale="1">
        <p:scale>
          <a:sx n="86" d="100"/>
          <a:sy n="86" d="100"/>
        </p:scale>
        <p:origin x="39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13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9" Type="http://schemas.openxmlformats.org/officeDocument/2006/relationships/commentAuthors" Target="commentAuthors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60" Type="http://schemas.openxmlformats.org/officeDocument/2006/relationships/slide" Target="slides/slide50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9.xml"/><Relationship Id="rId58" Type="http://schemas.openxmlformats.org/officeDocument/2006/relationships/slide" Target="slides/slide48.xml"/><Relationship Id="rId57" Type="http://schemas.openxmlformats.org/officeDocument/2006/relationships/slide" Target="slides/slide47.xml"/><Relationship Id="rId56" Type="http://schemas.openxmlformats.org/officeDocument/2006/relationships/slide" Target="slides/slide46.xml"/><Relationship Id="rId55" Type="http://schemas.openxmlformats.org/officeDocument/2006/relationships/slide" Target="slides/slide45.xml"/><Relationship Id="rId54" Type="http://schemas.openxmlformats.org/officeDocument/2006/relationships/slide" Target="slides/slide44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9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50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50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5" Type="http://schemas.openxmlformats.org/officeDocument/2006/relationships/theme" Target="../theme/theme6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8.xml"/><Relationship Id="rId11" Type="http://schemas.openxmlformats.org/officeDocument/2006/relationships/image" Target="../media/image6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hyperlink" Target="http://192.168.88.100:50070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hyperlink" Target="http://192.168.88.100:50070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jpeg"/><Relationship Id="rId2" Type="http://schemas.openxmlformats.org/officeDocument/2006/relationships/image" Target="../media/image3.sv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分布式文件系统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947070" y="2468880"/>
            <a:ext cx="1127125" cy="1148080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919597" y="1507040"/>
            <a:ext cx="9558681" cy="179302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Hadoop</a:t>
            </a:r>
            <a:r>
              <a:rPr lang="zh-CN" altLang="zh-CN" dirty="0"/>
              <a:t>指</a:t>
            </a:r>
            <a:r>
              <a:rPr lang="en-US" altLang="zh-CN" dirty="0"/>
              <a:t>Apache</a:t>
            </a:r>
            <a:r>
              <a:rPr lang="zh-CN" altLang="zh-CN" dirty="0"/>
              <a:t>这款开源框架，它的核心组件有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Yu Gothic UI Semilight" panose="020B0400000000000000" pitchFamily="34" charset="-128"/>
                <a:ea typeface="阿里巴巴普惠体" panose="00020600040101010101"/>
                <a:cs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rgbClr val="000000"/>
              </a:solidFill>
              <a:effectLst/>
              <a:latin typeface="Yu Gothic UI Semilight" panose="020B0400000000000000" pitchFamily="34" charset="-128"/>
              <a:ea typeface="阿里巴巴普惠体" panose="00020600040101010101"/>
              <a:cs typeface="微软雅黑" panose="020B0503020204020204" pitchFamily="34" charset="-122"/>
            </a:endParaRPr>
          </a:p>
          <a:p>
            <a:pPr marL="64579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Yu Gothic UI Semilight" panose="020B0400000000000000" pitchFamily="34" charset="-128"/>
                <a:ea typeface="阿里巴巴普惠体" panose="00020600040101010101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HDFS</a:t>
            </a:r>
            <a:r>
              <a:rPr lang="zh-CN" altLang="zh-CN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（分布式文件系统）：解决海量数据存储</a:t>
            </a:r>
            <a:endParaRPr lang="en-US" altLang="zh-CN" dirty="0"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marL="64579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MAPREDUCE</a:t>
            </a:r>
            <a:r>
              <a:rPr lang="zh-CN" altLang="zh-CN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（分布式运算编程框架）：解决海量数据计算</a:t>
            </a:r>
            <a:endParaRPr lang="en-US" altLang="zh-CN" dirty="0"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marL="64579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YARN</a:t>
            </a:r>
            <a:r>
              <a:rPr lang="zh-CN" altLang="zh-CN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（作业调度和集群资源管理的框架）：解决资源任务调度</a:t>
            </a:r>
            <a:endParaRPr lang="zh-CN" altLang="zh-CN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框架内容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/>
              <a:t>狭义解释</a:t>
            </a:r>
            <a:endParaRPr kumimoji="1" lang="zh-CN" altLang="en-US" dirty="0"/>
          </a:p>
        </p:txBody>
      </p:sp>
      <p:sp>
        <p:nvSpPr>
          <p:cNvPr id="7" name="文本占位符 3"/>
          <p:cNvSpPr txBox="1"/>
          <p:nvPr/>
        </p:nvSpPr>
        <p:spPr>
          <a:xfrm>
            <a:off x="611353" y="3607702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/>
              <a:t>广义解释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1353" y="4432527"/>
            <a:ext cx="12042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00050"/>
            <a:r>
              <a:rPr lang="zh-CN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广义上来说，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Hadoop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通常是指一个更广泛的概念——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Hadoop</a:t>
            </a:r>
            <a:r>
              <a:rPr lang="zh-CN" altLang="zh-CN" sz="1600" dirty="0">
                <a:solidFill>
                  <a:srgbClr val="FF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生态圈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国内外应用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10880" y="1032979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阿里巴巴普惠体" panose="00020600040101010101"/>
              </a:rPr>
              <a:t>国外应用</a:t>
            </a:r>
            <a:endParaRPr lang="zh-CN" altLang="en-US" sz="1600" b="1" dirty="0">
              <a:ea typeface="阿里巴巴普惠体" panose="00020600040101010101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0880" y="1643133"/>
            <a:ext cx="107967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ea typeface="阿里巴巴普惠体" panose="00020600040101010101"/>
              </a:rPr>
              <a:t>Yahoo</a:t>
            </a:r>
            <a:endParaRPr lang="en-US" altLang="zh-CN" sz="1600" b="1" dirty="0">
              <a:solidFill>
                <a:srgbClr val="FF0000"/>
              </a:solidFill>
              <a:ea typeface="阿里巴巴普惠体" panose="00020600040101010101"/>
            </a:endParaRPr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sz="1600" dirty="0">
                <a:ea typeface="阿里巴巴普惠体" panose="00020600040101010101"/>
              </a:rPr>
              <a:t> Yahoo</a:t>
            </a:r>
            <a:r>
              <a:rPr lang="zh-CN" altLang="en-US" sz="1600" dirty="0">
                <a:ea typeface="阿里巴巴普惠体" panose="00020600040101010101"/>
              </a:rPr>
              <a:t>的</a:t>
            </a:r>
            <a:r>
              <a:rPr lang="en-US" altLang="zh-CN" sz="1600" dirty="0">
                <a:ea typeface="阿里巴巴普惠体" panose="00020600040101010101"/>
              </a:rPr>
              <a:t>Hadoop</a:t>
            </a:r>
            <a:r>
              <a:rPr lang="zh-CN" altLang="en-US" sz="1600" dirty="0">
                <a:ea typeface="阿里巴巴普惠体" panose="00020600040101010101"/>
              </a:rPr>
              <a:t>机器总节点数目已经超过</a:t>
            </a:r>
            <a:r>
              <a:rPr lang="en-US" altLang="zh-CN" sz="1600" dirty="0">
                <a:ea typeface="阿里巴巴普惠体" panose="00020600040101010101"/>
              </a:rPr>
              <a:t>42000</a:t>
            </a:r>
            <a:r>
              <a:rPr lang="zh-CN" altLang="en-US" sz="1600" dirty="0">
                <a:ea typeface="阿里巴巴普惠体" panose="00020600040101010101"/>
              </a:rPr>
              <a:t>个，有超过</a:t>
            </a:r>
            <a:r>
              <a:rPr lang="en-US" altLang="zh-CN" sz="1600" dirty="0">
                <a:ea typeface="阿里巴巴普惠体" panose="00020600040101010101"/>
              </a:rPr>
              <a:t>10</a:t>
            </a:r>
            <a:r>
              <a:rPr lang="zh-CN" altLang="en-US" sz="1600" dirty="0">
                <a:ea typeface="阿里巴巴普惠体" panose="00020600040101010101"/>
              </a:rPr>
              <a:t>万的核心</a:t>
            </a:r>
            <a:r>
              <a:rPr lang="en-US" altLang="zh-CN" sz="1600" dirty="0">
                <a:ea typeface="阿里巴巴普惠体" panose="00020600040101010101"/>
              </a:rPr>
              <a:t>CPU</a:t>
            </a:r>
            <a:r>
              <a:rPr lang="zh-CN" altLang="en-US" sz="1600" dirty="0">
                <a:ea typeface="阿里巴巴普惠体" panose="00020600040101010101"/>
              </a:rPr>
              <a:t>在运行</a:t>
            </a:r>
            <a:r>
              <a:rPr lang="en-US" altLang="zh-CN" sz="1600" dirty="0">
                <a:ea typeface="阿里巴巴普惠体" panose="00020600040101010101"/>
              </a:rPr>
              <a:t>Hadoop</a:t>
            </a:r>
            <a:r>
              <a:rPr lang="zh-CN" altLang="en-US" sz="1600" dirty="0">
                <a:ea typeface="阿里巴巴普惠体" panose="00020600040101010101"/>
              </a:rPr>
              <a:t>，总的集群存储容量大于</a:t>
            </a:r>
            <a:r>
              <a:rPr lang="en-US" altLang="zh-CN" sz="1600" dirty="0">
                <a:ea typeface="阿里巴巴普惠体" panose="00020600040101010101"/>
              </a:rPr>
              <a:t>350PB</a:t>
            </a:r>
            <a:r>
              <a:rPr lang="zh-CN" altLang="en-US" sz="1600" dirty="0">
                <a:ea typeface="阿里巴巴普惠体" panose="00020600040101010101"/>
              </a:rPr>
              <a:t>，每月提交的作业数目超过</a:t>
            </a:r>
            <a:r>
              <a:rPr lang="en-US" altLang="zh-CN" sz="1600" dirty="0">
                <a:ea typeface="阿里巴巴普惠体" panose="00020600040101010101"/>
              </a:rPr>
              <a:t>1000</a:t>
            </a:r>
            <a:r>
              <a:rPr lang="zh-CN" altLang="en-US" sz="1600" dirty="0">
                <a:ea typeface="阿里巴巴普惠体" panose="00020600040101010101"/>
              </a:rPr>
              <a:t>万个。</a:t>
            </a:r>
            <a:endParaRPr lang="en-US" altLang="zh-CN" sz="1600" dirty="0">
              <a:ea typeface="阿里巴巴普惠体" panose="00020600040101010101"/>
            </a:endParaRPr>
          </a:p>
          <a:p>
            <a:endParaRPr lang="zh-CN" altLang="en-US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Yahoo</a:t>
            </a:r>
            <a:r>
              <a:rPr lang="zh-CN" altLang="en-US" sz="1600" dirty="0">
                <a:ea typeface="阿里巴巴普惠体" panose="00020600040101010101"/>
              </a:rPr>
              <a:t>的</a:t>
            </a:r>
            <a:r>
              <a:rPr lang="en-US" altLang="zh-CN" sz="1600" dirty="0">
                <a:ea typeface="阿里巴巴普惠体" panose="00020600040101010101"/>
              </a:rPr>
              <a:t>Hadoop</a:t>
            </a:r>
            <a:r>
              <a:rPr lang="zh-CN" altLang="en-US" sz="1600" dirty="0">
                <a:ea typeface="阿里巴巴普惠体" panose="00020600040101010101"/>
              </a:rPr>
              <a:t>应用主要包括以下几个方面：</a:t>
            </a:r>
            <a:endParaRPr lang="zh-CN" altLang="en-US" sz="1600" dirty="0"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ea typeface="阿里巴巴普惠体" panose="00020600040101010101"/>
              </a:rPr>
              <a:t> </a:t>
            </a:r>
            <a:r>
              <a:rPr lang="zh-CN" altLang="en-US" sz="1600" dirty="0">
                <a:ea typeface="阿里巴巴普惠体" panose="00020600040101010101"/>
              </a:rPr>
              <a:t>广告系统支持</a:t>
            </a:r>
            <a:endParaRPr lang="en-US" altLang="zh-CN" sz="1600" dirty="0"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ea typeface="阿里巴巴普惠体" panose="00020600040101010101"/>
              </a:rPr>
              <a:t>用户行为分析</a:t>
            </a:r>
            <a:endParaRPr lang="en-US" altLang="zh-CN" sz="1600" dirty="0"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ea typeface="阿里巴巴普惠体" panose="00020600040101010101"/>
              </a:rPr>
              <a:t>Web</a:t>
            </a:r>
            <a:r>
              <a:rPr lang="zh-CN" altLang="en-US" sz="1600" dirty="0">
                <a:ea typeface="阿里巴巴普惠体" panose="00020600040101010101"/>
              </a:rPr>
              <a:t>搜索支持</a:t>
            </a:r>
            <a:endParaRPr lang="en-US" altLang="zh-CN" sz="1600" dirty="0"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ea typeface="阿里巴巴普惠体" panose="00020600040101010101"/>
              </a:rPr>
              <a:t>反垃圾邮件系统</a:t>
            </a:r>
            <a:endParaRPr lang="en-US" altLang="zh-CN" sz="1600" dirty="0"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ea typeface="阿里巴巴普惠体" panose="00020600040101010101"/>
              </a:rPr>
              <a:t>个性化推荐</a:t>
            </a:r>
            <a:endParaRPr lang="zh-CN" altLang="en-US" sz="1600" dirty="0">
              <a:ea typeface="阿里巴巴普惠体" panose="00020600040101010101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4743310" y="3531340"/>
            <a:ext cx="5158469" cy="249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国内外应用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10880" y="1032979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阿里巴巴普惠体" panose="00020600040101010101"/>
              </a:rPr>
              <a:t>国内应用</a:t>
            </a:r>
            <a:endParaRPr lang="zh-CN" altLang="en-US" sz="1600" b="1" dirty="0">
              <a:ea typeface="阿里巴巴普惠体" panose="00020600040101010101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0880" y="1588138"/>
            <a:ext cx="107967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ea typeface="阿里巴巴普惠体" panose="00020600040101010101"/>
              </a:rPr>
              <a:t>阿里巴巴</a:t>
            </a:r>
            <a:endParaRPr lang="zh-CN" altLang="en-US" sz="1600" b="1" dirty="0">
              <a:solidFill>
                <a:srgbClr val="FF0000"/>
              </a:solidFill>
              <a:ea typeface="阿里巴巴普惠体" panose="00020600040101010101"/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ea typeface="阿里巴巴普惠体" panose="00020600040101010101"/>
              </a:rPr>
              <a:t>阿里巴巴的</a:t>
            </a:r>
            <a:r>
              <a:rPr lang="en-US" altLang="zh-CN" sz="1600" dirty="0">
                <a:ea typeface="阿里巴巴普惠体" panose="00020600040101010101"/>
              </a:rPr>
              <a:t>Hadoop</a:t>
            </a:r>
            <a:r>
              <a:rPr lang="zh-CN" altLang="en-US" sz="1600" dirty="0">
                <a:ea typeface="阿里巴巴普惠体" panose="00020600040101010101"/>
              </a:rPr>
              <a:t>集群大约有</a:t>
            </a:r>
            <a:r>
              <a:rPr lang="en-US" altLang="zh-CN" sz="1600" dirty="0">
                <a:ea typeface="阿里巴巴普惠体" panose="00020600040101010101"/>
              </a:rPr>
              <a:t>3200</a:t>
            </a:r>
            <a:r>
              <a:rPr lang="zh-CN" altLang="en-US" sz="1600" dirty="0">
                <a:ea typeface="阿里巴巴普惠体" panose="00020600040101010101"/>
              </a:rPr>
              <a:t>台服务器，大约</a:t>
            </a:r>
            <a:r>
              <a:rPr lang="en-US" altLang="zh-CN" sz="1600" dirty="0">
                <a:ea typeface="阿里巴巴普惠体" panose="00020600040101010101"/>
              </a:rPr>
              <a:t>30000</a:t>
            </a:r>
            <a:r>
              <a:rPr lang="zh-CN" altLang="en-US" sz="1600" dirty="0">
                <a:ea typeface="阿里巴巴普惠体" panose="00020600040101010101"/>
              </a:rPr>
              <a:t>物理</a:t>
            </a:r>
            <a:r>
              <a:rPr lang="en-US" altLang="zh-CN" sz="1600" dirty="0">
                <a:ea typeface="阿里巴巴普惠体" panose="00020600040101010101"/>
              </a:rPr>
              <a:t>CPU</a:t>
            </a:r>
            <a:r>
              <a:rPr lang="zh-CN" altLang="en-US" sz="1600" dirty="0">
                <a:ea typeface="阿里巴巴普惠体" panose="00020600040101010101"/>
              </a:rPr>
              <a:t>核心，总内存</a:t>
            </a:r>
            <a:r>
              <a:rPr lang="en-US" altLang="zh-CN" sz="1600" dirty="0">
                <a:ea typeface="阿里巴巴普惠体" panose="00020600040101010101"/>
              </a:rPr>
              <a:t>100TB</a:t>
            </a:r>
            <a:r>
              <a:rPr lang="zh-CN" altLang="en-US" sz="1600" dirty="0">
                <a:ea typeface="阿里巴巴普惠体" panose="00020600040101010101"/>
              </a:rPr>
              <a:t>，总的存储容量超过</a:t>
            </a:r>
            <a:r>
              <a:rPr lang="en-US" altLang="zh-CN" sz="1600" dirty="0">
                <a:ea typeface="阿里巴巴普惠体" panose="00020600040101010101"/>
              </a:rPr>
              <a:t>60PB</a:t>
            </a:r>
            <a:r>
              <a:rPr lang="zh-CN" altLang="en-US" sz="1600" dirty="0">
                <a:ea typeface="阿里巴巴普惠体" panose="00020600040101010101"/>
              </a:rPr>
              <a:t>，每天的作业数目超过</a:t>
            </a:r>
            <a:r>
              <a:rPr lang="en-US" altLang="zh-CN" sz="1600" dirty="0">
                <a:ea typeface="阿里巴巴普惠体" panose="00020600040101010101"/>
              </a:rPr>
              <a:t>150000</a:t>
            </a:r>
            <a:r>
              <a:rPr lang="zh-CN" altLang="en-US" sz="1600" dirty="0">
                <a:ea typeface="阿里巴巴普惠体" panose="00020600040101010101"/>
              </a:rPr>
              <a:t>个</a:t>
            </a:r>
            <a:endParaRPr lang="en-US" altLang="zh-CN" sz="1600" dirty="0">
              <a:ea typeface="阿里巴巴普惠体" panose="00020600040101010101"/>
            </a:endParaRPr>
          </a:p>
          <a:p>
            <a:endParaRPr lang="en-US" altLang="zh-CN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Hadoop</a:t>
            </a:r>
            <a:r>
              <a:rPr lang="zh-CN" altLang="en-US" sz="1600" dirty="0">
                <a:ea typeface="阿里巴巴普惠体" panose="00020600040101010101"/>
              </a:rPr>
              <a:t>集群主要为电子商务网络平台提供底层的基础计算和存储服务，主要应用包括：</a:t>
            </a:r>
            <a:endParaRPr lang="zh-CN" altLang="en-US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· </a:t>
            </a:r>
            <a:r>
              <a:rPr lang="zh-CN" altLang="en-US" sz="1600" dirty="0">
                <a:ea typeface="阿里巴巴普惠体" panose="00020600040101010101"/>
              </a:rPr>
              <a:t>数据平台系统。</a:t>
            </a:r>
            <a:endParaRPr lang="zh-CN" altLang="en-US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· </a:t>
            </a:r>
            <a:r>
              <a:rPr lang="zh-CN" altLang="en-US" sz="1600" dirty="0">
                <a:ea typeface="阿里巴巴普惠体" panose="00020600040101010101"/>
              </a:rPr>
              <a:t>搜索支撑。</a:t>
            </a:r>
            <a:endParaRPr lang="zh-CN" altLang="en-US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· </a:t>
            </a:r>
            <a:r>
              <a:rPr lang="zh-CN" altLang="en-US" sz="1600" dirty="0">
                <a:ea typeface="阿里巴巴普惠体" panose="00020600040101010101"/>
              </a:rPr>
              <a:t>电子商务数据。</a:t>
            </a:r>
            <a:endParaRPr lang="zh-CN" altLang="en-US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· </a:t>
            </a:r>
            <a:r>
              <a:rPr lang="zh-CN" altLang="en-US" sz="1600" dirty="0">
                <a:ea typeface="阿里巴巴普惠体" panose="00020600040101010101"/>
              </a:rPr>
              <a:t>推荐引擎系统。</a:t>
            </a:r>
            <a:endParaRPr lang="zh-CN" altLang="en-US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· </a:t>
            </a:r>
            <a:r>
              <a:rPr lang="zh-CN" altLang="en-US" sz="1600" dirty="0">
                <a:ea typeface="阿里巴巴普惠体" panose="00020600040101010101"/>
              </a:rPr>
              <a:t>搜索排行榜。</a:t>
            </a:r>
            <a:endParaRPr lang="zh-CN" altLang="en-US" sz="1600" dirty="0">
              <a:ea typeface="阿里巴巴普惠体" panose="00020600040101010101"/>
            </a:endParaRPr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4649175" y="3429000"/>
            <a:ext cx="5026670" cy="29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版本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84394" y="3157798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阿里巴巴普惠体" panose="00020600040101010101"/>
              </a:rPr>
              <a:t>发行版</a:t>
            </a:r>
            <a:endParaRPr lang="zh-CN" altLang="en-US" sz="1600" b="1" dirty="0">
              <a:ea typeface="阿里巴巴普惠体" panose="00020600040101010101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0880" y="1588138"/>
            <a:ext cx="107967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ea typeface="阿里巴巴普惠体" panose="00020600040101010101"/>
              </a:rPr>
              <a:t>1.x</a:t>
            </a:r>
            <a:r>
              <a:rPr lang="zh-CN" altLang="en-US" sz="1600" dirty="0">
                <a:ea typeface="阿里巴巴普惠体" panose="00020600040101010101"/>
              </a:rPr>
              <a:t>版本系列：</a:t>
            </a:r>
            <a:r>
              <a:rPr lang="en-US" altLang="zh-CN" sz="1600" dirty="0">
                <a:ea typeface="阿里巴巴普惠体" panose="00020600040101010101"/>
              </a:rPr>
              <a:t>hadoop</a:t>
            </a:r>
            <a:r>
              <a:rPr lang="zh-CN" altLang="en-US" sz="1600" dirty="0">
                <a:ea typeface="阿里巴巴普惠体" panose="00020600040101010101"/>
              </a:rPr>
              <a:t>的第二代开源版本，该版本基本已被淘汰</a:t>
            </a:r>
            <a:endParaRPr lang="en-US" altLang="zh-CN" sz="1600" dirty="0"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ea typeface="阿里巴巴普惠体" panose="00020600040101010101"/>
              </a:rPr>
              <a:t>2.x</a:t>
            </a:r>
            <a:r>
              <a:rPr lang="zh-CN" altLang="en-US" sz="1600" dirty="0">
                <a:ea typeface="阿里巴巴普惠体" panose="00020600040101010101"/>
              </a:rPr>
              <a:t>版本系列：架构产生重大变化，引入了</a:t>
            </a:r>
            <a:r>
              <a:rPr lang="en-US" altLang="zh-CN" sz="1600" dirty="0">
                <a:ea typeface="阿里巴巴普惠体" panose="00020600040101010101"/>
              </a:rPr>
              <a:t>Yarn</a:t>
            </a:r>
            <a:r>
              <a:rPr lang="zh-CN" altLang="en-US" sz="1600" dirty="0">
                <a:ea typeface="阿里巴巴普惠体" panose="00020600040101010101"/>
              </a:rPr>
              <a:t>平台等许多新特性</a:t>
            </a:r>
            <a:r>
              <a:rPr lang="en-US" altLang="zh-CN" sz="1600" dirty="0">
                <a:ea typeface="阿里巴巴普惠体" panose="00020600040101010101"/>
              </a:rPr>
              <a:t>,</a:t>
            </a:r>
            <a:r>
              <a:rPr lang="zh-CN" altLang="en-US" sz="1600" dirty="0">
                <a:ea typeface="阿里巴巴普惠体" panose="00020600040101010101"/>
              </a:rPr>
              <a:t>是现在使用的主流版本。</a:t>
            </a:r>
            <a:endParaRPr lang="en-US" altLang="zh-CN" sz="1600" dirty="0"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ea typeface="阿里巴巴普惠体" panose="00020600040101010101"/>
              </a:rPr>
              <a:t>3.x</a:t>
            </a:r>
            <a:r>
              <a:rPr lang="zh-CN" altLang="en-US" sz="1600" dirty="0">
                <a:ea typeface="阿里巴巴普惠体" panose="00020600040101010101"/>
              </a:rPr>
              <a:t>版本系列</a:t>
            </a:r>
            <a:r>
              <a:rPr lang="en-US" altLang="zh-CN" sz="1600" dirty="0">
                <a:ea typeface="阿里巴巴普惠体" panose="00020600040101010101"/>
              </a:rPr>
              <a:t>:</a:t>
            </a:r>
            <a:r>
              <a:rPr lang="zh-CN" altLang="en-US" sz="1600" dirty="0">
                <a:ea typeface="阿里巴巴普惠体" panose="00020600040101010101"/>
              </a:rPr>
              <a:t>该版本是最新版本。</a:t>
            </a:r>
            <a:endParaRPr lang="zh-CN" altLang="en-US" sz="1600" dirty="0">
              <a:ea typeface="阿里巴巴普惠体" panose="00020600040101010101"/>
            </a:endParaRPr>
          </a:p>
          <a:p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880" y="1159322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阿里巴巴普惠体" panose="00020600040101010101"/>
              </a:rPr>
              <a:t>通用版本</a:t>
            </a:r>
            <a:endParaRPr lang="zh-CN" altLang="en-US" sz="1600" b="1" dirty="0">
              <a:ea typeface="阿里巴巴普惠体" panose="00020600040101010101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0879" y="3700203"/>
            <a:ext cx="9823381" cy="1641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40"/>
              </a:spcBef>
              <a:spcAft>
                <a:spcPts val="840"/>
              </a:spcAft>
            </a:pPr>
            <a:r>
              <a:rPr lang="en-US" altLang="zh-CN" sz="16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Hadoop</a:t>
            </a:r>
            <a:r>
              <a:rPr lang="zh-CN" altLang="zh-CN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发行版本分为</a:t>
            </a:r>
            <a:r>
              <a:rPr lang="zh-CN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开源社区版</a:t>
            </a:r>
            <a:r>
              <a:rPr lang="zh-CN" altLang="zh-CN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和</a:t>
            </a:r>
            <a:r>
              <a:rPr lang="zh-CN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商业版</a:t>
            </a:r>
            <a:r>
              <a:rPr lang="zh-CN" altLang="zh-CN" sz="1600" dirty="0">
                <a:solidFill>
                  <a:srgbClr val="34495E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。</a:t>
            </a:r>
            <a:endParaRPr lang="zh-CN" altLang="zh-CN" sz="1600" dirty="0">
              <a:effectLst/>
              <a:latin typeface="宋体" panose="02010600030101010101" pitchFamily="2" charset="-122"/>
              <a:ea typeface="阿里巴巴普惠体" panose="00020600040101010101"/>
              <a:cs typeface="宋体" panose="02010600030101010101" pitchFamily="2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开源</a:t>
            </a:r>
            <a:r>
              <a:rPr lang="zh-CN" altLang="zh-CN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社区版</a:t>
            </a:r>
            <a:r>
              <a:rPr lang="en-US" altLang="zh-CN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:</a:t>
            </a:r>
            <a:r>
              <a:rPr lang="zh-CN" altLang="zh-CN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指由</a:t>
            </a:r>
            <a:r>
              <a:rPr lang="en-US" altLang="zh-CN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Apache</a:t>
            </a:r>
            <a:r>
              <a:rPr lang="zh-CN" altLang="zh-CN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软件基金会维护的版本，是官方维护的版本体系</a:t>
            </a:r>
            <a:r>
              <a:rPr lang="en-US" altLang="zh-CN" sz="1600" dirty="0">
                <a:solidFill>
                  <a:srgbClr val="222222"/>
                </a:solidFill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222222"/>
                </a:solidFill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版本丰富，兼容性稍差。</a:t>
            </a:r>
            <a:endParaRPr lang="en-US" altLang="zh-CN" sz="1600" dirty="0">
              <a:latin typeface="宋体" panose="02010600030101010101" pitchFamily="2" charset="-122"/>
              <a:ea typeface="阿里巴巴普惠体" panose="00020600040101010101"/>
              <a:cs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商业版</a:t>
            </a:r>
            <a:r>
              <a:rPr lang="en-US" altLang="zh-CN" sz="1600" dirty="0">
                <a:solidFill>
                  <a:srgbClr val="222222"/>
                </a:solidFill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:</a:t>
            </a:r>
            <a:r>
              <a:rPr lang="zh-CN" altLang="zh-CN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指由第三方商业公司在社区版</a:t>
            </a:r>
            <a:r>
              <a:rPr lang="en-US" altLang="zh-CN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Hadoop</a:t>
            </a:r>
            <a:r>
              <a:rPr lang="zh-CN" altLang="zh-CN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基础上进行了一些修改、整合以及各个服务组件兼容性测试而发行的版本，比较著名的有</a:t>
            </a:r>
            <a:r>
              <a:rPr lang="en-US" altLang="zh-CN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cloudera</a:t>
            </a:r>
            <a:r>
              <a:rPr lang="zh-CN" altLang="zh-CN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CDH</a:t>
            </a:r>
            <a:r>
              <a:rPr lang="zh-CN" altLang="zh-CN" sz="160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等。</a:t>
            </a:r>
            <a:endParaRPr lang="zh-CN" altLang="zh-CN" sz="1600" dirty="0">
              <a:effectLst/>
              <a:latin typeface="宋体" panose="02010600030101010101" pitchFamily="2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0879" y="570810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40"/>
              </a:spcBef>
              <a:spcAft>
                <a:spcPts val="840"/>
              </a:spcAft>
            </a:pPr>
            <a:r>
              <a:rPr lang="zh-CN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在本课程中使用的是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Apache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版的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Hadoop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，版本号为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2.7.5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架构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730119" y="10450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en-US" altLang="zh-CN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Hadoop</a:t>
            </a:r>
            <a:r>
              <a:rPr lang="zh-CN" altLang="en-US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架构</a:t>
            </a: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模块</a:t>
            </a:r>
            <a:endParaRPr lang="zh-CN" altLang="zh-CN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9572" y="1984442"/>
            <a:ext cx="8276202" cy="3671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架构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730119" y="10450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en-US" altLang="zh-CN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Hadoop2.x</a:t>
            </a:r>
            <a:r>
              <a:rPr lang="zh-CN" altLang="en-US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架构内部模型</a:t>
            </a:r>
            <a:r>
              <a:rPr lang="en-US" altLang="zh-CN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-HDFS</a:t>
            </a:r>
            <a:r>
              <a:rPr lang="zh-CN" altLang="en-US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和</a:t>
            </a:r>
            <a:r>
              <a:rPr lang="en-US" altLang="zh-CN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Yarn</a:t>
            </a:r>
            <a:endParaRPr lang="zh-CN" altLang="zh-CN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9994" y="5388521"/>
            <a:ext cx="65423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>
                <a:ea typeface="阿里巴巴普惠体" panose="00020600040101010101"/>
              </a:rPr>
              <a:t>HDFS</a:t>
            </a:r>
            <a:r>
              <a:rPr lang="zh-CN" altLang="en-US" sz="1600" b="1" dirty="0">
                <a:ea typeface="阿里巴巴普惠体" panose="00020600040101010101"/>
              </a:rPr>
              <a:t>模块：</a:t>
            </a:r>
            <a:endParaRPr lang="zh-CN" altLang="en-US" sz="1600" b="1" dirty="0">
              <a:ea typeface="阿里巴巴普惠体" panose="00020600040101010101"/>
            </a:endParaRPr>
          </a:p>
          <a:p>
            <a:r>
              <a:rPr lang="en-US" altLang="zh-CN" sz="1600" dirty="0">
                <a:solidFill>
                  <a:srgbClr val="FF0000"/>
                </a:solidFill>
                <a:ea typeface="阿里巴巴普惠体" panose="00020600040101010101"/>
              </a:rPr>
              <a:t>NameNode</a:t>
            </a:r>
            <a:r>
              <a:rPr lang="zh-CN" altLang="en-US" sz="1600" dirty="0">
                <a:ea typeface="阿里巴巴普惠体" panose="00020600040101010101"/>
              </a:rPr>
              <a:t>：集群当中的主节点，主要用于管理集群当中的各种数据</a:t>
            </a:r>
            <a:endParaRPr lang="zh-CN" altLang="en-US" sz="1600" dirty="0">
              <a:ea typeface="阿里巴巴普惠体" panose="00020600040101010101"/>
            </a:endParaRPr>
          </a:p>
          <a:p>
            <a:r>
              <a:rPr lang="en-US" altLang="zh-CN" sz="1600" dirty="0">
                <a:solidFill>
                  <a:srgbClr val="FF0000"/>
                </a:solidFill>
                <a:ea typeface="阿里巴巴普惠体" panose="00020600040101010101"/>
              </a:rPr>
              <a:t>SecondaryNameNode</a:t>
            </a:r>
            <a:r>
              <a:rPr lang="zh-CN" altLang="en-US" sz="1600" dirty="0">
                <a:solidFill>
                  <a:srgbClr val="FF0000"/>
                </a:solidFill>
                <a:ea typeface="阿里巴巴普惠体" panose="00020600040101010101"/>
              </a:rPr>
              <a:t>：</a:t>
            </a:r>
            <a:r>
              <a:rPr lang="zh-CN" altLang="en-US" sz="1600" dirty="0">
                <a:ea typeface="阿里巴巴普惠体" panose="00020600040101010101"/>
              </a:rPr>
              <a:t>主要能用于</a:t>
            </a:r>
            <a:r>
              <a:rPr lang="en-US" altLang="zh-CN" sz="1600" dirty="0">
                <a:ea typeface="阿里巴巴普惠体" panose="00020600040101010101"/>
              </a:rPr>
              <a:t>hadoop</a:t>
            </a:r>
            <a:r>
              <a:rPr lang="zh-CN" altLang="en-US" sz="1600" dirty="0">
                <a:ea typeface="阿里巴巴普惠体" panose="00020600040101010101"/>
              </a:rPr>
              <a:t>当中元数据信息的辅助管理</a:t>
            </a:r>
            <a:endParaRPr lang="zh-CN" altLang="en-US" sz="1600" dirty="0">
              <a:ea typeface="阿里巴巴普惠体" panose="00020600040101010101"/>
            </a:endParaRPr>
          </a:p>
          <a:p>
            <a:r>
              <a:rPr lang="en-US" altLang="zh-CN" sz="1600" dirty="0">
                <a:solidFill>
                  <a:srgbClr val="FF0000"/>
                </a:solidFill>
                <a:ea typeface="阿里巴巴普惠体" panose="00020600040101010101"/>
              </a:rPr>
              <a:t>DataNode</a:t>
            </a:r>
            <a:r>
              <a:rPr lang="zh-CN" altLang="en-US" sz="1600" dirty="0">
                <a:solidFill>
                  <a:srgbClr val="FF0000"/>
                </a:solidFill>
                <a:ea typeface="阿里巴巴普惠体" panose="00020600040101010101"/>
              </a:rPr>
              <a:t>：</a:t>
            </a:r>
            <a:r>
              <a:rPr lang="zh-CN" altLang="en-US" sz="1600" dirty="0">
                <a:ea typeface="阿里巴巴普惠体" panose="00020600040101010101"/>
              </a:rPr>
              <a:t>集群当中的从节点，主要用于存储集群当中的各种数据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03951" y="5302796"/>
            <a:ext cx="64614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数据计算核心模块：</a:t>
            </a:r>
            <a:endParaRPr lang="zh-CN" altLang="en-US" sz="1600" b="1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ResourceManager</a:t>
            </a:r>
            <a:r>
              <a:rPr lang="zh-CN" altLang="en-US" sz="1600" dirty="0">
                <a:solidFill>
                  <a:srgbClr val="FF0000"/>
                </a:solidFill>
              </a:rPr>
              <a:t>：</a:t>
            </a:r>
            <a:r>
              <a:rPr lang="zh-CN" altLang="en-US" sz="1600" dirty="0"/>
              <a:t>接收用户的计算请求任务，</a:t>
            </a:r>
            <a:endParaRPr lang="en-US" altLang="zh-CN" sz="1600" dirty="0"/>
          </a:p>
          <a:p>
            <a:r>
              <a:rPr lang="en-US" altLang="zh-CN" sz="1600" dirty="0"/>
              <a:t>                                     </a:t>
            </a:r>
            <a:r>
              <a:rPr lang="zh-CN" altLang="en-US" sz="1600" dirty="0"/>
              <a:t>并负责集群的资源分配</a:t>
            </a:r>
            <a:endParaRPr lang="zh-CN" altLang="en-US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NodeManager</a:t>
            </a:r>
            <a:r>
              <a:rPr lang="zh-CN" altLang="en-US" sz="1600" dirty="0">
                <a:solidFill>
                  <a:srgbClr val="FF0000"/>
                </a:solidFill>
              </a:rPr>
              <a:t>：   </a:t>
            </a:r>
            <a:r>
              <a:rPr lang="zh-CN" altLang="en-US" sz="1600" dirty="0"/>
              <a:t>负责执行主节点分配的任务</a:t>
            </a:r>
            <a:endParaRPr lang="zh-CN" altLang="en-US" sz="16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1555204"/>
            <a:ext cx="9344025" cy="3380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架构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730119" y="10450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en-US" altLang="zh-CN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Hadoop2.x</a:t>
            </a:r>
            <a:r>
              <a:rPr lang="zh-CN" altLang="en-US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架构模型</a:t>
            </a:r>
            <a:r>
              <a:rPr lang="en-US" altLang="zh-CN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-MapReduce</a:t>
            </a:r>
            <a:endParaRPr lang="zh-CN" altLang="zh-CN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8658" y="1584263"/>
            <a:ext cx="5746588" cy="4474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架构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730119" y="10450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Hadoop</a:t>
            </a: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模块之间的关系</a:t>
            </a:r>
            <a:endParaRPr lang="zh-CN" altLang="zh-CN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1591" y="1815932"/>
            <a:ext cx="6461448" cy="78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MapReduce</a:t>
            </a:r>
            <a:r>
              <a:rPr lang="zh-CN" altLang="en-US" sz="16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计算需要的数据和产生的结果需要</a:t>
            </a:r>
            <a:r>
              <a:rPr lang="en-US" altLang="zh-CN" sz="16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HDFS</a:t>
            </a:r>
            <a:r>
              <a:rPr lang="zh-CN" altLang="en-US" sz="16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来进行存储</a:t>
            </a:r>
            <a:endParaRPr lang="en-US" altLang="zh-CN" sz="1600" dirty="0">
              <a:effectLst/>
              <a:highlight>
                <a:srgbClr val="FFFF00"/>
              </a:highlight>
              <a:latin typeface="微软雅黑" panose="020B0503020204020204" pitchFamily="34" charset="-122"/>
              <a:ea typeface="阿里巴巴普惠体" panose="00020600040101010101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MapReduce</a:t>
            </a:r>
            <a:r>
              <a:rPr lang="zh-CN" altLang="zh-CN" sz="1600" dirty="0">
                <a:effectLst/>
                <a:highlight>
                  <a:srgbClr val="FFFF00"/>
                </a:highlight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的运行需要由</a:t>
            </a:r>
            <a:r>
              <a:rPr lang="en-US" altLang="zh-CN" sz="1600" dirty="0">
                <a:effectLst/>
                <a:highlight>
                  <a:srgbClr val="FFFF00"/>
                </a:highlight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Yarn</a:t>
            </a:r>
            <a:r>
              <a:rPr lang="zh-CN" altLang="zh-CN" sz="1600" dirty="0">
                <a:effectLst/>
                <a:highlight>
                  <a:srgbClr val="FFFF00"/>
                </a:highlight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集群来提供资源调度。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集群搭建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4952" y="1747073"/>
            <a:ext cx="11236389" cy="2635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1600" dirty="0"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HADOOP</a:t>
            </a:r>
            <a:r>
              <a:rPr lang="zh-CN" altLang="zh-CN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集群具体来说包含两个集群：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HDFS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集群</a:t>
            </a:r>
            <a:r>
              <a:rPr lang="zh-CN" altLang="zh-CN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YARN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集群</a:t>
            </a:r>
            <a:r>
              <a:rPr lang="zh-CN" altLang="zh-CN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，两者逻辑上分离，但物理上常在一起。</a:t>
            </a:r>
            <a:endParaRPr lang="en-US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微软雅黑" panose="020B0503020204020204" pitchFamily="34" charset="-122"/>
            </a:endParaRPr>
          </a:p>
          <a:p>
            <a:pPr indent="266700">
              <a:lnSpc>
                <a:spcPct val="150000"/>
              </a:lnSpc>
            </a:pP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HDFS</a:t>
            </a:r>
            <a:r>
              <a:rPr lang="zh-CN" altLang="zh-CN" sz="1600" b="1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集群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</a:rPr>
              <a:t>NameNode</a:t>
            </a:r>
            <a:r>
              <a:rPr lang="zh-CN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</a:rPr>
              <a:t>DataNode</a:t>
            </a:r>
            <a:r>
              <a:rPr lang="zh-CN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</a:rPr>
              <a:t>SecondaryNameNode</a:t>
            </a:r>
            <a:endParaRPr lang="en-US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阿里巴巴普惠体" panose="00020600040101010101"/>
            </a:endParaRPr>
          </a:p>
          <a:p>
            <a:pPr indent="266700">
              <a:lnSpc>
                <a:spcPct val="150000"/>
              </a:lnSpc>
            </a:pP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YARN</a:t>
            </a:r>
            <a:r>
              <a:rPr lang="zh-CN" altLang="zh-CN" sz="1600" b="1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集群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</a:rPr>
              <a:t>	</a:t>
            </a:r>
            <a:endParaRPr lang="en-US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</a:rPr>
              <a:t>     ResourceManager</a:t>
            </a:r>
            <a:r>
              <a:rPr lang="zh-CN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</a:rPr>
              <a:t>NodeManager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阿里巴巴普惠体" panose="00020600040101010101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626706" y="106956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zh-CN" altLang="zh-CN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集群简介</a:t>
            </a:r>
            <a:endParaRPr lang="zh-CN" altLang="zh-CN" sz="1800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集群搭建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626706" y="106956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zh-CN" altLang="zh-CN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集群</a:t>
            </a: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搭建方式</a:t>
            </a:r>
            <a:endParaRPr lang="zh-CN" altLang="zh-CN" sz="1800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3829" y="1747072"/>
            <a:ext cx="11023329" cy="2635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1600" b="1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</a:rPr>
              <a:t>Standalone mode</a:t>
            </a:r>
            <a:r>
              <a:rPr lang="zh-CN" altLang="zh-CN" sz="1600" b="1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</a:rPr>
              <a:t>（</a:t>
            </a:r>
            <a:r>
              <a:rPr lang="zh-CN" altLang="en-US" sz="1600" b="1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</a:rPr>
              <a:t>单机</a:t>
            </a:r>
            <a:r>
              <a:rPr lang="zh-CN" altLang="zh-CN" sz="1600" b="1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</a:rPr>
              <a:t>模式）</a:t>
            </a:r>
            <a:endParaRPr lang="zh-CN" altLang="zh-CN" sz="1600" b="1" dirty="0">
              <a:solidFill>
                <a:srgbClr val="FF0000"/>
              </a:solidFill>
              <a:latin typeface="微软雅黑 Light" panose="020B0502040204020203" pitchFamily="34" charset="-122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 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单机模式，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 1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个机器上运行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HDFS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的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NameNode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和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DataNode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、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YARN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的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 ResourceManger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和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NodeManager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，主要用于</a:t>
            </a:r>
            <a:r>
              <a:rPr lang="zh-CN" altLang="en-US" sz="1600" dirty="0">
                <a:latin typeface="微软雅黑 Light" panose="020B0502040204020203" pitchFamily="34" charset="-122"/>
                <a:ea typeface="阿里巴巴普惠体" panose="00020600040101010101"/>
              </a:rPr>
              <a:t>学习和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调试。</a:t>
            </a:r>
            <a:endParaRPr lang="en-US" altLang="zh-CN" sz="1600" dirty="0">
              <a:latin typeface="微软雅黑 Light" panose="020B0502040204020203" pitchFamily="34" charset="-122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latin typeface="微软雅黑 Light" panose="020B0502040204020203" pitchFamily="34" charset="-122"/>
              <a:ea typeface="阿里巴巴普惠体" panose="00020600040101010101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1600" b="1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</a:rPr>
              <a:t>Cluster mode</a:t>
            </a:r>
            <a:r>
              <a:rPr lang="zh-CN" altLang="zh-CN" sz="1600" b="1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</a:rPr>
              <a:t>（群集模式）</a:t>
            </a:r>
            <a:endParaRPr lang="zh-CN" altLang="zh-CN" sz="1600" b="1" dirty="0">
              <a:solidFill>
                <a:srgbClr val="FF0000"/>
              </a:solidFill>
              <a:latin typeface="微软雅黑 Light" panose="020B0502040204020203" pitchFamily="34" charset="-122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集群模式主要用于生产环境部署。会使用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N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台主机组成一个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Hadoop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集群。这种部署模式下，主节点和从节点会分开部署在不同的机器上。</a:t>
            </a:r>
            <a:endParaRPr lang="zh-CN" altLang="zh-CN" sz="1600" dirty="0">
              <a:latin typeface="微软雅黑 Light" panose="020B0502040204020203" pitchFamily="34" charset="-122"/>
              <a:ea typeface="阿里巴巴普惠体" panose="000206000401010101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81711" y="111968"/>
            <a:ext cx="5973761" cy="568170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分布式系统和集群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Hadoop</a:t>
            </a:r>
            <a:r>
              <a:rPr lang="zh-CN" altLang="en-US" dirty="0"/>
              <a:t>框架概论</a:t>
            </a:r>
            <a:endParaRPr lang="en-US" altLang="zh-CN" dirty="0"/>
          </a:p>
          <a:p>
            <a:r>
              <a:rPr lang="en-US" altLang="zh-CN" dirty="0"/>
              <a:t>HDFS</a:t>
            </a:r>
            <a:r>
              <a:rPr lang="zh-CN" altLang="en-US" dirty="0"/>
              <a:t>文件系统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集群搭建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626706" y="106956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大数据集群方案</a:t>
            </a:r>
            <a:r>
              <a:rPr lang="en-US" altLang="zh-CN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单机模式</a:t>
            </a:r>
            <a:endParaRPr lang="zh-CN" altLang="zh-CN" sz="1800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98119" y="2157891"/>
          <a:ext cx="6061096" cy="3540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7361"/>
                <a:gridCol w="1847361"/>
                <a:gridCol w="2366374"/>
              </a:tblGrid>
              <a:tr h="744837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86080" algn="ctr"/>
                        </a:tabLst>
                      </a:pPr>
                      <a:r>
                        <a:rPr lang="en-US" sz="1600" dirty="0">
                          <a:effectLst/>
                          <a:ea typeface="阿里巴巴普惠体" panose="00020600040101010101"/>
                        </a:rPr>
                        <a:t>      </a:t>
                      </a:r>
                      <a:r>
                        <a:rPr lang="zh-CN" altLang="en-US" sz="1600" dirty="0">
                          <a:effectLst/>
                          <a:ea typeface="阿里巴巴普惠体" panose="00020600040101010101"/>
                        </a:rPr>
                        <a:t>主机</a:t>
                      </a:r>
                      <a:endParaRPr lang="zh-CN" altLang="en-US" sz="1600" dirty="0">
                        <a:effectLst/>
                        <a:ea typeface="阿里巴巴普惠体" panose="00020600040101010101"/>
                      </a:endParaRPr>
                    </a:p>
                    <a:p>
                      <a:pPr indent="266700" algn="ctr">
                        <a:lnSpc>
                          <a:spcPct val="150000"/>
                        </a:lnSpc>
                        <a:tabLst>
                          <a:tab pos="386080" algn="ctr"/>
                        </a:tabLst>
                      </a:pPr>
                      <a:r>
                        <a:rPr lang="zh-CN" altLang="en-US" sz="1600" dirty="0">
                          <a:effectLst/>
                          <a:ea typeface="阿里巴巴普惠体" panose="00020600040101010101"/>
                        </a:rPr>
                        <a:t>组件 </a:t>
                      </a:r>
                      <a:r>
                        <a:rPr lang="en-US" sz="1600" dirty="0">
                          <a:effectLst/>
                          <a:ea typeface="阿里巴巴普惠体" panose="00020600040101010101"/>
                        </a:rPr>
                        <a:t>  </a:t>
                      </a:r>
                      <a:endParaRPr lang="zh-CN" altLang="en-US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ea typeface="阿里巴巴普惠体" panose="00020600040101010101"/>
                        </a:rPr>
                        <a:t>node1</a:t>
                      </a:r>
                      <a:endParaRPr lang="zh-CN" sz="1600" dirty="0">
                        <a:effectLst/>
                        <a:ea typeface="阿里巴巴普惠体" panose="00020600040101010101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ea typeface="阿里巴巴普惠体" panose="00020600040101010101"/>
                        </a:rPr>
                        <a:t>(192.168.88.100)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58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HDFS</a:t>
                      </a: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框架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ea typeface="阿里巴巴普惠体" panose="00020600040101010101"/>
                        </a:rPr>
                        <a:t>NameNode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rgbClr val="FF0000"/>
                          </a:solidFill>
                          <a:effectLst/>
                          <a:ea typeface="阿里巴巴普惠体" panose="00020600040101010101"/>
                        </a:rPr>
                        <a:t>是</a:t>
                      </a:r>
                      <a:endParaRPr lang="zh-CN" sz="1600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7984"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ea typeface="阿里巴巴普惠体" panose="00020600040101010101"/>
                        </a:rPr>
                        <a:t>Secondary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ea typeface="阿里巴巴普惠体" panose="00020600040101010101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ea typeface="阿里巴巴普惠体" panose="00020600040101010101"/>
                        </a:rPr>
                        <a:t>Namenode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>
                          <a:solidFill>
                            <a:srgbClr val="FF0000"/>
                          </a:solidFill>
                          <a:effectLst/>
                          <a:ea typeface="阿里巴巴普惠体" panose="00020600040101010101"/>
                        </a:rPr>
                        <a:t>是</a:t>
                      </a:r>
                      <a:endParaRPr lang="zh-CN" altLang="zh-CN" sz="1600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066"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ea typeface="阿里巴巴普惠体" panose="00020600040101010101"/>
                        </a:rPr>
                        <a:t>DataNode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是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阿里巴巴普惠体" panose="00020600040101010101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787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Yarn</a:t>
                      </a: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框架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ea typeface="阿里巴巴普惠体" panose="00020600040101010101"/>
                        </a:rPr>
                        <a:t>ResourceManager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是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阿里巴巴普惠体" panose="00020600040101010101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684"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ea typeface="阿里巴巴普惠体" panose="00020600040101010101"/>
                        </a:rPr>
                        <a:t>NodeManager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是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阿里巴巴普惠体" panose="00020600040101010101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8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Hive</a:t>
                      </a: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框架</a:t>
                      </a:r>
                      <a:endParaRPr lang="zh-CN" altLang="en-US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是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阿里巴巴普惠体" panose="00020600040101010101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91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Zeppelin</a:t>
                      </a: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框架</a:t>
                      </a:r>
                      <a:endParaRPr lang="zh-CN" altLang="en-US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是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阿里巴巴普惠体" panose="00020600040101010101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13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Superset</a:t>
                      </a: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框架</a:t>
                      </a:r>
                      <a:endParaRPr lang="zh-CN" altLang="en-US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是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阿里巴巴普惠体" panose="00020600040101010101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03830" y="1577796"/>
            <a:ext cx="90545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阿里巴巴普惠体" panose="00020600040101010101"/>
              </a:rPr>
              <a:t>本套课程已经搭建好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Hadoop</a:t>
            </a:r>
            <a:r>
              <a:rPr lang="zh-CN" altLang="en-US" sz="1600" dirty="0">
                <a:latin typeface="微软雅黑 Light" panose="020B0502040204020203" pitchFamily="34" charset="-122"/>
                <a:ea typeface="阿里巴巴普惠体" panose="00020600040101010101"/>
              </a:rPr>
              <a:t>所有的开发环境，单机模式方案如下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: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4952" y="6306473"/>
            <a:ext cx="8551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      </a:t>
            </a:r>
            <a:r>
              <a:rPr lang="zh-CN" altLang="en-US" sz="1600" dirty="0">
                <a:highlight>
                  <a:srgbClr val="FFFF00"/>
                </a:highlight>
              </a:rPr>
              <a:t>注意，在单机模式下，要求</a:t>
            </a:r>
            <a:r>
              <a:rPr lang="en-US" altLang="zh-CN" sz="1600" dirty="0">
                <a:highlight>
                  <a:srgbClr val="FFFF00"/>
                </a:highlight>
              </a:rPr>
              <a:t>Windows</a:t>
            </a:r>
            <a:r>
              <a:rPr lang="zh-CN" altLang="en-US" sz="1600" dirty="0">
                <a:highlight>
                  <a:srgbClr val="FFFF00"/>
                </a:highlight>
              </a:rPr>
              <a:t>系统运行内存至少是</a:t>
            </a:r>
            <a:r>
              <a:rPr lang="en-US" altLang="zh-CN" sz="1600" dirty="0">
                <a:highlight>
                  <a:srgbClr val="FFFF00"/>
                </a:highlight>
              </a:rPr>
              <a:t>8G</a:t>
            </a:r>
            <a:r>
              <a:rPr lang="zh-CN" altLang="en-US" dirty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集群搭建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02816" y="1855176"/>
          <a:ext cx="10825764" cy="3731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9775"/>
                <a:gridCol w="1834104"/>
                <a:gridCol w="2567613"/>
                <a:gridCol w="2176829"/>
                <a:gridCol w="2317443"/>
              </a:tblGrid>
              <a:tr h="865427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86080" algn="ctr"/>
                        </a:tabLst>
                      </a:pPr>
                      <a:r>
                        <a:rPr lang="en-US" sz="1600" dirty="0">
                          <a:effectLst/>
                          <a:ea typeface="阿里巴巴普惠体" panose="00020600040101010101"/>
                        </a:rPr>
                        <a:t>      </a:t>
                      </a:r>
                      <a:r>
                        <a:rPr lang="zh-CN" altLang="en-US" sz="1600" dirty="0">
                          <a:effectLst/>
                          <a:ea typeface="阿里巴巴普惠体" panose="00020600040101010101"/>
                        </a:rPr>
                        <a:t>主机</a:t>
                      </a:r>
                      <a:endParaRPr lang="zh-CN" altLang="en-US" sz="1600" dirty="0">
                        <a:effectLst/>
                        <a:ea typeface="阿里巴巴普惠体" panose="00020600040101010101"/>
                      </a:endParaRPr>
                    </a:p>
                    <a:p>
                      <a:pPr indent="266700" algn="ctr">
                        <a:lnSpc>
                          <a:spcPct val="150000"/>
                        </a:lnSpc>
                        <a:tabLst>
                          <a:tab pos="386080" algn="ctr"/>
                        </a:tabLst>
                      </a:pPr>
                      <a:r>
                        <a:rPr lang="zh-CN" altLang="en-US" sz="1600" dirty="0">
                          <a:effectLst/>
                          <a:ea typeface="阿里巴巴普惠体" panose="00020600040101010101"/>
                        </a:rPr>
                        <a:t>组件 </a:t>
                      </a:r>
                      <a:r>
                        <a:rPr lang="en-US" sz="1600" dirty="0">
                          <a:effectLst/>
                          <a:ea typeface="阿里巴巴普惠体" panose="00020600040101010101"/>
                        </a:rPr>
                        <a:t>  </a:t>
                      </a:r>
                      <a:endParaRPr lang="zh-CN" altLang="en-US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ea typeface="阿里巴巴普惠体" panose="00020600040101010101"/>
                        </a:rPr>
                        <a:t>node1</a:t>
                      </a:r>
                      <a:endParaRPr lang="zh-CN" sz="1600" dirty="0">
                        <a:effectLst/>
                        <a:ea typeface="阿里巴巴普惠体" panose="00020600040101010101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ea typeface="阿里巴巴普惠体" panose="00020600040101010101"/>
                        </a:rPr>
                        <a:t>(192.168.88.100)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ea typeface="阿里巴巴普惠体" panose="00020600040101010101"/>
                        </a:rPr>
                        <a:t>node2</a:t>
                      </a:r>
                      <a:endParaRPr lang="zh-CN" sz="1600" dirty="0">
                        <a:effectLst/>
                        <a:ea typeface="阿里巴巴普惠体" panose="00020600040101010101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ea typeface="阿里巴巴普惠体" panose="00020600040101010101"/>
                        </a:rPr>
                        <a:t>(192.168.88.101)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ea typeface="阿里巴巴普惠体" panose="00020600040101010101"/>
                        </a:rPr>
                        <a:t>node3</a:t>
                      </a:r>
                      <a:endParaRPr lang="zh-CN" sz="1600" dirty="0">
                        <a:effectLst/>
                        <a:ea typeface="阿里巴巴普惠体" panose="00020600040101010101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ea typeface="阿里巴巴普惠体" panose="00020600040101010101"/>
                        </a:rPr>
                        <a:t>(192.168.88.102)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987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HDFS</a:t>
                      </a: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框架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ea typeface="阿里巴巴普惠体" panose="00020600040101010101"/>
                        </a:rPr>
                        <a:t>NameNode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rgbClr val="FF0000"/>
                          </a:solidFill>
                          <a:effectLst/>
                          <a:ea typeface="阿里巴巴普惠体" panose="00020600040101010101"/>
                        </a:rPr>
                        <a:t>是</a:t>
                      </a:r>
                      <a:endParaRPr lang="zh-CN" sz="1600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ea typeface="阿里巴巴普惠体" panose="00020600040101010101"/>
                        </a:rPr>
                        <a:t>否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ea typeface="阿里巴巴普惠体" panose="00020600040101010101"/>
                        </a:rPr>
                        <a:t>否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4103"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ea typeface="阿里巴巴普惠体" panose="00020600040101010101"/>
                        </a:rPr>
                        <a:t>Secondary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ea typeface="阿里巴巴普惠体" panose="00020600040101010101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ea typeface="阿里巴巴普惠体" panose="00020600040101010101"/>
                        </a:rPr>
                        <a:t>Namenode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  <a:ea typeface="阿里巴巴普惠体" panose="00020600040101010101"/>
                        </a:rPr>
                        <a:t>否</a:t>
                      </a:r>
                      <a:endParaRPr lang="zh-CN" sz="160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rgbClr val="FF0000"/>
                          </a:solidFill>
                          <a:effectLst/>
                          <a:ea typeface="阿里巴巴普惠体" panose="00020600040101010101"/>
                        </a:rPr>
                        <a:t>是</a:t>
                      </a:r>
                      <a:endParaRPr lang="zh-CN" sz="1600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  <a:ea typeface="阿里巴巴普惠体" panose="00020600040101010101"/>
                        </a:rPr>
                        <a:t>否</a:t>
                      </a:r>
                      <a:endParaRPr lang="zh-CN" sz="160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671"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ea typeface="阿里巴巴普惠体" panose="00020600040101010101"/>
                        </a:rPr>
                        <a:t>DataNode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是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阿里巴巴普惠体" panose="00020600040101010101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rgbClr val="FF0000"/>
                          </a:solidFill>
                          <a:effectLst/>
                          <a:ea typeface="阿里巴巴普惠体" panose="00020600040101010101"/>
                        </a:rPr>
                        <a:t>是</a:t>
                      </a:r>
                      <a:endParaRPr lang="zh-CN" sz="1600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rgbClr val="FF0000"/>
                          </a:solidFill>
                          <a:effectLst/>
                          <a:ea typeface="阿里巴巴普惠体" panose="00020600040101010101"/>
                        </a:rPr>
                        <a:t>是</a:t>
                      </a:r>
                      <a:endParaRPr lang="zh-CN" sz="1600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577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Yarn</a:t>
                      </a: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框架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ea typeface="阿里巴巴普惠体" panose="00020600040101010101"/>
                        </a:rPr>
                        <a:t>ResourceManager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是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阿里巴巴普惠体" panose="00020600040101010101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ea typeface="阿里巴巴普惠体" panose="00020600040101010101"/>
                        </a:rPr>
                        <a:t>否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ea typeface="阿里巴巴普惠体" panose="00020600040101010101"/>
                        </a:rPr>
                        <a:t>否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674"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ea typeface="阿里巴巴普惠体" panose="00020600040101010101"/>
                        </a:rPr>
                        <a:t>NodeManager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是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阿里巴巴普惠体" panose="00020600040101010101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rgbClr val="FF0000"/>
                          </a:solidFill>
                          <a:effectLst/>
                          <a:ea typeface="阿里巴巴普惠体" panose="00020600040101010101"/>
                        </a:rPr>
                        <a:t>是</a:t>
                      </a:r>
                      <a:endParaRPr lang="zh-CN" sz="1600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rgbClr val="FF0000"/>
                          </a:solidFill>
                          <a:effectLst/>
                          <a:ea typeface="阿里巴巴普惠体" panose="00020600040101010101"/>
                        </a:rPr>
                        <a:t>是</a:t>
                      </a:r>
                      <a:endParaRPr lang="zh-CN" sz="1600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66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Hive</a:t>
                      </a: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框架</a:t>
                      </a:r>
                      <a:endParaRPr lang="zh-CN" altLang="en-US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是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阿里巴巴普惠体" panose="00020600040101010101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dirty="0">
                          <a:effectLst/>
                          <a:ea typeface="阿里巴巴普惠体" panose="00020600040101010101"/>
                        </a:rPr>
                        <a:t>否</a:t>
                      </a:r>
                      <a:endParaRPr lang="zh-CN" alt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dirty="0">
                          <a:effectLst/>
                          <a:ea typeface="阿里巴巴普惠体" panose="00020600040101010101"/>
                        </a:rPr>
                        <a:t>否</a:t>
                      </a:r>
                      <a:endParaRPr lang="zh-CN" alt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2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Zeppelin</a:t>
                      </a: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框架</a:t>
                      </a:r>
                      <a:endParaRPr lang="zh-CN" altLang="en-US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是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阿里巴巴普惠体" panose="00020600040101010101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dirty="0">
                          <a:effectLst/>
                          <a:ea typeface="阿里巴巴普惠体" panose="00020600040101010101"/>
                        </a:rPr>
                        <a:t>否</a:t>
                      </a:r>
                      <a:endParaRPr lang="zh-CN" alt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dirty="0">
                          <a:effectLst/>
                          <a:ea typeface="阿里巴巴普惠体" panose="00020600040101010101"/>
                        </a:rPr>
                        <a:t>否</a:t>
                      </a:r>
                      <a:endParaRPr lang="zh-CN" alt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67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Superset</a:t>
                      </a: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框架</a:t>
                      </a:r>
                      <a:endParaRPr lang="zh-CN" altLang="en-US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zh-CN" sz="1600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dirty="0">
                          <a:effectLst/>
                          <a:ea typeface="阿里巴巴普惠体" panose="00020600040101010101"/>
                        </a:rPr>
                        <a:t>否</a:t>
                      </a:r>
                      <a:endParaRPr lang="zh-CN" alt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rgbClr val="49504F"/>
                          </a:solidFill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否</a:t>
                      </a:r>
                      <a:endParaRPr lang="zh-CN" altLang="zh-CN" sz="1600" dirty="0">
                        <a:solidFill>
                          <a:srgbClr val="49504F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-606491" y="952450"/>
            <a:ext cx="4737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大数据集群方案</a:t>
            </a:r>
            <a:r>
              <a:rPr lang="en-US" altLang="zh-CN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集群模式</a:t>
            </a:r>
            <a:endParaRPr lang="zh-CN" altLang="zh-CN" sz="1800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8589" y="1444242"/>
            <a:ext cx="7987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阿里巴巴普惠体" panose="00020600040101010101"/>
              </a:rPr>
              <a:t>本套课程已经搭建好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Hadoop</a:t>
            </a:r>
            <a:r>
              <a:rPr lang="zh-CN" altLang="en-US" sz="1600" dirty="0">
                <a:latin typeface="微软雅黑 Light" panose="020B0502040204020203" pitchFamily="34" charset="-122"/>
                <a:ea typeface="阿里巴巴普惠体" panose="00020600040101010101"/>
              </a:rPr>
              <a:t>所有的开发环境，集群模式方案如下</a:t>
            </a:r>
            <a:r>
              <a:rPr lang="en-US" altLang="zh-CN" sz="1800" dirty="0">
                <a:latin typeface="微软雅黑 Light" panose="020B0502040204020203" pitchFamily="34" charset="-122"/>
                <a:ea typeface="阿里巴巴普惠体" panose="00020600040101010101"/>
              </a:rPr>
              <a:t>:</a:t>
            </a:r>
            <a:endParaRPr lang="zh-CN" altLang="en-US" sz="1800" dirty="0">
              <a:ea typeface="阿里巴巴普惠体" panose="00020600040101010101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0086" y="6059813"/>
            <a:ext cx="8551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 </a:t>
            </a:r>
            <a:r>
              <a:rPr lang="zh-CN" altLang="en-US" dirty="0">
                <a:highlight>
                  <a:srgbClr val="FFFF00"/>
                </a:highlight>
              </a:rPr>
              <a:t>注意，在集群模式下，要求</a:t>
            </a:r>
            <a:r>
              <a:rPr lang="en-US" altLang="zh-CN" dirty="0">
                <a:highlight>
                  <a:srgbClr val="FFFF00"/>
                </a:highlight>
              </a:rPr>
              <a:t>Windows</a:t>
            </a:r>
            <a:r>
              <a:rPr lang="zh-CN" altLang="en-US" dirty="0">
                <a:highlight>
                  <a:srgbClr val="FFFF00"/>
                </a:highlight>
              </a:rPr>
              <a:t>系统运行内存至少是</a:t>
            </a:r>
            <a:r>
              <a:rPr lang="en-US" altLang="zh-CN" dirty="0">
                <a:highlight>
                  <a:srgbClr val="FFFF00"/>
                </a:highlight>
              </a:rPr>
              <a:t>16G</a:t>
            </a:r>
            <a:r>
              <a:rPr lang="zh-CN" altLang="en-US" dirty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集群使用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690467" y="1079186"/>
            <a:ext cx="6158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Hadoop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启动和关闭</a:t>
            </a:r>
            <a:r>
              <a:rPr lang="en-US" altLang="zh-CN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-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单机模式</a:t>
            </a:r>
            <a:endParaRPr lang="zh-CN" altLang="zh-CN" sz="1800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3830" y="2298636"/>
            <a:ext cx="11351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该虚拟机就是之前的课程使用的虚拟机，</a:t>
            </a:r>
            <a:r>
              <a:rPr lang="en-US" altLang="zh-CN" dirty="0"/>
              <a:t>ip</a:t>
            </a:r>
            <a:r>
              <a:rPr lang="zh-CN" altLang="en-US" dirty="0"/>
              <a:t>地址为：</a:t>
            </a:r>
            <a:r>
              <a:rPr lang="en-US" altLang="zh-CN" dirty="0"/>
              <a:t>192.168.88.100</a:t>
            </a:r>
            <a:r>
              <a:rPr lang="zh-CN" altLang="en-US" dirty="0"/>
              <a:t>，如果有提醒，选择我已复制该虚拟机。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880" y="1714291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、启动虚拟机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0880" y="2904423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、使用</a:t>
            </a:r>
            <a:r>
              <a:rPr lang="en-US" altLang="zh-CN" dirty="0">
                <a:solidFill>
                  <a:srgbClr val="FF0000"/>
                </a:solidFill>
              </a:rPr>
              <a:t>CRT</a:t>
            </a:r>
            <a:r>
              <a:rPr lang="zh-CN" altLang="en-US" dirty="0">
                <a:solidFill>
                  <a:srgbClr val="FF0000"/>
                </a:solidFill>
              </a:rPr>
              <a:t>连接虚拟机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0880" y="3442692"/>
            <a:ext cx="6456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、集群一键启动和关闭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24391" y="4063473"/>
            <a:ext cx="8101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一键启动大数据环境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363058" y="5856153"/>
            <a:ext cx="6097554" cy="74892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dirty="0">
                <a:ea typeface="阿里巴巴普惠体" panose="00020600040101010101"/>
              </a:rPr>
              <a:t>cd /export/onekey/</a:t>
            </a:r>
            <a:endParaRPr lang="en-US" altLang="zh-CN" dirty="0">
              <a:ea typeface="阿里巴巴普惠体" panose="00020600040101010101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dirty="0">
                <a:ea typeface="阿里巴巴普惠体" panose="00020600040101010101"/>
              </a:rPr>
              <a:t>./stop-all.sh</a:t>
            </a:r>
            <a:endParaRPr lang="en-US" altLang="zh-CN" dirty="0">
              <a:ea typeface="阿里巴巴普惠体" panose="00020600040101010101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24391" y="5417280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一键关闭大数据环境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363058" y="4501443"/>
            <a:ext cx="6097554" cy="74892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dirty="0">
                <a:ea typeface="阿里巴巴普惠体" panose="00020600040101010101"/>
              </a:rPr>
              <a:t>cd /export/onekey/</a:t>
            </a:r>
            <a:endParaRPr lang="en-US" altLang="zh-CN" dirty="0">
              <a:ea typeface="阿里巴巴普惠体" panose="00020600040101010101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dirty="0">
                <a:ea typeface="阿里巴巴普惠体" panose="00020600040101010101"/>
              </a:rPr>
              <a:t>./start-all.sh</a:t>
            </a:r>
            <a:endParaRPr lang="en-US" altLang="zh-CN" dirty="0">
              <a:ea typeface="阿里巴巴普惠体" panose="000206000401010101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9" grpId="0"/>
      <p:bldP spid="11" grpId="0"/>
      <p:bldP spid="12" grpId="0"/>
      <p:bldP spid="19" grpId="0"/>
      <p:bldP spid="20" grpId="0" animBg="1"/>
      <p:bldP spid="25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集群使用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690468" y="912062"/>
            <a:ext cx="6158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Hadoop</a:t>
            </a: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页面访问</a:t>
            </a:r>
            <a:r>
              <a:rPr lang="en-US" altLang="zh-CN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-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单机模式</a:t>
            </a:r>
            <a:endParaRPr lang="zh-CN" altLang="zh-CN" sz="1800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0880" y="1376880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查看启动进程</a:t>
            </a:r>
            <a:r>
              <a:rPr lang="en-US" altLang="zh-CN" dirty="0">
                <a:solidFill>
                  <a:srgbClr val="FF0000"/>
                </a:solidFill>
              </a:rPr>
              <a:t>-jps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96500" y="1896895"/>
            <a:ext cx="6442786" cy="378565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360"/>
              </a:spcBef>
              <a:spcAft>
                <a:spcPts val="360"/>
              </a:spcAft>
              <a:defRPr>
                <a:ea typeface="阿里巴巴普惠体" panose="00020600040101010101"/>
              </a:defRPr>
            </a:lvl1pPr>
          </a:lstStyle>
          <a:p>
            <a:r>
              <a:rPr lang="zh-CN" altLang="en-US" dirty="0"/>
              <a:t>[root@node1 onekey]# </a:t>
            </a:r>
            <a:r>
              <a:rPr lang="zh-CN" altLang="en-US" dirty="0">
                <a:solidFill>
                  <a:srgbClr val="FF0000"/>
                </a:solidFill>
              </a:rPr>
              <a:t>jps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7360 SecondaryNameNode</a:t>
            </a:r>
            <a:endParaRPr lang="zh-CN" altLang="en-US" dirty="0"/>
          </a:p>
          <a:p>
            <a:r>
              <a:rPr lang="zh-CN" altLang="en-US"/>
              <a:t>7060 </a:t>
            </a:r>
            <a:r>
              <a:rPr lang="zh-CN" altLang="en-US" dirty="0"/>
              <a:t>NameNode</a:t>
            </a:r>
            <a:endParaRPr lang="zh-CN" altLang="en-US" dirty="0"/>
          </a:p>
          <a:p>
            <a:r>
              <a:rPr lang="zh-CN" altLang="en-US" dirty="0"/>
              <a:t>7797 NodeManager</a:t>
            </a:r>
            <a:endParaRPr lang="zh-CN" altLang="en-US" dirty="0"/>
          </a:p>
          <a:p>
            <a:r>
              <a:rPr lang="zh-CN" altLang="en-US"/>
              <a:t>8279 </a:t>
            </a:r>
            <a:r>
              <a:rPr lang="zh-CN" altLang="en-US" dirty="0"/>
              <a:t>ZeppelinServer</a:t>
            </a:r>
            <a:endParaRPr lang="zh-CN" altLang="en-US" dirty="0"/>
          </a:p>
          <a:p>
            <a:r>
              <a:rPr lang="zh-CN" altLang="en-US" dirty="0"/>
              <a:t>7193 DataNode</a:t>
            </a:r>
            <a:endParaRPr lang="zh-CN" altLang="en-US" dirty="0"/>
          </a:p>
          <a:p>
            <a:r>
              <a:rPr lang="zh-CN" altLang="en-US"/>
              <a:t>7516 </a:t>
            </a:r>
            <a:r>
              <a:rPr lang="zh-CN" altLang="en-US" dirty="0"/>
              <a:t>ResourceManager</a:t>
            </a:r>
            <a:endParaRPr lang="zh-CN" altLang="en-US" dirty="0"/>
          </a:p>
          <a:p>
            <a:r>
              <a:rPr lang="zh-CN" altLang="en-US" dirty="0"/>
              <a:t>8349 Jps</a:t>
            </a:r>
            <a:endParaRPr lang="zh-CN" altLang="en-US" dirty="0"/>
          </a:p>
          <a:p>
            <a:r>
              <a:rPr lang="zh-CN" altLang="en-US"/>
              <a:t>7839 RunJar</a:t>
            </a:r>
            <a:endParaRPr lang="en-US" altLang="zh-CN"/>
          </a:p>
          <a:p>
            <a:r>
              <a:rPr lang="zh-CN" altLang="en-US"/>
              <a:t>7</a:t>
            </a:r>
            <a:r>
              <a:rPr lang="en-US" altLang="zh-CN"/>
              <a:t>9</a:t>
            </a:r>
            <a:r>
              <a:rPr lang="zh-CN" altLang="en-US"/>
              <a:t>3</a:t>
            </a:r>
            <a:r>
              <a:rPr lang="en-US" altLang="zh-CN"/>
              <a:t>7</a:t>
            </a:r>
            <a:r>
              <a:rPr lang="zh-CN" altLang="en-US"/>
              <a:t> RunJar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集群使用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690468" y="912062"/>
            <a:ext cx="6158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Hadoop</a:t>
            </a: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页面访问</a:t>
            </a:r>
            <a:r>
              <a:rPr lang="en-US" altLang="zh-CN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-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单机模式</a:t>
            </a:r>
            <a:endParaRPr lang="zh-CN" altLang="zh-CN" sz="1800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2065" y="1482371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、查看</a:t>
            </a:r>
            <a:r>
              <a:rPr lang="en-US" altLang="zh-CN" dirty="0">
                <a:solidFill>
                  <a:srgbClr val="FF0000"/>
                </a:solidFill>
              </a:rPr>
              <a:t>HDFS</a:t>
            </a:r>
            <a:r>
              <a:rPr lang="zh-CN" altLang="en-US" dirty="0">
                <a:solidFill>
                  <a:srgbClr val="FF0000"/>
                </a:solidFill>
              </a:rPr>
              <a:t>页面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4952" y="1896895"/>
            <a:ext cx="58288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Times New Roman" panose="02020603050405020304" pitchFamily="18" charset="0"/>
              </a:rPr>
              <a:t>通过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Times New Roman" panose="02020603050405020304" pitchFamily="18" charset="0"/>
              </a:rPr>
              <a:t>NameNode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Times New Roman" panose="02020603050405020304" pitchFamily="18" charset="0"/>
              </a:rPr>
              <a:t>页面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Times New Roman" panose="02020603050405020304" pitchFamily="18" charset="0"/>
              </a:rPr>
              <a:t>.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Times New Roman" panose="02020603050405020304" pitchFamily="18" charset="0"/>
              </a:rPr>
              <a:t>进入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Times New Roman" panose="02020603050405020304" pitchFamily="18" charset="0"/>
              </a:rPr>
              <a:t>HDFS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Times New Roman" panose="02020603050405020304" pitchFamily="18" charset="0"/>
              </a:rPr>
              <a:t>：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  <a:hlinkClick r:id="rId1"/>
              </a:rPr>
              <a:t>http://</a:t>
            </a:r>
            <a:r>
              <a:rPr lang="en-US" altLang="zh-CN" sz="1600" dirty="0">
                <a:solidFill>
                  <a:srgbClr val="42B983"/>
                </a:solidFill>
                <a:latin typeface="Arial" panose="020B0604020202020204" pitchFamily="34" charset="0"/>
                <a:ea typeface="阿里巴巴普惠体" panose="00020600040101010101"/>
                <a:cs typeface="Arial" panose="020B0604020202020204" pitchFamily="34" charset="0"/>
                <a:hlinkClick r:id="rId1"/>
              </a:rPr>
              <a:t>192.168.88.100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  <a:hlinkClick r:id="rId1"/>
              </a:rPr>
              <a:t>:50070/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4495E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5" name="图片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1" y="2273199"/>
            <a:ext cx="9471345" cy="43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集群使用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690468" y="912062"/>
            <a:ext cx="6158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Hadoop</a:t>
            </a: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页面访问</a:t>
            </a:r>
            <a:r>
              <a:rPr lang="en-US" altLang="zh-CN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-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单机模式</a:t>
            </a:r>
            <a:endParaRPr lang="zh-CN" altLang="zh-CN" sz="1800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9469" y="1443014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1</a:t>
            </a:r>
            <a:r>
              <a:rPr lang="zh-CN" altLang="en-US" dirty="0"/>
              <a:t>、查看</a:t>
            </a:r>
            <a:r>
              <a:rPr lang="en-US" altLang="zh-CN" dirty="0"/>
              <a:t>HDFS</a:t>
            </a:r>
            <a:r>
              <a:rPr lang="zh-CN" altLang="en-US" dirty="0"/>
              <a:t>页面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469" y="2013236"/>
            <a:ext cx="1166812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集群初体验</a:t>
            </a:r>
            <a:r>
              <a:rPr kumimoji="1" lang="en-US" altLang="zh-CN" dirty="0"/>
              <a:t>-</a:t>
            </a:r>
            <a:r>
              <a:rPr kumimoji="1" lang="zh-CN" altLang="en-US" dirty="0"/>
              <a:t>单机模式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4952" y="927451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HDFS</a:t>
            </a:r>
            <a:r>
              <a:rPr lang="zh-CN" altLang="zh-CN" b="1" dirty="0"/>
              <a:t>使用</a:t>
            </a:r>
            <a:endParaRPr lang="zh-CN" altLang="zh-CN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03830" y="1392548"/>
            <a:ext cx="6442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从</a:t>
            </a:r>
            <a:r>
              <a:rPr lang="en-US" altLang="zh-CN" sz="1600" dirty="0"/>
              <a:t>Linux</a:t>
            </a:r>
            <a:r>
              <a:rPr lang="zh-CN" altLang="en-US" sz="1600" dirty="0"/>
              <a:t>本地上传一个文本文件到</a:t>
            </a:r>
            <a:r>
              <a:rPr lang="en-US" altLang="zh-CN" sz="1600" dirty="0"/>
              <a:t>hdfs</a:t>
            </a:r>
            <a:r>
              <a:rPr lang="zh-CN" altLang="en-US" sz="1600" dirty="0"/>
              <a:t>的</a:t>
            </a:r>
            <a:r>
              <a:rPr lang="en-US" altLang="zh-CN" sz="1600" dirty="0"/>
              <a:t>/</a:t>
            </a:r>
            <a:r>
              <a:rPr lang="zh-CN" altLang="en-US" sz="1600" dirty="0"/>
              <a:t>目录下</a:t>
            </a:r>
            <a:endParaRPr lang="zh-CN" altLang="en-US" sz="16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03830" y="1951025"/>
          <a:ext cx="6442786" cy="1147244"/>
        </p:xfrm>
        <a:graphic>
          <a:graphicData uri="http://schemas.openxmlformats.org/drawingml/2006/table">
            <a:tbl>
              <a:tblPr firstRow="1" firstCol="1" bandRow="1"/>
              <a:tblGrid>
                <a:gridCol w="6442786"/>
              </a:tblGrid>
              <a:tr h="11472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 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solidFill>
                            <a:srgbClr val="008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#</a:t>
                      </a:r>
                      <a:r>
                        <a:rPr lang="zh-CN" sz="1600" dirty="0">
                          <a:solidFill>
                            <a:srgbClr val="008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600" dirty="0">
                          <a:solidFill>
                            <a:srgbClr val="008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/root</a:t>
                      </a:r>
                      <a:r>
                        <a:rPr lang="zh-CN" altLang="en-US" sz="1600" dirty="0">
                          <a:solidFill>
                            <a:srgbClr val="008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目录下的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initial-setup-ks.cfg</a:t>
                      </a:r>
                      <a:r>
                        <a:rPr lang="zh-CN" altLang="en-US" sz="1600" dirty="0">
                          <a:solidFill>
                            <a:srgbClr val="008000"/>
                          </a:solidFill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文件</a:t>
                      </a:r>
                      <a:r>
                        <a:rPr lang="zh-CN" sz="1600" dirty="0">
                          <a:solidFill>
                            <a:srgbClr val="008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上传到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HDFS</a:t>
                      </a:r>
                      <a:r>
                        <a:rPr lang="zh-CN" sz="1600" dirty="0">
                          <a:solidFill>
                            <a:srgbClr val="008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的根目录</a:t>
                      </a:r>
                      <a:endParaRPr lang="en-US" altLang="zh-CN" sz="1600" dirty="0">
                        <a:solidFill>
                          <a:srgbClr val="008000"/>
                        </a:solidFill>
                        <a:effectLst/>
                        <a:highlight>
                          <a:srgbClr val="FFFFE4"/>
                        </a:highlight>
                        <a:latin typeface="微软雅黑 Light" panose="020B0502040204020203" pitchFamily="34" charset="-122"/>
                        <a:ea typeface="阿里巴巴普惠体" panose="00020600040101010101"/>
                        <a:cs typeface="微软雅黑" panose="020B0503020204020204" pitchFamily="34" charset="-122"/>
                      </a:endParaRPr>
                    </a:p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cd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4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16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root</a:t>
                      </a:r>
                      <a:endParaRPr lang="zh-CN" altLang="en-US" sz="1600" kern="1200" dirty="0">
                        <a:solidFill>
                          <a:srgbClr val="000000"/>
                        </a:solidFill>
                        <a:effectLst/>
                        <a:highlight>
                          <a:srgbClr val="FFFFE4"/>
                        </a:highlight>
                        <a:latin typeface="微软雅黑" panose="020B0503020204020204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hadoop fs </a:t>
                      </a:r>
                      <a:r>
                        <a:rPr lang="en-US" sz="1600" b="1" dirty="0">
                          <a:solidFill>
                            <a:srgbClr val="804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put </a:t>
                      </a:r>
                      <a:r>
                        <a:rPr lang="en-US" altLang="zh-CN" sz="16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initial-setup-ks.cfg  </a:t>
                      </a:r>
                      <a:r>
                        <a:rPr lang="en-US" sz="1600" b="1" dirty="0">
                          <a:solidFill>
                            <a:srgbClr val="804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/</a:t>
                      </a:r>
                      <a:endParaRPr lang="zh-CN" sz="1600" dirty="0">
                        <a:effectLst/>
                        <a:highlight>
                          <a:srgbClr val="FFFFE4"/>
                        </a:highlight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58948" y="3344946"/>
            <a:ext cx="6442786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/>
              <a:t> </a:t>
            </a:r>
            <a:r>
              <a:rPr lang="zh-CN" altLang="en-US" sz="1600" dirty="0"/>
              <a:t>通过</a:t>
            </a:r>
            <a:r>
              <a:rPr lang="zh-CN" altLang="zh-CN" sz="1600" dirty="0"/>
              <a:t>查看</a:t>
            </a:r>
            <a:r>
              <a:rPr lang="en-US" altLang="zh-CN" sz="1600" dirty="0"/>
              <a:t>HDFS</a:t>
            </a:r>
            <a:r>
              <a:rPr lang="zh-CN" altLang="en-US" sz="1600" dirty="0"/>
              <a:t>页面，看文件是否上传</a:t>
            </a:r>
            <a:r>
              <a:rPr lang="zh-CN" altLang="zh-CN" sz="1600" dirty="0"/>
              <a:t>成功</a:t>
            </a:r>
            <a:r>
              <a:rPr lang="en-US" altLang="zh-CN" sz="1600" dirty="0"/>
              <a:t>.</a:t>
            </a:r>
            <a:endParaRPr lang="zh-CN" altLang="zh-CN" sz="16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830" y="3968671"/>
            <a:ext cx="8203746" cy="2571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集群初体验</a:t>
            </a:r>
            <a:r>
              <a:rPr kumimoji="1" lang="en-US" altLang="zh-CN" dirty="0"/>
              <a:t>-</a:t>
            </a:r>
            <a:r>
              <a:rPr kumimoji="1" lang="zh-CN" altLang="en-US" dirty="0"/>
              <a:t>单机模式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4952" y="927451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MapReduce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使用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1034" y="1579489"/>
            <a:ext cx="106699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阿里巴巴普惠体" panose="00020600040101010101"/>
              </a:rPr>
              <a:t>在</a:t>
            </a:r>
            <a:r>
              <a:rPr lang="en-US" altLang="zh-CN" sz="1600" dirty="0">
                <a:ea typeface="阿里巴巴普惠体" panose="00020600040101010101"/>
              </a:rPr>
              <a:t>Hadoop</a:t>
            </a:r>
            <a:r>
              <a:rPr lang="zh-CN" altLang="en-US" sz="1600" dirty="0">
                <a:ea typeface="阿里巴巴普惠体" panose="00020600040101010101"/>
              </a:rPr>
              <a:t>安装包的</a:t>
            </a:r>
            <a:r>
              <a:rPr lang="en-US" altLang="zh-CN" sz="1600" dirty="0">
                <a:ea typeface="阿里巴巴普惠体" panose="00020600040101010101"/>
              </a:rPr>
              <a:t>share/hadoop/mapreduce</a:t>
            </a:r>
            <a:r>
              <a:rPr lang="zh-CN" altLang="en-US" sz="1600" dirty="0">
                <a:ea typeface="阿里巴巴普惠体" panose="00020600040101010101"/>
              </a:rPr>
              <a:t>下有官方自带的</a:t>
            </a:r>
            <a:r>
              <a:rPr lang="en-US" altLang="zh-CN" sz="1600" dirty="0">
                <a:ea typeface="阿里巴巴普惠体" panose="00020600040101010101"/>
              </a:rPr>
              <a:t>mapreduce</a:t>
            </a:r>
            <a:r>
              <a:rPr lang="zh-CN" altLang="en-US" sz="1600" dirty="0">
                <a:ea typeface="阿里巴巴普惠体" panose="00020600040101010101"/>
              </a:rPr>
              <a:t>程序。我们可以使用如下的命令进行运行测试。</a:t>
            </a:r>
            <a:endParaRPr lang="zh-CN" altLang="en-US" sz="1600" dirty="0">
              <a:ea typeface="阿里巴巴普惠体" panose="00020600040101010101"/>
            </a:endParaRPr>
          </a:p>
          <a:p>
            <a:r>
              <a:rPr lang="zh-CN" altLang="en-US" sz="1600" dirty="0">
                <a:ea typeface="阿里巴巴普惠体" panose="00020600040101010101"/>
              </a:rPr>
              <a:t>示例程序</a:t>
            </a:r>
            <a:r>
              <a:rPr lang="en-US" altLang="zh-CN" sz="1600" dirty="0">
                <a:ea typeface="阿里巴巴普惠体" panose="00020600040101010101"/>
              </a:rPr>
              <a:t>jar:hadoop-mapreduce-examples-2.7.5.jar</a:t>
            </a:r>
            <a:endParaRPr lang="en-US" altLang="zh-CN" sz="1600" dirty="0">
              <a:ea typeface="阿里巴巴普惠体" panose="00020600040101010101"/>
            </a:endParaRPr>
          </a:p>
          <a:p>
            <a:endParaRPr lang="en-US" altLang="zh-CN" sz="1600" dirty="0">
              <a:ea typeface="阿里巴巴普惠体" panose="00020600040101010101"/>
            </a:endParaRPr>
          </a:p>
          <a:p>
            <a:r>
              <a:rPr lang="zh-CN" altLang="en-US" sz="1600" dirty="0">
                <a:ea typeface="阿里巴巴普惠体" panose="00020600040101010101"/>
              </a:rPr>
              <a:t>计算圆周率</a:t>
            </a:r>
            <a:endParaRPr lang="en-US" altLang="zh-CN" sz="1600" dirty="0">
              <a:ea typeface="阿里巴巴普惠体" panose="00020600040101010101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0880" y="2848551"/>
            <a:ext cx="10992686" cy="36933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hadoop jar /export/server/hadoop-2.7.5/share/hadoop/mapreduce/hadoop-mapreduce-examples-2.7.5.jar pi 2 10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710880" y="5585426"/>
            <a:ext cx="111203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sz="1600" dirty="0">
                <a:ea typeface="阿里巴巴普惠体" panose="00020600040101010101"/>
              </a:rPr>
              <a:t>关于圆周率的估算，感兴趣的可以查询资料蒙特卡洛方法来计算</a:t>
            </a:r>
            <a:r>
              <a:rPr lang="en-US" altLang="zh-CN" sz="1600" dirty="0">
                <a:ea typeface="阿里巴巴普惠体" panose="00020600040101010101"/>
              </a:rPr>
              <a:t>Pi</a:t>
            </a:r>
            <a:r>
              <a:rPr lang="zh-CN" altLang="en-US" sz="1600" dirty="0">
                <a:ea typeface="阿里巴巴普惠体" panose="00020600040101010101"/>
              </a:rPr>
              <a:t>值，计算命令中</a:t>
            </a:r>
            <a:r>
              <a:rPr lang="en-US" altLang="zh-CN" sz="1600" dirty="0">
                <a:ea typeface="阿里巴巴普惠体" panose="00020600040101010101"/>
              </a:rPr>
              <a:t>2</a:t>
            </a:r>
            <a:r>
              <a:rPr lang="zh-CN" altLang="en-US" sz="1600" dirty="0">
                <a:ea typeface="阿里巴巴普惠体" panose="00020600040101010101"/>
              </a:rPr>
              <a:t>表示计算的线程数，</a:t>
            </a:r>
            <a:r>
              <a:rPr lang="en-US" altLang="zh-CN" sz="1600" dirty="0">
                <a:ea typeface="阿里巴巴普惠体" panose="00020600040101010101"/>
              </a:rPr>
              <a:t>50</a:t>
            </a:r>
            <a:r>
              <a:rPr lang="zh-CN" altLang="en-US" sz="1600" dirty="0">
                <a:ea typeface="阿里巴巴普惠体" panose="00020600040101010101"/>
              </a:rPr>
              <a:t>表示投点数，该值越大，则计算的</a:t>
            </a:r>
            <a:r>
              <a:rPr lang="en-US" altLang="zh-CN" sz="1600" dirty="0">
                <a:ea typeface="阿里巴巴普惠体" panose="00020600040101010101"/>
              </a:rPr>
              <a:t>pi</a:t>
            </a:r>
            <a:r>
              <a:rPr lang="zh-CN" altLang="en-US" sz="1600" dirty="0">
                <a:ea typeface="阿里巴巴普惠体" panose="00020600040101010101"/>
              </a:rPr>
              <a:t>值越准确。</a:t>
            </a:r>
            <a:endParaRPr lang="zh-CN" altLang="en-US" sz="1600" dirty="0">
              <a:ea typeface="阿里巴巴普惠体" panose="00020600040101010101"/>
            </a:endParaRPr>
          </a:p>
        </p:txBody>
      </p:sp>
      <p:pic>
        <p:nvPicPr>
          <p:cNvPr id="20" name="图片 19"/>
          <p:cNvPicPr/>
          <p:nvPr/>
        </p:nvPicPr>
        <p:blipFill>
          <a:blip r:embed="rId1"/>
          <a:stretch>
            <a:fillRect/>
          </a:stretch>
        </p:blipFill>
        <p:spPr>
          <a:xfrm>
            <a:off x="761034" y="3606119"/>
            <a:ext cx="9598702" cy="18491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集群使用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727790" y="897530"/>
            <a:ext cx="6158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Hadoop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启动和关闭</a:t>
            </a:r>
            <a:r>
              <a:rPr lang="en-US" altLang="zh-CN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-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集群模式</a:t>
            </a:r>
            <a:endParaRPr lang="zh-CN" altLang="zh-CN" sz="1800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0445" y="1902552"/>
            <a:ext cx="11351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在课程资料中已经提供好了三台虚拟机，分别为</a:t>
            </a:r>
            <a:r>
              <a:rPr lang="en-US" altLang="zh-CN" dirty="0"/>
              <a:t>node1(192.168.88.100)</a:t>
            </a:r>
            <a:r>
              <a:rPr lang="zh-CN" altLang="en-US" dirty="0"/>
              <a:t>、</a:t>
            </a:r>
            <a:r>
              <a:rPr lang="en-US" altLang="zh-CN" dirty="0"/>
              <a:t>node2(192.168.88.101)</a:t>
            </a:r>
            <a:r>
              <a:rPr lang="zh-CN" altLang="en-US" dirty="0"/>
              <a:t>、</a:t>
            </a:r>
            <a:r>
              <a:rPr lang="en-US" altLang="zh-CN" dirty="0"/>
              <a:t>node3(192.168.88.102)</a:t>
            </a:r>
            <a:r>
              <a:rPr lang="zh-CN" altLang="en-US" dirty="0"/>
              <a:t>，如果有提醒，选择我已复制该虚拟机。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880" y="1413924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1</a:t>
            </a:r>
            <a:r>
              <a:rPr lang="zh-CN" altLang="en-US" dirty="0"/>
              <a:t>、启动三台虚拟机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0880" y="2455459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en-US" altLang="zh-CN" dirty="0"/>
              <a:t>CRT</a:t>
            </a:r>
            <a:r>
              <a:rPr lang="zh-CN" altLang="en-US" dirty="0"/>
              <a:t>分别连接三台虚拟机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0880" y="3008366"/>
            <a:ext cx="6456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3</a:t>
            </a:r>
            <a:r>
              <a:rPr lang="zh-CN" altLang="en-US" dirty="0"/>
              <a:t>、集群一键启动和关闭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03830" y="3435486"/>
            <a:ext cx="8101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一键启动大数据环境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363058" y="5632780"/>
            <a:ext cx="6097554" cy="74892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dirty="0">
                <a:ea typeface="阿里巴巴普惠体" panose="00020600040101010101"/>
              </a:rPr>
              <a:t>cd /export/onekey/</a:t>
            </a:r>
            <a:endParaRPr lang="en-US" altLang="zh-CN" dirty="0">
              <a:ea typeface="阿里巴巴普惠体" panose="00020600040101010101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dirty="0">
                <a:ea typeface="阿里巴巴普惠体" panose="00020600040101010101"/>
              </a:rPr>
              <a:t>./stop-all.sh</a:t>
            </a:r>
            <a:endParaRPr lang="en-US" altLang="zh-CN" dirty="0">
              <a:ea typeface="阿里巴巴普惠体" panose="00020600040101010101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03830" y="5074744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一键关闭大数据环境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428373" y="3988393"/>
            <a:ext cx="6097554" cy="74892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dirty="0">
                <a:ea typeface="阿里巴巴普惠体" panose="00020600040101010101"/>
              </a:rPr>
              <a:t>cd /export/onekey/</a:t>
            </a:r>
            <a:endParaRPr lang="en-US" altLang="zh-CN" dirty="0">
              <a:ea typeface="阿里巴巴普惠体" panose="00020600040101010101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dirty="0">
                <a:ea typeface="阿里巴巴普惠体" panose="00020600040101010101"/>
              </a:rPr>
              <a:t>./start-all.sh</a:t>
            </a:r>
            <a:endParaRPr lang="en-US" altLang="zh-CN" dirty="0">
              <a:ea typeface="阿里巴巴普惠体" panose="000206000401010101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9" grpId="0"/>
      <p:bldP spid="11" grpId="0"/>
      <p:bldP spid="12" grpId="0"/>
      <p:bldP spid="19" grpId="0"/>
      <p:bldP spid="20" grpId="0" animBg="1"/>
      <p:bldP spid="25" grpId="0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集群使用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690468" y="912062"/>
            <a:ext cx="6158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Hadoop</a:t>
            </a: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页面访问</a:t>
            </a:r>
            <a:r>
              <a:rPr lang="en-US" altLang="zh-CN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集群模式</a:t>
            </a:r>
            <a:endParaRPr lang="zh-CN" altLang="zh-CN" sz="1800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0880" y="1376880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查看启动进程</a:t>
            </a:r>
            <a:r>
              <a:rPr lang="en-US" altLang="zh-CN" dirty="0">
                <a:solidFill>
                  <a:srgbClr val="FF0000"/>
                </a:solidFill>
              </a:rPr>
              <a:t>-jps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09683" y="2077990"/>
            <a:ext cx="6442786" cy="295338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360"/>
              </a:spcBef>
              <a:spcAft>
                <a:spcPts val="360"/>
              </a:spcAft>
              <a:defRPr>
                <a:ea typeface="阿里巴巴普惠体" panose="00020600040101010101"/>
              </a:defRPr>
            </a:lvl1pPr>
          </a:lstStyle>
          <a:p>
            <a:r>
              <a:rPr lang="en-US" altLang="zh-CN" dirty="0"/>
              <a:t>[root@node1 onekey]# </a:t>
            </a:r>
            <a:r>
              <a:rPr lang="en-US" altLang="zh-CN" dirty="0">
                <a:solidFill>
                  <a:srgbClr val="FF0000"/>
                </a:solidFill>
              </a:rPr>
              <a:t>jps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2977 NameNode</a:t>
            </a:r>
            <a:endParaRPr lang="en-US" altLang="zh-CN" dirty="0"/>
          </a:p>
          <a:p>
            <a:r>
              <a:rPr lang="en-US" altLang="zh-CN" dirty="0"/>
              <a:t>3137 DataNode</a:t>
            </a:r>
            <a:endParaRPr lang="en-US" altLang="zh-CN" dirty="0"/>
          </a:p>
          <a:p>
            <a:r>
              <a:rPr lang="en-US" altLang="zh-CN" dirty="0"/>
              <a:t>3530 NodeManager</a:t>
            </a:r>
            <a:endParaRPr lang="en-US" altLang="zh-CN" dirty="0"/>
          </a:p>
          <a:p>
            <a:r>
              <a:rPr lang="en-US" altLang="zh-CN" dirty="0"/>
              <a:t>4186 </a:t>
            </a:r>
            <a:r>
              <a:rPr lang="en-US" altLang="zh-CN" dirty="0" err="1"/>
              <a:t>ZeppelinServer</a:t>
            </a:r>
            <a:endParaRPr lang="en-US" altLang="zh-CN" dirty="0"/>
          </a:p>
          <a:p>
            <a:r>
              <a:rPr lang="en-US" altLang="zh-CN" dirty="0"/>
              <a:t>3726 </a:t>
            </a:r>
            <a:r>
              <a:rPr lang="en-US" altLang="zh-CN" dirty="0" err="1"/>
              <a:t>RunJar</a:t>
            </a:r>
            <a:endParaRPr lang="en-US" altLang="zh-CN" dirty="0"/>
          </a:p>
          <a:p>
            <a:r>
              <a:rPr lang="en-US" altLang="zh-CN" dirty="0"/>
              <a:t>4318 Jps</a:t>
            </a:r>
            <a:endParaRPr lang="en-US" altLang="zh-CN" dirty="0"/>
          </a:p>
          <a:p>
            <a:r>
              <a:rPr lang="en-US" altLang="zh-CN" dirty="0"/>
              <a:t>3407 ResourceManager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分布式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Alibaba PuHuiTi R" pitchFamily="18" charset="-122"/>
              </a:rPr>
              <a:t>概念</a:t>
            </a:r>
            <a:endParaRPr lang="zh-CN" altLang="zh-CN" dirty="0">
              <a:ea typeface="Alibaba PuHuiTi R" pitchFamily="18" charset="-122"/>
            </a:endParaRPr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8010" y="1546699"/>
            <a:ext cx="96595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dirty="0">
                <a:ea typeface="Alibaba PuHuiTi B"/>
              </a:rPr>
              <a:t>分布式是指将多台服务器集中在一起，每台服务器都实现总体中的不同业务，做不同的事情</a:t>
            </a:r>
            <a:endParaRPr lang="en-US" altLang="zh-CN" sz="1600" dirty="0">
              <a:ea typeface="Alibaba PuHuiTi B"/>
            </a:endParaRPr>
          </a:p>
          <a:p>
            <a:endParaRPr lang="zh-CN" altLang="en-US" sz="1600" dirty="0">
              <a:ea typeface="Alibaba PuHuiTi B"/>
            </a:endParaRPr>
          </a:p>
        </p:txBody>
      </p:sp>
      <p:sp>
        <p:nvSpPr>
          <p:cNvPr id="9" name="文本占位符 3"/>
          <p:cNvSpPr txBox="1"/>
          <p:nvPr/>
        </p:nvSpPr>
        <p:spPr>
          <a:xfrm>
            <a:off x="710879" y="2065222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404040"/>
              </a:buClr>
              <a:buSzPct val="85000"/>
            </a:pPr>
            <a:endParaRPr lang="zh-CN" altLang="en-US" dirty="0">
              <a:ea typeface="Alibaba PuHuiTi R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42" y="2928765"/>
            <a:ext cx="834558" cy="83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形 19" descr="笔记本电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8685" y="1944425"/>
            <a:ext cx="4195666" cy="419566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95595" y="3084663"/>
            <a:ext cx="6023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Alibaba PuHuiTi B"/>
              </a:rPr>
              <a:t>用户交互系统</a:t>
            </a:r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libaba PuHuiTi B"/>
            </a:endParaRPr>
          </a:p>
          <a:p>
            <a:endParaRPr lang="en-US" altLang="zh-CN" dirty="0">
              <a:ea typeface="Alibaba PuHuiTi B"/>
            </a:endParaRPr>
          </a:p>
          <a:p>
            <a:r>
              <a:rPr lang="zh-CN" alt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Alibaba PuHuiTi B"/>
              </a:rPr>
              <a:t>商品搜索系统</a:t>
            </a:r>
            <a:endParaRPr lang="en-US" altLang="zh-C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ea typeface="Alibaba PuHuiTi B"/>
            </a:endParaRPr>
          </a:p>
          <a:p>
            <a:endParaRPr lang="en-US" altLang="zh-CN" dirty="0">
              <a:ea typeface="Alibaba PuHuiTi B"/>
            </a:endParaRPr>
          </a:p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后台管理系统</a:t>
            </a:r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1" y="4109676"/>
            <a:ext cx="834558" cy="83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接箭头连接符 24"/>
          <p:cNvCxnSpPr/>
          <p:nvPr/>
        </p:nvCxnSpPr>
        <p:spPr>
          <a:xfrm>
            <a:off x="2036496" y="3346044"/>
            <a:ext cx="4152123" cy="41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848700" y="3883537"/>
            <a:ext cx="4339919" cy="738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本占位符 3"/>
          <p:cNvSpPr txBox="1"/>
          <p:nvPr/>
        </p:nvSpPr>
        <p:spPr>
          <a:xfrm>
            <a:off x="710878" y="2044742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Alibaba PuHuiTi R" pitchFamily="18" charset="-122"/>
              </a:rPr>
              <a:t>单机模式</a:t>
            </a:r>
            <a:endParaRPr lang="zh-CN" altLang="en-US" dirty="0">
              <a:ea typeface="Alibaba PuHuiTi R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8287" y="5898216"/>
            <a:ext cx="1098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该模式可以形象的比喻为：一个餐厅的厨房只有一个人，这个人既要买菜、又要切菜、还要炒菜，效率很低！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23" grpId="0"/>
      <p:bldP spid="29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集群使用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690468" y="912062"/>
            <a:ext cx="6158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Hadoop</a:t>
            </a: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页面访问</a:t>
            </a:r>
            <a:r>
              <a:rPr lang="en-US" altLang="zh-CN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集群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模式</a:t>
            </a:r>
            <a:endParaRPr lang="zh-CN" altLang="zh-CN" sz="1800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2065" y="1482371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、查看</a:t>
            </a:r>
            <a:r>
              <a:rPr lang="en-US" altLang="zh-CN" dirty="0">
                <a:solidFill>
                  <a:srgbClr val="FF0000"/>
                </a:solidFill>
              </a:rPr>
              <a:t>HDFS</a:t>
            </a:r>
            <a:r>
              <a:rPr lang="zh-CN" altLang="en-US" dirty="0">
                <a:solidFill>
                  <a:srgbClr val="FF0000"/>
                </a:solidFill>
              </a:rPr>
              <a:t>页面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4952" y="1896895"/>
            <a:ext cx="58288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Times New Roman" panose="02020603050405020304" pitchFamily="18" charset="0"/>
              </a:rPr>
              <a:t>通过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Times New Roman" panose="02020603050405020304" pitchFamily="18" charset="0"/>
              </a:rPr>
              <a:t>NameNode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Times New Roman" panose="02020603050405020304" pitchFamily="18" charset="0"/>
              </a:rPr>
              <a:t>页面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Times New Roman" panose="02020603050405020304" pitchFamily="18" charset="0"/>
              </a:rPr>
              <a:t>.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Times New Roman" panose="02020603050405020304" pitchFamily="18" charset="0"/>
              </a:rPr>
              <a:t>进入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Times New Roman" panose="02020603050405020304" pitchFamily="18" charset="0"/>
              </a:rPr>
              <a:t>HDFS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Times New Roman" panose="02020603050405020304" pitchFamily="18" charset="0"/>
              </a:rPr>
              <a:t>：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  <a:hlinkClick r:id="rId1"/>
              </a:rPr>
              <a:t>http://</a:t>
            </a:r>
            <a:r>
              <a:rPr lang="en-US" altLang="zh-CN" sz="1600" dirty="0">
                <a:solidFill>
                  <a:srgbClr val="42B983"/>
                </a:solidFill>
                <a:latin typeface="Arial" panose="020B0604020202020204" pitchFamily="34" charset="0"/>
                <a:ea typeface="阿里巴巴普惠体" panose="00020600040101010101"/>
                <a:cs typeface="Arial" panose="020B0604020202020204" pitchFamily="34" charset="0"/>
                <a:hlinkClick r:id="rId1"/>
              </a:rPr>
              <a:t>192.168.88.100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  <a:hlinkClick r:id="rId1"/>
              </a:rPr>
              <a:t>:50070/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4495E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5" name="图片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1" y="2273199"/>
            <a:ext cx="9471345" cy="43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集群使用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690468" y="912062"/>
            <a:ext cx="6158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buSzPts val="14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Hadoop</a:t>
            </a: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页面访问</a:t>
            </a:r>
            <a:r>
              <a:rPr lang="en-US" altLang="zh-CN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集群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阿里巴巴普惠体" panose="00020600040101010101"/>
                <a:cs typeface="宋体" panose="02010600030101010101" pitchFamily="2" charset="-122"/>
              </a:rPr>
              <a:t>模式</a:t>
            </a:r>
            <a:endParaRPr lang="zh-CN" altLang="zh-CN" sz="1800" b="1" dirty="0">
              <a:effectLst/>
              <a:latin typeface="微软雅黑" panose="020B0503020204020204" pitchFamily="34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9469" y="1443014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1</a:t>
            </a:r>
            <a:r>
              <a:rPr lang="zh-CN" altLang="en-US" dirty="0"/>
              <a:t>、查看</a:t>
            </a:r>
            <a:r>
              <a:rPr lang="en-US" altLang="zh-CN" dirty="0"/>
              <a:t>HDFS</a:t>
            </a:r>
            <a:r>
              <a:rPr lang="zh-CN" altLang="en-US" dirty="0"/>
              <a:t>页面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469" y="2013236"/>
            <a:ext cx="1166812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集群初体验</a:t>
            </a:r>
            <a:r>
              <a:rPr kumimoji="1" lang="en-US" altLang="zh-CN" dirty="0"/>
              <a:t>-</a:t>
            </a:r>
            <a:r>
              <a:rPr kumimoji="1" lang="zh-CN" altLang="en-US" dirty="0"/>
              <a:t>集群模式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4952" y="927451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HDFS</a:t>
            </a:r>
            <a:r>
              <a:rPr lang="zh-CN" altLang="zh-CN" b="1" dirty="0"/>
              <a:t>使用</a:t>
            </a:r>
            <a:endParaRPr lang="zh-CN" altLang="zh-CN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03830" y="1392548"/>
            <a:ext cx="6442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从</a:t>
            </a:r>
            <a:r>
              <a:rPr lang="en-US" altLang="zh-CN" sz="1600" dirty="0"/>
              <a:t>Linux</a:t>
            </a:r>
            <a:r>
              <a:rPr lang="zh-CN" altLang="en-US" sz="1600" dirty="0"/>
              <a:t>本地上传一个文本文件到</a:t>
            </a:r>
            <a:r>
              <a:rPr lang="en-US" altLang="zh-CN" sz="1600" dirty="0"/>
              <a:t>hdfs</a:t>
            </a:r>
            <a:r>
              <a:rPr lang="zh-CN" altLang="en-US" sz="1600" dirty="0"/>
              <a:t>的</a:t>
            </a:r>
            <a:r>
              <a:rPr lang="en-US" altLang="zh-CN" sz="1600" dirty="0"/>
              <a:t>/</a:t>
            </a:r>
            <a:r>
              <a:rPr lang="zh-CN" altLang="en-US" sz="1600" dirty="0"/>
              <a:t>目录下</a:t>
            </a:r>
            <a:endParaRPr lang="zh-CN" altLang="en-US" sz="16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03830" y="1951025"/>
          <a:ext cx="6442786" cy="1147244"/>
        </p:xfrm>
        <a:graphic>
          <a:graphicData uri="http://schemas.openxmlformats.org/drawingml/2006/table">
            <a:tbl>
              <a:tblPr firstRow="1" firstCol="1" bandRow="1"/>
              <a:tblGrid>
                <a:gridCol w="6442786"/>
              </a:tblGrid>
              <a:tr h="11472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 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solidFill>
                            <a:srgbClr val="008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#</a:t>
                      </a:r>
                      <a:r>
                        <a:rPr lang="zh-CN" sz="1600" dirty="0">
                          <a:solidFill>
                            <a:srgbClr val="008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600" dirty="0">
                          <a:solidFill>
                            <a:srgbClr val="008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/root</a:t>
                      </a:r>
                      <a:r>
                        <a:rPr lang="zh-CN" altLang="en-US" sz="1600" dirty="0">
                          <a:solidFill>
                            <a:srgbClr val="008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目录下的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initial-setup-ks.cfg</a:t>
                      </a:r>
                      <a:r>
                        <a:rPr lang="zh-CN" altLang="en-US" sz="1600" dirty="0">
                          <a:solidFill>
                            <a:srgbClr val="008000"/>
                          </a:solidFill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文件</a:t>
                      </a:r>
                      <a:r>
                        <a:rPr lang="zh-CN" sz="1600" dirty="0">
                          <a:solidFill>
                            <a:srgbClr val="008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上传到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HDFS</a:t>
                      </a:r>
                      <a:r>
                        <a:rPr lang="zh-CN" sz="1600" dirty="0">
                          <a:solidFill>
                            <a:srgbClr val="008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 Light" panose="020B0502040204020203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的根目录</a:t>
                      </a:r>
                      <a:endParaRPr lang="en-US" altLang="zh-CN" sz="1600" dirty="0">
                        <a:solidFill>
                          <a:srgbClr val="008000"/>
                        </a:solidFill>
                        <a:effectLst/>
                        <a:highlight>
                          <a:srgbClr val="FFFFE4"/>
                        </a:highlight>
                        <a:latin typeface="微软雅黑 Light" panose="020B0502040204020203" pitchFamily="34" charset="-122"/>
                        <a:ea typeface="阿里巴巴普惠体" panose="00020600040101010101"/>
                        <a:cs typeface="微软雅黑" panose="020B0503020204020204" pitchFamily="34" charset="-122"/>
                      </a:endParaRPr>
                    </a:p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cd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4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16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root</a:t>
                      </a:r>
                      <a:endParaRPr lang="zh-CN" altLang="en-US" sz="1600" kern="1200" dirty="0">
                        <a:solidFill>
                          <a:srgbClr val="000000"/>
                        </a:solidFill>
                        <a:effectLst/>
                        <a:highlight>
                          <a:srgbClr val="FFFFE4"/>
                        </a:highlight>
                        <a:latin typeface="微软雅黑" panose="020B0503020204020204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hadoop fs </a:t>
                      </a:r>
                      <a:r>
                        <a:rPr lang="en-US" sz="1600" b="1" dirty="0">
                          <a:solidFill>
                            <a:srgbClr val="804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put </a:t>
                      </a:r>
                      <a:r>
                        <a:rPr lang="en-US" altLang="zh-CN" sz="16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initial-setup-ks.cfg  </a:t>
                      </a:r>
                      <a:r>
                        <a:rPr lang="en-US" sz="1600" b="1" dirty="0">
                          <a:solidFill>
                            <a:srgbClr val="804000"/>
                          </a:solidFill>
                          <a:effectLst/>
                          <a:highlight>
                            <a:srgbClr val="FFFFE4"/>
                          </a:highlight>
                          <a:latin typeface="微软雅黑" panose="020B0503020204020204" pitchFamily="34" charset="-122"/>
                          <a:ea typeface="阿里巴巴普惠体" panose="00020600040101010101"/>
                          <a:cs typeface="微软雅黑" panose="020B0503020204020204" pitchFamily="34" charset="-122"/>
                        </a:rPr>
                        <a:t>/</a:t>
                      </a:r>
                      <a:endParaRPr lang="zh-CN" sz="1600" dirty="0">
                        <a:effectLst/>
                        <a:highlight>
                          <a:srgbClr val="FFFFE4"/>
                        </a:highlight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58948" y="3344946"/>
            <a:ext cx="6442786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/>
              <a:t> </a:t>
            </a:r>
            <a:r>
              <a:rPr lang="zh-CN" altLang="en-US" sz="1600" dirty="0"/>
              <a:t>通过</a:t>
            </a:r>
            <a:r>
              <a:rPr lang="zh-CN" altLang="zh-CN" sz="1600" dirty="0"/>
              <a:t>查看</a:t>
            </a:r>
            <a:r>
              <a:rPr lang="en-US" altLang="zh-CN" sz="1600" dirty="0"/>
              <a:t>HDFS</a:t>
            </a:r>
            <a:r>
              <a:rPr lang="zh-CN" altLang="en-US" sz="1600" dirty="0"/>
              <a:t>页面，看文件是否上传</a:t>
            </a:r>
            <a:r>
              <a:rPr lang="zh-CN" altLang="zh-CN" sz="1600" dirty="0"/>
              <a:t>成功</a:t>
            </a:r>
            <a:r>
              <a:rPr lang="en-US" altLang="zh-CN" sz="1600" dirty="0"/>
              <a:t>.</a:t>
            </a:r>
            <a:endParaRPr lang="zh-CN" altLang="zh-CN" sz="16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830" y="3968671"/>
            <a:ext cx="8203746" cy="2571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集群初体验</a:t>
            </a:r>
            <a:r>
              <a:rPr kumimoji="1" lang="en-US" altLang="zh-CN" dirty="0"/>
              <a:t>-</a:t>
            </a:r>
            <a:r>
              <a:rPr kumimoji="1" lang="zh-CN" altLang="en-US" dirty="0"/>
              <a:t>集群模式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4952" y="927451"/>
            <a:ext cx="6456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MapReduce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使用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1034" y="1579489"/>
            <a:ext cx="106699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阿里巴巴普惠体" panose="00020600040101010101"/>
              </a:rPr>
              <a:t>在</a:t>
            </a:r>
            <a:r>
              <a:rPr lang="en-US" altLang="zh-CN" sz="1600" dirty="0">
                <a:ea typeface="阿里巴巴普惠体" panose="00020600040101010101"/>
              </a:rPr>
              <a:t>Hadoop</a:t>
            </a:r>
            <a:r>
              <a:rPr lang="zh-CN" altLang="en-US" sz="1600" dirty="0">
                <a:ea typeface="阿里巴巴普惠体" panose="00020600040101010101"/>
              </a:rPr>
              <a:t>安装包的</a:t>
            </a:r>
            <a:r>
              <a:rPr lang="en-US" altLang="zh-CN" sz="1600" dirty="0">
                <a:ea typeface="阿里巴巴普惠体" panose="00020600040101010101"/>
              </a:rPr>
              <a:t>share/hadoop/mapreduce</a:t>
            </a:r>
            <a:r>
              <a:rPr lang="zh-CN" altLang="en-US" sz="1600" dirty="0">
                <a:ea typeface="阿里巴巴普惠体" panose="00020600040101010101"/>
              </a:rPr>
              <a:t>下有官方自带的</a:t>
            </a:r>
            <a:r>
              <a:rPr lang="en-US" altLang="zh-CN" sz="1600" dirty="0">
                <a:ea typeface="阿里巴巴普惠体" panose="00020600040101010101"/>
              </a:rPr>
              <a:t>mapreduce</a:t>
            </a:r>
            <a:r>
              <a:rPr lang="zh-CN" altLang="en-US" sz="1600" dirty="0">
                <a:ea typeface="阿里巴巴普惠体" panose="00020600040101010101"/>
              </a:rPr>
              <a:t>程序。我们可以使用如下的命令进行运行测试。</a:t>
            </a:r>
            <a:endParaRPr lang="zh-CN" altLang="en-US" sz="1600" dirty="0">
              <a:ea typeface="阿里巴巴普惠体" panose="00020600040101010101"/>
            </a:endParaRPr>
          </a:p>
          <a:p>
            <a:r>
              <a:rPr lang="zh-CN" altLang="en-US" sz="1600" dirty="0">
                <a:ea typeface="阿里巴巴普惠体" panose="00020600040101010101"/>
              </a:rPr>
              <a:t>示例程序</a:t>
            </a:r>
            <a:r>
              <a:rPr lang="en-US" altLang="zh-CN" sz="1600" dirty="0">
                <a:ea typeface="阿里巴巴普惠体" panose="00020600040101010101"/>
              </a:rPr>
              <a:t>jar:hadoop-mapreduce-examples-2.7.5.jar</a:t>
            </a:r>
            <a:endParaRPr lang="en-US" altLang="zh-CN" sz="1600" dirty="0">
              <a:ea typeface="阿里巴巴普惠体" panose="00020600040101010101"/>
            </a:endParaRPr>
          </a:p>
          <a:p>
            <a:endParaRPr lang="en-US" altLang="zh-CN" sz="1600" dirty="0">
              <a:ea typeface="阿里巴巴普惠体" panose="00020600040101010101"/>
            </a:endParaRPr>
          </a:p>
          <a:p>
            <a:r>
              <a:rPr lang="zh-CN" altLang="en-US" sz="1600" dirty="0">
                <a:ea typeface="阿里巴巴普惠体" panose="00020600040101010101"/>
              </a:rPr>
              <a:t>计算圆周率</a:t>
            </a:r>
            <a:endParaRPr lang="en-US" altLang="zh-CN" sz="1600" dirty="0">
              <a:ea typeface="阿里巴巴普惠体" panose="00020600040101010101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0880" y="2848551"/>
            <a:ext cx="10992686" cy="36933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hadoop jar /export/server/hadoop-2.7.5/share/hadoop/mapreduce/hadoop-mapreduce-examples-2.7.5.jar pi 2 10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710880" y="5585426"/>
            <a:ext cx="111203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sz="1600" dirty="0">
                <a:ea typeface="阿里巴巴普惠体" panose="00020600040101010101"/>
              </a:rPr>
              <a:t>关于圆周率的估算，感兴趣的可以查询资料蒙特卡洛方法来计算</a:t>
            </a:r>
            <a:r>
              <a:rPr lang="en-US" altLang="zh-CN" sz="1600" dirty="0">
                <a:ea typeface="阿里巴巴普惠体" panose="00020600040101010101"/>
              </a:rPr>
              <a:t>Pi</a:t>
            </a:r>
            <a:r>
              <a:rPr lang="zh-CN" altLang="en-US" sz="1600" dirty="0">
                <a:ea typeface="阿里巴巴普惠体" panose="00020600040101010101"/>
              </a:rPr>
              <a:t>值，计算命令中</a:t>
            </a:r>
            <a:r>
              <a:rPr lang="en-US" altLang="zh-CN" sz="1600" dirty="0">
                <a:ea typeface="阿里巴巴普惠体" panose="00020600040101010101"/>
              </a:rPr>
              <a:t>2</a:t>
            </a:r>
            <a:r>
              <a:rPr lang="zh-CN" altLang="en-US" sz="1600" dirty="0">
                <a:ea typeface="阿里巴巴普惠体" panose="00020600040101010101"/>
              </a:rPr>
              <a:t>表示计算的线程数，</a:t>
            </a:r>
            <a:r>
              <a:rPr lang="en-US" altLang="zh-CN" sz="1600" dirty="0">
                <a:ea typeface="阿里巴巴普惠体" panose="00020600040101010101"/>
              </a:rPr>
              <a:t>50</a:t>
            </a:r>
            <a:r>
              <a:rPr lang="zh-CN" altLang="en-US" sz="1600" dirty="0">
                <a:ea typeface="阿里巴巴普惠体" panose="00020600040101010101"/>
              </a:rPr>
              <a:t>表示投点数，该值越大，则计算的</a:t>
            </a:r>
            <a:r>
              <a:rPr lang="en-US" altLang="zh-CN" sz="1600" dirty="0">
                <a:ea typeface="阿里巴巴普惠体" panose="00020600040101010101"/>
              </a:rPr>
              <a:t>pi</a:t>
            </a:r>
            <a:r>
              <a:rPr lang="zh-CN" altLang="en-US" sz="1600" dirty="0">
                <a:ea typeface="阿里巴巴普惠体" panose="00020600040101010101"/>
              </a:rPr>
              <a:t>值越准确。</a:t>
            </a:r>
            <a:endParaRPr lang="zh-CN" altLang="en-US" sz="1600" dirty="0">
              <a:ea typeface="阿里巴巴普惠体" panose="00020600040101010101"/>
            </a:endParaRPr>
          </a:p>
        </p:txBody>
      </p:sp>
      <p:pic>
        <p:nvPicPr>
          <p:cNvPr id="20" name="图片 19"/>
          <p:cNvPicPr/>
          <p:nvPr/>
        </p:nvPicPr>
        <p:blipFill>
          <a:blip r:embed="rId1"/>
          <a:stretch>
            <a:fillRect/>
          </a:stretch>
        </p:blipFill>
        <p:spPr>
          <a:xfrm>
            <a:off x="761034" y="3606119"/>
            <a:ext cx="9598702" cy="18491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81711" y="111968"/>
            <a:ext cx="5973761" cy="568170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分布式系统和集群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Hadoop</a:t>
            </a:r>
            <a:r>
              <a:rPr lang="zh-CN" altLang="en-US" dirty="0">
                <a:solidFill>
                  <a:schemeClr val="tx1"/>
                </a:solidFill>
              </a:rPr>
              <a:t>框架概论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HDFS</a:t>
            </a:r>
            <a:r>
              <a:rPr lang="zh-CN" altLang="en-US" dirty="0">
                <a:solidFill>
                  <a:srgbClr val="FF0000"/>
                </a:solidFill>
              </a:rPr>
              <a:t>文件系统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66821" y="858197"/>
            <a:ext cx="10749598" cy="4219575"/>
          </a:xfrm>
        </p:spPr>
        <p:txBody>
          <a:bodyPr/>
          <a:lstStyle/>
          <a:p>
            <a:r>
              <a:rPr lang="zh-CN" altLang="zh-CN" dirty="0">
                <a:ea typeface="阿里巴巴普惠体" panose="00020600040101010101"/>
              </a:rPr>
              <a:t>在现代的企业环境中，单机容量往往无法存储大量数据，需要跨机器存储。统一管理分布在集群上的文件系统称为</a:t>
            </a:r>
            <a:r>
              <a:rPr lang="en-US" altLang="zh-CN" u="sng" dirty="0">
                <a:ea typeface="阿里巴巴普惠体" panose="00020600040101010101"/>
              </a:rPr>
              <a:t>分布式文件系统</a:t>
            </a:r>
            <a:r>
              <a:rPr lang="en-US" altLang="zh-CN" dirty="0">
                <a:ea typeface="阿里巴巴普惠体" panose="00020600040101010101"/>
              </a:rPr>
              <a:t> </a:t>
            </a:r>
            <a:r>
              <a:rPr lang="zh-CN" altLang="zh-CN" dirty="0">
                <a:ea typeface="阿里巴巴普惠体" panose="00020600040101010101"/>
              </a:rPr>
              <a:t>。</a:t>
            </a:r>
            <a:endParaRPr lang="zh-CN" altLang="zh-CN" dirty="0">
              <a:ea typeface="阿里巴巴普惠体" panose="00020600040101010101"/>
            </a:endParaRPr>
          </a:p>
          <a:p>
            <a:r>
              <a:rPr lang="en-US" altLang="zh-CN" dirty="0">
                <a:ea typeface="阿里巴巴普惠体" panose="00020600040101010101"/>
              </a:rPr>
              <a:t>​ </a:t>
            </a:r>
            <a:r>
              <a:rPr lang="en-US" altLang="zh-CN" u="sng" dirty="0">
                <a:ea typeface="阿里巴巴普惠体" panose="00020600040101010101"/>
              </a:rPr>
              <a:t>HDFS</a:t>
            </a:r>
            <a:r>
              <a:rPr lang="zh-CN" altLang="zh-CN" dirty="0">
                <a:ea typeface="阿里巴巴普惠体" panose="00020600040101010101"/>
              </a:rPr>
              <a:t>（</a:t>
            </a:r>
            <a:r>
              <a:rPr lang="en-US" altLang="zh-CN" dirty="0">
                <a:ea typeface="阿里巴巴普惠体" panose="00020600040101010101"/>
              </a:rPr>
              <a:t>Hadoop Distributed File System</a:t>
            </a:r>
            <a:r>
              <a:rPr lang="zh-CN" altLang="zh-CN" dirty="0">
                <a:ea typeface="阿里巴巴普惠体" panose="00020600040101010101"/>
              </a:rPr>
              <a:t>）是</a:t>
            </a:r>
            <a:r>
              <a:rPr lang="en-US" altLang="zh-CN" dirty="0">
                <a:ea typeface="阿里巴巴普惠体" panose="00020600040101010101"/>
              </a:rPr>
              <a:t> Apache Hadoop </a:t>
            </a:r>
            <a:r>
              <a:rPr lang="zh-CN" altLang="zh-CN" dirty="0">
                <a:ea typeface="阿里巴巴普惠体" panose="00020600040101010101"/>
              </a:rPr>
              <a:t>项目的一个子项目</a:t>
            </a:r>
            <a:r>
              <a:rPr lang="en-US" altLang="zh-CN" dirty="0">
                <a:ea typeface="阿里巴巴普惠体" panose="00020600040101010101"/>
              </a:rPr>
              <a:t>. Hadoop </a:t>
            </a:r>
            <a:r>
              <a:rPr lang="zh-CN" altLang="zh-CN" dirty="0">
                <a:ea typeface="阿里巴巴普惠体" panose="00020600040101010101"/>
              </a:rPr>
              <a:t>非常适于存储大型数据</a:t>
            </a:r>
            <a:r>
              <a:rPr lang="en-US" altLang="zh-CN" dirty="0">
                <a:ea typeface="阿里巴巴普惠体" panose="00020600040101010101"/>
              </a:rPr>
              <a:t> (</a:t>
            </a:r>
            <a:r>
              <a:rPr lang="zh-CN" altLang="zh-CN" dirty="0">
                <a:ea typeface="阿里巴巴普惠体" panose="00020600040101010101"/>
              </a:rPr>
              <a:t>比如</a:t>
            </a:r>
            <a:r>
              <a:rPr lang="en-US" altLang="zh-CN" dirty="0">
                <a:ea typeface="阿里巴巴普惠体" panose="00020600040101010101"/>
              </a:rPr>
              <a:t> TB </a:t>
            </a:r>
            <a:r>
              <a:rPr lang="zh-CN" altLang="zh-CN" dirty="0">
                <a:ea typeface="阿里巴巴普惠体" panose="00020600040101010101"/>
              </a:rPr>
              <a:t>和</a:t>
            </a:r>
            <a:r>
              <a:rPr lang="en-US" altLang="zh-CN" dirty="0">
                <a:ea typeface="阿里巴巴普惠体" panose="00020600040101010101"/>
              </a:rPr>
              <a:t> PB), </a:t>
            </a:r>
            <a:r>
              <a:rPr lang="zh-CN" altLang="zh-CN" dirty="0">
                <a:ea typeface="阿里巴巴普惠体" panose="00020600040101010101"/>
              </a:rPr>
              <a:t>其就是使用</a:t>
            </a:r>
            <a:r>
              <a:rPr lang="en-US" altLang="zh-CN" dirty="0">
                <a:ea typeface="阿里巴巴普惠体" panose="00020600040101010101"/>
              </a:rPr>
              <a:t> HDFS </a:t>
            </a:r>
            <a:r>
              <a:rPr lang="zh-CN" altLang="zh-CN" dirty="0">
                <a:ea typeface="阿里巴巴普惠体" panose="00020600040101010101"/>
              </a:rPr>
              <a:t>作为存储系统</a:t>
            </a:r>
            <a:r>
              <a:rPr lang="en-US" altLang="zh-CN" dirty="0">
                <a:ea typeface="阿里巴巴普惠体" panose="00020600040101010101"/>
              </a:rPr>
              <a:t>. HDFS </a:t>
            </a:r>
            <a:r>
              <a:rPr lang="zh-CN" altLang="zh-CN" dirty="0">
                <a:ea typeface="阿里巴巴普惠体" panose="00020600040101010101"/>
              </a:rPr>
              <a:t>使用多台计算机存储文件</a:t>
            </a:r>
            <a:r>
              <a:rPr lang="en-US" altLang="zh-CN" dirty="0">
                <a:ea typeface="阿里巴巴普惠体" panose="00020600040101010101"/>
              </a:rPr>
              <a:t>, </a:t>
            </a:r>
            <a:r>
              <a:rPr lang="zh-CN" altLang="zh-CN" dirty="0">
                <a:ea typeface="阿里巴巴普惠体" panose="00020600040101010101"/>
              </a:rPr>
              <a:t>并且提供统一的访问接口</a:t>
            </a:r>
            <a:r>
              <a:rPr lang="en-US" altLang="zh-CN" dirty="0">
                <a:ea typeface="阿里巴巴普惠体" panose="00020600040101010101"/>
              </a:rPr>
              <a:t>, </a:t>
            </a:r>
            <a:r>
              <a:rPr lang="zh-CN" altLang="zh-CN" dirty="0">
                <a:ea typeface="阿里巴巴普惠体" panose="00020600040101010101"/>
              </a:rPr>
              <a:t>像是访问一个普通文件系统一样使用分布式文件系统</a:t>
            </a:r>
            <a:r>
              <a:rPr lang="en-US" altLang="zh-CN" dirty="0">
                <a:ea typeface="阿里巴巴普惠体" panose="00020600040101010101"/>
              </a:rPr>
              <a:t>. </a:t>
            </a:r>
            <a:endParaRPr lang="zh-CN" altLang="zh-CN" dirty="0">
              <a:ea typeface="阿里巴巴普惠体" panose="00020600040101010101"/>
            </a:endParaRPr>
          </a:p>
          <a:p>
            <a:r>
              <a:rPr lang="en-US" altLang="zh-CN" dirty="0">
                <a:ea typeface="阿里巴巴普惠体" panose="00020600040101010101"/>
              </a:rPr>
              <a:t>  </a:t>
            </a:r>
            <a:r>
              <a:rPr lang="zh-CN" altLang="zh-CN" dirty="0">
                <a:ea typeface="阿里巴巴普惠体" panose="00020600040101010101"/>
              </a:rPr>
              <a:t>分布式文件系统解决的问题就是大数据存储。它们是横跨在多台计算机上的存储系统。分布式文件系统在大数据时代有着广泛的应用前景，它们为存储和处理超大规模数据提供所需的扩展能力。</a:t>
            </a:r>
            <a:endParaRPr lang="zh-CN" altLang="zh-CN" dirty="0">
              <a:ea typeface="阿里巴巴普惠体" panose="00020600040101010101"/>
            </a:endParaRPr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的概述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图片 6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2771390" y="3605644"/>
            <a:ext cx="4768002" cy="313789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924391" y="4267687"/>
            <a:ext cx="10207399" cy="2184166"/>
          </a:xfrm>
        </p:spPr>
        <p:txBody>
          <a:bodyPr/>
          <a:lstStyle/>
          <a:p>
            <a:pPr marL="266700" indent="266700">
              <a:lnSpc>
                <a:spcPct val="150000"/>
              </a:lnSpc>
            </a:pPr>
            <a:r>
              <a:rPr lang="en-US" altLang="zh-CN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HDFS</a:t>
            </a:r>
            <a:r>
              <a:rPr lang="zh-CN" altLang="zh-CN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文件系统可存储超大文件，时效性稍差。</a:t>
            </a:r>
            <a:endParaRPr lang="zh-CN" altLang="zh-CN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marL="266700" indent="266700">
              <a:lnSpc>
                <a:spcPct val="150000"/>
              </a:lnSpc>
            </a:pPr>
            <a:r>
              <a:rPr lang="en-US" altLang="zh-CN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HDFS</a:t>
            </a:r>
            <a:r>
              <a:rPr lang="zh-CN" altLang="zh-CN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具有硬件故障检测和自动快速恢复功能。</a:t>
            </a:r>
            <a:endParaRPr lang="zh-CN" altLang="zh-CN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marL="266700" indent="266700">
              <a:lnSpc>
                <a:spcPct val="150000"/>
              </a:lnSpc>
            </a:pPr>
            <a:r>
              <a:rPr lang="en-US" altLang="zh-CN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HDFS</a:t>
            </a:r>
            <a:r>
              <a:rPr lang="zh-CN" altLang="zh-CN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为数据存储提供很强的扩展能力</a:t>
            </a:r>
            <a:r>
              <a:rPr lang="zh-CN" altLang="en-US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。</a:t>
            </a:r>
            <a:endParaRPr lang="zh-CN" altLang="zh-CN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marL="266700" indent="266700">
              <a:lnSpc>
                <a:spcPct val="150000"/>
              </a:lnSpc>
            </a:pPr>
            <a:r>
              <a:rPr lang="en-US" altLang="zh-CN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HDFS</a:t>
            </a:r>
            <a:r>
              <a:rPr lang="zh-CN" altLang="zh-CN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存储一般为一次写入，多次读取，只支持追加写入，不支持随机修改。</a:t>
            </a:r>
            <a:endParaRPr lang="zh-CN" altLang="zh-CN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marL="266700" indent="266700">
              <a:lnSpc>
                <a:spcPct val="150000"/>
              </a:lnSpc>
            </a:pPr>
            <a:r>
              <a:rPr lang="en-US" altLang="zh-CN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HDFS</a:t>
            </a:r>
            <a:r>
              <a:rPr lang="zh-CN" altLang="zh-CN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可在普通廉价的机器上运行。</a:t>
            </a:r>
            <a:endParaRPr lang="zh-CN" altLang="zh-CN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的特点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12" y="932781"/>
            <a:ext cx="7669763" cy="277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的架构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7829" y="1371776"/>
            <a:ext cx="112247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charset="-122"/>
                <a:ea typeface="阿里巴巴普惠体" panose="00020600040101010101"/>
                <a:cs typeface="微软雅黑" panose="020B0503020204020204" pitchFamily="34" charset="-122"/>
              </a:rPr>
              <a:t>HDFS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charset="-122"/>
                <a:ea typeface="阿里巴巴普惠体" panose="00020600040101010101"/>
                <a:cs typeface="微软雅黑" panose="020B0503020204020204" pitchFamily="34" charset="-122"/>
              </a:rPr>
              <a:t>采用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charset="-122"/>
                <a:ea typeface="阿里巴巴普惠体" panose="00020600040101010101"/>
                <a:cs typeface="微软雅黑" panose="020B0503020204020204" pitchFamily="34" charset="-122"/>
              </a:rPr>
              <a:t>Master/Slave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charset="-122"/>
                <a:ea typeface="阿里巴巴普惠体" panose="00020600040101010101"/>
                <a:cs typeface="微软雅黑" panose="020B0503020204020204" pitchFamily="34" charset="-122"/>
              </a:rPr>
              <a:t>架构</a:t>
            </a:r>
            <a:endParaRPr lang="en-US" altLang="zh-CN" sz="1600" dirty="0">
              <a:solidFill>
                <a:srgbClr val="E96900"/>
              </a:solidFill>
              <a:latin typeface="Arial Unicode MS" panose="020B0604020202020204" charset="-122"/>
              <a:ea typeface="阿里巴巴普惠体" panose="00020600040101010101"/>
              <a:cs typeface="微软雅黑" panose="020B0503020204020204" pitchFamily="34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sz="1600" dirty="0">
              <a:ea typeface="阿里巴巴普惠体" panose="00020600040101010101"/>
              <a:cs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  <a:ea typeface="阿里巴巴普惠体" panose="00020600040101010101"/>
              </a:rPr>
              <a:t>一个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  <a:ea typeface="阿里巴巴普惠体" panose="00020600040101010101"/>
              </a:rPr>
              <a:t>HDFS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  <a:ea typeface="阿里巴巴普惠体" panose="00020600040101010101"/>
              </a:rPr>
              <a:t>集群有两个重要的角色，分别是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阿里巴巴普惠体" panose="00020600040101010101"/>
              </a:rPr>
              <a:t>Namenode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  <a:ea typeface="阿里巴巴普惠体" panose="00020600040101010101"/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阿里巴巴普惠体" panose="00020600040101010101"/>
              </a:rPr>
              <a:t>Datanode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  <a:ea typeface="阿里巴巴普惠体" panose="00020600040101010101"/>
              </a:rPr>
              <a:t>。</a:t>
            </a:r>
            <a:endParaRPr lang="en-US" altLang="zh-CN" sz="1600" dirty="0">
              <a:solidFill>
                <a:srgbClr val="222222"/>
              </a:solidFill>
              <a:latin typeface="Arial" panose="020B0604020202020204" pitchFamily="34" charset="0"/>
              <a:ea typeface="阿里巴巴普惠体" panose="00020600040101010101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222222"/>
              </a:solidFill>
              <a:latin typeface="Arial" panose="020B0604020202020204" pitchFamily="34" charset="0"/>
              <a:ea typeface="阿里巴巴普惠体" panose="00020600040101010101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阿里巴巴普惠体" panose="00020600040101010101"/>
                <a:cs typeface="微软雅黑" panose="020B0503020204020204" pitchFamily="34" charset="-122"/>
              </a:rPr>
              <a:t>HDFS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阿里巴巴普惠体" panose="00020600040101010101"/>
                <a:cs typeface="微软雅黑" panose="020B0503020204020204" pitchFamily="34" charset="-122"/>
              </a:rPr>
              <a:t>的四个基本组件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阿里巴巴普惠体" panose="00020600040101010101"/>
                <a:cs typeface="微软雅黑" panose="020B0503020204020204" pitchFamily="34" charset="-122"/>
              </a:rPr>
              <a:t>:</a:t>
            </a:r>
            <a:r>
              <a:rPr kumimoji="0" lang="en-US" altLang="zh-CN" sz="1600" b="1" i="0" u="sng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" panose="020B0604020202020204" pitchFamily="34" charset="0"/>
                <a:ea typeface="阿里巴巴普惠体" panose="00020600040101010101"/>
                <a:cs typeface="微软雅黑" panose="020B0503020204020204" pitchFamily="34" charset="-122"/>
              </a:rPr>
              <a:t>HDFS Client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阿里巴巴普惠体" panose="00020600040101010101"/>
                <a:cs typeface="微软雅黑" panose="020B0503020204020204" pitchFamily="34" charset="-122"/>
              </a:rPr>
              <a:t>、</a:t>
            </a:r>
            <a:r>
              <a:rPr kumimoji="0" lang="en-US" altLang="zh-CN" sz="1600" b="1" i="0" u="sng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" panose="020B0604020202020204" pitchFamily="34" charset="0"/>
                <a:ea typeface="阿里巴巴普惠体" panose="00020600040101010101"/>
                <a:cs typeface="微软雅黑" panose="020B0503020204020204" pitchFamily="34" charset="-122"/>
              </a:rPr>
              <a:t>NameNode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阿里巴巴普惠体" panose="00020600040101010101"/>
                <a:cs typeface="微软雅黑" panose="020B0503020204020204" pitchFamily="34" charset="-122"/>
              </a:rPr>
              <a:t>、</a:t>
            </a:r>
            <a:r>
              <a:rPr kumimoji="0" lang="en-US" altLang="zh-CN" sz="1600" b="1" i="0" u="sng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" panose="020B0604020202020204" pitchFamily="34" charset="0"/>
                <a:ea typeface="阿里巴巴普惠体" panose="00020600040101010101"/>
                <a:cs typeface="微软雅黑" panose="020B0503020204020204" pitchFamily="34" charset="-122"/>
              </a:rPr>
              <a:t>DataNode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阿里巴巴普惠体" panose="00020600040101010101"/>
                <a:cs typeface="微软雅黑" panose="020B0503020204020204" pitchFamily="34" charset="-122"/>
              </a:rPr>
              <a:t>和</a:t>
            </a:r>
            <a:r>
              <a:rPr kumimoji="0" lang="en-US" altLang="zh-CN" sz="1600" b="1" i="0" u="sng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" panose="020B0604020202020204" pitchFamily="34" charset="0"/>
                <a:ea typeface="阿里巴巴普惠体" panose="00020600040101010101"/>
                <a:cs typeface="微软雅黑" panose="020B0503020204020204" pitchFamily="34" charset="-122"/>
              </a:rPr>
              <a:t>Secondary NameNode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阿里巴巴普惠体" panose="00020600040101010101"/>
                <a:cs typeface="微软雅黑" panose="020B0503020204020204" pitchFamily="34" charset="-122"/>
              </a:rPr>
              <a:t>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1796" y="2894934"/>
            <a:ext cx="5767845" cy="371887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的架构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747" y="761379"/>
            <a:ext cx="5362575" cy="3457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32632" y="4069664"/>
            <a:ext cx="11898831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40"/>
              </a:spcBef>
              <a:spcAft>
                <a:spcPts val="840"/>
              </a:spcAft>
            </a:pPr>
            <a:r>
              <a:rPr lang="en-US" altLang="zh-CN" sz="1600" dirty="0">
                <a:solidFill>
                  <a:srgbClr val="34495E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1</a:t>
            </a:r>
            <a:r>
              <a:rPr lang="zh-CN" altLang="zh-CN" sz="1600" dirty="0">
                <a:solidFill>
                  <a:srgbClr val="34495E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42B983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Client</a:t>
            </a:r>
            <a:endParaRPr lang="en-US" altLang="zh-CN" sz="1600" b="1" dirty="0">
              <a:solidFill>
                <a:srgbClr val="42B983"/>
              </a:solidFill>
              <a:latin typeface="宋体" panose="02010600030101010101" pitchFamily="2" charset="-122"/>
              <a:ea typeface="阿里巴巴普惠体" panose="00020600040101010101"/>
              <a:cs typeface="微软雅黑" panose="020B0503020204020204" pitchFamily="34" charset="-122"/>
            </a:endParaRPr>
          </a:p>
          <a:p>
            <a:pPr marL="342900" indent="-34290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就是客户端。</a:t>
            </a:r>
            <a:endParaRPr lang="zh-CN" altLang="zh-CN" sz="1600" dirty="0">
              <a:latin typeface="宋体" panose="02010600030101010101" pitchFamily="2" charset="-122"/>
              <a:ea typeface="阿里巴巴普惠体" panose="00020600040101010101"/>
            </a:endParaRP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"/>
            </a:pP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文件切分。文件上传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 HDFS 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的时候，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Client 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将文件切分成 一个一个的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Block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，然后进行存储</a:t>
            </a:r>
            <a:endParaRPr lang="zh-CN" altLang="zh-CN" sz="1600" dirty="0">
              <a:latin typeface="宋体" panose="02010600030101010101" pitchFamily="2" charset="-122"/>
              <a:ea typeface="阿里巴巴普惠体" panose="00020600040101010101"/>
            </a:endParaRP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与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 NameNode 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交互，获取文件的位置信息。</a:t>
            </a:r>
            <a:endParaRPr lang="zh-CN" altLang="zh-CN" sz="1600" dirty="0">
              <a:latin typeface="宋体" panose="02010600030101010101" pitchFamily="2" charset="-122"/>
              <a:ea typeface="阿里巴巴普惠体" panose="00020600040101010101"/>
            </a:endParaRP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与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 DataNode 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交互，读取或者写入数据。</a:t>
            </a:r>
            <a:endParaRPr lang="zh-CN" altLang="zh-CN" sz="1600" dirty="0">
              <a:latin typeface="宋体" panose="02010600030101010101" pitchFamily="2" charset="-122"/>
              <a:ea typeface="阿里巴巴普惠体" panose="00020600040101010101"/>
            </a:endParaRPr>
          </a:p>
          <a:p>
            <a:pPr marL="342900" indent="-34290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Client 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提供一些命令来管理 和访问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HDFS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，比如启动或者关闭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HDFS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。</a:t>
            </a:r>
            <a:endParaRPr lang="zh-CN" altLang="zh-CN" sz="1600" dirty="0">
              <a:latin typeface="宋体" panose="02010600030101010101" pitchFamily="2" charset="-122"/>
              <a:ea typeface="阿里巴巴普惠体" panose="00020600040101010101"/>
            </a:endParaRPr>
          </a:p>
          <a:p>
            <a:pPr marL="269240">
              <a:spcBef>
                <a:spcPts val="840"/>
              </a:spcBef>
              <a:spcAft>
                <a:spcPts val="840"/>
              </a:spcAft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 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的架构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9870" y="660944"/>
            <a:ext cx="5362575" cy="3457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21427" y="4361115"/>
            <a:ext cx="11898831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40"/>
              </a:spcBef>
              <a:spcAft>
                <a:spcPts val="840"/>
              </a:spcAft>
            </a:pPr>
            <a:r>
              <a:rPr lang="en-US" altLang="zh-CN" sz="1600" dirty="0">
                <a:solidFill>
                  <a:srgbClr val="34495E"/>
                </a:solidFill>
                <a:latin typeface="微软雅黑" panose="020B0503020204020204" pitchFamily="34" charset="-122"/>
                <a:ea typeface="阿里巴巴普惠体" panose="00020600040101010101"/>
              </a:rPr>
              <a:t>   2</a:t>
            </a:r>
            <a:r>
              <a:rPr lang="zh-CN" altLang="en-US" sz="1600" dirty="0">
                <a:solidFill>
                  <a:srgbClr val="34495E"/>
                </a:solidFill>
                <a:latin typeface="微软雅黑" panose="020B0503020204020204" pitchFamily="34" charset="-122"/>
                <a:ea typeface="阿里巴巴普惠体" panose="00020600040101010101"/>
              </a:rPr>
              <a:t>、</a:t>
            </a:r>
            <a:r>
              <a:rPr lang="en-US" altLang="zh-CN" sz="1600" b="1" dirty="0">
                <a:solidFill>
                  <a:srgbClr val="42B983"/>
                </a:solidFill>
                <a:latin typeface="微软雅黑" panose="020B0503020204020204" pitchFamily="34" charset="-122"/>
                <a:ea typeface="阿里巴巴普惠体" panose="00020600040101010101"/>
              </a:rPr>
              <a:t>NameNode</a:t>
            </a:r>
            <a:endParaRPr lang="en-US" altLang="zh-CN" sz="1600" dirty="0">
              <a:solidFill>
                <a:srgbClr val="34495E"/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554990" indent="-28575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就是 </a:t>
            </a:r>
            <a:r>
              <a:rPr lang="en-US" altLang="zh-CN" sz="1600" dirty="0"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master</a:t>
            </a:r>
            <a:r>
              <a:rPr lang="zh-CN" altLang="en-US" sz="1600" dirty="0"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，它是一个主管、管理者。</a:t>
            </a:r>
            <a:endParaRPr lang="en-US" altLang="zh-CN" sz="1600" dirty="0">
              <a:effectLst/>
              <a:latin typeface="微软雅黑" panose="020B0503020204020204" pitchFamily="34" charset="-122"/>
              <a:ea typeface="阿里巴巴普惠体" panose="00020600040101010101"/>
              <a:cs typeface="微软雅黑" panose="020B0503020204020204" pitchFamily="34" charset="-122"/>
            </a:endParaRPr>
          </a:p>
          <a:p>
            <a:pPr marL="554990" indent="-28575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宋体" panose="02010600030101010101" pitchFamily="2" charset="-122"/>
                <a:ea typeface="阿里巴巴普惠体" panose="00020600040101010101"/>
              </a:rPr>
              <a:t>管理 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HDFS </a:t>
            </a:r>
            <a:r>
              <a:rPr lang="zh-CN" altLang="en-US" sz="1600" dirty="0">
                <a:latin typeface="宋体" panose="02010600030101010101" pitchFamily="2" charset="-122"/>
                <a:ea typeface="阿里巴巴普惠体" panose="00020600040101010101"/>
              </a:rPr>
              <a:t>元数据（文件路径，文件的大小，文件的名字，文件权限，文件的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block</a:t>
            </a:r>
            <a:r>
              <a:rPr lang="zh-CN" altLang="en-US" sz="1600" dirty="0">
                <a:latin typeface="宋体" panose="02010600030101010101" pitchFamily="2" charset="-122"/>
                <a:ea typeface="阿里巴巴普惠体" panose="00020600040101010101"/>
              </a:rPr>
              <a:t>切片信息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….</a:t>
            </a:r>
            <a:r>
              <a:rPr lang="zh-CN" altLang="en-US" sz="1600" dirty="0">
                <a:latin typeface="宋体" panose="02010600030101010101" pitchFamily="2" charset="-122"/>
                <a:ea typeface="阿里巴巴普惠体" panose="00020600040101010101"/>
              </a:rPr>
              <a:t>）。</a:t>
            </a:r>
            <a:endParaRPr lang="en-US" altLang="zh-CN" sz="1600" dirty="0">
              <a:latin typeface="宋体" panose="02010600030101010101" pitchFamily="2" charset="-122"/>
              <a:ea typeface="阿里巴巴普惠体" panose="00020600040101010101"/>
            </a:endParaRPr>
          </a:p>
          <a:p>
            <a:pPr marL="554990" indent="-28575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宋体" panose="02010600030101010101" pitchFamily="2" charset="-122"/>
                <a:ea typeface="阿里巴巴普惠体" panose="00020600040101010101"/>
              </a:rPr>
              <a:t>配置副本策略。</a:t>
            </a:r>
            <a:endParaRPr lang="en-US" altLang="zh-CN" sz="1600" dirty="0">
              <a:latin typeface="宋体" panose="02010600030101010101" pitchFamily="2" charset="-122"/>
              <a:ea typeface="阿里巴巴普惠体" panose="00020600040101010101"/>
            </a:endParaRPr>
          </a:p>
          <a:p>
            <a:pPr marL="554990" indent="-28575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宋体" panose="02010600030101010101" pitchFamily="2" charset="-122"/>
                <a:ea typeface="阿里巴巴普惠体" panose="00020600040101010101"/>
              </a:rPr>
              <a:t>处理客户端读写请求。</a:t>
            </a:r>
            <a:endParaRPr lang="zh-CN" altLang="en-US" sz="1600" dirty="0"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形 17" descr="笔记本电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63103" y="3390845"/>
            <a:ext cx="2563408" cy="2563408"/>
          </a:xfrm>
          <a:prstGeom prst="rect">
            <a:avLst/>
          </a:prstGeom>
        </p:spPr>
      </p:pic>
      <p:pic>
        <p:nvPicPr>
          <p:cNvPr id="22" name="图形 21" descr="笔记本电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88444" y="3463287"/>
            <a:ext cx="2563408" cy="256340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分布式</a:t>
            </a:r>
            <a:endParaRPr kumimoji="1" lang="zh-CN" altLang="en-US" dirty="0"/>
          </a:p>
        </p:txBody>
      </p:sp>
      <p:sp>
        <p:nvSpPr>
          <p:cNvPr id="9" name="文本占位符 3"/>
          <p:cNvSpPr txBox="1"/>
          <p:nvPr/>
        </p:nvSpPr>
        <p:spPr>
          <a:xfrm>
            <a:off x="710879" y="2065222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404040"/>
              </a:buClr>
              <a:buSzPct val="85000"/>
            </a:pPr>
            <a:endParaRPr lang="zh-CN" altLang="en-US" dirty="0">
              <a:ea typeface="Alibaba PuHuiTi R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89" y="1823438"/>
            <a:ext cx="834558" cy="83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形 19" descr="笔记本电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97819" y="1149353"/>
            <a:ext cx="2563408" cy="2563408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223539" y="4375659"/>
            <a:ext cx="171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后台管理系统</a:t>
            </a:r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89" y="2824547"/>
            <a:ext cx="834558" cy="83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接箭头连接符 24"/>
          <p:cNvCxnSpPr/>
          <p:nvPr/>
        </p:nvCxnSpPr>
        <p:spPr>
          <a:xfrm flipV="1">
            <a:off x="2722125" y="2287328"/>
            <a:ext cx="2973237" cy="15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3"/>
          </p:cNvCxnSpPr>
          <p:nvPr/>
        </p:nvCxnSpPr>
        <p:spPr>
          <a:xfrm flipV="1">
            <a:off x="2824847" y="2378602"/>
            <a:ext cx="2870515" cy="863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占位符 3"/>
          <p:cNvSpPr txBox="1"/>
          <p:nvPr/>
        </p:nvSpPr>
        <p:spPr>
          <a:xfrm>
            <a:off x="721200" y="1149353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Alibaba PuHuiTi R" pitchFamily="18" charset="-122"/>
              </a:rPr>
              <a:t>分布式模式</a:t>
            </a:r>
            <a:endParaRPr lang="zh-CN" altLang="en-US" dirty="0">
              <a:ea typeface="Alibaba PuHuiTi R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98084" y="2029857"/>
            <a:ext cx="1562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Alibaba PuHuiTi B"/>
              </a:rPr>
              <a:t>用户交互系统</a:t>
            </a:r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libaba PuHuiTi B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99695" y="4493379"/>
            <a:ext cx="197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Alibaba PuHuiTi B"/>
              </a:rPr>
              <a:t>商品搜索系统</a:t>
            </a:r>
            <a:endParaRPr lang="en-US" altLang="zh-C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ea typeface="Alibaba PuHuiTi B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998350" y="3180129"/>
            <a:ext cx="1510343" cy="816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565098" y="3184774"/>
            <a:ext cx="1414374" cy="728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98084" y="4560325"/>
            <a:ext cx="13422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187425" y="3342051"/>
            <a:ext cx="7525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网络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44248" y="3342051"/>
            <a:ext cx="1232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网络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51852" y="4693434"/>
            <a:ext cx="1232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网络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37273" y="5908583"/>
            <a:ext cx="11317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该模式可以形象的比喻为：一个餐厅的厨房有三个人，一个人买菜、一个人切菜、一个人炒菜，效率提高了！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17" grpId="0"/>
      <p:bldP spid="21" grpId="0"/>
      <p:bldP spid="40" grpId="0"/>
      <p:bldP spid="41" grpId="0"/>
      <p:bldP spid="42" grpId="0"/>
      <p:bldP spid="5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的架构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9870" y="660944"/>
            <a:ext cx="5362575" cy="3457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83029" y="4286469"/>
            <a:ext cx="11898831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40"/>
              </a:spcBef>
              <a:spcAft>
                <a:spcPts val="840"/>
              </a:spcAft>
            </a:pPr>
            <a:r>
              <a:rPr lang="en-US" altLang="zh-CN" sz="1600" dirty="0">
                <a:solidFill>
                  <a:srgbClr val="34495E"/>
                </a:solidFill>
                <a:effectLst/>
                <a:latin typeface="Arial" panose="020B0604020202020204" pitchFamily="34" charset="0"/>
                <a:ea typeface="阿里巴巴普惠体" panose="00020600040101010101"/>
                <a:cs typeface="宋体" panose="02010600030101010101" pitchFamily="2" charset="-122"/>
              </a:rPr>
              <a:t>3</a:t>
            </a:r>
            <a:r>
              <a:rPr lang="zh-CN" altLang="zh-CN" sz="1600" dirty="0">
                <a:solidFill>
                  <a:srgbClr val="34495E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、</a:t>
            </a:r>
            <a:r>
              <a:rPr lang="en-US" altLang="zh-CN" sz="1600" b="1" dirty="0">
                <a:solidFill>
                  <a:srgbClr val="42B983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DataNode</a:t>
            </a:r>
            <a:endParaRPr lang="en-US" altLang="zh-CN" sz="1600" b="1" dirty="0">
              <a:solidFill>
                <a:srgbClr val="42B983"/>
              </a:solidFill>
              <a:latin typeface="宋体" panose="02010600030101010101" pitchFamily="2" charset="-122"/>
              <a:ea typeface="阿里巴巴普惠体" panose="00020600040101010101"/>
              <a:cs typeface="微软雅黑" panose="020B0503020204020204" pitchFamily="34" charset="-122"/>
            </a:endParaRPr>
          </a:p>
          <a:p>
            <a:pPr marL="285750" indent="-28575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就是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Slave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。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NameNode 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下达命令，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DataNode 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执行实际的操作。</a:t>
            </a:r>
            <a:endParaRPr lang="zh-CN" altLang="zh-CN" sz="1600" dirty="0">
              <a:effectLst/>
              <a:latin typeface="宋体" panose="02010600030101010101" pitchFamily="2" charset="-122"/>
              <a:ea typeface="阿里巴巴普惠体" panose="00020600040101010101"/>
              <a:cs typeface="宋体" panose="02010600030101010101" pitchFamily="2" charset="-122"/>
            </a:endParaRP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"/>
            </a:pPr>
            <a:r>
              <a:rPr lang="zh-CN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存储实际的数据块。</a:t>
            </a:r>
            <a:endParaRPr lang="zh-CN" altLang="zh-CN" sz="1600" dirty="0">
              <a:effectLst/>
              <a:latin typeface="宋体" panose="02010600030101010101" pitchFamily="2" charset="-122"/>
              <a:ea typeface="阿里巴巴普惠体" panose="00020600040101010101"/>
              <a:cs typeface="宋体" panose="02010600030101010101" pitchFamily="2" charset="-122"/>
            </a:endParaRP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"/>
            </a:pPr>
            <a:r>
              <a:rPr lang="zh-CN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执行数据块的读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/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写操作。</a:t>
            </a:r>
            <a:endParaRPr lang="zh-CN" altLang="zh-CN" sz="1600" dirty="0">
              <a:effectLst/>
              <a:latin typeface="宋体" panose="02010600030101010101" pitchFamily="2" charset="-122"/>
              <a:ea typeface="阿里巴巴普惠体" panose="00020600040101010101"/>
              <a:cs typeface="宋体" panose="02010600030101010101" pitchFamily="2" charset="-122"/>
            </a:endParaRP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"/>
            </a:pPr>
            <a:r>
              <a:rPr lang="zh-CN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定时向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namenode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汇报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block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信息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。</a:t>
            </a:r>
            <a:endParaRPr lang="zh-CN" altLang="zh-CN" sz="1600" dirty="0">
              <a:effectLst/>
              <a:latin typeface="宋体" panose="02010600030101010101" pitchFamily="2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的架构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9870" y="660944"/>
            <a:ext cx="5362575" cy="3457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73353" y="4277139"/>
            <a:ext cx="11898831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40"/>
              </a:spcBef>
              <a:spcAft>
                <a:spcPts val="840"/>
              </a:spcAft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4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、</a:t>
            </a:r>
            <a:r>
              <a:rPr lang="en-US" altLang="zh-CN" sz="1600" b="1" dirty="0">
                <a:solidFill>
                  <a:srgbClr val="42B983"/>
                </a:solidFill>
                <a:latin typeface="微软雅黑" panose="020B0503020204020204" pitchFamily="34" charset="-122"/>
                <a:ea typeface="阿里巴巴普惠体" panose="00020600040101010101"/>
              </a:rPr>
              <a:t>Secondary NameNode</a:t>
            </a:r>
            <a:endParaRPr lang="en-US" altLang="zh-CN" sz="1600" b="1" dirty="0">
              <a:solidFill>
                <a:srgbClr val="42B983"/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85750" indent="-28575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并非 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NameNode 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的热备。当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NameNode 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挂掉的时候，它并不能马上替换 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NameNode 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并提供服务。</a:t>
            </a:r>
            <a:endParaRPr lang="zh-CN" altLang="en-US" sz="1600" dirty="0">
              <a:effectLst/>
              <a:latin typeface="宋体" panose="02010600030101010101" pitchFamily="2" charset="-122"/>
              <a:ea typeface="阿里巴巴普惠体" panose="00020600040101010101"/>
              <a:cs typeface="宋体" panose="02010600030101010101" pitchFamily="2" charset="-122"/>
            </a:endParaRPr>
          </a:p>
          <a:p>
            <a:pPr marL="285750" indent="-28575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辅助 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NameNode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，分担其工作量。</a:t>
            </a:r>
            <a:endParaRPr lang="en-US" altLang="zh-CN" sz="1600" dirty="0">
              <a:effectLst/>
              <a:latin typeface="宋体" panose="02010600030101010101" pitchFamily="2" charset="-122"/>
              <a:ea typeface="阿里巴巴普惠体" panose="00020600040101010101"/>
              <a:cs typeface="宋体" panose="02010600030101010101" pitchFamily="2" charset="-122"/>
            </a:endParaRPr>
          </a:p>
          <a:p>
            <a:pPr marL="285750" indent="-285750">
              <a:spcBef>
                <a:spcPts val="840"/>
              </a:spcBef>
              <a:spcAft>
                <a:spcPts val="84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在紧急情况下，可辅助恢复 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NameNode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。</a:t>
            </a:r>
            <a:endParaRPr lang="zh-CN" altLang="en-US" sz="1600" dirty="0">
              <a:effectLst/>
              <a:latin typeface="宋体" panose="02010600030101010101" pitchFamily="2" charset="-122"/>
              <a:ea typeface="阿里巴巴普惠体" panose="00020600040101010101"/>
              <a:cs typeface="宋体" panose="02010600030101010101" pitchFamily="2" charset="-122"/>
            </a:endParaRPr>
          </a:p>
          <a:p>
            <a:pPr>
              <a:spcBef>
                <a:spcPts val="840"/>
              </a:spcBef>
              <a:spcAft>
                <a:spcPts val="840"/>
              </a:spcAft>
            </a:pPr>
            <a:endParaRPr lang="zh-CN" altLang="zh-CN" sz="1600" dirty="0">
              <a:effectLst/>
              <a:latin typeface="宋体" panose="02010600030101010101" pitchFamily="2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088433" y="3202314"/>
            <a:ext cx="1250304" cy="8047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4268" y="298541"/>
            <a:ext cx="8771021" cy="517190"/>
          </a:xfrm>
        </p:spPr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的副本机制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972865" y="356564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4268" y="1114774"/>
            <a:ext cx="109202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HDFS</a:t>
            </a:r>
            <a:r>
              <a:rPr lang="zh-CN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被设计成能够在一个大集群中跨机器可靠地存储超大文件。它将每个文件存储成一系列的数据块，这个数据块被称为</a:t>
            </a:r>
            <a:r>
              <a:rPr lang="en-US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block</a:t>
            </a:r>
            <a:r>
              <a:rPr lang="zh-CN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，除了最后一个，所有的数据块都是同样大小的。</a:t>
            </a:r>
            <a:endParaRPr lang="en-US" altLang="zh-CN" sz="1600" dirty="0"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为了容错，文件的所有</a:t>
            </a:r>
            <a:r>
              <a:rPr lang="en-US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block</a:t>
            </a:r>
            <a:r>
              <a:rPr lang="zh-CN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都会有副本。每个文件的数据块大小和副本系数都是可配置的。</a:t>
            </a:r>
            <a:endParaRPr lang="en-US" altLang="zh-CN" sz="1600" dirty="0"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hadoop2 </a:t>
            </a:r>
            <a:r>
              <a:rPr lang="zh-CN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当中</a:t>
            </a:r>
            <a:r>
              <a:rPr lang="en-US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, </a:t>
            </a:r>
            <a:r>
              <a:rPr lang="zh-CN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文件的</a:t>
            </a:r>
            <a:r>
              <a:rPr lang="en-US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 block </a:t>
            </a:r>
            <a:r>
              <a:rPr lang="zh-CN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块大小默认是 </a:t>
            </a:r>
            <a:r>
              <a:rPr lang="en-US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128M</a:t>
            </a:r>
            <a:r>
              <a:rPr lang="zh-CN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134217728</a:t>
            </a:r>
            <a:r>
              <a:rPr lang="zh-CN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字节）。</a:t>
            </a:r>
            <a:endParaRPr lang="en-US" altLang="zh-CN" sz="1600" dirty="0"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9793" y="3174612"/>
            <a:ext cx="1250304" cy="1997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a.txt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088437" y="4807663"/>
            <a:ext cx="12503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950097" y="4173567"/>
            <a:ext cx="1138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088434" y="4009094"/>
            <a:ext cx="1250306" cy="7965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88436" y="4805654"/>
            <a:ext cx="1250304" cy="3534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33570" y="5299981"/>
            <a:ext cx="176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300M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25299" y="3453088"/>
            <a:ext cx="178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阿里巴巴普惠体" panose="00020600040101010101"/>
              </a:rPr>
              <a:t>block1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805265" y="4162761"/>
            <a:ext cx="1474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25299" y="4269552"/>
            <a:ext cx="178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阿里巴巴普惠体" panose="00020600040101010101"/>
              </a:rPr>
              <a:t>block2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25299" y="4762135"/>
            <a:ext cx="178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阿里巴巴普惠体" panose="00020600040101010101"/>
              </a:rPr>
              <a:t>block3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25825" y="3658533"/>
            <a:ext cx="1330391" cy="1078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Namenode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50261" y="2769345"/>
            <a:ext cx="1330391" cy="1078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855673" y="4109286"/>
            <a:ext cx="1330391" cy="1078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55672" y="5589574"/>
            <a:ext cx="1330391" cy="1078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307361" y="3070663"/>
            <a:ext cx="1287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DataNode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0307360" y="4411390"/>
            <a:ext cx="1287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DataNode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0305797" y="5849628"/>
            <a:ext cx="1287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DataNode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28" idx="3"/>
            <a:endCxn id="36" idx="1"/>
          </p:cNvCxnSpPr>
          <p:nvPr/>
        </p:nvCxnSpPr>
        <p:spPr>
          <a:xfrm flipV="1">
            <a:off x="7755581" y="3308868"/>
            <a:ext cx="994410" cy="889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8" idx="3"/>
            <a:endCxn id="37" idx="1"/>
          </p:cNvCxnSpPr>
          <p:nvPr/>
        </p:nvCxnSpPr>
        <p:spPr>
          <a:xfrm>
            <a:off x="7755581" y="4197868"/>
            <a:ext cx="1099820" cy="450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3"/>
            <a:endCxn id="38" idx="1"/>
          </p:cNvCxnSpPr>
          <p:nvPr/>
        </p:nvCxnSpPr>
        <p:spPr>
          <a:xfrm>
            <a:off x="7755581" y="4197868"/>
            <a:ext cx="1099820" cy="1931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278264" y="5589005"/>
            <a:ext cx="274473" cy="2585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278264" y="4162761"/>
            <a:ext cx="274473" cy="2585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246394" y="2769060"/>
            <a:ext cx="274473" cy="2585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278264" y="4491671"/>
            <a:ext cx="274473" cy="2404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9259611" y="3117295"/>
            <a:ext cx="274473" cy="2456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278264" y="5904536"/>
            <a:ext cx="274473" cy="2456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255314" y="3464133"/>
            <a:ext cx="274473" cy="2456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278263" y="4847355"/>
            <a:ext cx="274473" cy="2456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278263" y="6239082"/>
            <a:ext cx="274473" cy="2456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291923" y="3429892"/>
            <a:ext cx="972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阿里巴巴普惠体" panose="00020600040101010101"/>
              </a:rPr>
              <a:t>128M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4338392" y="4818253"/>
            <a:ext cx="972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阿里巴巴普惠体" panose="00020600040101010101"/>
              </a:rPr>
              <a:t>44</a:t>
            </a:r>
            <a:r>
              <a:rPr lang="en-US" altLang="zh-CN" sz="1800" dirty="0">
                <a:latin typeface="微软雅黑" panose="020B0503020204020204" pitchFamily="34" charset="-122"/>
                <a:ea typeface="阿里巴巴普惠体" panose="00020600040101010101"/>
              </a:rPr>
              <a:t>M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4289204" y="4352937"/>
            <a:ext cx="972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阿里巴巴普惠体" panose="00020600040101010101"/>
              </a:rPr>
              <a:t>128M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2023968" y="3729720"/>
            <a:ext cx="10873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文件</a:t>
            </a:r>
            <a:r>
              <a:rPr lang="zh-CN" altLang="en-US" sz="1600" dirty="0">
                <a:latin typeface="微软雅黑" panose="020B0503020204020204" pitchFamily="34" charset="-122"/>
                <a:ea typeface="阿里巴巴普惠体" panose="00020600040101010101"/>
              </a:rPr>
              <a:t>切分</a:t>
            </a:r>
            <a:endParaRPr lang="zh-CN" altLang="en-US" sz="1600" dirty="0"/>
          </a:p>
        </p:txBody>
      </p:sp>
      <p:sp>
        <p:nvSpPr>
          <p:cNvPr id="68" name="文本框 67"/>
          <p:cNvSpPr txBox="1"/>
          <p:nvPr/>
        </p:nvSpPr>
        <p:spPr>
          <a:xfrm>
            <a:off x="5050201" y="3713332"/>
            <a:ext cx="10873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阿里巴巴普惠体" panose="00020600040101010101"/>
              </a:rPr>
              <a:t>文件</a:t>
            </a:r>
            <a:r>
              <a:rPr lang="zh-CN" altLang="en-US" sz="1600" dirty="0">
                <a:latin typeface="微软雅黑" panose="020B0503020204020204" pitchFamily="34" charset="-122"/>
                <a:ea typeface="阿里巴巴普惠体" panose="00020600040101010101"/>
              </a:rPr>
              <a:t>存储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" grpId="0" animBg="1"/>
      <p:bldP spid="23" grpId="0" animBg="1"/>
      <p:bldP spid="24" grpId="0" animBg="1"/>
      <p:bldP spid="27" grpId="0"/>
      <p:bldP spid="29" grpId="0"/>
      <p:bldP spid="33" grpId="0"/>
      <p:bldP spid="28" grpId="0" animBg="1"/>
      <p:bldP spid="36" grpId="0" bldLvl="0" animBg="1"/>
      <p:bldP spid="37" grpId="0" bldLvl="0" animBg="1"/>
      <p:bldP spid="38" grpId="0" bldLvl="0" animBg="1"/>
      <p:bldP spid="40" grpId="0"/>
      <p:bldP spid="41" grpId="0"/>
      <p:bldP spid="42" grpId="0"/>
      <p:bldP spid="48" grpId="0" animBg="1"/>
      <p:bldP spid="50" grpId="0" animBg="1"/>
      <p:bldP spid="51" grpId="0" animBg="1"/>
      <p:bldP spid="53" grpId="0" animBg="1"/>
      <p:bldP spid="54" grpId="0" animBg="1"/>
      <p:bldP spid="56" grpId="0" animBg="1"/>
      <p:bldP spid="58" grpId="0" animBg="1"/>
      <p:bldP spid="59" grpId="0" animBg="1"/>
      <p:bldP spid="60" grpId="0" animBg="1"/>
      <p:bldP spid="62" grpId="0"/>
      <p:bldP spid="63" grpId="0"/>
      <p:bldP spid="64" grpId="0"/>
      <p:bldP spid="66" grpId="0"/>
      <p:bldP spid="6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4268" y="298541"/>
            <a:ext cx="8771021" cy="517190"/>
          </a:xfrm>
        </p:spPr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命令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3639" y="998804"/>
            <a:ext cx="10920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微软雅黑" panose="020B0503020204020204" pitchFamily="34" charset="-122"/>
                <a:ea typeface="阿里巴巴普惠体" panose="00020600040101010101"/>
              </a:rPr>
              <a:t>Shell</a:t>
            </a:r>
            <a:r>
              <a:rPr lang="zh-CN" altLang="en-US" sz="1600" b="1" dirty="0">
                <a:latin typeface="微软雅黑" panose="020B0503020204020204" pitchFamily="34" charset="-122"/>
                <a:ea typeface="阿里巴巴普惠体" panose="00020600040101010101"/>
              </a:rPr>
              <a:t>命令介绍</a:t>
            </a:r>
            <a:endParaRPr lang="en-US" altLang="zh-CN" sz="1600" b="1" dirty="0"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84077" y="1731925"/>
            <a:ext cx="107698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安装好</a:t>
            </a:r>
            <a:r>
              <a:rPr lang="en-US" altLang="zh-CN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hadoop</a:t>
            </a:r>
            <a:r>
              <a:rPr lang="zh-CN" altLang="en-US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环境之后，可以执行</a:t>
            </a:r>
            <a:r>
              <a:rPr lang="en-US" altLang="zh-CN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hdfs</a:t>
            </a:r>
            <a:r>
              <a:rPr lang="zh-CN" altLang="en-US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相关的</a:t>
            </a:r>
            <a:r>
              <a:rPr lang="en-US" altLang="zh-CN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shell</a:t>
            </a:r>
            <a:r>
              <a:rPr lang="zh-CN" altLang="en-US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命令对</a:t>
            </a:r>
            <a:r>
              <a:rPr lang="en-US" altLang="zh-CN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hdfs</a:t>
            </a:r>
            <a:r>
              <a:rPr lang="zh-CN" altLang="en-US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文件系统进行操作，比如文件的创建、删除、修改</a:t>
            </a:r>
            <a:r>
              <a:rPr lang="zh-CN" altLang="en-US" sz="1600" dirty="0"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文件</a:t>
            </a:r>
            <a:r>
              <a:rPr lang="zh-CN" altLang="en-US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权限等。</a:t>
            </a:r>
            <a:endParaRPr lang="en-US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 Light" panose="020B0502040204020203" pitchFamily="34" charset="-122"/>
              <a:ea typeface="阿里巴巴普惠体" panose="00020600040101010101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对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HDFS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的操作命令类似于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Linux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的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shell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对文件的操作，如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ls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、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mkdir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、</a:t>
            </a:r>
            <a:r>
              <a:rPr lang="en-US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rm</a:t>
            </a:r>
            <a:r>
              <a:rPr lang="zh-CN" altLang="zh-CN" sz="1600" dirty="0">
                <a:latin typeface="微软雅黑 Light" panose="020B0502040204020203" pitchFamily="34" charset="-122"/>
                <a:ea typeface="阿里巴巴普惠体" panose="00020600040101010101"/>
              </a:rPr>
              <a:t>等。</a:t>
            </a:r>
            <a:endParaRPr lang="zh-CN" altLang="zh-CN" sz="1600" dirty="0">
              <a:latin typeface="微软雅黑 Light" panose="020B0502040204020203" pitchFamily="34" charset="-122"/>
              <a:ea typeface="阿里巴巴普惠体" panose="00020600040101010101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86712" y="3259723"/>
            <a:ext cx="9491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Hadoop</a:t>
            </a:r>
            <a:r>
              <a:rPr lang="zh-CN" altLang="zh-CN" sz="1600" dirty="0">
                <a:effectLst/>
                <a:ea typeface="阿里巴巴普惠体" panose="00020600040101010101"/>
                <a:cs typeface="微软雅黑" panose="020B0503020204020204" pitchFamily="34" charset="-122"/>
              </a:rPr>
              <a:t>提供了文件系统的</a:t>
            </a:r>
            <a:r>
              <a:rPr lang="en-US" altLang="zh-CN" sz="1600" dirty="0">
                <a:effectLst/>
                <a:ea typeface="阿里巴巴普惠体" panose="00020600040101010101"/>
                <a:cs typeface="微软雅黑" panose="020B0503020204020204" pitchFamily="34" charset="-122"/>
              </a:rPr>
              <a:t>shell</a:t>
            </a:r>
            <a:r>
              <a:rPr lang="zh-CN" altLang="zh-CN" sz="1600" dirty="0">
                <a:effectLst/>
                <a:ea typeface="阿里巴巴普惠体" panose="00020600040101010101"/>
                <a:cs typeface="微软雅黑" panose="020B0503020204020204" pitchFamily="34" charset="-122"/>
              </a:rPr>
              <a:t>命令使用</a:t>
            </a:r>
            <a:r>
              <a:rPr lang="zh-CN" altLang="en-US" sz="1600" dirty="0">
                <a:effectLst/>
                <a:ea typeface="阿里巴巴普惠体" panose="00020600040101010101"/>
                <a:cs typeface="微软雅黑" panose="020B0503020204020204" pitchFamily="34" charset="-122"/>
              </a:rPr>
              <a:t>格式</a:t>
            </a:r>
            <a:r>
              <a:rPr lang="zh-CN" altLang="zh-CN" sz="1600" dirty="0">
                <a:effectLst/>
                <a:ea typeface="阿里巴巴普惠体" panose="00020600040101010101"/>
                <a:cs typeface="微软雅黑" panose="020B0503020204020204" pitchFamily="34" charset="-122"/>
              </a:rPr>
              <a:t>如下</a:t>
            </a:r>
            <a:r>
              <a:rPr lang="zh-CN" altLang="en-US" sz="1600" dirty="0">
                <a:effectLst/>
                <a:ea typeface="阿里巴巴普惠体" panose="00020600040101010101"/>
                <a:cs typeface="微软雅黑" panose="020B0503020204020204" pitchFamily="34" charset="-122"/>
              </a:rPr>
              <a:t>：</a:t>
            </a:r>
            <a:endParaRPr lang="en-US" altLang="zh-CN" sz="1600" dirty="0">
              <a:effectLst/>
              <a:ea typeface="阿里巴巴普惠体" panose="00020600040101010101"/>
              <a:cs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08871" y="3907220"/>
            <a:ext cx="6097554" cy="1477328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hadoop  fs  &lt;args&gt;   #</a:t>
            </a:r>
            <a:r>
              <a:rPr lang="zh-CN" altLang="en-US" dirty="0"/>
              <a:t>既可以操作</a:t>
            </a:r>
            <a:r>
              <a:rPr lang="en-US" altLang="zh-CN" dirty="0"/>
              <a:t>HDFS</a:t>
            </a:r>
            <a:r>
              <a:rPr lang="zh-CN" altLang="en-US" dirty="0"/>
              <a:t>，也可以操作本地系统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或者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hdfs dfs  &lt;args&gt;    #</a:t>
            </a:r>
            <a:r>
              <a:rPr lang="zh-CN" altLang="en-US" dirty="0"/>
              <a:t>只能操作</a:t>
            </a:r>
            <a:r>
              <a:rPr lang="en-US" altLang="zh-CN" dirty="0"/>
              <a:t>HDFS</a:t>
            </a:r>
            <a:r>
              <a:rPr lang="zh-CN" altLang="en-US" dirty="0"/>
              <a:t>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6" grpId="0"/>
      <p:bldP spid="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4268" y="298541"/>
            <a:ext cx="8771021" cy="517190"/>
          </a:xfrm>
        </p:spPr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命令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3639" y="998804"/>
            <a:ext cx="10920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微软雅黑" panose="020B0503020204020204" pitchFamily="34" charset="-122"/>
                <a:ea typeface="阿里巴巴普惠体" panose="00020600040101010101"/>
              </a:rPr>
              <a:t>ls</a:t>
            </a:r>
            <a:r>
              <a:rPr lang="zh-CN" altLang="en-US" sz="1600" b="1" dirty="0">
                <a:latin typeface="微软雅黑" panose="020B0503020204020204" pitchFamily="34" charset="-122"/>
                <a:ea typeface="阿里巴巴普惠体" panose="00020600040101010101"/>
              </a:rPr>
              <a:t>命令</a:t>
            </a:r>
            <a:endParaRPr lang="en-US" altLang="zh-CN" sz="1600" b="1" dirty="0"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7391" y="1744453"/>
            <a:ext cx="7724774" cy="132343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ea typeface="阿里巴巴普惠体" panose="00020600040101010101"/>
              </a:rPr>
              <a:t>-ls </a:t>
            </a:r>
            <a:endParaRPr lang="en-US" altLang="zh-CN" sz="1600" dirty="0">
              <a:solidFill>
                <a:srgbClr val="FF0000"/>
              </a:solidFill>
              <a:ea typeface="阿里巴巴普惠体" panose="00020600040101010101"/>
            </a:endParaRPr>
          </a:p>
          <a:p>
            <a:r>
              <a:rPr lang="zh-CN" altLang="en-US" sz="1600" dirty="0">
                <a:ea typeface="阿里巴巴普惠体" panose="00020600040101010101"/>
              </a:rPr>
              <a:t>格式：  </a:t>
            </a:r>
            <a:r>
              <a:rPr lang="en-US" altLang="zh-CN" sz="1600" dirty="0">
                <a:ea typeface="阿里巴巴普惠体" panose="00020600040101010101"/>
              </a:rPr>
              <a:t>hadoop fs -ls  URI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zh-CN" altLang="en-US" sz="1600" dirty="0">
                <a:ea typeface="阿里巴巴普惠体" panose="00020600040101010101"/>
              </a:rPr>
              <a:t>作用：类似于</a:t>
            </a:r>
            <a:r>
              <a:rPr lang="en-US" altLang="zh-CN" sz="1600" dirty="0">
                <a:ea typeface="阿里巴巴普惠体" panose="00020600040101010101"/>
              </a:rPr>
              <a:t>Linux</a:t>
            </a:r>
            <a:r>
              <a:rPr lang="zh-CN" altLang="en-US" sz="1600" dirty="0">
                <a:ea typeface="阿里巴巴普惠体" panose="00020600040101010101"/>
              </a:rPr>
              <a:t>的</a:t>
            </a:r>
            <a:r>
              <a:rPr lang="en-US" altLang="zh-CN" sz="1600" dirty="0">
                <a:ea typeface="阿里巴巴普惠体" panose="00020600040101010101"/>
              </a:rPr>
              <a:t>ls</a:t>
            </a:r>
            <a:r>
              <a:rPr lang="zh-CN" altLang="en-US" sz="1600" dirty="0">
                <a:ea typeface="阿里巴巴普惠体" panose="00020600040101010101"/>
              </a:rPr>
              <a:t>命令，显示文件列表</a:t>
            </a:r>
            <a:endParaRPr lang="zh-CN" altLang="en-US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hadoop fs -ls  /         #</a:t>
            </a:r>
            <a:r>
              <a:rPr lang="zh-CN" altLang="en-US" sz="1600" dirty="0">
                <a:ea typeface="阿里巴巴普惠体" panose="00020600040101010101"/>
              </a:rPr>
              <a:t>显示文件列表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hadoop fs –ls -R  /   #</a:t>
            </a:r>
            <a:r>
              <a:rPr lang="zh-CN" altLang="en-US" sz="1600" dirty="0">
                <a:ea typeface="阿里巴巴普惠体" panose="00020600040101010101"/>
              </a:rPr>
              <a:t>递归显示文件列表</a:t>
            </a:r>
            <a:endParaRPr lang="en-US" altLang="zh-CN" sz="1600" dirty="0">
              <a:ea typeface="阿里巴巴普惠体" panose="000206000401010101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4268" y="298541"/>
            <a:ext cx="8771021" cy="517190"/>
          </a:xfrm>
        </p:spPr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命令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6484" y="998804"/>
            <a:ext cx="10920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微软雅黑" panose="020B0503020204020204" pitchFamily="34" charset="-122"/>
                <a:ea typeface="阿里巴巴普惠体" panose="00020600040101010101"/>
              </a:rPr>
              <a:t>mkdir</a:t>
            </a:r>
            <a:r>
              <a:rPr lang="zh-CN" altLang="en-US" sz="1600" b="1" dirty="0">
                <a:latin typeface="微软雅黑" panose="020B0503020204020204" pitchFamily="34" charset="-122"/>
                <a:ea typeface="阿里巴巴普惠体" panose="00020600040101010101"/>
              </a:rPr>
              <a:t>命令</a:t>
            </a:r>
            <a:endParaRPr lang="en-US" altLang="zh-CN" sz="1600" b="1" dirty="0"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7391" y="2043033"/>
            <a:ext cx="7724774" cy="203132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格式 ：</a:t>
            </a:r>
            <a:r>
              <a:rPr lang="en-US" altLang="zh-CN" dirty="0"/>
              <a:t> hadoop  fs –mkdir [-p]  &lt;paths&gt;</a:t>
            </a:r>
            <a:endParaRPr lang="zh-CN" altLang="zh-CN" dirty="0"/>
          </a:p>
          <a:p>
            <a:r>
              <a:rPr lang="zh-CN" altLang="zh-CN" dirty="0"/>
              <a:t>作用</a:t>
            </a:r>
            <a:r>
              <a:rPr lang="en-US" altLang="zh-CN" dirty="0"/>
              <a:t> :   </a:t>
            </a:r>
            <a:r>
              <a:rPr lang="zh-CN" altLang="zh-CN" dirty="0"/>
              <a:t>以</a:t>
            </a:r>
            <a:r>
              <a:rPr lang="en-US" altLang="zh-CN" dirty="0"/>
              <a:t>&lt;paths&gt;</a:t>
            </a:r>
            <a:r>
              <a:rPr lang="zh-CN" altLang="zh-CN" dirty="0"/>
              <a:t>中的</a:t>
            </a:r>
            <a:r>
              <a:rPr lang="en-US" altLang="zh-CN" dirty="0"/>
              <a:t>URI</a:t>
            </a:r>
            <a:r>
              <a:rPr lang="zh-CN" altLang="zh-CN" dirty="0"/>
              <a:t>作为参数，创建目录。使用</a:t>
            </a:r>
            <a:r>
              <a:rPr lang="en-US" altLang="zh-CN" dirty="0"/>
              <a:t>-p</a:t>
            </a:r>
            <a:r>
              <a:rPr lang="zh-CN" altLang="zh-CN" dirty="0"/>
              <a:t>参数可以递归创建目录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en-US" altLang="zh-CN" dirty="0"/>
          </a:p>
          <a:p>
            <a:r>
              <a:rPr lang="zh-CN" altLang="en-US" dirty="0"/>
              <a:t>应用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hadoop fs -mkdir /dir1</a:t>
            </a:r>
            <a:endParaRPr lang="zh-CN" altLang="zh-CN" dirty="0"/>
          </a:p>
          <a:p>
            <a:r>
              <a:rPr lang="en-US" altLang="zh-CN" dirty="0"/>
              <a:t>hadoop fs  -mkdir -p /aaa/bbb/ccc</a:t>
            </a:r>
            <a:endParaRPr lang="en-US" altLang="zh-CN" sz="1600" dirty="0">
              <a:ea typeface="阿里巴巴普惠体" panose="000206000401010101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4268" y="298541"/>
            <a:ext cx="8771021" cy="517190"/>
          </a:xfrm>
        </p:spPr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命令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3639" y="998804"/>
            <a:ext cx="10920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阿里巴巴普惠体" panose="00020600040101010101"/>
              </a:rPr>
              <a:t>put</a:t>
            </a:r>
            <a:r>
              <a:rPr lang="zh-CN" altLang="en-US" b="1" dirty="0">
                <a:latin typeface="微软雅黑" panose="020B0503020204020204" pitchFamily="34" charset="-122"/>
                <a:ea typeface="阿里巴巴普惠体" panose="00020600040101010101"/>
              </a:rPr>
              <a:t>命令</a:t>
            </a:r>
            <a:endParaRPr lang="zh-CN" altLang="zh-CN" dirty="0">
              <a:ea typeface="阿里巴巴普惠体" panose="00020600040101010101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7390" y="2043033"/>
            <a:ext cx="9346911" cy="283154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格式</a:t>
            </a:r>
            <a:r>
              <a:rPr lang="en-US" altLang="zh-CN" dirty="0"/>
              <a:t>   </a:t>
            </a:r>
            <a:r>
              <a:rPr lang="zh-CN" altLang="zh-CN" dirty="0"/>
              <a:t>：</a:t>
            </a:r>
            <a:endParaRPr lang="en-US" altLang="zh-CN" dirty="0"/>
          </a:p>
          <a:p>
            <a:r>
              <a:rPr lang="en-US" altLang="zh-CN" dirty="0"/>
              <a:t>    hadoop fs -put &lt;localsrc &gt;  ... &lt;dst&gt;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作用 ：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将单个的源文件或者多个源文件</a:t>
            </a:r>
            <a:r>
              <a:rPr lang="en-US" altLang="zh-CN" dirty="0"/>
              <a:t>srcs</a:t>
            </a:r>
            <a:r>
              <a:rPr lang="zh-CN" altLang="zh-CN" dirty="0"/>
              <a:t>从本地文件系统</a:t>
            </a:r>
            <a:r>
              <a:rPr lang="zh-CN" altLang="en-US" dirty="0"/>
              <a:t>上传</a:t>
            </a:r>
            <a:r>
              <a:rPr lang="zh-CN" altLang="zh-CN" dirty="0"/>
              <a:t>到目标文件系统中。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en-US" altLang="zh-CN" dirty="0"/>
          </a:p>
          <a:p>
            <a:r>
              <a:rPr lang="zh-CN" altLang="en-US" dirty="0"/>
              <a:t>应用：</a:t>
            </a:r>
            <a:endParaRPr lang="zh-CN" altLang="zh-CN" dirty="0"/>
          </a:p>
          <a:p>
            <a:r>
              <a:rPr lang="en-US" altLang="zh-CN" dirty="0"/>
              <a:t>     hadoop fs -put  /root/1.txt  /dir1   #</a:t>
            </a:r>
            <a:r>
              <a:rPr lang="zh-CN" altLang="en-US" dirty="0"/>
              <a:t>上传文件</a:t>
            </a:r>
            <a:endParaRPr lang="en-US" altLang="zh-CN" dirty="0"/>
          </a:p>
          <a:p>
            <a:r>
              <a:rPr lang="en-US" altLang="zh-CN" dirty="0"/>
              <a:t>     hadoop fs –put /root/dir2   /           #</a:t>
            </a:r>
            <a:r>
              <a:rPr lang="zh-CN" altLang="en-US" dirty="0"/>
              <a:t>上传目录</a:t>
            </a:r>
            <a:endParaRPr lang="en-US" altLang="zh-CN" dirty="0"/>
          </a:p>
          <a:p>
            <a:endParaRPr lang="en-US" altLang="zh-CN" sz="1600" dirty="0">
              <a:ea typeface="阿里巴巴普惠体" panose="000206000401010101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4268" y="298541"/>
            <a:ext cx="8771021" cy="517190"/>
          </a:xfrm>
        </p:spPr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命令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3639" y="998804"/>
            <a:ext cx="10920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阿里巴巴普惠体" panose="00020600040101010101"/>
              </a:rPr>
              <a:t>get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阿里巴巴普惠体" panose="00020600040101010101"/>
                <a:cs typeface="+mn-cs"/>
              </a:rPr>
              <a:t>命令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7390" y="2043033"/>
            <a:ext cx="9346911" cy="230832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 格式</a:t>
            </a:r>
            <a:r>
              <a:rPr lang="en-US" altLang="zh-CN" dirty="0"/>
              <a:t> :</a:t>
            </a:r>
            <a:endParaRPr lang="en-US" altLang="zh-CN" dirty="0"/>
          </a:p>
          <a:p>
            <a:r>
              <a:rPr lang="en-US" altLang="zh-CN" dirty="0"/>
              <a:t>   hadoop fs  -get  &lt;src&gt; &lt;localdst&gt;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作用：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将</a:t>
            </a:r>
            <a:r>
              <a:rPr lang="en-US" altLang="zh-CN" dirty="0"/>
              <a:t>HDFS</a:t>
            </a:r>
            <a:r>
              <a:rPr lang="zh-CN" altLang="zh-CN" dirty="0"/>
              <a:t>文件拷贝到本地文件系统。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应用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 hadoop fs  -get   /initial-setup-ks.cfg   /opt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4268" y="298541"/>
            <a:ext cx="8771021" cy="517190"/>
          </a:xfrm>
        </p:spPr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命令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3639" y="998804"/>
            <a:ext cx="10920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b="1" noProof="0" dirty="0">
                <a:solidFill>
                  <a:prstClr val="black"/>
                </a:solidFill>
                <a:latin typeface="微软雅黑" panose="020B0503020204020204" pitchFamily="34" charset="-122"/>
                <a:ea typeface="阿里巴巴普惠体" panose="00020600040101010101"/>
              </a:rPr>
              <a:t>mv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阿里巴巴普惠体" panose="00020600040101010101"/>
                <a:cs typeface="+mn-cs"/>
              </a:rPr>
              <a:t>命令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7390" y="2043033"/>
            <a:ext cx="9346911" cy="230832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 格式</a:t>
            </a:r>
            <a:r>
              <a:rPr lang="en-US" altLang="zh-CN" dirty="0"/>
              <a:t> </a:t>
            </a:r>
            <a:r>
              <a:rPr lang="zh-CN" altLang="zh-CN" dirty="0"/>
              <a:t>：</a:t>
            </a:r>
            <a:endParaRPr lang="en-US" altLang="zh-CN" dirty="0"/>
          </a:p>
          <a:p>
            <a:r>
              <a:rPr lang="en-US" altLang="zh-CN" dirty="0"/>
              <a:t>      hadoop  fs  -mv  &lt;src&gt;   &lt;dst&gt;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 </a:t>
            </a:r>
            <a:r>
              <a:rPr lang="zh-CN" altLang="zh-CN" dirty="0"/>
              <a:t>作用： 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zh-CN" dirty="0"/>
              <a:t>将</a:t>
            </a:r>
            <a:r>
              <a:rPr lang="en-US" altLang="zh-CN" dirty="0"/>
              <a:t>hdfs</a:t>
            </a:r>
            <a:r>
              <a:rPr lang="zh-CN" altLang="zh-CN" dirty="0"/>
              <a:t>上的文件从原路径</a:t>
            </a:r>
            <a:r>
              <a:rPr lang="en-US" altLang="zh-CN" dirty="0"/>
              <a:t>src</a:t>
            </a:r>
            <a:r>
              <a:rPr lang="zh-CN" altLang="zh-CN" dirty="0"/>
              <a:t>移动到目标路径</a:t>
            </a:r>
            <a:r>
              <a:rPr lang="en-US" altLang="zh-CN" dirty="0"/>
              <a:t>dst,</a:t>
            </a:r>
            <a:r>
              <a:rPr lang="zh-CN" altLang="zh-CN" dirty="0"/>
              <a:t>该命令不能夸文件系统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应用：</a:t>
            </a:r>
            <a:endParaRPr lang="zh-CN" altLang="zh-CN" dirty="0"/>
          </a:p>
          <a:p>
            <a:r>
              <a:rPr lang="en-US" altLang="zh-CN" dirty="0"/>
              <a:t>   hadoop  fs  -mv  /dir1/1.txt   /dir2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4268" y="298541"/>
            <a:ext cx="8771021" cy="517190"/>
          </a:xfrm>
        </p:spPr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命令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3639" y="998804"/>
            <a:ext cx="10920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阿里巴巴普惠体" panose="00020600040101010101"/>
              </a:rPr>
              <a:t>rm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阿里巴巴普惠体" panose="00020600040101010101"/>
                <a:cs typeface="+mn-cs"/>
              </a:rPr>
              <a:t>命令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7390" y="2043032"/>
            <a:ext cx="10195998" cy="313932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 格式： </a:t>
            </a:r>
            <a:endParaRPr lang="en-US" altLang="zh-CN" dirty="0"/>
          </a:p>
          <a:p>
            <a:r>
              <a:rPr lang="en-US" altLang="zh-CN" dirty="0"/>
              <a:t>      hadoop fs -rm [-r] [-skipTrash] URI [URI </a:t>
            </a:r>
            <a:r>
              <a:rPr lang="zh-CN" altLang="zh-CN" dirty="0"/>
              <a:t>。。。</a:t>
            </a:r>
            <a:r>
              <a:rPr lang="en-US" altLang="zh-CN" dirty="0"/>
              <a:t>]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 </a:t>
            </a:r>
            <a:r>
              <a:rPr lang="zh-CN" altLang="zh-CN" dirty="0"/>
              <a:t>作用：</a:t>
            </a:r>
            <a:r>
              <a:rPr lang="en-US" altLang="zh-CN" dirty="0"/>
              <a:t>  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删除参数指定的文件和目录，参数可以有多个，删除目录需要加</a:t>
            </a:r>
            <a:r>
              <a:rPr lang="en-US" altLang="zh-CN" dirty="0"/>
              <a:t>-r</a:t>
            </a:r>
            <a:r>
              <a:rPr lang="zh-CN" altLang="zh-CN" dirty="0"/>
              <a:t>参数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如果指定</a:t>
            </a:r>
            <a:r>
              <a:rPr lang="en-US" altLang="zh-CN" dirty="0"/>
              <a:t>-skipTrash</a:t>
            </a:r>
            <a:r>
              <a:rPr lang="zh-CN" altLang="zh-CN" dirty="0"/>
              <a:t>选项，那么在回收站可用的情况下，该选项将跳过回收站而直接删除文件；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否则，在回收站可用时，在</a:t>
            </a:r>
            <a:r>
              <a:rPr lang="en-US" altLang="zh-CN" dirty="0"/>
              <a:t>HDFS Shell </a:t>
            </a:r>
            <a:r>
              <a:rPr lang="zh-CN" altLang="zh-CN" dirty="0"/>
              <a:t>中执行此命令，会将文件暂时放到回收站中。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hadoop fs -rm  /initial-setup-ks.cfg       #</a:t>
            </a:r>
            <a:r>
              <a:rPr lang="zh-CN" altLang="zh-CN" dirty="0"/>
              <a:t>删除文件</a:t>
            </a:r>
            <a:endParaRPr lang="zh-CN" altLang="zh-CN" dirty="0"/>
          </a:p>
          <a:p>
            <a:r>
              <a:rPr lang="en-US" altLang="zh-CN" dirty="0"/>
              <a:t>  hadoop fs -rm  -r  /dir2                           #</a:t>
            </a:r>
            <a:r>
              <a:rPr lang="zh-CN" altLang="zh-CN" dirty="0"/>
              <a:t>删除目录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53" y="236790"/>
            <a:ext cx="8771021" cy="517190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分布式</a:t>
            </a:r>
            <a:endParaRPr lang="zh-CN" altLang="en-US" b="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247882" y="979356"/>
            <a:ext cx="5760538" cy="4710244"/>
          </a:xfrm>
        </p:spPr>
        <p:txBody>
          <a:bodyPr/>
          <a:lstStyle/>
          <a:p>
            <a:r>
              <a:rPr lang="zh-CN" altLang="en-US" dirty="0"/>
              <a:t>分布式模式还有哪些问题？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zh-CN" altLang="en-US" dirty="0">
                <a:solidFill>
                  <a:srgbClr val="FF0000"/>
                </a:solidFill>
              </a:rPr>
              <a:t>单点故障问题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4268" y="298541"/>
            <a:ext cx="8771021" cy="517190"/>
          </a:xfrm>
        </p:spPr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命令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3639" y="998804"/>
            <a:ext cx="10920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b="1" noProof="0" dirty="0">
                <a:solidFill>
                  <a:prstClr val="black"/>
                </a:solidFill>
                <a:latin typeface="微软雅黑" panose="020B0503020204020204" pitchFamily="34" charset="-122"/>
                <a:ea typeface="阿里巴巴普惠体" panose="00020600040101010101"/>
              </a:rPr>
              <a:t>cp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阿里巴巴普惠体" panose="00020600040101010101"/>
                <a:cs typeface="+mn-cs"/>
              </a:rPr>
              <a:t>命令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5788" y="1831758"/>
            <a:ext cx="10195998" cy="206210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prstClr val="black"/>
                </a:solidFill>
                <a:ea typeface="阿里巴巴普惠体" panose="00020600040101010101"/>
              </a:rPr>
              <a:t>格式</a:t>
            </a:r>
            <a:r>
              <a:rPr lang="en-US" altLang="zh-CN" sz="1600" dirty="0">
                <a:solidFill>
                  <a:prstClr val="black"/>
                </a:solidFill>
                <a:ea typeface="阿里巴巴普惠体" panose="00020600040101010101"/>
              </a:rPr>
              <a:t>:    </a:t>
            </a:r>
            <a:endParaRPr lang="en-US" altLang="zh-CN" sz="1600" dirty="0">
              <a:solidFill>
                <a:prstClr val="black"/>
              </a:solidFill>
              <a:ea typeface="阿里巴巴普惠体" panose="00020600040101010101"/>
            </a:endParaRPr>
          </a:p>
          <a:p>
            <a:r>
              <a:rPr lang="en-US" altLang="zh-CN" sz="1600" dirty="0">
                <a:solidFill>
                  <a:prstClr val="black"/>
                </a:solidFill>
                <a:ea typeface="阿里巴巴普惠体" panose="00020600040101010101"/>
              </a:rPr>
              <a:t>      hadoop  fs  -cp  &lt;src&gt;  &lt;dst&gt;</a:t>
            </a:r>
            <a:endParaRPr lang="en-US" altLang="zh-CN" sz="1600" dirty="0">
              <a:solidFill>
                <a:prstClr val="black"/>
              </a:solidFill>
              <a:ea typeface="阿里巴巴普惠体" panose="00020600040101010101"/>
            </a:endParaRPr>
          </a:p>
          <a:p>
            <a:endParaRPr lang="en-US" altLang="zh-CN" sz="1600" dirty="0">
              <a:solidFill>
                <a:prstClr val="black"/>
              </a:solidFill>
              <a:ea typeface="阿里巴巴普惠体" panose="00020600040101010101"/>
            </a:endParaRPr>
          </a:p>
          <a:p>
            <a:r>
              <a:rPr lang="zh-CN" altLang="en-US" sz="1600" dirty="0">
                <a:solidFill>
                  <a:prstClr val="black"/>
                </a:solidFill>
                <a:ea typeface="阿里巴巴普惠体" panose="00020600040101010101"/>
              </a:rPr>
              <a:t>作用：    </a:t>
            </a:r>
            <a:endParaRPr lang="en-US" altLang="zh-CN" sz="1600" dirty="0">
              <a:solidFill>
                <a:prstClr val="black"/>
              </a:solidFill>
              <a:ea typeface="阿里巴巴普惠体" panose="00020600040101010101"/>
            </a:endParaRPr>
          </a:p>
          <a:p>
            <a:r>
              <a:rPr lang="en-US" altLang="zh-CN" sz="1600" dirty="0">
                <a:solidFill>
                  <a:prstClr val="black"/>
                </a:solidFill>
                <a:ea typeface="阿里巴巴普惠体" panose="00020600040101010101"/>
              </a:rPr>
              <a:t>   </a:t>
            </a:r>
            <a:r>
              <a:rPr lang="zh-CN" altLang="en-US" sz="1600" dirty="0">
                <a:solidFill>
                  <a:prstClr val="black"/>
                </a:solidFill>
                <a:ea typeface="阿里巴巴普惠体" panose="00020600040101010101"/>
              </a:rPr>
              <a:t>将文件拷贝到目标路径中</a:t>
            </a:r>
            <a:endParaRPr lang="zh-CN" altLang="en-US" sz="1600" dirty="0">
              <a:solidFill>
                <a:prstClr val="black"/>
              </a:solidFill>
              <a:ea typeface="阿里巴巴普惠体" panose="00020600040101010101"/>
            </a:endParaRPr>
          </a:p>
          <a:p>
            <a:endParaRPr lang="en-US" altLang="zh-CN" sz="1600" dirty="0">
              <a:solidFill>
                <a:prstClr val="black"/>
              </a:solidFill>
              <a:ea typeface="阿里巴巴普惠体" panose="00020600040101010101"/>
            </a:endParaRPr>
          </a:p>
          <a:p>
            <a:r>
              <a:rPr lang="zh-CN" altLang="en-US" sz="1600" dirty="0">
                <a:solidFill>
                  <a:prstClr val="black"/>
                </a:solidFill>
                <a:ea typeface="阿里巴巴普惠体" panose="00020600040101010101"/>
              </a:rPr>
              <a:t>应用：</a:t>
            </a:r>
            <a:endParaRPr lang="zh-CN" altLang="en-US" sz="1600" dirty="0">
              <a:solidFill>
                <a:prstClr val="black"/>
              </a:solidFill>
              <a:ea typeface="阿里巴巴普惠体" panose="00020600040101010101"/>
            </a:endParaRPr>
          </a:p>
          <a:p>
            <a:r>
              <a:rPr lang="zh-CN" altLang="en-US" sz="1600" dirty="0">
                <a:solidFill>
                  <a:prstClr val="black"/>
                </a:solidFill>
                <a:ea typeface="阿里巴巴普惠体" panose="00020600040101010101"/>
              </a:rPr>
              <a:t>  </a:t>
            </a:r>
            <a:r>
              <a:rPr lang="en-US" altLang="zh-CN" sz="1600" dirty="0">
                <a:solidFill>
                  <a:prstClr val="black"/>
                </a:solidFill>
                <a:ea typeface="阿里巴巴普惠体" panose="00020600040101010101"/>
              </a:rPr>
              <a:t>hadoop fs -cp /dir1/1.txt  /dir2</a:t>
            </a:r>
            <a:endParaRPr lang="en-US" altLang="zh-CN" sz="1600" dirty="0">
              <a:solidFill>
                <a:prstClr val="black"/>
              </a:solidFill>
              <a:ea typeface="阿里巴巴普惠体" panose="000206000401010101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4268" y="298541"/>
            <a:ext cx="8771021" cy="517190"/>
          </a:xfrm>
        </p:spPr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命令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3639" y="998804"/>
            <a:ext cx="10920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b="1" noProof="0" dirty="0">
                <a:solidFill>
                  <a:prstClr val="black"/>
                </a:solidFill>
                <a:latin typeface="微软雅黑" panose="020B0503020204020204" pitchFamily="34" charset="-122"/>
                <a:ea typeface="阿里巴巴普惠体" panose="00020600040101010101"/>
              </a:rPr>
              <a:t>cat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阿里巴巴普惠体" panose="00020600040101010101"/>
                <a:cs typeface="+mn-cs"/>
              </a:rPr>
              <a:t>命令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7390" y="2043032"/>
            <a:ext cx="10195998" cy="206210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阿里巴巴普惠体" panose="00020600040101010101"/>
              </a:rPr>
              <a:t>格式</a:t>
            </a:r>
            <a:r>
              <a:rPr lang="en-US" altLang="zh-CN" sz="1600" dirty="0">
                <a:ea typeface="阿里巴巴普惠体" panose="00020600040101010101"/>
              </a:rPr>
              <a:t>:</a:t>
            </a:r>
            <a:r>
              <a:rPr lang="zh-CN" altLang="zh-CN" sz="1600" dirty="0">
                <a:ea typeface="阿里巴巴普惠体" panose="00020600040101010101"/>
              </a:rPr>
              <a:t> 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  hadoop fs  -cat &lt;filepath&gt;</a:t>
            </a:r>
            <a:endParaRPr lang="en-US" altLang="zh-CN" sz="1600" dirty="0">
              <a:ea typeface="阿里巴巴普惠体" panose="00020600040101010101"/>
            </a:endParaRPr>
          </a:p>
          <a:p>
            <a:endParaRPr lang="zh-CN" altLang="zh-CN" sz="1600" dirty="0">
              <a:ea typeface="阿里巴巴普惠体" panose="00020600040101010101"/>
            </a:endParaRPr>
          </a:p>
          <a:p>
            <a:r>
              <a:rPr lang="zh-CN" altLang="zh-CN" sz="1600" dirty="0">
                <a:ea typeface="阿里巴巴普惠体" panose="00020600040101010101"/>
              </a:rPr>
              <a:t>作用：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zh-CN" altLang="en-US" sz="1600" dirty="0">
                <a:ea typeface="阿里巴巴普惠体" panose="00020600040101010101"/>
              </a:rPr>
              <a:t>   </a:t>
            </a:r>
            <a:r>
              <a:rPr lang="zh-CN" altLang="zh-CN" sz="1600" dirty="0">
                <a:ea typeface="阿里巴巴普惠体" panose="00020600040101010101"/>
              </a:rPr>
              <a:t>将参数所指示的文件内容输出到控制台</a:t>
            </a:r>
            <a:endParaRPr lang="en-US" altLang="zh-CN" sz="1600" dirty="0">
              <a:ea typeface="阿里巴巴普惠体" panose="00020600040101010101"/>
            </a:endParaRPr>
          </a:p>
          <a:p>
            <a:endParaRPr lang="zh-CN" altLang="zh-CN" sz="1600" dirty="0">
              <a:ea typeface="阿里巴巴普惠体" panose="00020600040101010101"/>
            </a:endParaRPr>
          </a:p>
          <a:p>
            <a:r>
              <a:rPr lang="zh-CN" altLang="en-US" sz="1600" dirty="0">
                <a:ea typeface="阿里巴巴普惠体" panose="00020600040101010101"/>
              </a:rPr>
              <a:t>应用：</a:t>
            </a:r>
            <a:r>
              <a:rPr lang="en-US" altLang="zh-CN" sz="1600" dirty="0">
                <a:ea typeface="阿里巴巴普惠体" panose="00020600040101010101"/>
              </a:rPr>
              <a:t> </a:t>
            </a:r>
            <a:endParaRPr lang="zh-CN" altLang="zh-CN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  hadoop fs  -cat  /dir1/1.txt</a:t>
            </a:r>
            <a:endParaRPr lang="en-US" altLang="zh-CN" sz="1600" dirty="0">
              <a:solidFill>
                <a:prstClr val="black"/>
              </a:solidFill>
              <a:ea typeface="阿里巴巴普惠体" panose="000206000401010101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4268" y="298541"/>
            <a:ext cx="8771021" cy="517190"/>
          </a:xfrm>
        </p:spPr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的基准测试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2491" y="1986613"/>
            <a:ext cx="10920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阿里巴巴普惠体" panose="00020600040101010101"/>
              </a:rPr>
              <a:t>写</a:t>
            </a:r>
            <a:r>
              <a:rPr lang="zh-CN" altLang="zh-CN" sz="1600" b="1" dirty="0">
                <a:ea typeface="阿里巴巴普惠体" panose="00020600040101010101"/>
              </a:rPr>
              <a:t>入速度</a:t>
            </a:r>
            <a:r>
              <a:rPr lang="zh-CN" altLang="en-US" sz="1600" b="1" dirty="0">
                <a:ea typeface="阿里巴巴普惠体" panose="00020600040101010101"/>
              </a:rPr>
              <a:t>测试</a:t>
            </a:r>
            <a:endParaRPr lang="zh-CN" altLang="zh-CN" sz="1600" b="1" dirty="0">
              <a:ea typeface="阿里巴巴普惠体" panose="00020600040101010101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268" y="2868830"/>
            <a:ext cx="10195998" cy="58477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ea typeface="阿里巴巴普惠体" panose="00020600040101010101"/>
              </a:rPr>
              <a:t>hadoop jar /export/server/hadoop-2.7.5/share/hadoop/mapreduce/hadoop-mapreduce-client-jobclient-2.7.5.jar  TestDFSIO -write -nrFiles 10  -fileSize 10MB</a:t>
            </a:r>
            <a:endParaRPr lang="en-US" altLang="zh-CN" sz="1600" dirty="0">
              <a:solidFill>
                <a:prstClr val="black"/>
              </a:solidFill>
              <a:ea typeface="阿里巴巴普惠体" panose="00020600040101010101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2491" y="1227956"/>
            <a:ext cx="11367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40"/>
              </a:spcBef>
              <a:spcAft>
                <a:spcPts val="840"/>
              </a:spcAft>
            </a:pPr>
            <a:r>
              <a:rPr lang="zh-CN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实际生产环境当中，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hadoop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的环境搭建完成之后，第一件事情就是进行压力测试，测试我们的集群的读取和写入速度</a:t>
            </a:r>
            <a:r>
              <a:rPr lang="zh-CN" altLang="en-US" sz="1600" dirty="0"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，这些操作被称为</a:t>
            </a:r>
            <a:r>
              <a:rPr lang="zh-CN" altLang="zh-CN" sz="1600" dirty="0">
                <a:effectLst/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基准测试</a:t>
            </a:r>
            <a:r>
              <a:rPr lang="zh-CN" altLang="en-US" sz="1600" dirty="0">
                <a:latin typeface="宋体" panose="02010600030101010101" pitchFamily="2" charset="-122"/>
                <a:ea typeface="阿里巴巴普惠体" panose="00020600040101010101"/>
                <a:cs typeface="微软雅黑" panose="020B0503020204020204" pitchFamily="34" charset="-122"/>
              </a:rPr>
              <a:t>。</a:t>
            </a:r>
            <a:endParaRPr lang="zh-CN" altLang="zh-CN" sz="1600" dirty="0">
              <a:effectLst/>
              <a:latin typeface="宋体" panose="02010600030101010101" pitchFamily="2" charset="-122"/>
              <a:ea typeface="阿里巴巴普惠体" panose="00020600040101010101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851" y="2466240"/>
            <a:ext cx="108128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40"/>
              </a:spcBef>
              <a:spcAft>
                <a:spcPts val="840"/>
              </a:spcAft>
            </a:pP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向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HDFS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文件系统中写入数据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,10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个文件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,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每个文件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10MB,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文件存放到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/benchmarks/TestDFSIO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中</a:t>
            </a:r>
            <a:endParaRPr lang="zh-CN" altLang="zh-CN" sz="1600" dirty="0">
              <a:latin typeface="宋体" panose="02010600030101010101" pitchFamily="2" charset="-122"/>
              <a:ea typeface="阿里巴巴普惠体" panose="00020600040101010101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77" y="3566549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SzPts val="1400"/>
              <a:buFont typeface="Wingdings" panose="05000000000000000000" pitchFamily="2" charset="2"/>
              <a:buChar char="l"/>
            </a:pPr>
            <a:r>
              <a:rPr lang="zh-CN" altLang="zh-CN" sz="1600" b="1" dirty="0">
                <a:ea typeface="阿里巴巴普惠体" panose="00020600040101010101"/>
              </a:rPr>
              <a:t>测试读取速度</a:t>
            </a:r>
            <a:endParaRPr lang="zh-CN" altLang="zh-CN" sz="1600" b="1" dirty="0">
              <a:ea typeface="阿里巴巴普惠体" panose="00020600040101010101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1460" y="3966490"/>
            <a:ext cx="64614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40"/>
              </a:spcBef>
              <a:spcAft>
                <a:spcPts val="840"/>
              </a:spcAft>
            </a:pP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在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HDFS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文件系统中读入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10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个文件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,</a:t>
            </a:r>
            <a:r>
              <a:rPr lang="zh-CN" altLang="zh-CN" sz="1600" dirty="0">
                <a:latin typeface="宋体" panose="02010600030101010101" pitchFamily="2" charset="-122"/>
                <a:ea typeface="阿里巴巴普惠体" panose="00020600040101010101"/>
              </a:rPr>
              <a:t>每个文件</a:t>
            </a:r>
            <a:r>
              <a:rPr lang="en-US" altLang="zh-CN" sz="1600" dirty="0">
                <a:latin typeface="宋体" panose="02010600030101010101" pitchFamily="2" charset="-122"/>
                <a:ea typeface="阿里巴巴普惠体" panose="00020600040101010101"/>
              </a:rPr>
              <a:t>10M</a:t>
            </a:r>
            <a:endParaRPr lang="zh-CN" altLang="zh-CN" sz="1600" dirty="0">
              <a:latin typeface="宋体" panose="02010600030101010101" pitchFamily="2" charset="-122"/>
              <a:ea typeface="阿里巴巴普惠体" panose="00020600040101010101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5851" y="4371821"/>
            <a:ext cx="10195998" cy="58477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ea typeface="阿里巴巴普惠体" panose="00020600040101010101"/>
              </a:rPr>
              <a:t>hadoop jar /export/server/hadoop-2.7.5/share/hadoop/mapreduce/hadoop-mapreduce-client-jobclient-2.7.5.jar  TestDFSIO -read -nrFiles 10 -fileSize 10MB</a:t>
            </a:r>
            <a:endParaRPr lang="en-US" altLang="zh-CN" sz="1600" dirty="0">
              <a:solidFill>
                <a:prstClr val="black"/>
              </a:solidFill>
              <a:ea typeface="阿里巴巴普惠体" panose="00020600040101010101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177" y="5094186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SzPts val="14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阿里巴巴普惠体" panose="00020600040101010101"/>
              </a:rPr>
              <a:t>清除测试数据</a:t>
            </a:r>
            <a:endParaRPr lang="zh-CN" altLang="zh-CN" sz="1600" b="1" dirty="0">
              <a:ea typeface="阿里巴巴普惠体" panose="00020600040101010101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5851" y="5630044"/>
            <a:ext cx="10195998" cy="58477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ea typeface="阿里巴巴普惠体" panose="00020600040101010101"/>
              </a:rPr>
              <a:t>hadoop jar /export/server/hadoop-2.7.5/share/hadoop/mapreduce/hadoop-mapreduce-client-jobclient-2.7.5.jar   TestDFSIO -clean</a:t>
            </a:r>
            <a:endParaRPr lang="en-US" altLang="zh-CN" sz="1600" dirty="0">
              <a:solidFill>
                <a:prstClr val="black"/>
              </a:solidFill>
              <a:ea typeface="阿里巴巴普惠体" panose="000206000401010101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8" grpId="0"/>
      <p:bldP spid="10" grpId="0"/>
      <p:bldP spid="12" grpId="0"/>
      <p:bldP spid="13" grpId="0" animBg="1"/>
      <p:bldP spid="14" grpId="0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hdfs</a:t>
            </a:r>
            <a:r>
              <a:rPr lang="zh-CN" altLang="en-US" dirty="0"/>
              <a:t>的架构</a:t>
            </a:r>
            <a:endParaRPr lang="en-US" altLang="zh-CN" dirty="0"/>
          </a:p>
          <a:p>
            <a:r>
              <a:rPr lang="zh-CN" dirty="0"/>
              <a:t>掌握</a:t>
            </a:r>
            <a:r>
              <a:rPr lang="en-US" altLang="zh-CN" dirty="0"/>
              <a:t>hdfs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  <a:endParaRPr lang="zh-CN" altLang="en-US" dirty="0"/>
          </a:p>
          <a:p>
            <a:r>
              <a:rPr lang="zh-CN" altLang="en-US" dirty="0"/>
              <a:t>了解</a:t>
            </a:r>
            <a:r>
              <a:rPr lang="en-US" altLang="zh-CN" dirty="0"/>
              <a:t>hdfs</a:t>
            </a:r>
            <a:r>
              <a:rPr lang="zh-CN" altLang="en-US" dirty="0"/>
              <a:t>的基准测试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hdfs</a:t>
            </a:r>
            <a:r>
              <a:rPr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文件系统</a:t>
            </a:r>
            <a:endParaRPr b="0" dirty="0">
              <a:solidFill>
                <a:srgbClr val="595959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23936" y="2296121"/>
            <a:ext cx="3686439" cy="10191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集群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占位符 3"/>
          <p:cNvSpPr txBox="1"/>
          <p:nvPr/>
        </p:nvSpPr>
        <p:spPr>
          <a:xfrm>
            <a:off x="710879" y="2065222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404040"/>
              </a:buClr>
              <a:buSzPct val="85000"/>
            </a:pPr>
            <a:endParaRPr lang="zh-CN" altLang="en-US" dirty="0">
              <a:ea typeface="Alibaba PuHuiTi R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62" y="2294148"/>
            <a:ext cx="834558" cy="83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形 19" descr="笔记本电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8015" y="2351360"/>
            <a:ext cx="1258233" cy="115234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607562" y="5842215"/>
            <a:ext cx="171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Alibaba PuHuiTi B"/>
              </a:rPr>
              <a:t>后台管理系统</a:t>
            </a:r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0" y="3274198"/>
            <a:ext cx="834558" cy="83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接箭头连接符 24"/>
          <p:cNvCxnSpPr/>
          <p:nvPr/>
        </p:nvCxnSpPr>
        <p:spPr>
          <a:xfrm flipV="1">
            <a:off x="3490709" y="2935697"/>
            <a:ext cx="1153966" cy="19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文本占位符 3"/>
          <p:cNvSpPr txBox="1"/>
          <p:nvPr/>
        </p:nvSpPr>
        <p:spPr>
          <a:xfrm>
            <a:off x="710878" y="793158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/>
              <a:t>概念</a:t>
            </a:r>
            <a:endParaRPr lang="zh-CN" altLang="en-US" dirty="0">
              <a:ea typeface="Alibaba PuHuiTi R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50166" y="2611564"/>
            <a:ext cx="1562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Alibaba PuHuiTi B"/>
              </a:rPr>
              <a:t>用户交互系统</a:t>
            </a:r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Alibaba PuHuiTi B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82608" y="5880176"/>
            <a:ext cx="197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Alibaba PuHuiTi B"/>
              </a:rPr>
              <a:t>商品搜索系统</a:t>
            </a:r>
            <a:endParaRPr lang="en-US" altLang="zh-C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ea typeface="Alibaba PuHuiTi B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268154" y="4895740"/>
            <a:ext cx="12077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71951" y="3691477"/>
            <a:ext cx="7525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网络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281834" y="3669923"/>
            <a:ext cx="6638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网络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427409" y="5005342"/>
            <a:ext cx="1232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网络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03830" y="1371778"/>
            <a:ext cx="105832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所谓集群是指一组独立的计算机系统构成的一多处理器系统，它们之间通过网络实现进程间的通信，让若干台计算机联合起来工作</a:t>
            </a:r>
            <a:r>
              <a:rPr lang="en-US" altLang="zh-CN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(</a:t>
            </a:r>
            <a:r>
              <a:rPr lang="zh-CN" altLang="zh-CN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服务</a:t>
            </a:r>
            <a:r>
              <a:rPr lang="en-US" altLang="zh-CN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)</a:t>
            </a:r>
            <a:r>
              <a:rPr lang="zh-CN" altLang="zh-CN" sz="16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，可以是并行的，也可以是做备份。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</p:txBody>
      </p:sp>
      <p:pic>
        <p:nvPicPr>
          <p:cNvPr id="28" name="图形 27" descr="笔记本电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9882" y="2296121"/>
            <a:ext cx="1227168" cy="1227168"/>
          </a:xfrm>
          <a:prstGeom prst="rect">
            <a:avLst/>
          </a:prstGeom>
        </p:spPr>
      </p:pic>
      <p:pic>
        <p:nvPicPr>
          <p:cNvPr id="32" name="图形 31" descr="笔记本电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6529" y="2356648"/>
            <a:ext cx="1093846" cy="1093846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2316767" y="4617232"/>
            <a:ext cx="3637065" cy="1134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形 33" descr="笔记本电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184" y="4617232"/>
            <a:ext cx="1106632" cy="1106632"/>
          </a:xfrm>
          <a:prstGeom prst="rect">
            <a:avLst/>
          </a:prstGeom>
        </p:spPr>
      </p:pic>
      <p:pic>
        <p:nvPicPr>
          <p:cNvPr id="35" name="图形 34" descr="笔记本电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154" y="4584458"/>
            <a:ext cx="1096490" cy="1096490"/>
          </a:xfrm>
          <a:prstGeom prst="rect">
            <a:avLst/>
          </a:prstGeom>
        </p:spPr>
      </p:pic>
      <p:pic>
        <p:nvPicPr>
          <p:cNvPr id="36" name="图形 35" descr="笔记本电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574" y="4606812"/>
            <a:ext cx="1096490" cy="1096490"/>
          </a:xfrm>
          <a:prstGeom prst="rect">
            <a:avLst/>
          </a:prstGeom>
        </p:spPr>
      </p:pic>
      <p:cxnSp>
        <p:nvCxnSpPr>
          <p:cNvPr id="37" name="直接箭头连接符 36"/>
          <p:cNvCxnSpPr/>
          <p:nvPr/>
        </p:nvCxnSpPr>
        <p:spPr>
          <a:xfrm>
            <a:off x="9545784" y="4912547"/>
            <a:ext cx="12077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705039" y="5022149"/>
            <a:ext cx="1232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网络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156520" y="4588968"/>
            <a:ext cx="3853602" cy="1077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形 42" descr="笔记本电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1355" y="4625111"/>
            <a:ext cx="1055837" cy="1055837"/>
          </a:xfrm>
          <a:prstGeom prst="rect">
            <a:avLst/>
          </a:prstGeom>
        </p:spPr>
      </p:pic>
      <p:pic>
        <p:nvPicPr>
          <p:cNvPr id="44" name="图形 43" descr="笔记本电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551" y="4596509"/>
            <a:ext cx="1096490" cy="1096490"/>
          </a:xfrm>
          <a:prstGeom prst="rect">
            <a:avLst/>
          </a:prstGeom>
        </p:spPr>
      </p:pic>
      <p:pic>
        <p:nvPicPr>
          <p:cNvPr id="45" name="图形 44" descr="笔记本电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1623" y="4606812"/>
            <a:ext cx="1096490" cy="1096490"/>
          </a:xfrm>
          <a:prstGeom prst="rect">
            <a:avLst/>
          </a:prstGeom>
        </p:spPr>
      </p:pic>
      <p:cxnSp>
        <p:nvCxnSpPr>
          <p:cNvPr id="46" name="直接箭头连接符 45"/>
          <p:cNvCxnSpPr>
            <a:endCxn id="35" idx="0"/>
          </p:cNvCxnSpPr>
          <p:nvPr/>
        </p:nvCxnSpPr>
        <p:spPr>
          <a:xfrm flipH="1">
            <a:off x="4154399" y="3325722"/>
            <a:ext cx="2303638" cy="1258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668547" y="3332472"/>
            <a:ext cx="2602016" cy="12511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1"/>
            <a:endCxn id="36" idx="3"/>
          </p:cNvCxnSpPr>
          <p:nvPr/>
        </p:nvCxnSpPr>
        <p:spPr>
          <a:xfrm flipH="1">
            <a:off x="5970064" y="5127678"/>
            <a:ext cx="1186456" cy="27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293368" y="5314104"/>
            <a:ext cx="6638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</a:rPr>
              <a:t>网络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329777" y="2164540"/>
            <a:ext cx="1088254" cy="17026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形 55" descr="笔记本电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9259" y="2173683"/>
            <a:ext cx="1088254" cy="996666"/>
          </a:xfrm>
          <a:prstGeom prst="rect">
            <a:avLst/>
          </a:prstGeom>
        </p:spPr>
      </p:pic>
      <p:pic>
        <p:nvPicPr>
          <p:cNvPr id="62" name="图形 61" descr="笔记本电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9017" y="2981258"/>
            <a:ext cx="1003133" cy="918709"/>
          </a:xfrm>
          <a:prstGeom prst="rect">
            <a:avLst/>
          </a:prstGeom>
        </p:spPr>
      </p:pic>
      <p:cxnSp>
        <p:nvCxnSpPr>
          <p:cNvPr id="67" name="直接箭头连接符 66"/>
          <p:cNvCxnSpPr>
            <a:stCxn id="1026" idx="3"/>
            <a:endCxn id="55" idx="1"/>
          </p:cNvCxnSpPr>
          <p:nvPr/>
        </p:nvCxnSpPr>
        <p:spPr>
          <a:xfrm>
            <a:off x="1472220" y="2711427"/>
            <a:ext cx="857557" cy="304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4" idx="3"/>
            <a:endCxn id="55" idx="1"/>
          </p:cNvCxnSpPr>
          <p:nvPr/>
        </p:nvCxnSpPr>
        <p:spPr>
          <a:xfrm flipV="1">
            <a:off x="1435538" y="3015865"/>
            <a:ext cx="894239" cy="675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2369259" y="3981884"/>
            <a:ext cx="1237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负载均衡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0" name="图形 99" descr="笔记本电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7406" y="2350560"/>
            <a:ext cx="1258233" cy="1152340"/>
          </a:xfrm>
          <a:prstGeom prst="rect">
            <a:avLst/>
          </a:prstGeom>
        </p:spPr>
      </p:pic>
      <p:pic>
        <p:nvPicPr>
          <p:cNvPr id="101" name="图形 100" descr="笔记本电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273" y="2295321"/>
            <a:ext cx="1227168" cy="1227168"/>
          </a:xfrm>
          <a:prstGeom prst="rect">
            <a:avLst/>
          </a:prstGeom>
        </p:spPr>
      </p:pic>
      <p:pic>
        <p:nvPicPr>
          <p:cNvPr id="102" name="图形 101" descr="笔记本电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5920" y="2355848"/>
            <a:ext cx="1093846" cy="1093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3" grpId="0"/>
      <p:bldP spid="29" grpId="0" build="p"/>
      <p:bldP spid="17" grpId="0"/>
      <p:bldP spid="21" grpId="0"/>
      <p:bldP spid="40" grpId="0"/>
      <p:bldP spid="41" grpId="0"/>
      <p:bldP spid="42" grpId="0"/>
      <p:bldP spid="26" grpId="0"/>
      <p:bldP spid="33" grpId="0" animBg="1"/>
      <p:bldP spid="38" grpId="0"/>
      <p:bldP spid="39" grpId="0" animBg="1"/>
      <p:bldP spid="53" grpId="0"/>
      <p:bldP spid="55" grpId="0" animBg="1"/>
      <p:bldP spid="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85408" y="1619521"/>
            <a:ext cx="3858796" cy="6643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分布式和集群区别</a:t>
            </a:r>
            <a:r>
              <a:rPr lang="en-US" altLang="zh-CN" dirty="0"/>
              <a:t>?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85408" y="2528596"/>
            <a:ext cx="76065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阿里巴巴普惠体" panose="00020600040101010101"/>
                <a:cs typeface="+mn-cs"/>
              </a:rPr>
              <a:t>分布式 ：分布式的主要工作是分解任务，将职能拆解，多个人在一起做不同的事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阿里巴巴普惠体" panose="00020600040101010101"/>
                <a:cs typeface="+mn-cs"/>
              </a:rPr>
              <a:t>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阿里巴巴普惠体" panose="00020600040101010101"/>
                <a:cs typeface="+mn-cs"/>
              </a:rPr>
              <a:t>集群：集群主要是将同一个业务，部署在多个服务器上 ，多个人在一起做同样的事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81711" y="111968"/>
            <a:ext cx="5973761" cy="568170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分布式系统和集群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Hadoop</a:t>
            </a:r>
            <a:r>
              <a:rPr lang="zh-CN" altLang="en-US" dirty="0">
                <a:solidFill>
                  <a:srgbClr val="FF0000"/>
                </a:solidFill>
              </a:rPr>
              <a:t>框架概论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HDFS</a:t>
            </a:r>
            <a:r>
              <a:rPr lang="zh-CN" altLang="en-US" dirty="0"/>
              <a:t>文件系统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21201" y="1141451"/>
            <a:ext cx="11110016" cy="37197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Hadoop</a:t>
            </a:r>
            <a:r>
              <a:rPr lang="zh-CN" altLang="zh-CN" dirty="0"/>
              <a:t>是</a:t>
            </a:r>
            <a:r>
              <a:rPr lang="en-US" altLang="zh-CN" dirty="0"/>
              <a:t>Apache</a:t>
            </a:r>
            <a:r>
              <a:rPr lang="zh-CN" altLang="zh-CN" dirty="0"/>
              <a:t>旗下的一个用</a:t>
            </a:r>
            <a:r>
              <a:rPr lang="en-US" altLang="zh-CN" dirty="0"/>
              <a:t>Java</a:t>
            </a:r>
            <a:r>
              <a:rPr lang="zh-CN" altLang="zh-CN" dirty="0"/>
              <a:t>语言实现开源软件框架，是一个</a:t>
            </a:r>
            <a:r>
              <a:rPr lang="zh-CN" altLang="en-US" dirty="0"/>
              <a:t>存储和计算</a:t>
            </a:r>
            <a:r>
              <a:rPr lang="zh-CN" altLang="zh-CN" dirty="0"/>
              <a:t>大规模数据的软件平台。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Hadoop</a:t>
            </a:r>
            <a:r>
              <a:rPr lang="zh-CN" altLang="zh-CN" dirty="0"/>
              <a:t>是</a:t>
            </a:r>
            <a:r>
              <a:rPr lang="en-US" altLang="zh-CN" dirty="0"/>
              <a:t>Apache Lucene</a:t>
            </a:r>
            <a:r>
              <a:rPr lang="zh-CN" altLang="zh-CN" dirty="0"/>
              <a:t>创始人 </a:t>
            </a:r>
            <a:r>
              <a:rPr lang="en-US" altLang="zh-CN" dirty="0"/>
              <a:t>Doug Cutting </a:t>
            </a:r>
            <a:r>
              <a:rPr lang="zh-CN" altLang="zh-CN" dirty="0"/>
              <a:t>创建的</a:t>
            </a:r>
            <a:r>
              <a:rPr lang="zh-CN" altLang="en-US" dirty="0"/>
              <a:t>，</a:t>
            </a:r>
            <a:r>
              <a:rPr lang="zh-CN" altLang="zh-CN" dirty="0"/>
              <a:t>最早起源</a:t>
            </a:r>
            <a:r>
              <a:rPr lang="zh-CN" altLang="en-US" dirty="0"/>
              <a:t>一个</a:t>
            </a:r>
            <a:r>
              <a:rPr lang="en-US" altLang="zh-CN" dirty="0"/>
              <a:t>Nutch</a:t>
            </a:r>
            <a:r>
              <a:rPr lang="zh-CN" altLang="en-US" dirty="0"/>
              <a:t>项目。</a:t>
            </a:r>
            <a:endParaRPr lang="zh-CN" altLang="zh-CN" dirty="0"/>
          </a:p>
          <a:p>
            <a:pPr lvl="1"/>
            <a:r>
              <a:rPr lang="en-US" altLang="zh-CN" sz="1600" dirty="0"/>
              <a:t>2003</a:t>
            </a:r>
            <a:r>
              <a:rPr lang="zh-CN" altLang="zh-CN" sz="1600" dirty="0"/>
              <a:t>年</a:t>
            </a:r>
            <a:r>
              <a:rPr lang="en-US" altLang="zh-CN" sz="1600" dirty="0"/>
              <a:t>Google</a:t>
            </a:r>
            <a:r>
              <a:rPr lang="zh-CN" altLang="zh-CN" sz="1600" dirty="0"/>
              <a:t>发表了一篇</a:t>
            </a:r>
            <a:r>
              <a:rPr lang="en-US" altLang="zh-CN" sz="1600" dirty="0"/>
              <a:t>GFS</a:t>
            </a:r>
            <a:r>
              <a:rPr lang="zh-CN" altLang="en-US" sz="1600" dirty="0"/>
              <a:t>论文，</a:t>
            </a:r>
            <a:r>
              <a:rPr lang="zh-CN" altLang="zh-CN" sz="1600" dirty="0"/>
              <a:t>为</a:t>
            </a:r>
            <a:r>
              <a:rPr lang="zh-CN" altLang="en-US" sz="1600" dirty="0"/>
              <a:t>大规模数据存储</a:t>
            </a:r>
            <a:r>
              <a:rPr lang="zh-CN" altLang="zh-CN" sz="1600" dirty="0"/>
              <a:t>提供了可行的解决方案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1"/>
            <a:r>
              <a:rPr lang="en-US" altLang="zh-CN" sz="1600" dirty="0"/>
              <a:t>2004</a:t>
            </a:r>
            <a:r>
              <a:rPr lang="zh-CN" altLang="zh-CN" sz="1600" dirty="0"/>
              <a:t>年</a:t>
            </a:r>
            <a:r>
              <a:rPr lang="en-US" altLang="zh-CN" sz="1600" dirty="0"/>
              <a:t> Google</a:t>
            </a:r>
            <a:r>
              <a:rPr lang="zh-CN" altLang="zh-CN" sz="1600" dirty="0"/>
              <a:t>发表论文</a:t>
            </a:r>
            <a:r>
              <a:rPr lang="en-US" altLang="zh-CN" sz="1600" dirty="0"/>
              <a:t>MapReduce</a:t>
            </a:r>
            <a:r>
              <a:rPr lang="zh-CN" altLang="zh-CN" sz="1600" dirty="0"/>
              <a:t>系统</a:t>
            </a:r>
            <a:r>
              <a:rPr lang="zh-CN" altLang="en-US" sz="1600" dirty="0"/>
              <a:t>，为大规模数据计算提供可行的解决方案</a:t>
            </a:r>
            <a:r>
              <a:rPr lang="zh-CN" altLang="zh-CN" sz="1600" dirty="0"/>
              <a:t>。</a:t>
            </a:r>
            <a:endParaRPr lang="en-US" altLang="zh-CN" sz="1600" dirty="0"/>
          </a:p>
          <a:p>
            <a:pPr lvl="1"/>
            <a:r>
              <a:rPr lang="en-US" altLang="zh-CN" sz="1600" dirty="0"/>
              <a:t>Nutch</a:t>
            </a:r>
            <a:r>
              <a:rPr lang="zh-CN" altLang="zh-CN" sz="1600" dirty="0"/>
              <a:t>的开发人员以谷歌的论文为基础，完成了相应的开源实现</a:t>
            </a:r>
            <a:r>
              <a:rPr lang="en-US" altLang="zh-CN" sz="1600" dirty="0"/>
              <a:t>HDFS</a:t>
            </a:r>
            <a:r>
              <a:rPr lang="zh-CN" altLang="zh-CN" sz="1600" dirty="0"/>
              <a:t>和</a:t>
            </a:r>
            <a:r>
              <a:rPr lang="en-US" altLang="zh-CN" sz="1600" dirty="0"/>
              <a:t>MAPREDUCE</a:t>
            </a:r>
            <a:r>
              <a:rPr lang="zh-CN" altLang="zh-CN" sz="1600" dirty="0"/>
              <a:t>，并从</a:t>
            </a:r>
            <a:r>
              <a:rPr lang="en-US" altLang="zh-CN" sz="1600" dirty="0"/>
              <a:t>Nutch</a:t>
            </a:r>
            <a:r>
              <a:rPr lang="zh-CN" altLang="zh-CN" sz="1600" dirty="0"/>
              <a:t>中剥离成为独立项目</a:t>
            </a:r>
            <a:r>
              <a:rPr lang="en-US" altLang="zh-CN" sz="1600" dirty="0"/>
              <a:t>Hadoop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1"/>
            <a:r>
              <a:rPr lang="zh-CN" altLang="zh-CN" sz="1600" dirty="0"/>
              <a:t>到</a:t>
            </a:r>
            <a:r>
              <a:rPr lang="en-US" altLang="zh-CN" sz="1600" dirty="0"/>
              <a:t>2008</a:t>
            </a:r>
            <a:r>
              <a:rPr lang="zh-CN" altLang="zh-CN" sz="1600" dirty="0"/>
              <a:t>年</a:t>
            </a:r>
            <a:r>
              <a:rPr lang="en-US" altLang="zh-CN" sz="1600" dirty="0"/>
              <a:t>1</a:t>
            </a:r>
            <a:r>
              <a:rPr lang="zh-CN" altLang="zh-CN" sz="1600" dirty="0"/>
              <a:t>月，</a:t>
            </a:r>
            <a:r>
              <a:rPr lang="en-US" altLang="zh-CN" sz="1600" dirty="0"/>
              <a:t>HADOOP</a:t>
            </a:r>
            <a:r>
              <a:rPr lang="zh-CN" altLang="zh-CN" sz="1600" dirty="0"/>
              <a:t>成为</a:t>
            </a:r>
            <a:r>
              <a:rPr lang="en-US" altLang="zh-CN" sz="1600" dirty="0"/>
              <a:t>Apache</a:t>
            </a:r>
            <a:r>
              <a:rPr lang="zh-CN" altLang="zh-CN" sz="1600" dirty="0"/>
              <a:t>顶级项目，迎来了它的快速发展期。</a:t>
            </a:r>
            <a:endParaRPr lang="en-US" altLang="zh-CN" sz="1600" dirty="0"/>
          </a:p>
          <a:p>
            <a:pPr lvl="1"/>
            <a:r>
              <a:rPr lang="zh-CN" altLang="en-US" sz="1600" dirty="0"/>
              <a:t>如今，国内外的互联网巨头基本都在使用</a:t>
            </a:r>
            <a:r>
              <a:rPr lang="en-US" altLang="zh-CN" sz="1600" dirty="0"/>
              <a:t>Hadoop</a:t>
            </a:r>
            <a:r>
              <a:rPr lang="zh-CN" altLang="en-US" sz="1600" dirty="0"/>
              <a:t>框架作为大数据解决方案，越来越多的企业将</a:t>
            </a:r>
            <a:r>
              <a:rPr lang="en-US" altLang="zh-CN" sz="1600" dirty="0"/>
              <a:t>Hadoop </a:t>
            </a:r>
            <a:r>
              <a:rPr lang="zh-CN" altLang="en-US" sz="1600" dirty="0"/>
              <a:t>技术作为进入大数据领域的必备技术。</a:t>
            </a:r>
            <a:endParaRPr lang="zh-CN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介绍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1" y="4701352"/>
            <a:ext cx="2564168" cy="190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d7ed5ce1-f4b0-4222-a02f-0470eaca9bc0}"/>
</p:tagLst>
</file>

<file path=ppt/tags/tag2.xml><?xml version="1.0" encoding="utf-8"?>
<p:tagLst xmlns:p="http://schemas.openxmlformats.org/presentationml/2006/main">
  <p:tag name="KSO_WM_UNIT_TABLE_BEAUTIFY" val="smartTable{93d3891b-9f93-413b-9de9-718c7ae09847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8579</Words>
  <Application>WPS 演示</Application>
  <PresentationFormat>宽屏</PresentationFormat>
  <Paragraphs>783</Paragraphs>
  <Slides>54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54</vt:i4>
      </vt:variant>
    </vt:vector>
  </HeadingPairs>
  <TitlesOfParts>
    <vt:vector size="84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Calibri</vt:lpstr>
      <vt:lpstr>Alibaba PuHuiTi B</vt:lpstr>
      <vt:lpstr>Segoe Print</vt:lpstr>
      <vt:lpstr>阿里巴巴普惠体</vt:lpstr>
      <vt:lpstr>Times New Roman</vt:lpstr>
      <vt:lpstr>Yu Gothic UI Semilight</vt:lpstr>
      <vt:lpstr>等线</vt:lpstr>
      <vt:lpstr>Arial Unicode MS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4_正文设计方案</vt:lpstr>
      <vt:lpstr>第三章 HDFS分布式文件系统</vt:lpstr>
      <vt:lpstr>PowerPoint 演示文稿</vt:lpstr>
      <vt:lpstr>分布式</vt:lpstr>
      <vt:lpstr>分布式</vt:lpstr>
      <vt:lpstr>分布式</vt:lpstr>
      <vt:lpstr>集群</vt:lpstr>
      <vt:lpstr>集群</vt:lpstr>
      <vt:lpstr>PowerPoint 演示文稿</vt:lpstr>
      <vt:lpstr>Hadoop介绍</vt:lpstr>
      <vt:lpstr>Hadoop框架内容</vt:lpstr>
      <vt:lpstr>Hadoop国内外应用</vt:lpstr>
      <vt:lpstr>Hadoop国内外应用</vt:lpstr>
      <vt:lpstr>Hadoop版本</vt:lpstr>
      <vt:lpstr>Hadoop架构</vt:lpstr>
      <vt:lpstr>Hadoop架构</vt:lpstr>
      <vt:lpstr>Hadoop架构</vt:lpstr>
      <vt:lpstr>Hadoop架构</vt:lpstr>
      <vt:lpstr>Hadoop集群搭建</vt:lpstr>
      <vt:lpstr>Hadoop集群搭建</vt:lpstr>
      <vt:lpstr>Hadoop集群搭建</vt:lpstr>
      <vt:lpstr>Hadoop集群搭建</vt:lpstr>
      <vt:lpstr>Hadoop集群使用</vt:lpstr>
      <vt:lpstr>Hadoop集群使用</vt:lpstr>
      <vt:lpstr>Hadoop集群使用</vt:lpstr>
      <vt:lpstr>Hadoop集群使用</vt:lpstr>
      <vt:lpstr>Hadoop集群初体验-单机模式</vt:lpstr>
      <vt:lpstr>Hadoop集群初体验-单机模式</vt:lpstr>
      <vt:lpstr>Hadoop集群使用</vt:lpstr>
      <vt:lpstr>Hadoop集群使用</vt:lpstr>
      <vt:lpstr>Hadoop集群使用</vt:lpstr>
      <vt:lpstr>Hadoop集群使用</vt:lpstr>
      <vt:lpstr>Hadoop集群初体验-集群模式</vt:lpstr>
      <vt:lpstr>Hadoop集群初体验-集群模式</vt:lpstr>
      <vt:lpstr>PowerPoint 演示文稿</vt:lpstr>
      <vt:lpstr>HDFS的概述</vt:lpstr>
      <vt:lpstr>HDFS的特点</vt:lpstr>
      <vt:lpstr>HDFS的架构</vt:lpstr>
      <vt:lpstr>HDFS的架构</vt:lpstr>
      <vt:lpstr>HDFS的架构</vt:lpstr>
      <vt:lpstr>HDFS的架构</vt:lpstr>
      <vt:lpstr>HDFS的架构</vt:lpstr>
      <vt:lpstr>HDFS的副本机制</vt:lpstr>
      <vt:lpstr>HDFS的Shell命令</vt:lpstr>
      <vt:lpstr>HDFS的Shell命令</vt:lpstr>
      <vt:lpstr>HDFS的Shell命令</vt:lpstr>
      <vt:lpstr>HDFS的Shell命令</vt:lpstr>
      <vt:lpstr>HDFS的Shell命令</vt:lpstr>
      <vt:lpstr>HDFS的Shell命令</vt:lpstr>
      <vt:lpstr>HDFS的Shell命令</vt:lpstr>
      <vt:lpstr>HDFS的Shell命令</vt:lpstr>
      <vt:lpstr>HDFS的Shell命令</vt:lpstr>
      <vt:lpstr>HDFS的基准测试</vt:lpstr>
      <vt:lpstr>输入章节名称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syz</cp:lastModifiedBy>
  <cp:revision>522</cp:revision>
  <dcterms:created xsi:type="dcterms:W3CDTF">2020-03-31T02:23:00Z</dcterms:created>
  <dcterms:modified xsi:type="dcterms:W3CDTF">2021-05-29T01:21:28Z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15F6221D7904494998C0CA2E7124892A</vt:lpwstr>
  </property>
</Properties>
</file>