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0" r:id="rId3"/>
    <p:sldMasterId id="2147483652" r:id="rId4"/>
    <p:sldMasterId id="2147483654" r:id="rId5"/>
    <p:sldMasterId id="2147483656" r:id="rId6"/>
    <p:sldMasterId id="2147483659" r:id="rId7"/>
    <p:sldMasterId id="2147483673" r:id="rId8"/>
    <p:sldMasterId id="2147483675" r:id="rId9"/>
  </p:sldMasterIdLst>
  <p:notesMasterIdLst>
    <p:notesMasterId r:id="rId22"/>
  </p:notesMasterIdLst>
  <p:handoutMasterIdLst>
    <p:handoutMasterId r:id="rId102"/>
  </p:handoutMasterIdLst>
  <p:sldIdLst>
    <p:sldId id="599" r:id="rId10"/>
    <p:sldId id="600" r:id="rId11"/>
    <p:sldId id="674" r:id="rId12"/>
    <p:sldId id="676" r:id="rId13"/>
    <p:sldId id="794" r:id="rId14"/>
    <p:sldId id="934" r:id="rId15"/>
    <p:sldId id="805" r:id="rId16"/>
    <p:sldId id="727" r:id="rId17"/>
    <p:sldId id="795" r:id="rId18"/>
    <p:sldId id="797" r:id="rId19"/>
    <p:sldId id="796" r:id="rId20"/>
    <p:sldId id="798" r:id="rId21"/>
    <p:sldId id="799" r:id="rId23"/>
    <p:sldId id="800" r:id="rId24"/>
    <p:sldId id="801" r:id="rId25"/>
    <p:sldId id="802" r:id="rId26"/>
    <p:sldId id="935" r:id="rId27"/>
    <p:sldId id="803" r:id="rId28"/>
    <p:sldId id="728" r:id="rId29"/>
    <p:sldId id="804" r:id="rId30"/>
    <p:sldId id="806" r:id="rId31"/>
    <p:sldId id="936" r:id="rId32"/>
    <p:sldId id="812" r:id="rId33"/>
    <p:sldId id="807" r:id="rId34"/>
    <p:sldId id="808" r:id="rId35"/>
    <p:sldId id="809" r:id="rId36"/>
    <p:sldId id="810" r:id="rId37"/>
    <p:sldId id="811" r:id="rId38"/>
    <p:sldId id="937" r:id="rId39"/>
    <p:sldId id="813" r:id="rId40"/>
    <p:sldId id="815" r:id="rId41"/>
    <p:sldId id="816" r:id="rId42"/>
    <p:sldId id="729" r:id="rId43"/>
    <p:sldId id="814" r:id="rId44"/>
    <p:sldId id="817" r:id="rId45"/>
    <p:sldId id="818" r:id="rId46"/>
    <p:sldId id="868" r:id="rId47"/>
    <p:sldId id="863" r:id="rId48"/>
    <p:sldId id="865" r:id="rId49"/>
    <p:sldId id="866" r:id="rId50"/>
    <p:sldId id="869" r:id="rId51"/>
    <p:sldId id="867" r:id="rId52"/>
    <p:sldId id="870" r:id="rId53"/>
    <p:sldId id="871" r:id="rId54"/>
    <p:sldId id="872" r:id="rId55"/>
    <p:sldId id="938" r:id="rId56"/>
    <p:sldId id="819" r:id="rId57"/>
    <p:sldId id="730" r:id="rId58"/>
    <p:sldId id="845" r:id="rId59"/>
    <p:sldId id="820" r:id="rId60"/>
    <p:sldId id="822" r:id="rId61"/>
    <p:sldId id="821" r:id="rId62"/>
    <p:sldId id="823" r:id="rId63"/>
    <p:sldId id="824" r:id="rId64"/>
    <p:sldId id="825" r:id="rId65"/>
    <p:sldId id="826" r:id="rId66"/>
    <p:sldId id="830" r:id="rId67"/>
    <p:sldId id="831" r:id="rId68"/>
    <p:sldId id="832" r:id="rId69"/>
    <p:sldId id="827" r:id="rId70"/>
    <p:sldId id="828" r:id="rId71"/>
    <p:sldId id="829" r:id="rId72"/>
    <p:sldId id="858" r:id="rId73"/>
    <p:sldId id="859" r:id="rId74"/>
    <p:sldId id="860" r:id="rId75"/>
    <p:sldId id="861" r:id="rId76"/>
    <p:sldId id="857" r:id="rId77"/>
    <p:sldId id="862" r:id="rId78"/>
    <p:sldId id="873" r:id="rId79"/>
    <p:sldId id="836" r:id="rId80"/>
    <p:sldId id="732" r:id="rId81"/>
    <p:sldId id="837" r:id="rId82"/>
    <p:sldId id="838" r:id="rId83"/>
    <p:sldId id="839" r:id="rId84"/>
    <p:sldId id="841" r:id="rId85"/>
    <p:sldId id="846" r:id="rId86"/>
    <p:sldId id="847" r:id="rId87"/>
    <p:sldId id="939" r:id="rId88"/>
    <p:sldId id="848" r:id="rId89"/>
    <p:sldId id="923" r:id="rId90"/>
    <p:sldId id="924" r:id="rId91"/>
    <p:sldId id="925" r:id="rId92"/>
    <p:sldId id="926" r:id="rId93"/>
    <p:sldId id="927" r:id="rId94"/>
    <p:sldId id="928" r:id="rId95"/>
    <p:sldId id="929" r:id="rId96"/>
    <p:sldId id="930" r:id="rId97"/>
    <p:sldId id="931" r:id="rId98"/>
    <p:sldId id="932" r:id="rId99"/>
    <p:sldId id="940" r:id="rId100"/>
    <p:sldId id="264"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tao li" initials="f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FFFFFF"/>
    <a:srgbClr val="D9D9D9"/>
    <a:srgbClr val="49504F"/>
    <a:srgbClr val="AD2B26"/>
    <a:srgbClr val="B70006"/>
    <a:srgbClr val="919191"/>
    <a:srgbClr val="333333"/>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6" autoAdjust="0"/>
    <p:restoredTop sz="85785" autoAdjust="0"/>
  </p:normalViewPr>
  <p:slideViewPr>
    <p:cSldViewPr snapToGrid="0">
      <p:cViewPr varScale="1">
        <p:scale>
          <a:sx n="78" d="100"/>
          <a:sy n="78" d="100"/>
        </p:scale>
        <p:origin x="326" y="65"/>
      </p:cViewPr>
      <p:guideLst/>
    </p:cSldViewPr>
  </p:slideViewPr>
  <p:notesTextViewPr>
    <p:cViewPr>
      <p:scale>
        <a:sx n="3" d="2"/>
        <a:sy n="3" d="2"/>
      </p:scale>
      <p:origin x="0" y="0"/>
    </p:cViewPr>
  </p:notesTextViewPr>
  <p:sorterViewPr>
    <p:cViewPr>
      <p:scale>
        <a:sx n="100" d="100"/>
        <a:sy n="100" d="100"/>
      </p:scale>
      <p:origin x="0" y="-1613"/>
    </p:cViewPr>
  </p:sorter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9.xml"/><Relationship Id="rId98" Type="http://schemas.openxmlformats.org/officeDocument/2006/relationships/slide" Target="slides/slide88.xml"/><Relationship Id="rId97" Type="http://schemas.openxmlformats.org/officeDocument/2006/relationships/slide" Target="slides/slide87.xml"/><Relationship Id="rId96" Type="http://schemas.openxmlformats.org/officeDocument/2006/relationships/slide" Target="slides/slide86.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notesMaster" Target="notesMasters/notesMaster1.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1.xml"/><Relationship Id="rId100" Type="http://schemas.openxmlformats.org/officeDocument/2006/relationships/slide" Target="slides/slide90.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40404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5" Type="http://schemas.openxmlformats.org/officeDocument/2006/relationships/theme" Target="../theme/theme6.xml"/><Relationship Id="rId14" Type="http://schemas.openxmlformats.org/officeDocument/2006/relationships/image" Target="../media/image4.png"/><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8.xml"/><Relationship Id="rId11" Type="http://schemas.openxmlformats.org/officeDocument/2006/relationships/image" Target="../media/image6.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endParaRPr lang="zh-CN" altLang="en-US" sz="4200" b="1" i="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endParaRPr lang="zh-CN" altLang="en-US" sz="4200" b="1" i="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第九章  数仓实战之滴滴出行</a:t>
            </a:r>
            <a:endParaRPr kumimoji="1" lang="zh-CN" altLang="en-US"/>
          </a:p>
        </p:txBody>
      </p:sp>
      <p:sp>
        <p:nvSpPr>
          <p:cNvPr id="3" name="文本占位符 2"/>
          <p:cNvSpPr>
            <a:spLocks noGrp="1"/>
          </p:cNvSpPr>
          <p:nvPr>
            <p:ph type="body" sz="quarter" idx="10"/>
          </p:nvPr>
        </p:nvSpPr>
        <p:spPr>
          <a:xfrm>
            <a:off x="3947070" y="2468880"/>
            <a:ext cx="1127125" cy="1148080"/>
          </a:xfrm>
        </p:spPr>
        <p:txBody>
          <a:bodyPr/>
          <a:lstStyle/>
          <a:p>
            <a:r>
              <a:rPr kumimoji="1" lang="en-US" altLang="zh-CN"/>
              <a:t>09</a:t>
            </a: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用户打车订单日志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545645" y="1271037"/>
            <a:ext cx="11586677" cy="584775"/>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b05b0034cba34ad4a707b4e67f681c71,15152042581,109.348825,36.068516,</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陕西省</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延安市</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,78.2,</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男</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软件工程</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,70</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后</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,4,1,2020-4-12 20:54,0,,2020-4-12 20:06</a:t>
            </a:r>
            <a:endPar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graphicFrame>
        <p:nvGraphicFramePr>
          <p:cNvPr id="7" name="表格 6"/>
          <p:cNvGraphicFramePr>
            <a:graphicFrameLocks noGrp="1"/>
          </p:cNvGraphicFramePr>
          <p:nvPr>
            <p:custDataLst>
              <p:tags r:id="rId1"/>
            </p:custDataLst>
          </p:nvPr>
        </p:nvGraphicFramePr>
        <p:xfrm>
          <a:off x="545645" y="2365469"/>
          <a:ext cx="10175240" cy="3963237"/>
        </p:xfrm>
        <a:graphic>
          <a:graphicData uri="http://schemas.openxmlformats.org/drawingml/2006/table">
            <a:tbl>
              <a:tblPr firstRow="1" firstCol="1" bandRow="1">
                <a:tableStyleId>{5C22544A-7EE6-4342-B048-85BDC9FD1C3A}</a:tableStyleId>
              </a:tblPr>
              <a:tblGrid>
                <a:gridCol w="4223145"/>
                <a:gridCol w="5952083"/>
              </a:tblGrid>
              <a:tr h="247015">
                <a:tc>
                  <a:txBody>
                    <a:bodyPr/>
                    <a:lstStyle/>
                    <a:p>
                      <a:pPr algn="just">
                        <a:spcBef>
                          <a:spcPts val="360"/>
                        </a:spcBef>
                        <a:spcAft>
                          <a:spcPts val="360"/>
                        </a:spcAft>
                      </a:pPr>
                      <a:r>
                        <a:rPr lang="en-US" sz="1600" b="0">
                          <a:effectLst/>
                          <a:ea typeface="阿里巴巴普惠体" panose="00020600040101010101"/>
                        </a:rPr>
                        <a:t>orderId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订单</a:t>
                      </a: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54268">
                <a:tc>
                  <a:txBody>
                    <a:bodyPr/>
                    <a:lstStyle/>
                    <a:p>
                      <a:pPr algn="just">
                        <a:spcBef>
                          <a:spcPts val="360"/>
                        </a:spcBef>
                        <a:spcAft>
                          <a:spcPts val="360"/>
                        </a:spcAft>
                      </a:pPr>
                      <a:r>
                        <a:rPr lang="en-US" sz="1600" b="0">
                          <a:effectLst/>
                          <a:ea typeface="阿里巴巴普惠体" panose="00020600040101010101"/>
                        </a:rPr>
                        <a:t>telephone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打车用户手机</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long</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用户发起打车的经度</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015">
                <a:tc>
                  <a:txBody>
                    <a:bodyPr/>
                    <a:lstStyle/>
                    <a:p>
                      <a:pPr algn="just">
                        <a:spcBef>
                          <a:spcPts val="360"/>
                        </a:spcBef>
                        <a:spcAft>
                          <a:spcPts val="360"/>
                        </a:spcAft>
                      </a:pPr>
                      <a:r>
                        <a:rPr lang="en-US" sz="1600" b="0" err="1">
                          <a:effectLst/>
                          <a:ea typeface="阿里巴巴普惠体" panose="00020600040101010101"/>
                        </a:rPr>
                        <a:t>lat</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用户发起打车的纬度</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province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所在省份</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city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所在城市</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es_money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预估打车费用</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gender</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用户信息</a:t>
                      </a:r>
                      <a:r>
                        <a:rPr lang="en-US" sz="1600" b="0">
                          <a:effectLst/>
                          <a:ea typeface="阿里巴巴普惠体" panose="00020600040101010101"/>
                        </a:rPr>
                        <a:t> - </a:t>
                      </a:r>
                      <a:r>
                        <a:rPr lang="zh-CN" sz="1600" b="0">
                          <a:effectLst/>
                          <a:ea typeface="阿里巴巴普惠体" panose="00020600040101010101"/>
                        </a:rPr>
                        <a:t>性别</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profession</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用户信息</a:t>
                      </a:r>
                      <a:r>
                        <a:rPr lang="en-US" sz="1600" b="0">
                          <a:effectLst/>
                          <a:ea typeface="阿里巴巴普惠体" panose="00020600040101010101"/>
                        </a:rPr>
                        <a:t> - </a:t>
                      </a:r>
                      <a:r>
                        <a:rPr lang="zh-CN" sz="1600" b="0">
                          <a:effectLst/>
                          <a:ea typeface="阿里巴巴普惠体" panose="00020600040101010101"/>
                        </a:rPr>
                        <a:t>行业</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age_range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年龄段（</a:t>
                      </a:r>
                      <a:r>
                        <a:rPr lang="en-US" sz="1600" b="0">
                          <a:effectLst/>
                          <a:ea typeface="阿里巴巴普惠体" panose="00020600040101010101"/>
                        </a:rPr>
                        <a:t>70</a:t>
                      </a:r>
                      <a:r>
                        <a:rPr lang="zh-CN" sz="1600" b="0">
                          <a:effectLst/>
                          <a:ea typeface="阿里巴巴普惠体" panose="00020600040101010101"/>
                        </a:rPr>
                        <a:t>后、</a:t>
                      </a:r>
                      <a:r>
                        <a:rPr lang="en-US" sz="1600" b="0">
                          <a:effectLst/>
                          <a:ea typeface="阿里巴巴普惠体" panose="00020600040101010101"/>
                        </a:rPr>
                        <a:t>80</a:t>
                      </a:r>
                      <a:r>
                        <a:rPr lang="zh-CN" sz="1600" b="0">
                          <a:effectLst/>
                          <a:ea typeface="阿里巴巴普惠体" panose="00020600040101010101"/>
                        </a:rPr>
                        <a:t>后、</a:t>
                      </a:r>
                      <a:r>
                        <a:rPr lang="en-US" sz="1600" b="0">
                          <a:effectLst/>
                          <a:ea typeface="阿里巴巴普惠体" panose="00020600040101010101"/>
                        </a:rPr>
                        <a:t>...</a:t>
                      </a:r>
                      <a:r>
                        <a:rPr lang="zh-CN" sz="1600" b="0">
                          <a:effectLst/>
                          <a:ea typeface="阿里巴巴普惠体" panose="00020600040101010101"/>
                        </a:rPr>
                        <a:t>）</a:t>
                      </a:r>
                      <a:endParaRPr lang="en-US" alt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tip</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小费</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subscribe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是否预约（</a:t>
                      </a:r>
                      <a:r>
                        <a:rPr lang="en-US" sz="1600" b="0">
                          <a:effectLst/>
                          <a:ea typeface="阿里巴巴普惠体" panose="00020600040101010101"/>
                        </a:rPr>
                        <a:t>0 - </a:t>
                      </a:r>
                      <a:r>
                        <a:rPr lang="zh-CN" sz="1600" b="0">
                          <a:effectLst/>
                          <a:ea typeface="阿里巴巴普惠体" panose="00020600040101010101"/>
                        </a:rPr>
                        <a:t>非预约、</a:t>
                      </a:r>
                      <a:r>
                        <a:rPr lang="en-US" sz="1600" b="0">
                          <a:effectLst/>
                          <a:ea typeface="阿里巴巴普惠体" panose="00020600040101010101"/>
                        </a:rPr>
                        <a:t>1 - </a:t>
                      </a:r>
                      <a:r>
                        <a:rPr lang="zh-CN" sz="1600" b="0">
                          <a:effectLst/>
                          <a:ea typeface="阿里巴巴普惠体" panose="00020600040101010101"/>
                        </a:rPr>
                        <a:t>预约）</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sub_time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预约时间</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is_agent</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是否代叫（</a:t>
                      </a:r>
                      <a:r>
                        <a:rPr lang="en-US" sz="1600" b="0">
                          <a:effectLst/>
                          <a:ea typeface="阿里巴巴普惠体" panose="00020600040101010101"/>
                        </a:rPr>
                        <a:t>0 - </a:t>
                      </a:r>
                      <a:r>
                        <a:rPr lang="zh-CN" sz="1600" b="0">
                          <a:effectLst/>
                          <a:ea typeface="阿里巴巴普惠体" panose="00020600040101010101"/>
                        </a:rPr>
                        <a:t>本人、</a:t>
                      </a:r>
                      <a:r>
                        <a:rPr lang="en-US" sz="1600" b="0">
                          <a:effectLst/>
                          <a:ea typeface="阿里巴巴普惠体" panose="00020600040101010101"/>
                        </a:rPr>
                        <a:t>1 - </a:t>
                      </a:r>
                      <a:r>
                        <a:rPr lang="zh-CN" sz="1600" b="0">
                          <a:effectLst/>
                          <a:ea typeface="阿里巴巴普惠体" panose="00020600040101010101"/>
                        </a:rPr>
                        <a:t>代叫）</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agent_telephone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预约人手机</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47303">
                <a:tc>
                  <a:txBody>
                    <a:bodyPr/>
                    <a:lstStyle/>
                    <a:p>
                      <a:pPr algn="just">
                        <a:spcBef>
                          <a:spcPts val="360"/>
                        </a:spcBef>
                        <a:spcAft>
                          <a:spcPts val="360"/>
                        </a:spcAft>
                      </a:pPr>
                      <a:r>
                        <a:rPr lang="en-US" sz="1600" b="0">
                          <a:effectLst/>
                          <a:ea typeface="阿里巴巴普惠体" panose="00020600040101010101"/>
                        </a:rPr>
                        <a:t>order_time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订单时间</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用户取消订单日志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当用户取消订单时，也会在系统后台产生一条日志。用户需求选择取消订单的原因</a:t>
            </a:r>
            <a:r>
              <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402702" y="1376212"/>
            <a:ext cx="6425681" cy="523759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用户取消订单日志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545645" y="1564033"/>
            <a:ext cx="11586677" cy="584775"/>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ae5c114b4c014634840c24373bcb83bb,13905227376,103.719252,26.314714,</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云南省</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曲靖市</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,19.5,</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男</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新能源</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,80</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后</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,4,2020-4-12 8:44</a:t>
            </a:r>
            <a:endPar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当用户取消订单时，也会在系统后台产生一条日志。用户需求选择取消订单的原因</a:t>
            </a:r>
            <a:r>
              <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545645" y="2396247"/>
          <a:ext cx="9839326" cy="3714995"/>
        </p:xfrm>
        <a:graphic>
          <a:graphicData uri="http://schemas.openxmlformats.org/drawingml/2006/table">
            <a:tbl>
              <a:tblPr firstRow="1" firstCol="1" bandRow="1">
                <a:tableStyleId>{5C22544A-7EE6-4342-B048-85BDC9FD1C3A}</a:tableStyleId>
              </a:tblPr>
              <a:tblGrid>
                <a:gridCol w="4083731"/>
                <a:gridCol w="5755595"/>
              </a:tblGrid>
              <a:tr h="271225">
                <a:tc>
                  <a:txBody>
                    <a:bodyPr/>
                    <a:lstStyle/>
                    <a:p>
                      <a:pPr algn="just">
                        <a:spcBef>
                          <a:spcPts val="360"/>
                        </a:spcBef>
                        <a:spcAft>
                          <a:spcPts val="360"/>
                        </a:spcAft>
                      </a:pPr>
                      <a:r>
                        <a:rPr lang="en-US" sz="1600">
                          <a:effectLst/>
                          <a:ea typeface="阿里巴巴普惠体" panose="00020600040101010101"/>
                        </a:rPr>
                        <a:t>orderId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订单</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cstm_telephone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客户联系电话</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long</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取消订单的经度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lat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取消订单的纬度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province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所在省份</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city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所在城市</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es_distance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预估距离</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gender</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性别</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profession</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行业</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age_range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年龄段</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0">
                <a:tc>
                  <a:txBody>
                    <a:bodyPr/>
                    <a:lstStyle/>
                    <a:p>
                      <a:pPr algn="just">
                        <a:spcBef>
                          <a:spcPts val="360"/>
                        </a:spcBef>
                        <a:spcAft>
                          <a:spcPts val="360"/>
                        </a:spcAft>
                      </a:pPr>
                      <a:r>
                        <a:rPr lang="en-US" sz="1600">
                          <a:effectLst/>
                          <a:ea typeface="阿里巴巴普惠体" panose="00020600040101010101"/>
                        </a:rPr>
                        <a:t>reason</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取消订单原因（</a:t>
                      </a:r>
                      <a:r>
                        <a:rPr lang="en-US" sz="1600">
                          <a:effectLst/>
                          <a:ea typeface="阿里巴巴普惠体" panose="00020600040101010101"/>
                        </a:rPr>
                        <a:t>1 - </a:t>
                      </a:r>
                      <a:r>
                        <a:rPr lang="zh-CN" sz="1600">
                          <a:effectLst/>
                          <a:ea typeface="阿里巴巴普惠体" panose="00020600040101010101"/>
                        </a:rPr>
                        <a:t>选择了其他交通方式、</a:t>
                      </a:r>
                      <a:r>
                        <a:rPr lang="en-US" sz="1600">
                          <a:effectLst/>
                          <a:ea typeface="阿里巴巴普惠体" panose="00020600040101010101"/>
                        </a:rPr>
                        <a:t>2 - </a:t>
                      </a:r>
                      <a:r>
                        <a:rPr lang="zh-CN" sz="1600">
                          <a:effectLst/>
                          <a:ea typeface="阿里巴巴普惠体" panose="00020600040101010101"/>
                        </a:rPr>
                        <a:t>与司机达成一致，取消订单、</a:t>
                      </a:r>
                      <a:r>
                        <a:rPr lang="en-US" sz="1600">
                          <a:effectLst/>
                          <a:ea typeface="阿里巴巴普惠体" panose="00020600040101010101"/>
                        </a:rPr>
                        <a:t>3 - </a:t>
                      </a:r>
                      <a:r>
                        <a:rPr lang="zh-CN" sz="1600">
                          <a:effectLst/>
                          <a:ea typeface="阿里巴巴普惠体" panose="00020600040101010101"/>
                        </a:rPr>
                        <a:t>投诉司机没来接我、</a:t>
                      </a:r>
                      <a:r>
                        <a:rPr lang="en-US" sz="1600">
                          <a:effectLst/>
                          <a:ea typeface="阿里巴巴普惠体" panose="00020600040101010101"/>
                        </a:rPr>
                        <a:t>4 - </a:t>
                      </a:r>
                      <a:r>
                        <a:rPr lang="zh-CN" sz="1600">
                          <a:effectLst/>
                          <a:ea typeface="阿里巴巴普惠体" panose="00020600040101010101"/>
                        </a:rPr>
                        <a:t>已不需要用车、</a:t>
                      </a:r>
                      <a:r>
                        <a:rPr lang="en-US" sz="1600">
                          <a:effectLst/>
                          <a:ea typeface="阿里巴巴普惠体" panose="00020600040101010101"/>
                        </a:rPr>
                        <a:t>5 - </a:t>
                      </a:r>
                      <a:r>
                        <a:rPr lang="zh-CN" sz="1600">
                          <a:effectLst/>
                          <a:ea typeface="阿里巴巴普惠体" panose="00020600040101010101"/>
                        </a:rPr>
                        <a:t>无理由取消订单）</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cancel_time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用户支付日志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当用户取消订单时，也会在系统后台产生一条日志。</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629553" y="1415182"/>
            <a:ext cx="6394774" cy="519862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用户支付日志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545645" y="1564033"/>
            <a:ext cx="11586677" cy="584775"/>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c182c4751bbb412e853e834803801352,b05b0034cba34ad4a707b4e67f681c71,109.348825,36.068516,</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陕西省</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延安市</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,124.5,72.3,8,44.6,0,,1,9.2,2020-4-12 16:37</a:t>
            </a:r>
            <a:endPar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用户点击确认支付后，系统后台会将用户的支持信息保存为一条日志。</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graphicFrame>
        <p:nvGraphicFramePr>
          <p:cNvPr id="4" name="表格 3"/>
          <p:cNvGraphicFramePr>
            <a:graphicFrameLocks noGrp="1"/>
          </p:cNvGraphicFramePr>
          <p:nvPr>
            <p:custDataLst>
              <p:tags r:id="rId1"/>
            </p:custDataLst>
          </p:nvPr>
        </p:nvGraphicFramePr>
        <p:xfrm>
          <a:off x="731522" y="2359027"/>
          <a:ext cx="8243792" cy="4255135"/>
        </p:xfrm>
        <a:graphic>
          <a:graphicData uri="http://schemas.openxmlformats.org/drawingml/2006/table">
            <a:tbl>
              <a:tblPr firstRow="1" firstCol="1" bandRow="1">
                <a:tableStyleId>{5C22544A-7EE6-4342-B048-85BDC9FD1C3A}</a:tableStyleId>
              </a:tblPr>
              <a:tblGrid>
                <a:gridCol w="3421518"/>
                <a:gridCol w="4822274"/>
              </a:tblGrid>
              <a:tr h="266065">
                <a:tc>
                  <a:txBody>
                    <a:bodyPr/>
                    <a:lstStyle/>
                    <a:p>
                      <a:pPr algn="just">
                        <a:spcBef>
                          <a:spcPts val="360"/>
                        </a:spcBef>
                        <a:spcAft>
                          <a:spcPts val="360"/>
                        </a:spcAft>
                      </a:pP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支付订单</a:t>
                      </a: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orderId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订单</a:t>
                      </a: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lng</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目的地的经度（支付地址）</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lat</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目的地的纬度（支付地址）</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province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省份</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city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城市</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total_money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车费总价</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real_pay_money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实际支付总额</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passenger_additional_money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乘客额外加价</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base_money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车费合计</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has_coupon</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是否使用优惠券（</a:t>
                      </a:r>
                      <a:r>
                        <a:rPr lang="en-US" sz="1600" b="0">
                          <a:effectLst/>
                          <a:ea typeface="阿里巴巴普惠体" panose="00020600040101010101"/>
                        </a:rPr>
                        <a:t>0 - </a:t>
                      </a:r>
                      <a:r>
                        <a:rPr lang="zh-CN" sz="1600" b="0">
                          <a:effectLst/>
                          <a:ea typeface="阿里巴巴普惠体" panose="00020600040101010101"/>
                        </a:rPr>
                        <a:t>不使用、</a:t>
                      </a:r>
                      <a:r>
                        <a:rPr lang="en-US" sz="1600" b="0">
                          <a:effectLst/>
                          <a:ea typeface="阿里巴巴普惠体" panose="00020600040101010101"/>
                        </a:rPr>
                        <a:t>1 - </a:t>
                      </a:r>
                      <a:r>
                        <a:rPr lang="zh-CN" sz="1600" b="0">
                          <a:effectLst/>
                          <a:ea typeface="阿里巴巴普惠体" panose="00020600040101010101"/>
                        </a:rPr>
                        <a:t>使用）</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6065">
                <a:tc>
                  <a:txBody>
                    <a:bodyPr/>
                    <a:lstStyle/>
                    <a:p>
                      <a:pPr algn="just">
                        <a:spcBef>
                          <a:spcPts val="360"/>
                        </a:spcBef>
                        <a:spcAft>
                          <a:spcPts val="360"/>
                        </a:spcAft>
                      </a:pPr>
                      <a:r>
                        <a:rPr lang="en-US" sz="1600" b="0">
                          <a:effectLst/>
                          <a:ea typeface="阿里巴巴普惠体" panose="00020600040101010101"/>
                        </a:rPr>
                        <a:t>coupon_total</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优惠券合计</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531848">
                <a:tc>
                  <a:txBody>
                    <a:bodyPr/>
                    <a:lstStyle/>
                    <a:p>
                      <a:pPr algn="just">
                        <a:spcBef>
                          <a:spcPts val="360"/>
                        </a:spcBef>
                        <a:spcAft>
                          <a:spcPts val="360"/>
                        </a:spcAft>
                      </a:pPr>
                      <a:r>
                        <a:rPr lang="en-US" sz="1600" b="0">
                          <a:effectLst/>
                          <a:ea typeface="阿里巴巴普惠体" panose="00020600040101010101"/>
                        </a:rPr>
                        <a:t>pay_way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支付方式（</a:t>
                      </a:r>
                      <a:r>
                        <a:rPr lang="en-US" sz="1600" b="0">
                          <a:effectLst/>
                          <a:ea typeface="阿里巴巴普惠体" panose="00020600040101010101"/>
                        </a:rPr>
                        <a:t>0 - </a:t>
                      </a:r>
                      <a:r>
                        <a:rPr lang="zh-CN" sz="1600" b="0">
                          <a:effectLst/>
                          <a:ea typeface="阿里巴巴普惠体" panose="00020600040101010101"/>
                        </a:rPr>
                        <a:t>微信支付、</a:t>
                      </a:r>
                      <a:r>
                        <a:rPr lang="en-US" sz="1600" b="0">
                          <a:effectLst/>
                          <a:ea typeface="阿里巴巴普惠体" panose="00020600040101010101"/>
                        </a:rPr>
                        <a:t>1 - </a:t>
                      </a:r>
                      <a:r>
                        <a:rPr lang="zh-CN" sz="1600" b="0">
                          <a:effectLst/>
                          <a:ea typeface="阿里巴巴普惠体" panose="00020600040101010101"/>
                        </a:rPr>
                        <a:t>支付宝支付、</a:t>
                      </a:r>
                      <a:r>
                        <a:rPr lang="en-US" sz="1600" b="0">
                          <a:effectLst/>
                          <a:ea typeface="阿里巴巴普惠体" panose="00020600040101010101"/>
                        </a:rPr>
                        <a:t>2 - QQ</a:t>
                      </a:r>
                      <a:r>
                        <a:rPr lang="zh-CN" sz="1600" b="0">
                          <a:effectLst/>
                          <a:ea typeface="阿里巴巴普惠体" panose="00020600040101010101"/>
                        </a:rPr>
                        <a:t>钱包支付、</a:t>
                      </a:r>
                      <a:r>
                        <a:rPr lang="en-US" sz="1600" b="0">
                          <a:effectLst/>
                          <a:ea typeface="阿里巴巴普惠体" panose="00020600040101010101"/>
                        </a:rPr>
                        <a:t>3 - </a:t>
                      </a:r>
                      <a:r>
                        <a:rPr lang="zh-CN" sz="1600" b="0">
                          <a:effectLst/>
                          <a:ea typeface="阿里巴巴普惠体" panose="00020600040101010101"/>
                        </a:rPr>
                        <a:t>一网通银行卡支付）</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mileage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里程（单位公里）</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pay_time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支付时间</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用户评价日志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10879" y="978040"/>
            <a:ext cx="10523528" cy="338554"/>
          </a:xfrm>
          <a:prstGeom prst="rect">
            <a:avLst/>
          </a:prstGeom>
          <a:noFill/>
        </p:spPr>
        <p:txBody>
          <a:bodyPr wrap="square">
            <a:spAutoFit/>
          </a:bodyPr>
          <a:lstStyle/>
          <a:p>
            <a:pPr>
              <a:spcBef>
                <a:spcPts val="360"/>
              </a:spcBef>
              <a:spcAft>
                <a:spcPts val="360"/>
              </a:spcAft>
              <a:defRPr/>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但我们点击提交评价后，系统后台也会产生一条日志</a:t>
            </a: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958020" y="1729320"/>
            <a:ext cx="5843997" cy="47447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用户评价日志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545645" y="1564033"/>
            <a:ext cx="11586677" cy="584775"/>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f9a212bf7a1f4f7399e2bea018ff52b3,b05b0034cba34ad4a707b4e67f681c71,15152042581,</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陕西省</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延安市</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,5,2020-4-12 17:34</a:t>
            </a:r>
            <a:endPar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但我们点击提交评价后，系统后台也会产生一条日志。</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731522" y="2471455"/>
          <a:ext cx="6438900" cy="2514600"/>
        </p:xfrm>
        <a:graphic>
          <a:graphicData uri="http://schemas.openxmlformats.org/drawingml/2006/table">
            <a:tbl>
              <a:tblPr firstRow="1" firstCol="1" bandRow="1">
                <a:tableStyleId>{5C22544A-7EE6-4342-B048-85BDC9FD1C3A}</a:tableStyleId>
              </a:tblPr>
              <a:tblGrid>
                <a:gridCol w="2672346"/>
                <a:gridCol w="3766393"/>
              </a:tblGrid>
              <a:tr h="423545">
                <a:tc>
                  <a:txBody>
                    <a:bodyPr/>
                    <a:lstStyle/>
                    <a:p>
                      <a:pPr algn="just">
                        <a:spcBef>
                          <a:spcPts val="360"/>
                        </a:spcBef>
                        <a:spcAft>
                          <a:spcPts val="360"/>
                        </a:spcAft>
                      </a:pP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评价日志唯一</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err="1">
                          <a:effectLst/>
                          <a:ea typeface="阿里巴巴普惠体" panose="00020600040101010101"/>
                        </a:rPr>
                        <a:t>orderId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订单</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passenger_telephone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用户电话</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passenger_province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用户所在省份</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passenger_city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用户所在城市</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0">
                <a:tc>
                  <a:txBody>
                    <a:bodyPr/>
                    <a:lstStyle/>
                    <a:p>
                      <a:pPr algn="just">
                        <a:spcBef>
                          <a:spcPts val="360"/>
                        </a:spcBef>
                        <a:spcAft>
                          <a:spcPts val="360"/>
                        </a:spcAft>
                      </a:pPr>
                      <a:r>
                        <a:rPr lang="en-US" sz="1600">
                          <a:effectLst/>
                          <a:ea typeface="阿里巴巴普惠体" panose="00020600040101010101"/>
                        </a:rPr>
                        <a:t>level</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评价等级（</a:t>
                      </a:r>
                      <a:r>
                        <a:rPr lang="en-US" sz="1600">
                          <a:effectLst/>
                          <a:ea typeface="阿里巴巴普惠体" panose="00020600040101010101"/>
                        </a:rPr>
                        <a:t>1 - </a:t>
                      </a:r>
                      <a:r>
                        <a:rPr lang="zh-CN" sz="1600">
                          <a:effectLst/>
                          <a:ea typeface="阿里巴巴普惠体" panose="00020600040101010101"/>
                        </a:rPr>
                        <a:t>一颗星、</a:t>
                      </a:r>
                      <a:r>
                        <a:rPr lang="en-US" sz="1600">
                          <a:effectLst/>
                          <a:ea typeface="阿里巴巴普惠体" panose="00020600040101010101"/>
                        </a:rPr>
                        <a:t>... 5 - </a:t>
                      </a:r>
                      <a:r>
                        <a:rPr lang="zh-CN" sz="1600">
                          <a:effectLst/>
                          <a:ea typeface="阿里巴巴普惠体" panose="00020600040101010101"/>
                        </a:rPr>
                        <a:t>五星）</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evaluate_time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评价时间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了解</a:t>
            </a:r>
            <a:r>
              <a:rPr lang="en-US" altLang="zh-CN" dirty="0"/>
              <a:t>4</a:t>
            </a:r>
            <a:r>
              <a:rPr lang="zh-CN" altLang="en-US" dirty="0"/>
              <a:t>张表结构以及字段信息</a:t>
            </a:r>
            <a:endParaRPr lang="zh-CN" altLang="en-US" dirty="0"/>
          </a:p>
          <a:p>
            <a:endParaRPr lang="zh-CN" altLang="en-US" dirty="0"/>
          </a:p>
        </p:txBody>
      </p:sp>
      <p:sp>
        <p:nvSpPr>
          <p:cNvPr id="4" name="标题 3"/>
          <p:cNvSpPr>
            <a:spLocks noGrp="1"/>
          </p:cNvSpPr>
          <p:nvPr>
            <p:ph type="title"/>
          </p:nvPr>
        </p:nvSpPr>
        <p:spPr/>
        <p:txBody>
          <a:bodyPr/>
          <a:lstStyle/>
          <a:p>
            <a:r>
              <a:rPr>
                <a:solidFill>
                  <a:schemeClr val="tx1"/>
                </a:solidFill>
                <a:sym typeface="+mn-ea"/>
              </a:rPr>
              <a:t>日志数据集介绍</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rgbClr val="FF0000"/>
                </a:solidFill>
              </a:rPr>
              <a:t>数据仓库构建</a:t>
            </a:r>
            <a:endParaRPr lang="en-US" altLang="zh-CN">
              <a:solidFill>
                <a:srgbClr val="FF0000"/>
              </a:solidFill>
            </a:endParaRPr>
          </a:p>
          <a:p>
            <a:r>
              <a:rPr lang="zh-CN" altLang="en-US"/>
              <a:t>数据分区表构建</a:t>
            </a:r>
            <a:endParaRPr lang="en-US" altLang="zh-CN"/>
          </a:p>
          <a:p>
            <a:r>
              <a:rPr lang="zh-CN" altLang="en-US"/>
              <a:t>数据预处理</a:t>
            </a:r>
            <a:endParaRPr lang="en-US" altLang="zh-CN"/>
          </a:p>
          <a:p>
            <a:r>
              <a:rPr lang="zh-CN" altLang="en-US"/>
              <a:t>订单指标分析</a:t>
            </a:r>
            <a:endParaRPr lang="en-US" altLang="zh-CN"/>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数仓分层</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26" name="文本框 25"/>
          <p:cNvSpPr txBox="1"/>
          <p:nvPr/>
        </p:nvSpPr>
        <p:spPr>
          <a:xfrm>
            <a:off x="524458" y="1112511"/>
            <a:ext cx="11143083" cy="4276725"/>
          </a:xfrm>
          <a:prstGeom prst="rect">
            <a:avLst/>
          </a:prstGeom>
          <a:noFill/>
        </p:spPr>
        <p:txBody>
          <a:bodyPr wrap="square">
            <a:spAutoFit/>
          </a:bodyPr>
          <a:lstStyle/>
          <a:p>
            <a:r>
              <a:rPr lang="zh-CN" altLang="en-US" sz="1600">
                <a:solidFill>
                  <a:srgbClr val="000000"/>
                </a:solidFill>
                <a:effectLst/>
                <a:latin typeface="Courier New" panose="02070309020205020404" pitchFamily="49" charset="0"/>
                <a:ea typeface="阿里巴巴普惠体" panose="00020600040101010101"/>
              </a:rPr>
              <a:t>我们的目标是分析用户打车的订单，进行各类的指标计算（指标，例如：订单的总数、订单的总支付金额等等）。</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latin typeface="Courier New" panose="02070309020205020404" pitchFamily="49" charset="0"/>
              <a:ea typeface="阿里巴巴普惠体" panose="00020600040101010101"/>
            </a:endParaRPr>
          </a:p>
          <a:p>
            <a:r>
              <a:rPr lang="zh-CN" altLang="en-US" sz="1600">
                <a:solidFill>
                  <a:srgbClr val="000000"/>
                </a:solidFill>
                <a:effectLst/>
                <a:latin typeface="Courier New" panose="02070309020205020404" pitchFamily="49" charset="0"/>
                <a:ea typeface="阿里巴巴普惠体" panose="00020600040101010101"/>
              </a:rPr>
              <a:t>我们之前学习过了</a:t>
            </a:r>
            <a:r>
              <a:rPr lang="en-US" altLang="zh-CN" sz="1600">
                <a:solidFill>
                  <a:srgbClr val="000000"/>
                </a:solidFill>
                <a:effectLst/>
                <a:latin typeface="Courier New" panose="02070309020205020404" pitchFamily="49" charset="0"/>
                <a:ea typeface="阿里巴巴普惠体" panose="00020600040101010101"/>
              </a:rPr>
              <a:t>HDFS</a:t>
            </a:r>
            <a:r>
              <a:rPr lang="zh-CN" altLang="en-US" sz="1600">
                <a:solidFill>
                  <a:srgbClr val="000000"/>
                </a:solidFill>
                <a:effectLst/>
                <a:latin typeface="Courier New" panose="02070309020205020404" pitchFamily="49" charset="0"/>
                <a:ea typeface="阿里巴巴普惠体" panose="00020600040101010101"/>
              </a:rPr>
              <a:t>以及</a:t>
            </a:r>
            <a:r>
              <a:rPr lang="en-US" altLang="zh-CN" sz="1600">
                <a:solidFill>
                  <a:srgbClr val="000000"/>
                </a:solidFill>
                <a:effectLst/>
                <a:latin typeface="Courier New" panose="02070309020205020404" pitchFamily="49" charset="0"/>
                <a:ea typeface="阿里巴巴普惠体" panose="00020600040101010101"/>
              </a:rPr>
              <a:t>Hive</a:t>
            </a:r>
            <a:r>
              <a:rPr lang="zh-CN" altLang="en-US" sz="1600">
                <a:solidFill>
                  <a:srgbClr val="000000"/>
                </a:solidFill>
                <a:effectLst/>
                <a:latin typeface="Courier New" panose="02070309020205020404" pitchFamily="49" charset="0"/>
                <a:ea typeface="阿里巴巴普惠体" panose="00020600040101010101"/>
              </a:rPr>
              <a:t>，所以，我们可以将日志数据上传到</a:t>
            </a:r>
            <a:r>
              <a:rPr lang="en-US" altLang="zh-CN" sz="1600">
                <a:solidFill>
                  <a:srgbClr val="000000"/>
                </a:solidFill>
                <a:effectLst/>
                <a:latin typeface="Courier New" panose="02070309020205020404" pitchFamily="49" charset="0"/>
                <a:ea typeface="阿里巴巴普惠体" panose="00020600040101010101"/>
              </a:rPr>
              <a:t>HDFS</a:t>
            </a:r>
            <a:r>
              <a:rPr lang="zh-CN" altLang="en-US" sz="1600">
                <a:solidFill>
                  <a:srgbClr val="000000"/>
                </a:solidFill>
                <a:effectLst/>
                <a:latin typeface="Courier New" panose="02070309020205020404" pitchFamily="49" charset="0"/>
                <a:ea typeface="阿里巴巴普惠体" panose="00020600040101010101"/>
              </a:rPr>
              <a:t>保存下来，每天都可以进行上传，</a:t>
            </a:r>
            <a:r>
              <a:rPr lang="en-US" altLang="zh-CN" sz="1600">
                <a:solidFill>
                  <a:srgbClr val="000000"/>
                </a:solidFill>
                <a:effectLst/>
                <a:latin typeface="Courier New" panose="02070309020205020404" pitchFamily="49" charset="0"/>
                <a:ea typeface="阿里巴巴普惠体" panose="00020600040101010101"/>
              </a:rPr>
              <a:t>HDFS</a:t>
            </a:r>
            <a:r>
              <a:rPr lang="zh-CN" altLang="en-US" sz="1600">
                <a:solidFill>
                  <a:srgbClr val="000000"/>
                </a:solidFill>
                <a:effectLst/>
                <a:latin typeface="Courier New" panose="02070309020205020404" pitchFamily="49" charset="0"/>
                <a:ea typeface="阿里巴巴普惠体" panose="00020600040101010101"/>
              </a:rPr>
              <a:t>可以保存海量的数据。同时，我们学习过了</a:t>
            </a:r>
            <a:r>
              <a:rPr lang="en-US" altLang="zh-CN" sz="1600">
                <a:solidFill>
                  <a:srgbClr val="000000"/>
                </a:solidFill>
                <a:effectLst/>
                <a:latin typeface="Courier New" panose="02070309020205020404" pitchFamily="49" charset="0"/>
                <a:ea typeface="阿里巴巴普惠体" panose="00020600040101010101"/>
              </a:rPr>
              <a:t>Hive</a:t>
            </a:r>
            <a:r>
              <a:rPr lang="zh-CN" altLang="en-US" sz="1600">
                <a:solidFill>
                  <a:srgbClr val="000000"/>
                </a:solidFill>
                <a:effectLst/>
                <a:latin typeface="Courier New" panose="02070309020205020404" pitchFamily="49" charset="0"/>
                <a:ea typeface="阿里巴巴普惠体" panose="00020600040101010101"/>
              </a:rPr>
              <a:t>，可以将</a:t>
            </a:r>
            <a:r>
              <a:rPr lang="en-US" altLang="zh-CN" sz="1600">
                <a:solidFill>
                  <a:srgbClr val="000000"/>
                </a:solidFill>
                <a:effectLst/>
                <a:latin typeface="Courier New" panose="02070309020205020404" pitchFamily="49" charset="0"/>
                <a:ea typeface="阿里巴巴普惠体" panose="00020600040101010101"/>
              </a:rPr>
              <a:t>HDFS</a:t>
            </a:r>
            <a:r>
              <a:rPr lang="zh-CN" altLang="en-US" sz="1600">
                <a:solidFill>
                  <a:srgbClr val="000000"/>
                </a:solidFill>
                <a:effectLst/>
                <a:latin typeface="Courier New" panose="02070309020205020404" pitchFamily="49" charset="0"/>
                <a:ea typeface="阿里巴巴普惠体" panose="00020600040101010101"/>
              </a:rPr>
              <a:t>中的数据文件，对应到</a:t>
            </a:r>
            <a:r>
              <a:rPr lang="en-US" altLang="zh-CN" sz="1600">
                <a:solidFill>
                  <a:srgbClr val="000000"/>
                </a:solidFill>
                <a:effectLst/>
                <a:latin typeface="Courier New" panose="02070309020205020404" pitchFamily="49" charset="0"/>
                <a:ea typeface="阿里巴巴普惠体" panose="00020600040101010101"/>
              </a:rPr>
              <a:t>Hive</a:t>
            </a:r>
            <a:r>
              <a:rPr lang="zh-CN" altLang="en-US" sz="1600">
                <a:solidFill>
                  <a:srgbClr val="000000"/>
                </a:solidFill>
                <a:effectLst/>
                <a:latin typeface="Courier New" panose="02070309020205020404" pitchFamily="49" charset="0"/>
                <a:ea typeface="阿里巴巴普惠体" panose="00020600040101010101"/>
              </a:rPr>
              <a:t>的表中。但需要考虑一个问题，就是业务系统的日志数据不一定是能够直接进行分析的，</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latin typeface="Courier New" panose="02070309020205020404" pitchFamily="49" charset="0"/>
              <a:ea typeface="阿里巴巴普惠体" panose="00020600040101010101"/>
            </a:endParaRPr>
          </a:p>
          <a:p>
            <a:r>
              <a:rPr lang="zh-CN" altLang="en-US" sz="1600">
                <a:solidFill>
                  <a:srgbClr val="000000"/>
                </a:solidFill>
                <a:effectLst/>
                <a:latin typeface="Courier New" panose="02070309020205020404" pitchFamily="49" charset="0"/>
                <a:ea typeface="阿里巴巴普惠体" panose="00020600040101010101"/>
              </a:rPr>
              <a:t>例如：我们需要分析不同时段的订单占比，凌晨有多少订单、早上有多少订单、上午有多少订单等。但是，我们发现，原始的日志文件中，并没有区分该订单的是哪个时间段的字段。所以，我们需要对日志文件的原始数据进行预处理，才能进行分析。</a:t>
            </a:r>
            <a:endParaRPr lang="zh-CN" altLang="en-US" sz="1600">
              <a:solidFill>
                <a:srgbClr val="000000"/>
              </a:solidFill>
              <a:effectLst/>
              <a:latin typeface="Courier New" panose="02070309020205020404" pitchFamily="49" charset="0"/>
              <a:ea typeface="阿里巴巴普惠体" panose="00020600040101010101"/>
            </a:endParaRPr>
          </a:p>
          <a:p>
            <a:endParaRPr lang="zh-CN" altLang="en-US" sz="1600">
              <a:solidFill>
                <a:srgbClr val="000000"/>
              </a:solidFill>
              <a:effectLst/>
              <a:latin typeface="Courier New" panose="02070309020205020404" pitchFamily="49" charset="0"/>
              <a:ea typeface="阿里巴巴普惠体" panose="00020600040101010101"/>
            </a:endParaRPr>
          </a:p>
          <a:p>
            <a:r>
              <a:rPr lang="zh-CN" altLang="en-US" sz="1600">
                <a:solidFill>
                  <a:srgbClr val="000000"/>
                </a:solidFill>
                <a:effectLst/>
                <a:latin typeface="Courier New" panose="02070309020205020404" pitchFamily="49" charset="0"/>
                <a:ea typeface="阿里巴巴普惠体" panose="00020600040101010101"/>
              </a:rPr>
              <a:t>我们会有这么几类数据要考虑：</a:t>
            </a:r>
            <a:endParaRPr lang="zh-CN" altLang="en-US"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1. </a:t>
            </a:r>
            <a:r>
              <a:rPr lang="zh-CN" altLang="en-US" sz="1600">
                <a:solidFill>
                  <a:srgbClr val="000000"/>
                </a:solidFill>
                <a:effectLst/>
                <a:latin typeface="Courier New" panose="02070309020205020404" pitchFamily="49" charset="0"/>
                <a:ea typeface="阿里巴巴普惠体" panose="00020600040101010101"/>
              </a:rPr>
              <a:t>原始日志数据（业务系统中保存的日志文件数据）</a:t>
            </a:r>
            <a:r>
              <a:rPr lang="en-US" altLang="zh-CN" sz="1600">
                <a:solidFill>
                  <a:srgbClr val="000000"/>
                </a:solidFill>
                <a:effectLst/>
                <a:latin typeface="Courier New" panose="02070309020205020404" pitchFamily="49" charset="0"/>
                <a:ea typeface="阿里巴巴普惠体" panose="00020600040101010101"/>
              </a:rPr>
              <a:t>   ods</a:t>
            </a:r>
            <a:endParaRPr lang="zh-CN" altLang="en-US"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2. </a:t>
            </a:r>
            <a:r>
              <a:rPr lang="zh-CN" altLang="en-US" sz="1600">
                <a:solidFill>
                  <a:srgbClr val="000000"/>
                </a:solidFill>
                <a:effectLst/>
                <a:latin typeface="Courier New" panose="02070309020205020404" pitchFamily="49" charset="0"/>
                <a:ea typeface="阿里巴巴普惠体" panose="00020600040101010101"/>
              </a:rPr>
              <a:t>预处理后的数据</a:t>
            </a:r>
            <a:r>
              <a:rPr lang="en-US" altLang="zh-CN" sz="1600">
                <a:solidFill>
                  <a:srgbClr val="000000"/>
                </a:solidFill>
                <a:effectLst/>
                <a:latin typeface="Courier New" panose="02070309020205020404" pitchFamily="49" charset="0"/>
                <a:ea typeface="阿里巴巴普惠体" panose="00020600040101010101"/>
              </a:rPr>
              <a:t> dw</a:t>
            </a:r>
            <a:endParaRPr lang="zh-CN" altLang="en-US"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3. </a:t>
            </a:r>
            <a:r>
              <a:rPr lang="zh-CN" altLang="en-US" sz="1600">
                <a:solidFill>
                  <a:srgbClr val="000000"/>
                </a:solidFill>
                <a:effectLst/>
                <a:latin typeface="Courier New" panose="02070309020205020404" pitchFamily="49" charset="0"/>
                <a:ea typeface="阿里巴巴普惠体" panose="00020600040101010101"/>
              </a:rPr>
              <a:t>分析结果数据</a:t>
            </a:r>
            <a:r>
              <a:rPr lang="en-US" altLang="zh-CN" sz="1600">
                <a:solidFill>
                  <a:srgbClr val="000000"/>
                </a:solidFill>
                <a:effectLst/>
                <a:latin typeface="Courier New" panose="02070309020205020404" pitchFamily="49" charset="0"/>
                <a:ea typeface="阿里巴巴普惠体" panose="00020600040101010101"/>
              </a:rPr>
              <a:t>  app</a:t>
            </a:r>
            <a:endParaRPr lang="zh-CN" altLang="en-US" sz="1600">
              <a:solidFill>
                <a:srgbClr val="000000"/>
              </a:solidFill>
              <a:effectLst/>
              <a:latin typeface="Courier New" panose="02070309020205020404" pitchFamily="49" charset="0"/>
              <a:ea typeface="阿里巴巴普惠体" panose="00020600040101010101"/>
            </a:endParaRPr>
          </a:p>
          <a:p>
            <a:endParaRPr lang="zh-CN" altLang="en-US" sz="1600">
              <a:solidFill>
                <a:srgbClr val="000000"/>
              </a:solidFill>
              <a:effectLst/>
              <a:latin typeface="Courier New" panose="02070309020205020404" pitchFamily="49" charset="0"/>
              <a:ea typeface="阿里巴巴普惠体" panose="00020600040101010101"/>
            </a:endParaRPr>
          </a:p>
          <a:p>
            <a:r>
              <a:rPr lang="zh-CN" altLang="en-US" sz="1600">
                <a:solidFill>
                  <a:srgbClr val="000000"/>
                </a:solidFill>
                <a:effectLst/>
                <a:latin typeface="Courier New" panose="02070309020205020404" pitchFamily="49" charset="0"/>
                <a:ea typeface="阿里巴巴普惠体" panose="00020600040101010101"/>
              </a:rPr>
              <a:t>这些数据我们都通过</a:t>
            </a:r>
            <a:r>
              <a:rPr lang="en-US" altLang="zh-CN" sz="1600">
                <a:solidFill>
                  <a:srgbClr val="000000"/>
                </a:solidFill>
                <a:effectLst/>
                <a:latin typeface="Courier New" panose="02070309020205020404" pitchFamily="49" charset="0"/>
                <a:ea typeface="阿里巴巴普惠体" panose="00020600040101010101"/>
              </a:rPr>
              <a:t>Hive</a:t>
            </a:r>
            <a:r>
              <a:rPr lang="zh-CN" altLang="en-US" sz="1600">
                <a:solidFill>
                  <a:srgbClr val="000000"/>
                </a:solidFill>
                <a:effectLst/>
                <a:latin typeface="Courier New" panose="02070309020205020404" pitchFamily="49" charset="0"/>
                <a:ea typeface="阿里巴巴普惠体" panose="00020600040101010101"/>
              </a:rPr>
              <a:t>来进行处理，因为</a:t>
            </a:r>
            <a:r>
              <a:rPr lang="en-US" altLang="zh-CN" sz="1600">
                <a:solidFill>
                  <a:srgbClr val="000000"/>
                </a:solidFill>
                <a:effectLst/>
                <a:latin typeface="Courier New" panose="02070309020205020404" pitchFamily="49" charset="0"/>
                <a:ea typeface="阿里巴巴普惠体" panose="00020600040101010101"/>
              </a:rPr>
              <a:t>Hive</a:t>
            </a:r>
            <a:r>
              <a:rPr lang="zh-CN" altLang="en-US" sz="1600">
                <a:solidFill>
                  <a:srgbClr val="000000"/>
                </a:solidFill>
                <a:effectLst/>
                <a:latin typeface="Courier New" panose="02070309020205020404" pitchFamily="49" charset="0"/>
                <a:ea typeface="阿里巴巴普惠体" panose="00020600040101010101"/>
              </a:rPr>
              <a:t>可以将数据映射为一张张的表，然后就可以通过编写</a:t>
            </a:r>
            <a:r>
              <a:rPr lang="en-US" altLang="zh-CN" sz="1600">
                <a:solidFill>
                  <a:srgbClr val="000000"/>
                </a:solidFill>
                <a:effectLst/>
                <a:latin typeface="Courier New" panose="02070309020205020404" pitchFamily="49" charset="0"/>
                <a:ea typeface="阿里巴巴普惠体" panose="00020600040101010101"/>
              </a:rPr>
              <a:t>HQL</a:t>
            </a:r>
            <a:r>
              <a:rPr lang="zh-CN" altLang="en-US" sz="1600">
                <a:solidFill>
                  <a:srgbClr val="000000"/>
                </a:solidFill>
                <a:effectLst/>
                <a:latin typeface="Courier New" panose="02070309020205020404" pitchFamily="49" charset="0"/>
                <a:ea typeface="阿里巴巴普惠体" panose="00020600040101010101"/>
              </a:rPr>
              <a:t>来处理数据了，简单、快捷、高效。为了区分以上这些数据，我们将这些数据对应的表分别保存在不同的数据库中。</a:t>
            </a:r>
            <a:endParaRPr lang="zh-CN" altLang="en-US" sz="1600">
              <a:solidFill>
                <a:srgbClr val="000000"/>
              </a:solidFill>
              <a:effectLst/>
              <a:latin typeface="Courier New" panose="02070309020205020404" pitchFamily="49" charset="0"/>
              <a:ea typeface="阿里巴巴普惠体" panose="00020600040101010101"/>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rgbClr val="FF0000"/>
                </a:solidFill>
              </a:rPr>
              <a:t>项目业务背景</a:t>
            </a:r>
            <a:endParaRPr lang="en-US" altLang="zh-CN">
              <a:solidFill>
                <a:srgbClr val="FF0000"/>
              </a:solidFill>
            </a:endParaRPr>
          </a:p>
          <a:p>
            <a:r>
              <a:rPr lang="zh-CN" altLang="en-US"/>
              <a:t>日志数据集介绍</a:t>
            </a:r>
            <a:endParaRPr lang="en-US" altLang="zh-CN"/>
          </a:p>
          <a:p>
            <a:r>
              <a:rPr lang="zh-CN" altLang="en-US"/>
              <a:t>数据仓库构建</a:t>
            </a:r>
            <a:endParaRPr lang="en-US" altLang="zh-CN"/>
          </a:p>
          <a:p>
            <a:r>
              <a:rPr lang="zh-CN" altLang="en-US"/>
              <a:t>数据分区表构建</a:t>
            </a:r>
            <a:endParaRPr lang="en-US" altLang="zh-CN"/>
          </a:p>
          <a:p>
            <a:r>
              <a:rPr lang="zh-CN" altLang="en-US"/>
              <a:t>数据预处理</a:t>
            </a:r>
            <a:endParaRPr lang="en-US" altLang="zh-CN"/>
          </a:p>
          <a:p>
            <a:r>
              <a:rPr lang="zh-CN" altLang="en-US"/>
              <a:t>订单指标分析</a:t>
            </a:r>
            <a:endParaRPr lang="en-US" altLang="zh-CN"/>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数仓分层</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710879" y="1120913"/>
            <a:ext cx="1114308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rPr>
              <a:t>为了方便组织、管理上述的三类数据，我们将数仓分成不同的层，简单来说，就是分别将三类不同的数据保存在</a:t>
            </a: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rPr>
              <a:t>Hive</a:t>
            </a:r>
            <a:r>
              <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rPr>
              <a:t>的不同数据库中。</a:t>
            </a:r>
            <a:endPar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endParaRPr>
          </a:p>
        </p:txBody>
      </p:sp>
      <p:graphicFrame>
        <p:nvGraphicFramePr>
          <p:cNvPr id="2" name="表格 1"/>
          <p:cNvGraphicFramePr>
            <a:graphicFrameLocks noGrp="1"/>
          </p:cNvGraphicFramePr>
          <p:nvPr>
            <p:custDataLst>
              <p:tags r:id="rId1"/>
            </p:custDataLst>
          </p:nvPr>
        </p:nvGraphicFramePr>
        <p:xfrm>
          <a:off x="1141703" y="2243553"/>
          <a:ext cx="7377144" cy="3018910"/>
        </p:xfrm>
        <a:graphic>
          <a:graphicData uri="http://schemas.openxmlformats.org/drawingml/2006/table">
            <a:tbl>
              <a:tblPr firstRow="1" firstCol="1" bandRow="1">
                <a:tableStyleId>{5C22544A-7EE6-4342-B048-85BDC9FD1C3A}</a:tableStyleId>
              </a:tblPr>
              <a:tblGrid>
                <a:gridCol w="2421133"/>
                <a:gridCol w="1377121"/>
                <a:gridCol w="3578890"/>
              </a:tblGrid>
              <a:tr h="603782">
                <a:tc>
                  <a:txBody>
                    <a:bodyPr/>
                    <a:lstStyle/>
                    <a:p>
                      <a:pPr algn="ctr">
                        <a:spcBef>
                          <a:spcPts val="360"/>
                        </a:spcBef>
                        <a:spcAft>
                          <a:spcPts val="360"/>
                        </a:spcAft>
                      </a:pPr>
                      <a:r>
                        <a:rPr lang="zh-CN" sz="1600">
                          <a:effectLst/>
                          <a:ea typeface="阿里巴巴普惠体" panose="00020600040101010101"/>
                        </a:rPr>
                        <a:t>数据类别</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spcBef>
                          <a:spcPts val="360"/>
                        </a:spcBef>
                        <a:spcAft>
                          <a:spcPts val="360"/>
                        </a:spcAft>
                      </a:pPr>
                      <a:r>
                        <a:rPr lang="zh-CN" sz="1600">
                          <a:effectLst/>
                          <a:ea typeface="阿里巴巴普惠体" panose="00020600040101010101"/>
                        </a:rPr>
                        <a:t>数据库名</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spcBef>
                          <a:spcPts val="360"/>
                        </a:spcBef>
                        <a:spcAft>
                          <a:spcPts val="360"/>
                        </a:spcAft>
                      </a:pPr>
                      <a:r>
                        <a:rPr lang="zh-CN" sz="1600">
                          <a:effectLst/>
                          <a:ea typeface="阿里巴巴普惠体" panose="00020600040101010101"/>
                        </a:rPr>
                        <a:t>分层名</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1207564">
                <a:tc>
                  <a:txBody>
                    <a:bodyPr/>
                    <a:lstStyle/>
                    <a:p>
                      <a:pPr algn="just">
                        <a:spcBef>
                          <a:spcPts val="360"/>
                        </a:spcBef>
                        <a:spcAft>
                          <a:spcPts val="360"/>
                        </a:spcAft>
                      </a:pPr>
                      <a:r>
                        <a:rPr lang="zh-CN" sz="1600">
                          <a:effectLst/>
                          <a:ea typeface="阿里巴巴普惠体" panose="00020600040101010101"/>
                        </a:rPr>
                        <a:t>原始日志数据（业务系统中保存的日志文件数据）</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en-US" sz="1600" err="1">
                          <a:effectLst/>
                          <a:ea typeface="阿里巴巴普惠体" panose="00020600040101010101"/>
                        </a:rPr>
                        <a:t>ods_didi</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zh-CN" sz="1600">
                          <a:effectLst/>
                          <a:ea typeface="阿里巴巴普惠体" panose="00020600040101010101"/>
                        </a:rPr>
                        <a:t>临时存储层</a:t>
                      </a:r>
                      <a:r>
                        <a:rPr lang="en-US" altLang="zh-CN" sz="1600">
                          <a:effectLst/>
                          <a:ea typeface="阿里巴巴普惠体" panose="00020600040101010101"/>
                        </a:rPr>
                        <a:t>(ODS)</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603782">
                <a:tc>
                  <a:txBody>
                    <a:bodyPr/>
                    <a:lstStyle/>
                    <a:p>
                      <a:pPr algn="just">
                        <a:spcBef>
                          <a:spcPts val="360"/>
                        </a:spcBef>
                        <a:spcAft>
                          <a:spcPts val="360"/>
                        </a:spcAft>
                      </a:pPr>
                      <a:r>
                        <a:rPr lang="zh-CN" sz="1600">
                          <a:effectLst/>
                          <a:ea typeface="阿里巴巴普惠体" panose="00020600040101010101"/>
                        </a:rPr>
                        <a:t>预处理后的数据</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en-US" sz="1600">
                          <a:effectLst/>
                          <a:ea typeface="阿里巴巴普惠体" panose="00020600040101010101"/>
                        </a:rPr>
                        <a:t>dw_didi</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zh-CN" sz="1600">
                          <a:effectLst/>
                          <a:ea typeface="阿里巴巴普惠体" panose="00020600040101010101"/>
                        </a:rPr>
                        <a:t>数据仓库层</a:t>
                      </a:r>
                      <a:r>
                        <a:rPr lang="en-US" altLang="zh-CN" sz="1600">
                          <a:effectLst/>
                          <a:ea typeface="阿里巴巴普惠体" panose="00020600040101010101"/>
                        </a:rPr>
                        <a:t>(DW)</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603782">
                <a:tc>
                  <a:txBody>
                    <a:bodyPr/>
                    <a:lstStyle/>
                    <a:p>
                      <a:pPr algn="just">
                        <a:spcBef>
                          <a:spcPts val="360"/>
                        </a:spcBef>
                        <a:spcAft>
                          <a:spcPts val="360"/>
                        </a:spcAft>
                      </a:pPr>
                      <a:r>
                        <a:rPr lang="zh-CN" sz="1600">
                          <a:effectLst/>
                          <a:ea typeface="阿里巴巴普惠体" panose="00020600040101010101"/>
                        </a:rPr>
                        <a:t>分析结果数据</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en-US" sz="1600">
                          <a:effectLst/>
                          <a:ea typeface="阿里巴巴普惠体" panose="00020600040101010101"/>
                        </a:rPr>
                        <a:t>app_didi</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just">
                        <a:spcBef>
                          <a:spcPts val="360"/>
                        </a:spcBef>
                        <a:spcAft>
                          <a:spcPts val="360"/>
                        </a:spcAft>
                      </a:pPr>
                      <a:r>
                        <a:rPr lang="zh-CN" sz="1600">
                          <a:effectLst/>
                          <a:ea typeface="阿里巴巴普惠体" panose="00020600040101010101"/>
                        </a:rPr>
                        <a:t>应用层</a:t>
                      </a:r>
                      <a:r>
                        <a:rPr lang="en-US" altLang="zh-CN" sz="1600">
                          <a:effectLst/>
                          <a:ea typeface="阿里巴巴普惠体" panose="00020600040101010101"/>
                        </a:rPr>
                        <a:t>(APP)</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创建数据库</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710879" y="1120913"/>
            <a:ext cx="1114308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  </a:t>
            </a:r>
            <a:r>
              <a:rPr lang="zh-CN" altLang="en-US" sz="1600">
                <a:solidFill>
                  <a:srgbClr val="000000"/>
                </a:solidFill>
                <a:latin typeface="Courier New" panose="02070309020205020404" pitchFamily="49" charset="0"/>
                <a:ea typeface="阿里巴巴普惠体" panose="00020600040101010101"/>
              </a:rPr>
              <a:t>根据之前的分析，我们的数仓架构为三层，接下来，创建三个数据库，分别用来管理每一层的表数据。</a:t>
            </a:r>
            <a:endParaRPr kumimoji="0" lang="zh-CN" altLang="en-US" sz="1600" b="0"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7" name="文本框 6"/>
          <p:cNvSpPr txBox="1"/>
          <p:nvPr/>
        </p:nvSpPr>
        <p:spPr>
          <a:xfrm>
            <a:off x="1033561" y="1818400"/>
            <a:ext cx="6097554" cy="2215991"/>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8000"/>
                </a:solidFill>
                <a:effectLst/>
                <a:latin typeface="Consolas" panose="020B0609020204030204" pitchFamily="49" charset="0"/>
                <a:ea typeface="Consolas" panose="020B0609020204030204" pitchFamily="49" charset="0"/>
                <a:cs typeface="Consolas" panose="020B0609020204030204" pitchFamily="49" charset="0"/>
              </a:rPr>
              <a:t>-- </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创建</a:t>
            </a:r>
            <a:r>
              <a:rPr lang="en-US" altLang="zh-CN" sz="1800" err="1">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ods</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库</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create database if not exists </a:t>
            </a:r>
            <a:r>
              <a:rPr lang="en-US" altLang="zh-CN" sz="1800" err="1">
                <a:solidFill>
                  <a:srgbClr val="0000FF"/>
                </a:solidFill>
                <a:effectLst/>
                <a:latin typeface="Consolas" panose="020B0609020204030204" pitchFamily="49" charset="0"/>
                <a:ea typeface="Consolas" panose="020B0609020204030204" pitchFamily="49" charset="0"/>
                <a:cs typeface="Consolas" panose="020B0609020204030204" pitchFamily="49" charset="0"/>
              </a:rPr>
              <a:t>ods_didi</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8000"/>
                </a:solidFill>
                <a:effectLst/>
                <a:latin typeface="Consolas" panose="020B0609020204030204" pitchFamily="49" charset="0"/>
                <a:ea typeface="Consolas" panose="020B0609020204030204" pitchFamily="49" charset="0"/>
                <a:cs typeface="Consolas" panose="020B0609020204030204" pitchFamily="49" charset="0"/>
              </a:rPr>
              <a:t>-- </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创建</a:t>
            </a:r>
            <a:r>
              <a:rPr lang="en-US" altLang="zh-CN" sz="1800" err="1">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dw</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库</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create database if not exists </a:t>
            </a:r>
            <a:r>
              <a:rPr lang="en-US" altLang="zh-CN" sz="1800" err="1">
                <a:solidFill>
                  <a:srgbClr val="0000FF"/>
                </a:solidFill>
                <a:effectLst/>
                <a:latin typeface="Consolas" panose="020B0609020204030204" pitchFamily="49" charset="0"/>
                <a:ea typeface="Consolas" panose="020B0609020204030204" pitchFamily="49" charset="0"/>
                <a:cs typeface="Consolas" panose="020B0609020204030204" pitchFamily="49" charset="0"/>
              </a:rPr>
              <a:t>dw_didi</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8000"/>
                </a:solidFill>
                <a:effectLst/>
                <a:latin typeface="Consolas" panose="020B0609020204030204" pitchFamily="49" charset="0"/>
                <a:ea typeface="Consolas" panose="020B0609020204030204" pitchFamily="49" charset="0"/>
                <a:cs typeface="Consolas" panose="020B0609020204030204" pitchFamily="49" charset="0"/>
              </a:rPr>
              <a:t>-- </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创建</a:t>
            </a:r>
            <a:r>
              <a:rPr lang="en-US"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app</a:t>
            </a:r>
            <a:r>
              <a:rPr lang="zh-CN" altLang="zh-CN" sz="18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库</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create database if not exists </a:t>
            </a:r>
            <a:r>
              <a:rPr lang="en-US" altLang="zh-CN" sz="1800" err="1">
                <a:solidFill>
                  <a:srgbClr val="0000FF"/>
                </a:solidFill>
                <a:effectLst/>
                <a:latin typeface="Consolas" panose="020B0609020204030204" pitchFamily="49" charset="0"/>
                <a:ea typeface="Consolas" panose="020B0609020204030204" pitchFamily="49" charset="0"/>
                <a:cs typeface="Consolas" panose="020B0609020204030204" pitchFamily="49" charset="0"/>
              </a:rPr>
              <a:t>app_didi</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在</a:t>
            </a:r>
            <a:r>
              <a:rPr lang="en-US" altLang="zh-CN" dirty="0"/>
              <a:t>hive</a:t>
            </a:r>
            <a:r>
              <a:rPr lang="zh-CN" altLang="en-US" dirty="0"/>
              <a:t>构建三层数据仓库</a:t>
            </a:r>
            <a:endParaRPr lang="zh-CN" altLang="en-US" dirty="0"/>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ods</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dw</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app</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
        <p:nvSpPr>
          <p:cNvPr id="4" name="标题 3"/>
          <p:cNvSpPr>
            <a:spLocks noGrp="1"/>
          </p:cNvSpPr>
          <p:nvPr>
            <p:ph type="title"/>
          </p:nvPr>
        </p:nvSpPr>
        <p:spPr/>
        <p:txBody>
          <a:bodyPr/>
          <a:lstStyle/>
          <a:p>
            <a:r>
              <a:rPr>
                <a:solidFill>
                  <a:schemeClr val="tx1"/>
                </a:solidFill>
                <a:sym typeface="+mn-ea"/>
              </a:rPr>
              <a:t>数据仓库构建</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chemeClr val="tx1"/>
                </a:solidFill>
              </a:rPr>
              <a:t>数据仓库构建</a:t>
            </a:r>
            <a:endParaRPr lang="en-US" altLang="zh-CN">
              <a:solidFill>
                <a:schemeClr val="tx1"/>
              </a:solidFill>
            </a:endParaRPr>
          </a:p>
          <a:p>
            <a:r>
              <a:rPr lang="zh-CN" altLang="en-US">
                <a:solidFill>
                  <a:srgbClr val="FF0000"/>
                </a:solidFill>
              </a:rPr>
              <a:t>数据分区表构建</a:t>
            </a:r>
            <a:endParaRPr lang="en-US" altLang="zh-CN">
              <a:solidFill>
                <a:srgbClr val="FF0000"/>
              </a:solidFill>
            </a:endParaRPr>
          </a:p>
          <a:p>
            <a:r>
              <a:rPr lang="zh-CN" altLang="en-US"/>
              <a:t>数据预处理</a:t>
            </a:r>
            <a:endParaRPr lang="en-US" altLang="zh-CN"/>
          </a:p>
          <a:p>
            <a:r>
              <a:rPr lang="zh-CN" altLang="en-US"/>
              <a:t>订单指标分析</a:t>
            </a:r>
            <a:endParaRPr lang="en-US" altLang="zh-CN"/>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创建表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710879" y="809884"/>
            <a:ext cx="11143083"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b="1" i="0" u="none" strike="noStrike" kern="1200" cap="none" spc="0" normalizeH="0" baseline="0" noProof="0" err="1">
                <a:ln>
                  <a:noFill/>
                </a:ln>
                <a:solidFill>
                  <a:srgbClr val="000000"/>
                </a:solidFill>
                <a:effectLst/>
                <a:uLnTx/>
                <a:uFillTx/>
                <a:latin typeface="Courier New" panose="02070309020205020404" pitchFamily="49" charset="0"/>
                <a:ea typeface="阿里巴巴普惠体" panose="00020600040101010101"/>
              </a:rPr>
              <a:t>ods</a:t>
            </a:r>
            <a:r>
              <a:rPr kumimoji="0" lang="zh-CN" altLang="en-US"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rPr>
              <a:t>创建用户打车订单表</a:t>
            </a:r>
            <a:endParaRPr kumimoji="0" lang="zh-CN" altLang="en-US"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endParaRPr>
          </a:p>
        </p:txBody>
      </p:sp>
      <p:sp>
        <p:nvSpPr>
          <p:cNvPr id="7" name="文本框 6"/>
          <p:cNvSpPr txBox="1"/>
          <p:nvPr/>
        </p:nvSpPr>
        <p:spPr>
          <a:xfrm>
            <a:off x="1024036" y="1531319"/>
            <a:ext cx="10004747" cy="5262245"/>
          </a:xfrm>
          <a:prstGeom prst="rect">
            <a:avLst/>
          </a:prstGeom>
          <a:solidFill>
            <a:srgbClr val="FFFFE4"/>
          </a:solidFill>
          <a:ln>
            <a:solidFill>
              <a:schemeClr val="tx1"/>
            </a:solidFill>
          </a:ln>
        </p:spPr>
        <p:txBody>
          <a:bodyPr wrap="square">
            <a:spAutoFit/>
          </a:bodyPr>
          <a:lstStyle/>
          <a:p>
            <a:r>
              <a:rPr lang="en-US" altLang="zh-CN" sz="1600">
                <a:solidFill>
                  <a:srgbClr val="008000"/>
                </a:solidFill>
                <a:effectLst/>
                <a:latin typeface="Courier New" panose="02070309020205020404" pitchFamily="49" charset="0"/>
                <a:ea typeface="阿里巴巴普惠体" panose="00020600040101010101"/>
              </a:rPr>
              <a:t>-- </a:t>
            </a:r>
            <a:r>
              <a:rPr lang="zh-CN" altLang="en-US" sz="1600">
                <a:solidFill>
                  <a:srgbClr val="008000"/>
                </a:solidFill>
                <a:effectLst/>
                <a:latin typeface="Courier New" panose="02070309020205020404" pitchFamily="49" charset="0"/>
                <a:ea typeface="阿里巴巴普惠体" panose="00020600040101010101"/>
              </a:rPr>
              <a:t>创建用户订单表结构 </a:t>
            </a:r>
            <a:endParaRPr lang="en-US" altLang="zh-CN" sz="1600">
              <a:solidFill>
                <a:srgbClr val="008000"/>
              </a:solidFill>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create table if not exists ods_didi.t_user_order(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orderId string comment '订单id',</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telephone string comment '打车用户手机',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lng string comment '用户发起打车的经度',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lat string comment '用户发起打车的纬度',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province string comment '所在省份',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city string comment '所在城市',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es_money double comment '预估打车费用',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gender string comment '用户信息 - 性别',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profession string comment '用户信息 - 行业',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age_range string comment '年龄段（70后、80后、...）',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tip double comment '小费',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subscribe int comment '是否预约（0 - 非预约、1 - 预约）',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sub_time string comment '预约时间',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is_agent int comment '是否代叫（0 - 本人、1 - 代叫）',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agent_telephone string comment '预约人手机',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order_time string comment '预约时间'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partitioned by (dt string comment '时间分区')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ROW FORMAT DELIMITED FIELDS TERMINATED BY ',' ; </a:t>
            </a:r>
            <a:endParaRPr lang="en-US" altLang="zh-CN" sz="1600">
              <a:effectLst/>
              <a:latin typeface="Courier New" panose="02070309020205020404" pitchFamily="49" charset="0"/>
              <a:ea typeface="阿里巴巴普惠体" panose="00020600040101010101"/>
            </a:endParaRPr>
          </a:p>
        </p:txBody>
      </p:sp>
      <p:sp>
        <p:nvSpPr>
          <p:cNvPr id="8" name="文本框 7"/>
          <p:cNvSpPr txBox="1"/>
          <p:nvPr/>
        </p:nvSpPr>
        <p:spPr>
          <a:xfrm>
            <a:off x="1024036" y="1091712"/>
            <a:ext cx="6097554" cy="369332"/>
          </a:xfrm>
          <a:prstGeom prst="rect">
            <a:avLst/>
          </a:prstGeom>
          <a:noFill/>
        </p:spPr>
        <p:txBody>
          <a:bodyPr wrap="square">
            <a:spAutoFit/>
          </a:bodyPr>
          <a:lstStyle/>
          <a:p>
            <a:pPr>
              <a:spcBef>
                <a:spcPts val="360"/>
              </a:spcBef>
              <a:spcAft>
                <a:spcPts val="360"/>
              </a:spcAft>
            </a:pPr>
            <a:r>
              <a:rPr lang="zh-CN" altLang="zh-CN" sz="1600">
                <a:effectLst/>
                <a:latin typeface="Yu Gothic UI Semilight" panose="020B0400000000000000" pitchFamily="34" charset="-128"/>
                <a:ea typeface="Yu Gothic UI Semilight" panose="020B0400000000000000" pitchFamily="34" charset="-128"/>
                <a:cs typeface="Times New Roman" panose="02020603050405020304" pitchFamily="18" charset="0"/>
              </a:rPr>
              <a:t>根据用户打车订单数据，我们需要创建按照日期分区的表</a:t>
            </a:r>
            <a:r>
              <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创建表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645565" y="800161"/>
            <a:ext cx="11143083"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1200" cap="none" spc="0" normalizeH="0" baseline="0" noProof="0" err="1">
                <a:ln>
                  <a:noFill/>
                </a:ln>
                <a:solidFill>
                  <a:srgbClr val="000000"/>
                </a:solidFill>
                <a:effectLst/>
                <a:uLnTx/>
                <a:uFillTx/>
                <a:latin typeface="Courier New" panose="02070309020205020404" pitchFamily="49" charset="0"/>
                <a:ea typeface="阿里巴巴普惠体" panose="00020600040101010101"/>
                <a:cs typeface="+mn-cs"/>
              </a:rPr>
              <a:t>ods</a:t>
            </a:r>
            <a:r>
              <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创建取消订单表</a:t>
            </a:r>
            <a:endPar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7" name="文本框 6"/>
          <p:cNvSpPr txBox="1"/>
          <p:nvPr/>
        </p:nvSpPr>
        <p:spPr>
          <a:xfrm>
            <a:off x="710879" y="1717567"/>
            <a:ext cx="11460478" cy="4030980"/>
          </a:xfrm>
          <a:prstGeom prst="rect">
            <a:avLst/>
          </a:prstGeom>
          <a:solidFill>
            <a:srgbClr val="FFFFE4"/>
          </a:solidFill>
          <a:ln>
            <a:solidFill>
              <a:schemeClr val="tx1"/>
            </a:solidFill>
          </a:ln>
        </p:spPr>
        <p:txBody>
          <a:bodyPr wrap="square">
            <a:spAutoFit/>
          </a:bodyPr>
          <a:lstStyle/>
          <a:p>
            <a:r>
              <a:rPr lang="en-US" altLang="zh-CN" sz="1600">
                <a:effectLst/>
                <a:latin typeface="Courier New" panose="02070309020205020404" pitchFamily="49" charset="0"/>
              </a:rPr>
              <a:t>create table if not exists ods_didi.t_user_cancel_order(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orderId string comment '订单ID',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cstm_telephone string comment '客户联系电话',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lng string comment '取消订单的经度',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lat string comment '取消订单的纬度',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province string comment '所在省份',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city string comment '所在城市',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es_distance double comment '预估距离',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gender string comment '性别',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profession string comment '行业',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age_range string comment '年龄段',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reason int comment '取消订单原因（1 - 选择了其他交通方式、2 - 与司机达成一致，取消订单、3 - 投诉司机没来接我、4 - 已不需要用车、5 - 无理由取消订单）',</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cancel_time string comment '取消时间' )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partitioned by (dt string comment '时间分区')</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ROW FORMAT DELIMITED FIELDS TERMINATED BY ',' ; </a:t>
            </a:r>
            <a:endParaRPr lang="en-US" altLang="zh-CN" sz="1600">
              <a:effectLst/>
              <a:latin typeface="Courier New" panose="02070309020205020404" pitchFamily="49" charset="0"/>
            </a:endParaRPr>
          </a:p>
        </p:txBody>
      </p:sp>
      <p:sp>
        <p:nvSpPr>
          <p:cNvPr id="8" name="文本框 7"/>
          <p:cNvSpPr txBox="1"/>
          <p:nvPr/>
        </p:nvSpPr>
        <p:spPr>
          <a:xfrm>
            <a:off x="731522" y="1201382"/>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根据用户</a:t>
            </a:r>
            <a:r>
              <a:rPr kumimoji="0" lang="zh-CN" altLang="en-US"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取消</a:t>
            </a: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订单数据，我们需要创建按照日期分区的表</a:t>
            </a:r>
            <a:r>
              <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创建表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645565" y="800161"/>
            <a:ext cx="11143083"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1200" cap="none" spc="0" normalizeH="0" baseline="0" noProof="0" err="1">
                <a:ln>
                  <a:noFill/>
                </a:ln>
                <a:solidFill>
                  <a:srgbClr val="000000"/>
                </a:solidFill>
                <a:effectLst/>
                <a:uLnTx/>
                <a:uFillTx/>
                <a:latin typeface="Courier New" panose="02070309020205020404" pitchFamily="49" charset="0"/>
                <a:ea typeface="阿里巴巴普惠体" panose="00020600040101010101"/>
                <a:cs typeface="+mn-cs"/>
              </a:rPr>
              <a:t>ods</a:t>
            </a:r>
            <a:r>
              <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rPr>
              <a:t>创建订单表</a:t>
            </a:r>
            <a:r>
              <a:rPr lang="zh-CN" altLang="en-US" b="1">
                <a:solidFill>
                  <a:srgbClr val="000000"/>
                </a:solidFill>
                <a:latin typeface="Courier New" panose="02070309020205020404" pitchFamily="49" charset="0"/>
                <a:ea typeface="阿里巴巴普惠体" panose="00020600040101010101"/>
              </a:rPr>
              <a:t>支付表</a:t>
            </a:r>
            <a:endPar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7" name="文本框 6"/>
          <p:cNvSpPr txBox="1"/>
          <p:nvPr/>
        </p:nvSpPr>
        <p:spPr>
          <a:xfrm>
            <a:off x="710879" y="1717567"/>
            <a:ext cx="11460478" cy="4523105"/>
          </a:xfrm>
          <a:prstGeom prst="rect">
            <a:avLst/>
          </a:prstGeom>
          <a:solidFill>
            <a:srgbClr val="FFFFE4"/>
          </a:solidFill>
          <a:ln>
            <a:solidFill>
              <a:schemeClr val="tx1"/>
            </a:solidFill>
          </a:ln>
        </p:spPr>
        <p:txBody>
          <a:bodyPr wrap="square">
            <a:spAutoFit/>
          </a:bodyPr>
          <a:lstStyle/>
          <a:p>
            <a:r>
              <a:rPr lang="en-US" altLang="zh-CN" sz="1600">
                <a:effectLst/>
                <a:latin typeface="Courier New" panose="02070309020205020404" pitchFamily="49" charset="0"/>
              </a:rPr>
              <a:t>create table if not exists ods_didi.t_user_pay_order(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id string comment '支付订单ID',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orderId string comment '订单ID',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lng string comment '目的地的经度（支付地址）',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lat string comment '目的地的纬度（支付地址）',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province string comment '省份',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city string comment '城市',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total_money double comment '车费总价',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real_pay_money double comment '实际支付总额',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passenger_additional_money double comment '乘客额外加价',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base_money double comment '车费合计',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has_coupon int comment '是否使用优惠券（0 - 不使用、1 - 使用）',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coupon_total double comment '优惠券合计',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pay_way int comment '支付方式（0 - 微信支付、1 - 支付宝支付、3 - QQ钱包支付、4 - 一网通银行卡支付）', mileage double comment '里程（单位公里）',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pay_time string comment '支付时间' )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partitioned by (dt string comment '时间分区')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ROW FORMAT DELIMITED FIELDS TERMINATED BY ',' ; </a:t>
            </a:r>
            <a:endParaRPr lang="en-US" altLang="zh-CN" sz="1600">
              <a:effectLst/>
              <a:latin typeface="Courier New" panose="02070309020205020404" pitchFamily="49" charset="0"/>
            </a:endParaRPr>
          </a:p>
        </p:txBody>
      </p:sp>
      <p:sp>
        <p:nvSpPr>
          <p:cNvPr id="8" name="文本框 7"/>
          <p:cNvSpPr txBox="1"/>
          <p:nvPr/>
        </p:nvSpPr>
        <p:spPr>
          <a:xfrm>
            <a:off x="731522" y="1201382"/>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根据用户订单</a:t>
            </a:r>
            <a:r>
              <a:rPr kumimoji="0" lang="zh-CN" altLang="en-US"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支付</a:t>
            </a: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数据，我们需要创建按照日期分区的表</a:t>
            </a:r>
            <a:r>
              <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创建表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731522" y="873267"/>
            <a:ext cx="11143083" cy="646331"/>
          </a:xfrm>
          <a:prstGeom prst="rect">
            <a:avLst/>
          </a:prstGeom>
          <a:noFill/>
        </p:spPr>
        <p:txBody>
          <a:bodyPr wrap="square">
            <a:spAutoFit/>
          </a:bodyPr>
          <a:lstStyle/>
          <a:p>
            <a:pPr marL="285750" indent="-285750">
              <a:buFont typeface="Wingdings" panose="05000000000000000000" pitchFamily="2" charset="2"/>
              <a:buChar char="l"/>
              <a:defRPr/>
            </a:pPr>
            <a:r>
              <a:rPr lang="en-US" altLang="zh-CN" sz="1800" b="1" err="1">
                <a:effectLst/>
                <a:latin typeface="微软雅黑" panose="020B0503020204020204" pitchFamily="34" charset="-122"/>
                <a:ea typeface="宋体" panose="02010600030101010101" pitchFamily="2" charset="-122"/>
                <a:cs typeface="宋体" panose="02010600030101010101" pitchFamily="2" charset="-122"/>
              </a:rPr>
              <a:t>ods</a:t>
            </a:r>
            <a:r>
              <a:rPr lang="zh-CN" altLang="zh-CN" b="1">
                <a:solidFill>
                  <a:srgbClr val="000000"/>
                </a:solidFill>
                <a:latin typeface="Courier New" panose="02070309020205020404" pitchFamily="49" charset="0"/>
                <a:ea typeface="阿里巴巴普惠体" panose="00020600040101010101"/>
              </a:rPr>
              <a:t>创建用户评价表</a:t>
            </a:r>
            <a:endParaRPr lang="zh-CN" altLang="zh-CN" b="1">
              <a:solidFill>
                <a:srgbClr val="000000"/>
              </a:solidFill>
              <a:latin typeface="Courier New" panose="02070309020205020404" pitchFamily="49" charset="0"/>
              <a:ea typeface="阿里巴巴普惠体" panose="00020600040101010101"/>
            </a:endParaRPr>
          </a:p>
          <a:p>
            <a:pPr marR="0" lvl="0" algn="l" defTabSz="914400" rtl="0" eaLnBrk="1" fontAlgn="auto" latinLnBrk="0" hangingPunct="1">
              <a:lnSpc>
                <a:spcPct val="100000"/>
              </a:lnSpc>
              <a:spcBef>
                <a:spcPts val="0"/>
              </a:spcBef>
              <a:spcAft>
                <a:spcPts val="0"/>
              </a:spcAft>
              <a:buClrTx/>
              <a:buSzTx/>
              <a:defRPr/>
            </a:pPr>
            <a:endPar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7" name="文本框 6"/>
          <p:cNvSpPr txBox="1"/>
          <p:nvPr/>
        </p:nvSpPr>
        <p:spPr>
          <a:xfrm>
            <a:off x="710879" y="1847713"/>
            <a:ext cx="11460478" cy="2553335"/>
          </a:xfrm>
          <a:prstGeom prst="rect">
            <a:avLst/>
          </a:prstGeom>
          <a:solidFill>
            <a:srgbClr val="FFFFE4"/>
          </a:solidFill>
          <a:ln>
            <a:solidFill>
              <a:schemeClr val="tx1"/>
            </a:solidFill>
          </a:ln>
        </p:spPr>
        <p:txBody>
          <a:bodyPr wrap="square">
            <a:spAutoFit/>
          </a:bodyPr>
          <a:lstStyle/>
          <a:p>
            <a:r>
              <a:rPr lang="en-US" altLang="zh-CN" sz="1600">
                <a:effectLst/>
                <a:latin typeface="Courier New" panose="02070309020205020404" pitchFamily="49" charset="0"/>
                <a:ea typeface="阿里巴巴普惠体" panose="00020600040101010101"/>
              </a:rPr>
              <a:t>create table if not exists ods_didi.t_user_evaluate(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id string comment '评价日志唯一ID',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orderId string comment '订单ID',</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passenger_telephone string comment '用户电话',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passenger_province string comment '用户所在省份',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passenger_city string comment '用户所在城市',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eva_level int comment '评价等级（1 - 一颗星、... 5 - 五星）',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eva_time string comment '评价时间' )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partitioned by (dt string comment '时间分区')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ROW FORMAT DELIMITED FIELDS TERMINATED BY ',' ; </a:t>
            </a:r>
            <a:endParaRPr lang="en-US" altLang="zh-CN" sz="1600">
              <a:effectLst/>
              <a:latin typeface="Courier New" panose="02070309020205020404" pitchFamily="49" charset="0"/>
              <a:ea typeface="阿里巴巴普惠体" panose="00020600040101010101"/>
            </a:endParaRPr>
          </a:p>
        </p:txBody>
      </p:sp>
      <p:sp>
        <p:nvSpPr>
          <p:cNvPr id="8" name="文本框 7"/>
          <p:cNvSpPr txBox="1"/>
          <p:nvPr/>
        </p:nvSpPr>
        <p:spPr>
          <a:xfrm>
            <a:off x="731522" y="1273598"/>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根据用户</a:t>
            </a:r>
            <a:r>
              <a:rPr kumimoji="0" lang="zh-CN" altLang="en-US"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评价</a:t>
            </a:r>
            <a:r>
              <a:rPr kumimoji="0" lang="zh-CN" altLang="zh-CN" sz="1600" b="0" i="0" u="none" strike="noStrike" kern="1200" cap="none" spc="0" normalizeH="0" baseline="0" noProof="0">
                <a:ln>
                  <a:noFill/>
                </a:ln>
                <a:solidFill>
                  <a:prstClr val="black"/>
                </a:solidFill>
                <a:effectLst/>
                <a:uLnTx/>
                <a:uFillTx/>
                <a:latin typeface="Yu Gothic UI Semilight" panose="020B0400000000000000" pitchFamily="34" charset="-128"/>
                <a:ea typeface="Yu Gothic UI Semilight" panose="020B0400000000000000" pitchFamily="34" charset="-128"/>
                <a:cs typeface="Times New Roman" panose="02020603050405020304" pitchFamily="18" charset="0"/>
              </a:rPr>
              <a:t>数据，我们需要创建按照日期分区的表</a:t>
            </a:r>
            <a:r>
              <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构建数据仓库</a:t>
            </a:r>
            <a:r>
              <a:rPr kumimoji="1" lang="en-US" altLang="zh-CN"/>
              <a:t>-</a:t>
            </a:r>
            <a:r>
              <a:rPr kumimoji="1" lang="zh-CN" altLang="en-US"/>
              <a:t>表数据加载</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6" name="文本框 25"/>
          <p:cNvSpPr txBox="1"/>
          <p:nvPr/>
        </p:nvSpPr>
        <p:spPr>
          <a:xfrm>
            <a:off x="710879" y="873267"/>
            <a:ext cx="11143083"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基于</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的日期分区</a:t>
            </a:r>
            <a:endParaRPr kumimoji="0" lang="zh-CN" altLang="en-US" sz="1800" b="1" i="0" u="none" strike="noStrike" kern="1200" cap="none" spc="0" normalizeH="0" baseline="0" noProof="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7" name="文本框 6"/>
          <p:cNvSpPr txBox="1"/>
          <p:nvPr/>
        </p:nvSpPr>
        <p:spPr>
          <a:xfrm>
            <a:off x="381644" y="2517098"/>
            <a:ext cx="11596277" cy="4246245"/>
          </a:xfrm>
          <a:prstGeom prst="rect">
            <a:avLst/>
          </a:prstGeom>
          <a:solidFill>
            <a:srgbClr val="FFFFE4"/>
          </a:solidFill>
          <a:ln>
            <a:solidFill>
              <a:schemeClr val="tx1"/>
            </a:solidFill>
          </a:ln>
        </p:spPr>
        <p:txBody>
          <a:bodyPr wrap="square">
            <a:spAutoFit/>
          </a:bodyPr>
          <a:lstStyle/>
          <a:p>
            <a:r>
              <a:rPr lang="en-US" altLang="zh-CN" sz="1800">
                <a:solidFill>
                  <a:srgbClr val="008000"/>
                </a:solidFill>
                <a:effectLst/>
                <a:latin typeface="Courier New" panose="02070309020205020404" pitchFamily="49" charset="0"/>
              </a:rPr>
              <a:t>--1</a:t>
            </a:r>
            <a:r>
              <a:rPr lang="zh-CN" altLang="en-US" sz="1800">
                <a:solidFill>
                  <a:srgbClr val="008000"/>
                </a:solidFill>
                <a:effectLst/>
                <a:latin typeface="Courier New" panose="02070309020205020404" pitchFamily="49" charset="0"/>
              </a:rPr>
              <a:t>、创建本地路径，上传源日志文件 </a:t>
            </a:r>
            <a:endParaRPr lang="en-US" altLang="zh-CN" sz="1800">
              <a:solidFill>
                <a:srgbClr val="008000"/>
              </a:solidFill>
              <a:effectLst/>
              <a:latin typeface="Courier New" panose="02070309020205020404" pitchFamily="49" charset="0"/>
            </a:endParaRPr>
          </a:p>
          <a:p>
            <a:r>
              <a:rPr lang="en-US" altLang="zh-CN" sz="1800" err="1">
                <a:solidFill>
                  <a:srgbClr val="000000"/>
                </a:solidFill>
                <a:effectLst/>
                <a:latin typeface="Courier New" panose="02070309020205020404" pitchFamily="49" charset="0"/>
              </a:rPr>
              <a:t>mkdir</a:t>
            </a:r>
            <a:r>
              <a:rPr lang="en-US" altLang="zh-CN" sz="1800">
                <a:solidFill>
                  <a:srgbClr val="000000"/>
                </a:solidFill>
                <a:effectLst/>
                <a:latin typeface="Courier New" panose="02070309020205020404" pitchFamily="49" charset="0"/>
              </a:rPr>
              <a:t> </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p </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export</a:t>
            </a:r>
            <a:r>
              <a:rPr lang="en-US" altLang="zh-CN" sz="1800" b="1">
                <a:solidFill>
                  <a:srgbClr val="000080"/>
                </a:solidFill>
                <a:effectLst/>
                <a:latin typeface="Courier New" panose="02070309020205020404" pitchFamily="49" charset="0"/>
              </a:rPr>
              <a:t>/</a:t>
            </a:r>
            <a:r>
              <a:rPr lang="en-US" altLang="zh-CN" sz="1800" b="1">
                <a:solidFill>
                  <a:srgbClr val="0000FF"/>
                </a:solidFill>
                <a:effectLst/>
                <a:latin typeface="Courier New" panose="02070309020205020404" pitchFamily="49" charset="0"/>
              </a:rPr>
              <a:t>data</a:t>
            </a:r>
            <a:r>
              <a:rPr lang="en-US" altLang="zh-CN" sz="1800" b="1">
                <a:solidFill>
                  <a:srgbClr val="000080"/>
                </a:solidFill>
                <a:effectLst/>
                <a:latin typeface="Courier New" panose="02070309020205020404" pitchFamily="49" charset="0"/>
              </a:rPr>
              <a:t>/</a:t>
            </a:r>
            <a:r>
              <a:rPr lang="en-US" altLang="zh-CN" sz="1800" err="1">
                <a:solidFill>
                  <a:srgbClr val="000000"/>
                </a:solidFill>
                <a:effectLst/>
                <a:latin typeface="Courier New" panose="02070309020205020404" pitchFamily="49" charset="0"/>
              </a:rPr>
              <a:t>didi</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endParaRPr lang="en-US" altLang="zh-CN" sz="1800">
              <a:solidFill>
                <a:srgbClr val="000000"/>
              </a:solidFill>
              <a:effectLst/>
              <a:latin typeface="Courier New" panose="02070309020205020404" pitchFamily="49" charset="0"/>
            </a:endParaRPr>
          </a:p>
          <a:p>
            <a:r>
              <a:rPr lang="en-US" altLang="zh-CN" sz="1800">
                <a:solidFill>
                  <a:srgbClr val="008000"/>
                </a:solidFill>
                <a:effectLst/>
                <a:latin typeface="Courier New" panose="02070309020205020404" pitchFamily="49" charset="0"/>
              </a:rPr>
              <a:t>--2</a:t>
            </a:r>
            <a:r>
              <a:rPr lang="zh-CN" altLang="en-US" sz="1800">
                <a:solidFill>
                  <a:srgbClr val="008000"/>
                </a:solidFill>
                <a:effectLst/>
                <a:latin typeface="Courier New" panose="02070309020205020404" pitchFamily="49" charset="0"/>
              </a:rPr>
              <a:t>、通过</a:t>
            </a:r>
            <a:r>
              <a:rPr lang="en-US" altLang="zh-CN" sz="1800">
                <a:solidFill>
                  <a:srgbClr val="008000"/>
                </a:solidFill>
                <a:effectLst/>
                <a:latin typeface="Courier New" panose="02070309020205020404" pitchFamily="49" charset="0"/>
              </a:rPr>
              <a:t>load</a:t>
            </a:r>
            <a:r>
              <a:rPr lang="zh-CN" altLang="en-US" sz="1800">
                <a:solidFill>
                  <a:srgbClr val="008000"/>
                </a:solidFill>
                <a:effectLst/>
                <a:latin typeface="Courier New" panose="02070309020205020404" pitchFamily="49" charset="0"/>
              </a:rPr>
              <a:t>命令给表加载数据，并指定分区 </a:t>
            </a:r>
            <a:endParaRPr lang="en-US" altLang="zh-CN" sz="1800">
              <a:solidFill>
                <a:srgbClr val="008000"/>
              </a:solidFill>
              <a:effectLst/>
              <a:latin typeface="Courier New" panose="02070309020205020404" pitchFamily="49" charset="0"/>
            </a:endParaRPr>
          </a:p>
          <a:p>
            <a:r>
              <a:rPr lang="en-US" altLang="zh-CN" sz="1800">
                <a:effectLst/>
                <a:latin typeface="Courier New" panose="02070309020205020404" pitchFamily="49" charset="0"/>
              </a:rPr>
              <a:t>load data local inpath '/export/data/didi/order.csv' into table ods_didi.t_user_order partition (dt='2020-04-12'); </a:t>
            </a:r>
            <a:endParaRPr lang="en-US" altLang="zh-CN" sz="1800">
              <a:effectLst/>
              <a:latin typeface="Courier New" panose="02070309020205020404" pitchFamily="49" charset="0"/>
            </a:endParaRPr>
          </a:p>
          <a:p>
            <a:endParaRPr lang="en-US" altLang="zh-CN" sz="1800">
              <a:effectLst/>
              <a:latin typeface="Courier New" panose="02070309020205020404" pitchFamily="49" charset="0"/>
            </a:endParaRPr>
          </a:p>
          <a:p>
            <a:r>
              <a:rPr lang="en-US" altLang="zh-CN" sz="1800">
                <a:effectLst/>
                <a:latin typeface="Courier New" panose="02070309020205020404" pitchFamily="49" charset="0"/>
              </a:rPr>
              <a:t>load data local inpath '/export/data/didi/cancel_order.csv' into table ods_didi.t_user_cancel_order partition (dt='2020-04-12');</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endParaRPr lang="en-US" altLang="zh-CN" b="1">
              <a:solidFill>
                <a:srgbClr val="000000"/>
              </a:solidFill>
              <a:latin typeface="Courier New" panose="02070309020205020404" pitchFamily="49" charset="0"/>
            </a:endParaRPr>
          </a:p>
          <a:p>
            <a:r>
              <a:rPr lang="en-US" altLang="zh-CN" sz="1800">
                <a:effectLst/>
                <a:latin typeface="Courier New" panose="02070309020205020404" pitchFamily="49" charset="0"/>
              </a:rPr>
              <a:t>load data local inpath '/export/data/didi/pay.csv' into table ods_didi.t_user_pay_order partition (dt='2020-04-12'); </a:t>
            </a:r>
            <a:endParaRPr lang="en-US" altLang="zh-CN" sz="1800">
              <a:effectLst/>
              <a:latin typeface="Courier New" panose="02070309020205020404" pitchFamily="49" charset="0"/>
            </a:endParaRPr>
          </a:p>
          <a:p>
            <a:endParaRPr lang="en-US" altLang="zh-CN" sz="1800">
              <a:effectLst/>
              <a:latin typeface="Courier New" panose="02070309020205020404" pitchFamily="49" charset="0"/>
            </a:endParaRPr>
          </a:p>
          <a:p>
            <a:r>
              <a:rPr lang="en-US" altLang="zh-CN" sz="1800">
                <a:effectLst/>
                <a:latin typeface="Courier New" panose="02070309020205020404" pitchFamily="49" charset="0"/>
              </a:rPr>
              <a:t>load data local inpath '/export/data/didi/evaluate.csv' into table ods_didi.t_user_evaluate partition (dt='2020-04-12');</a:t>
            </a:r>
            <a:endParaRPr lang="en-US" altLang="zh-CN" sz="1800">
              <a:effectLst/>
              <a:latin typeface="Courier New" panose="02070309020205020404" pitchFamily="49" charset="0"/>
            </a:endParaRPr>
          </a:p>
        </p:txBody>
      </p:sp>
      <p:sp>
        <p:nvSpPr>
          <p:cNvPr id="8" name="文本框 7"/>
          <p:cNvSpPr txBox="1"/>
          <p:nvPr/>
        </p:nvSpPr>
        <p:spPr>
          <a:xfrm>
            <a:off x="608242" y="1519598"/>
            <a:ext cx="11143082" cy="1210588"/>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大规模数据的处理，必须要构建分区。我们此处的需求每天都会进行数据分析，采用的是</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T+1</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的模式。就是假设今天是</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2021-01-01</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，那么</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1</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月</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1</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日的分析结果在第二天才能看到，也就是</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2021-01-02</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查看到上一天的数据分析结果。此处，我们采用最常用的分区方式，使用日期来进行分区。</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0" marR="0" lvl="0" indent="0" algn="l" defTabSz="914400" rtl="0" eaLnBrk="1" fontAlgn="auto" latinLnBrk="0" hangingPunct="1">
              <a:lnSpc>
                <a:spcPct val="100000"/>
              </a:lnSpc>
              <a:spcBef>
                <a:spcPts val="360"/>
              </a:spcBef>
              <a:spcAft>
                <a:spcPts val="360"/>
              </a:spcAft>
              <a:buClrTx/>
              <a:buSzTx/>
              <a:buFontTx/>
              <a:buNone/>
              <a:defRPr/>
            </a:pPr>
            <a:endParaRPr kumimoji="0" lang="zh-CN" altLang="zh-CN"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在</a:t>
            </a:r>
            <a:r>
              <a:rPr lang="en-US" dirty="0"/>
              <a:t>ods</a:t>
            </a:r>
            <a:r>
              <a:rPr lang="zh-CN" altLang="en-US" dirty="0"/>
              <a:t>层创建表</a:t>
            </a:r>
            <a:endParaRPr lang="zh-CN" altLang="en-US" dirty="0"/>
          </a:p>
        </p:txBody>
      </p:sp>
      <p:sp>
        <p:nvSpPr>
          <p:cNvPr id="4" name="标题 3"/>
          <p:cNvSpPr>
            <a:spLocks noGrp="1"/>
          </p:cNvSpPr>
          <p:nvPr>
            <p:ph type="title"/>
          </p:nvPr>
        </p:nvSpPr>
        <p:spPr/>
        <p:txBody>
          <a:bodyPr/>
          <a:lstStyle/>
          <a:p>
            <a:r>
              <a:rPr>
                <a:solidFill>
                  <a:schemeClr val="tx1"/>
                </a:solidFill>
                <a:sym typeface="+mn-ea"/>
              </a:rPr>
              <a:t>数据分区表构建</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项目业务背景</a:t>
            </a:r>
            <a:r>
              <a:rPr kumimoji="1" lang="en-US" altLang="zh-CN"/>
              <a:t>-</a:t>
            </a:r>
            <a:r>
              <a:rPr kumimoji="1" lang="zh-CN" altLang="en-US"/>
              <a:t>业务介绍</a:t>
            </a:r>
            <a:endParaRPr kumimoji="1" lang="zh-CN" altLang="en-US"/>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sp>
        <p:nvSpPr>
          <p:cNvPr id="8" name="文本框 7"/>
          <p:cNvSpPr txBox="1"/>
          <p:nvPr/>
        </p:nvSpPr>
        <p:spPr>
          <a:xfrm>
            <a:off x="575724" y="1162189"/>
            <a:ext cx="10749598" cy="5262245"/>
          </a:xfrm>
          <a:prstGeom prst="rect">
            <a:avLst/>
          </a:prstGeom>
          <a:noFill/>
        </p:spPr>
        <p:txBody>
          <a:bodyPr wrap="square">
            <a:spAutoFit/>
          </a:bodyPr>
          <a:lstStyle/>
          <a:p>
            <a:r>
              <a:rPr lang="zh-CN" altLang="zh-CN"/>
              <a:t>滴滴拥有超过</a:t>
            </a:r>
            <a:r>
              <a:rPr lang="en-US" altLang="zh-CN"/>
              <a:t>4.5</a:t>
            </a:r>
            <a:r>
              <a:rPr lang="zh-CN" altLang="zh-CN"/>
              <a:t>亿用户，在中国</a:t>
            </a:r>
            <a:r>
              <a:rPr lang="en-US" altLang="zh-CN"/>
              <a:t>400</a:t>
            </a:r>
            <a:r>
              <a:rPr lang="zh-CN" altLang="zh-CN"/>
              <a:t>多个城市开展服务，每天的订单量高达</a:t>
            </a:r>
            <a:r>
              <a:rPr lang="en-US" altLang="zh-CN"/>
              <a:t>2500W</a:t>
            </a:r>
            <a:r>
              <a:rPr lang="zh-CN" altLang="zh-CN"/>
              <a:t>，每天要处理的数据量</a:t>
            </a:r>
            <a:r>
              <a:rPr lang="en-US" altLang="zh-CN"/>
              <a:t>4500TB</a:t>
            </a:r>
            <a:r>
              <a:rPr lang="zh-CN" altLang="zh-CN"/>
              <a:t>。仅仅在北京，工作日的早高峰一分钟内就会有超过</a:t>
            </a:r>
            <a:r>
              <a:rPr lang="en-US" altLang="zh-CN"/>
              <a:t>1600</a:t>
            </a:r>
            <a:r>
              <a:rPr lang="zh-CN" altLang="zh-CN"/>
              <a:t>人在使用滴滴打车。通过对这些数据进行分析，了解到不同区域、不同时段运营情况。通过这些出行大数据，还可以看到不同城市的教育、医疗资源的分布，长期观察对城市经济、社会资源的发展、变迁情况，有非常有研究价值。</a:t>
            </a:r>
            <a:endParaRPr lang="zh-CN" altLang="zh-CN"/>
          </a:p>
          <a:p>
            <a:r>
              <a:rPr lang="en-US" altLang="zh-CN"/>
              <a:t> </a:t>
            </a:r>
            <a:endParaRPr lang="zh-CN" altLang="zh-CN"/>
          </a:p>
          <a:p>
            <a:r>
              <a:rPr lang="zh-CN" altLang="zh-CN"/>
              <a:t>本次的案例将某出行打车的日志数据来进行数据分析，例如：我们需要统计某一天订单量是多少、预约订单与非预约订单的占比是多少、不同时段订单占比等。</a:t>
            </a:r>
            <a:endParaRPr lang="en-US" altLang="zh-CN"/>
          </a:p>
          <a:p>
            <a:endParaRPr lang="en-US" altLang="zh-CN" sz="1600">
              <a:ea typeface="阿里巴巴普惠体" panose="00020600040101010101"/>
            </a:endParaRPr>
          </a:p>
          <a:p>
            <a:r>
              <a:rPr lang="zh-CN" altLang="zh-CN"/>
              <a:t>通过本案例，我们将使用以下技术来进行数据分析：</a:t>
            </a:r>
            <a:endParaRPr lang="en-US" altLang="zh-CN">
              <a:solidFill>
                <a:srgbClr val="FF0000"/>
              </a:solidFill>
            </a:endParaRPr>
          </a:p>
          <a:p>
            <a:pPr lvl="1"/>
            <a:endParaRPr lang="en-US" altLang="zh-CN">
              <a:solidFill>
                <a:srgbClr val="FF0000"/>
              </a:solidFill>
            </a:endParaRPr>
          </a:p>
          <a:p>
            <a:pPr lvl="1"/>
            <a:r>
              <a:rPr lang="en-US" altLang="zh-CN">
                <a:solidFill>
                  <a:srgbClr val="FF0000"/>
                </a:solidFill>
              </a:rPr>
              <a:t>HDFS</a:t>
            </a:r>
            <a:endParaRPr lang="zh-CN" altLang="zh-CN">
              <a:solidFill>
                <a:srgbClr val="FF0000"/>
              </a:solidFill>
            </a:endParaRPr>
          </a:p>
          <a:p>
            <a:pPr lvl="1"/>
            <a:r>
              <a:rPr lang="en-US" altLang="zh-CN">
                <a:solidFill>
                  <a:srgbClr val="FF0000"/>
                </a:solidFill>
              </a:rPr>
              <a:t>Hive</a:t>
            </a:r>
            <a:endParaRPr lang="zh-CN" altLang="zh-CN">
              <a:solidFill>
                <a:srgbClr val="FF0000"/>
              </a:solidFill>
            </a:endParaRPr>
          </a:p>
          <a:p>
            <a:pPr lvl="1"/>
            <a:r>
              <a:rPr lang="en-US" altLang="zh-CN">
                <a:solidFill>
                  <a:srgbClr val="FF0000"/>
                </a:solidFill>
              </a:rPr>
              <a:t>Spark SQL</a:t>
            </a:r>
            <a:endParaRPr lang="zh-CN" altLang="zh-CN">
              <a:solidFill>
                <a:srgbClr val="FF0000"/>
              </a:solidFill>
            </a:endParaRPr>
          </a:p>
          <a:p>
            <a:pPr lvl="1"/>
            <a:r>
              <a:rPr lang="en-US" altLang="zh-CN">
                <a:solidFill>
                  <a:srgbClr val="FF0000"/>
                </a:solidFill>
              </a:rPr>
              <a:t>Zeppelin</a:t>
            </a:r>
            <a:endParaRPr lang="en-US" altLang="zh-CN">
              <a:solidFill>
                <a:srgbClr val="FF0000"/>
              </a:solidFill>
            </a:endParaRPr>
          </a:p>
          <a:p>
            <a:pPr lvl="1"/>
            <a:r>
              <a:rPr lang="en-US" altLang="zh-CN">
                <a:solidFill>
                  <a:srgbClr val="FF0000"/>
                </a:solidFill>
              </a:rPr>
              <a:t>Sqoop</a:t>
            </a:r>
            <a:endParaRPr lang="en-US" altLang="zh-CN">
              <a:solidFill>
                <a:srgbClr val="FF0000"/>
              </a:solidFill>
            </a:endParaRPr>
          </a:p>
          <a:p>
            <a:pPr lvl="1"/>
            <a:r>
              <a:rPr lang="en-US" altLang="zh-CN">
                <a:solidFill>
                  <a:srgbClr val="FF0000"/>
                </a:solidFill>
              </a:rPr>
              <a:t>mysql</a:t>
            </a:r>
            <a:endParaRPr lang="en-US" altLang="zh-CN">
              <a:solidFill>
                <a:srgbClr val="FF0000"/>
              </a:solidFill>
            </a:endParaRPr>
          </a:p>
          <a:p>
            <a:pPr lvl="1"/>
            <a:r>
              <a:rPr lang="en-US" altLang="zh-CN">
                <a:solidFill>
                  <a:srgbClr val="FF0000"/>
                </a:solidFill>
              </a:rPr>
              <a:t>fineBI</a:t>
            </a:r>
            <a:endParaRPr lang="zh-CN" altLang="zh-CN">
              <a:solidFill>
                <a:srgbClr val="FF0000"/>
              </a:solidFill>
            </a:endParaRPr>
          </a:p>
          <a:p>
            <a:endParaRPr lang="en-US" altLang="zh-CN" sz="1600">
              <a:ea typeface="阿里巴巴普惠体" panose="00020600040101010101"/>
            </a:endParaRPr>
          </a:p>
          <a:p>
            <a:endParaRPr lang="zh-CN" altLang="en-US" sz="1600">
              <a:ea typeface="Alibaba PuHuiTi B"/>
            </a:endParaRPr>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pic>
        <p:nvPicPr>
          <p:cNvPr id="2" name="图片 1"/>
          <p:cNvPicPr>
            <a:picLocks noChangeAspect="1"/>
          </p:cNvPicPr>
          <p:nvPr/>
        </p:nvPicPr>
        <p:blipFill>
          <a:blip r:embed="rId1"/>
          <a:stretch>
            <a:fillRect/>
          </a:stretch>
        </p:blipFill>
        <p:spPr>
          <a:xfrm>
            <a:off x="5622290" y="3886200"/>
            <a:ext cx="5702935" cy="26257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chemeClr val="tx1"/>
                </a:solidFill>
              </a:rPr>
              <a:t>数据仓库构建</a:t>
            </a:r>
            <a:endParaRPr lang="en-US" altLang="zh-CN">
              <a:solidFill>
                <a:schemeClr val="tx1"/>
              </a:solidFill>
            </a:endParaRPr>
          </a:p>
          <a:p>
            <a:r>
              <a:rPr lang="zh-CN" altLang="en-US">
                <a:solidFill>
                  <a:schemeClr val="tx1"/>
                </a:solidFill>
              </a:rPr>
              <a:t>数据分区表构建</a:t>
            </a:r>
            <a:endParaRPr lang="en-US" altLang="zh-CN">
              <a:solidFill>
                <a:schemeClr val="tx1"/>
              </a:solidFill>
            </a:endParaRPr>
          </a:p>
          <a:p>
            <a:r>
              <a:rPr lang="zh-CN" altLang="en-US">
                <a:solidFill>
                  <a:srgbClr val="FF0000"/>
                </a:solidFill>
              </a:rPr>
              <a:t>数据预处理</a:t>
            </a:r>
            <a:endParaRPr lang="en-US" altLang="zh-CN">
              <a:solidFill>
                <a:srgbClr val="FF0000"/>
              </a:solidFill>
            </a:endParaRPr>
          </a:p>
          <a:p>
            <a:r>
              <a:rPr lang="zh-CN" altLang="en-US"/>
              <a:t>订单指标分析</a:t>
            </a:r>
            <a:endParaRPr lang="en-US" altLang="zh-CN"/>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zh-CN" altLang="en-US"/>
              <a:t>用户订单表处理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10879" y="1492820"/>
            <a:ext cx="10647954" cy="830997"/>
          </a:xfrm>
          <a:prstGeom prst="rect">
            <a:avLst/>
          </a:prstGeom>
          <a:noFill/>
        </p:spPr>
        <p:txBody>
          <a:bodyPr wrap="square">
            <a:spAutoFit/>
          </a:bodyPr>
          <a:lstStyle/>
          <a:p>
            <a:pPr lvl="0">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现在数据已经准备好了，接下来我们需要对</a:t>
            </a:r>
            <a:r>
              <a:rPr lang="en-US" altLang="zh-CN" sz="1600" err="1">
                <a:effectLst/>
                <a:latin typeface="微软雅黑 Light" panose="020B0502040204020203" pitchFamily="34" charset="-122"/>
                <a:ea typeface="阿里巴巴普惠体" panose="00020600040101010101"/>
                <a:cs typeface="Times New Roman" panose="02020603050405020304" pitchFamily="18" charset="0"/>
              </a:rPr>
              <a:t>ods</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层中的数据进行预处理。数据预处理是数据仓库开发中的一个重要环节。目的主要是让预处理后的数据更容易进行数据分析，并且能够将一些非法的数据处理掉，避免影响实际的统计结果。</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p:txBody>
      </p:sp>
      <p:sp>
        <p:nvSpPr>
          <p:cNvPr id="11" name="文本框 10"/>
          <p:cNvSpPr txBox="1"/>
          <p:nvPr/>
        </p:nvSpPr>
        <p:spPr>
          <a:xfrm>
            <a:off x="710879" y="2470787"/>
            <a:ext cx="10957195" cy="2338070"/>
          </a:xfrm>
          <a:prstGeom prst="rect">
            <a:avLst/>
          </a:prstGeom>
          <a:noFill/>
        </p:spPr>
        <p:txBody>
          <a:bodyPr wrap="square">
            <a:spAutoFit/>
          </a:bodyPr>
          <a:lstStyle/>
          <a:p>
            <a:pPr marR="0" fontAlgn="auto">
              <a:lnSpc>
                <a:spcPct val="100000"/>
              </a:lnSpc>
              <a:spcBef>
                <a:spcPts val="360"/>
              </a:spcBef>
              <a:spcAft>
                <a:spcPts val="360"/>
              </a:spcAft>
              <a:buClrTx/>
              <a:buSzTx/>
              <a:defRPr/>
            </a:pPr>
            <a:r>
              <a:rPr lang="zh-CN" altLang="zh-CN" sz="1600">
                <a:latin typeface="微软雅黑 Light" panose="020B0502040204020203" pitchFamily="34" charset="-122"/>
                <a:ea typeface="阿里巴巴普惠体" panose="00020600040101010101"/>
                <a:cs typeface="Times New Roman" panose="02020603050405020304" pitchFamily="18" charset="0"/>
              </a:rPr>
              <a:t>我们需要在预处理之前考虑以下需求：</a:t>
            </a:r>
            <a:endParaRPr lang="zh-CN" altLang="zh-CN" sz="1600">
              <a:latin typeface="微软雅黑 Light" panose="020B0502040204020203" pitchFamily="34" charset="-122"/>
              <a:ea typeface="阿里巴巴普惠体" panose="00020600040101010101"/>
              <a:cs typeface="Times New Roman" panose="02020603050405020304" pitchFamily="18" charset="0"/>
            </a:endParaRPr>
          </a:p>
          <a:p>
            <a:pPr marL="342900" marR="0" indent="-342900" fontAlgn="auto">
              <a:lnSpc>
                <a:spcPct val="100000"/>
              </a:lnSpc>
              <a:spcBef>
                <a:spcPts val="360"/>
              </a:spcBef>
              <a:spcAft>
                <a:spcPts val="360"/>
              </a:spcAft>
              <a:buClrTx/>
              <a:buSzTx/>
              <a:buFont typeface="+mj-lt"/>
              <a:buAutoNum type="arabicPeriod"/>
              <a:defRPr/>
            </a:pPr>
            <a:r>
              <a:rPr lang="zh-CN" altLang="zh-CN" sz="1600">
                <a:latin typeface="微软雅黑 Light" panose="020B0502040204020203" pitchFamily="34" charset="-122"/>
                <a:ea typeface="阿里巴巴普惠体" panose="00020600040101010101"/>
                <a:cs typeface="Times New Roman" panose="02020603050405020304" pitchFamily="18" charset="0"/>
              </a:rPr>
              <a:t>过滤掉</a:t>
            </a:r>
            <a:r>
              <a:rPr lang="en-US" altLang="zh-CN" sz="1600">
                <a:latin typeface="微软雅黑 Light" panose="020B0502040204020203" pitchFamily="34" charset="-122"/>
                <a:ea typeface="阿里巴巴普惠体" panose="00020600040101010101"/>
                <a:cs typeface="Times New Roman" panose="02020603050405020304" pitchFamily="18" charset="0"/>
              </a:rPr>
              <a:t>order_time</a:t>
            </a:r>
            <a:r>
              <a:rPr lang="zh-CN" altLang="zh-CN" sz="1600">
                <a:latin typeface="微软雅黑 Light" panose="020B0502040204020203" pitchFamily="34" charset="-122"/>
                <a:ea typeface="阿里巴巴普惠体" panose="00020600040101010101"/>
                <a:cs typeface="Times New Roman" panose="02020603050405020304" pitchFamily="18" charset="0"/>
              </a:rPr>
              <a:t>长度小于</a:t>
            </a:r>
            <a:r>
              <a:rPr lang="en-US" altLang="zh-CN" sz="1600">
                <a:latin typeface="微软雅黑 Light" panose="020B0502040204020203" pitchFamily="34" charset="-122"/>
                <a:ea typeface="阿里巴巴普惠体" panose="00020600040101010101"/>
                <a:cs typeface="Times New Roman" panose="02020603050405020304" pitchFamily="18" charset="0"/>
              </a:rPr>
              <a:t>8</a:t>
            </a:r>
            <a:r>
              <a:rPr lang="zh-CN" altLang="zh-CN" sz="1600">
                <a:latin typeface="微软雅黑 Light" panose="020B0502040204020203" pitchFamily="34" charset="-122"/>
                <a:ea typeface="阿里巴巴普惠体" panose="00020600040101010101"/>
                <a:cs typeface="Times New Roman" panose="02020603050405020304" pitchFamily="18" charset="0"/>
              </a:rPr>
              <a:t>的数据，如果小于</a:t>
            </a:r>
            <a:r>
              <a:rPr lang="en-US" altLang="zh-CN" sz="1600">
                <a:latin typeface="微软雅黑 Light" panose="020B0502040204020203" pitchFamily="34" charset="-122"/>
                <a:ea typeface="阿里巴巴普惠体" panose="00020600040101010101"/>
                <a:cs typeface="Times New Roman" panose="02020603050405020304" pitchFamily="18" charset="0"/>
              </a:rPr>
              <a:t>8</a:t>
            </a:r>
            <a:r>
              <a:rPr lang="zh-CN" altLang="zh-CN" sz="1600">
                <a:latin typeface="微软雅黑 Light" panose="020B0502040204020203" pitchFamily="34" charset="-122"/>
                <a:ea typeface="阿里巴巴普惠体" panose="00020600040101010101"/>
                <a:cs typeface="Times New Roman" panose="02020603050405020304" pitchFamily="18" charset="0"/>
              </a:rPr>
              <a:t>，表示这条数据不合法，不应该参加统计。</a:t>
            </a:r>
            <a:endParaRPr lang="zh-CN" altLang="zh-CN" sz="1600">
              <a:latin typeface="微软雅黑 Light" panose="020B0502040204020203" pitchFamily="34" charset="-122"/>
              <a:ea typeface="阿里巴巴普惠体" panose="00020600040101010101"/>
              <a:cs typeface="Times New Roman" panose="02020603050405020304" pitchFamily="18" charset="0"/>
            </a:endParaRPr>
          </a:p>
          <a:p>
            <a:pPr marL="342900" marR="0" indent="-342900" fontAlgn="auto">
              <a:lnSpc>
                <a:spcPct val="100000"/>
              </a:lnSpc>
              <a:spcBef>
                <a:spcPts val="360"/>
              </a:spcBef>
              <a:spcAft>
                <a:spcPts val="360"/>
              </a:spcAft>
              <a:buClrTx/>
              <a:buSzTx/>
              <a:buFont typeface="+mj-lt"/>
              <a:buAutoNum type="arabicPeriod"/>
              <a:defRPr/>
            </a:pPr>
            <a:r>
              <a:rPr lang="zh-CN" altLang="zh-CN" sz="1600">
                <a:latin typeface="微软雅黑 Light" panose="020B0502040204020203" pitchFamily="34" charset="-122"/>
                <a:ea typeface="阿里巴巴普惠体" panose="00020600040101010101"/>
                <a:cs typeface="Times New Roman" panose="02020603050405020304" pitchFamily="18" charset="0"/>
              </a:rPr>
              <a:t>将一些</a:t>
            </a:r>
            <a:r>
              <a:rPr lang="en-US" altLang="zh-CN" sz="1600">
                <a:latin typeface="微软雅黑 Light" panose="020B0502040204020203" pitchFamily="34" charset="-122"/>
                <a:ea typeface="阿里巴巴普惠体" panose="00020600040101010101"/>
                <a:cs typeface="Times New Roman" panose="02020603050405020304" pitchFamily="18" charset="0"/>
              </a:rPr>
              <a:t>0</a:t>
            </a:r>
            <a:r>
              <a:rPr lang="zh-CN" altLang="zh-CN" sz="1600">
                <a:latin typeface="微软雅黑 Light" panose="020B0502040204020203" pitchFamily="34" charset="-122"/>
                <a:ea typeface="阿里巴巴普惠体" panose="00020600040101010101"/>
                <a:cs typeface="Times New Roman" panose="02020603050405020304" pitchFamily="18" charset="0"/>
              </a:rPr>
              <a:t>、</a:t>
            </a:r>
            <a:r>
              <a:rPr lang="en-US" altLang="zh-CN" sz="1600">
                <a:latin typeface="微软雅黑 Light" panose="020B0502040204020203" pitchFamily="34" charset="-122"/>
                <a:ea typeface="阿里巴巴普惠体" panose="00020600040101010101"/>
                <a:cs typeface="Times New Roman" panose="02020603050405020304" pitchFamily="18" charset="0"/>
              </a:rPr>
              <a:t>1</a:t>
            </a:r>
            <a:r>
              <a:rPr lang="zh-CN" altLang="zh-CN" sz="1600">
                <a:latin typeface="微软雅黑 Light" panose="020B0502040204020203" pitchFamily="34" charset="-122"/>
                <a:ea typeface="阿里巴巴普惠体" panose="00020600040101010101"/>
                <a:cs typeface="Times New Roman" panose="02020603050405020304" pitchFamily="18" charset="0"/>
              </a:rPr>
              <a:t>表示的字段，处理为更容易理解的字段。例如：</a:t>
            </a:r>
            <a:r>
              <a:rPr lang="en-US" altLang="zh-CN" sz="1600">
                <a:latin typeface="微软雅黑 Light" panose="020B0502040204020203" pitchFamily="34" charset="-122"/>
                <a:ea typeface="阿里巴巴普惠体" panose="00020600040101010101"/>
                <a:cs typeface="Times New Roman" panose="02020603050405020304" pitchFamily="18" charset="0"/>
              </a:rPr>
              <a:t>subscribe</a:t>
            </a:r>
            <a:r>
              <a:rPr lang="zh-CN" altLang="zh-CN" sz="1600">
                <a:latin typeface="微软雅黑 Light" panose="020B0502040204020203" pitchFamily="34" charset="-122"/>
                <a:ea typeface="阿里巴巴普惠体" panose="00020600040101010101"/>
                <a:cs typeface="Times New Roman" panose="02020603050405020304" pitchFamily="18" charset="0"/>
              </a:rPr>
              <a:t>字段，</a:t>
            </a:r>
            <a:r>
              <a:rPr lang="en-US" altLang="zh-CN" sz="1600">
                <a:latin typeface="微软雅黑 Light" panose="020B0502040204020203" pitchFamily="34" charset="-122"/>
                <a:ea typeface="阿里巴巴普惠体" panose="00020600040101010101"/>
                <a:cs typeface="Times New Roman" panose="02020603050405020304" pitchFamily="18" charset="0"/>
              </a:rPr>
              <a:t>0</a:t>
            </a:r>
            <a:r>
              <a:rPr lang="zh-CN" altLang="zh-CN" sz="1600">
                <a:latin typeface="微软雅黑 Light" panose="020B0502040204020203" pitchFamily="34" charset="-122"/>
                <a:ea typeface="阿里巴巴普惠体" panose="00020600040101010101"/>
                <a:cs typeface="Times New Roman" panose="02020603050405020304" pitchFamily="18" charset="0"/>
              </a:rPr>
              <a:t>表示非预约、</a:t>
            </a:r>
            <a:r>
              <a:rPr lang="en-US" altLang="zh-CN" sz="1600">
                <a:latin typeface="微软雅黑 Light" panose="020B0502040204020203" pitchFamily="34" charset="-122"/>
                <a:ea typeface="阿里巴巴普惠体" panose="00020600040101010101"/>
                <a:cs typeface="Times New Roman" panose="02020603050405020304" pitchFamily="18" charset="0"/>
              </a:rPr>
              <a:t>1</a:t>
            </a:r>
            <a:r>
              <a:rPr lang="zh-CN" altLang="zh-CN" sz="1600">
                <a:latin typeface="微软雅黑 Light" panose="020B0502040204020203" pitchFamily="34" charset="-122"/>
                <a:ea typeface="阿里巴巴普惠体" panose="00020600040101010101"/>
                <a:cs typeface="Times New Roman" panose="02020603050405020304" pitchFamily="18" charset="0"/>
              </a:rPr>
              <a:t>表示预约。我们需要添加一个额外的字段，用来展示非预约和预约，这样将来我们分析的时候，跟容易看懂数据。</a:t>
            </a:r>
            <a:endParaRPr lang="zh-CN" altLang="zh-CN" sz="1600">
              <a:latin typeface="微软雅黑 Light" panose="020B0502040204020203" pitchFamily="34" charset="-122"/>
              <a:ea typeface="阿里巴巴普惠体" panose="00020600040101010101"/>
              <a:cs typeface="Times New Roman" panose="02020603050405020304" pitchFamily="18" charset="0"/>
            </a:endParaRPr>
          </a:p>
          <a:p>
            <a:pPr marL="342900" marR="0" indent="-342900" fontAlgn="auto">
              <a:lnSpc>
                <a:spcPct val="100000"/>
              </a:lnSpc>
              <a:spcBef>
                <a:spcPts val="360"/>
              </a:spcBef>
              <a:spcAft>
                <a:spcPts val="360"/>
              </a:spcAft>
              <a:buClrTx/>
              <a:buSzTx/>
              <a:buFont typeface="+mj-lt"/>
              <a:buAutoNum type="arabicPeriod"/>
              <a:defRPr/>
            </a:pPr>
            <a:r>
              <a:rPr lang="en-US" altLang="zh-CN" sz="1600">
                <a:latin typeface="微软雅黑 Light" panose="020B0502040204020203" pitchFamily="34" charset="-122"/>
                <a:ea typeface="阿里巴巴普惠体" panose="00020600040101010101"/>
                <a:cs typeface="Times New Roman" panose="02020603050405020304" pitchFamily="18" charset="0"/>
              </a:rPr>
              <a:t>order_time</a:t>
            </a:r>
            <a:r>
              <a:rPr lang="zh-CN" altLang="zh-CN" sz="1600">
                <a:latin typeface="微软雅黑 Light" panose="020B0502040204020203" pitchFamily="34" charset="-122"/>
                <a:ea typeface="阿里巴巴普惠体" panose="00020600040101010101"/>
                <a:cs typeface="Times New Roman" panose="02020603050405020304" pitchFamily="18" charset="0"/>
              </a:rPr>
              <a:t>字段为</a:t>
            </a:r>
            <a:r>
              <a:rPr lang="en-US" altLang="zh-CN" sz="1600">
                <a:latin typeface="微软雅黑 Light" panose="020B0502040204020203" pitchFamily="34" charset="-122"/>
                <a:ea typeface="阿里巴巴普惠体" panose="00020600040101010101"/>
                <a:cs typeface="Times New Roman" panose="02020603050405020304" pitchFamily="18" charset="0"/>
              </a:rPr>
              <a:t>2020-4-12 1:15</a:t>
            </a:r>
            <a:r>
              <a:rPr lang="zh-CN" altLang="zh-CN" sz="1600">
                <a:latin typeface="微软雅黑 Light" panose="020B0502040204020203" pitchFamily="34" charset="-122"/>
                <a:ea typeface="阿里巴巴普惠体" panose="00020600040101010101"/>
                <a:cs typeface="Times New Roman" panose="02020603050405020304" pitchFamily="18" charset="0"/>
              </a:rPr>
              <a:t>，为了将来更方便处理，我们统一使用类似</a:t>
            </a:r>
            <a:r>
              <a:rPr lang="en-US" altLang="zh-CN" sz="1600">
                <a:latin typeface="微软雅黑 Light" panose="020B0502040204020203" pitchFamily="34" charset="-122"/>
                <a:ea typeface="阿里巴巴普惠体" panose="00020600040101010101"/>
                <a:cs typeface="Times New Roman" panose="02020603050405020304" pitchFamily="18" charset="0"/>
              </a:rPr>
              <a:t> 2020-04-12 01:15:00</a:t>
            </a:r>
            <a:r>
              <a:rPr lang="zh-CN" altLang="zh-CN" sz="1600">
                <a:latin typeface="微软雅黑 Light" panose="020B0502040204020203" pitchFamily="34" charset="-122"/>
                <a:ea typeface="阿里巴巴普惠体" panose="00020600040101010101"/>
                <a:cs typeface="Times New Roman" panose="02020603050405020304" pitchFamily="18" charset="0"/>
              </a:rPr>
              <a:t>来表示，这样所有的</a:t>
            </a:r>
            <a:r>
              <a:rPr lang="en-US" altLang="zh-CN" sz="1600">
                <a:latin typeface="微软雅黑 Light" panose="020B0502040204020203" pitchFamily="34" charset="-122"/>
                <a:ea typeface="阿里巴巴普惠体" panose="00020600040101010101"/>
                <a:cs typeface="Times New Roman" panose="02020603050405020304" pitchFamily="18" charset="0"/>
              </a:rPr>
              <a:t>order_time</a:t>
            </a:r>
            <a:r>
              <a:rPr lang="zh-CN" altLang="zh-CN" sz="1600">
                <a:latin typeface="微软雅黑 Light" panose="020B0502040204020203" pitchFamily="34" charset="-122"/>
                <a:ea typeface="阿里巴巴普惠体" panose="00020600040101010101"/>
                <a:cs typeface="Times New Roman" panose="02020603050405020304" pitchFamily="18" charset="0"/>
              </a:rPr>
              <a:t>字段长度是一样的。并且将日期获取出来</a:t>
            </a:r>
            <a:r>
              <a:rPr lang="en-US" altLang="zh-CN" sz="1600">
                <a:latin typeface="微软雅黑 Light" panose="020B0502040204020203" pitchFamily="34" charset="-122"/>
                <a:ea typeface="阿里巴巴普惠体" panose="00020600040101010101"/>
                <a:cs typeface="Times New Roman" panose="02020603050405020304" pitchFamily="18" charset="0"/>
              </a:rPr>
              <a:t>  </a:t>
            </a:r>
            <a:r>
              <a:rPr lang="zh-CN" altLang="zh-CN" sz="1600">
                <a:latin typeface="微软雅黑 Light" panose="020B0502040204020203" pitchFamily="34" charset="-122"/>
                <a:ea typeface="阿里巴巴普惠体" panose="00020600040101010101"/>
                <a:cs typeface="Times New Roman" panose="02020603050405020304" pitchFamily="18" charset="0"/>
              </a:rPr>
              <a:t>为了方便将来按照年、月、日、小时统计，我们需要新增这几个字段。后续要分析一天内，不同时段的订单量，我们需要在预处理过程中将订单对应的时间段提前计算出来。例如：</a:t>
            </a:r>
            <a:r>
              <a:rPr lang="en-US" altLang="zh-CN" sz="1600">
                <a:latin typeface="微软雅黑 Light" panose="020B0502040204020203" pitchFamily="34" charset="-122"/>
                <a:ea typeface="阿里巴巴普惠体" panose="00020600040101010101"/>
                <a:cs typeface="Times New Roman" panose="02020603050405020304" pitchFamily="18" charset="0"/>
              </a:rPr>
              <a:t>1:00-5:00</a:t>
            </a:r>
            <a:r>
              <a:rPr lang="zh-CN" altLang="zh-CN" sz="1600">
                <a:latin typeface="微软雅黑 Light" panose="020B0502040204020203" pitchFamily="34" charset="-122"/>
                <a:ea typeface="阿里巴巴普惠体" panose="00020600040101010101"/>
                <a:cs typeface="Times New Roman" panose="02020603050405020304" pitchFamily="18" charset="0"/>
              </a:rPr>
              <a:t>为凌晨。</a:t>
            </a:r>
            <a:endParaRPr lang="en-US" altLang="zh-CN" sz="1600">
              <a:latin typeface="微软雅黑 Light" panose="020B0502040204020203" pitchFamily="34" charset="-122"/>
              <a:ea typeface="阿里巴巴普惠体" panose="00020600040101010101"/>
              <a:cs typeface="Times New Roman" panose="02020603050405020304" pitchFamily="18" charset="0"/>
            </a:endParaRPr>
          </a:p>
        </p:txBody>
      </p:sp>
      <p:sp>
        <p:nvSpPr>
          <p:cNvPr id="12" name="文本框 11"/>
          <p:cNvSpPr txBox="1"/>
          <p:nvPr/>
        </p:nvSpPr>
        <p:spPr>
          <a:xfrm>
            <a:off x="607080" y="864893"/>
            <a:ext cx="6097656"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a:ea typeface="阿里巴巴普惠体" panose="00020600040101010101"/>
              </a:rPr>
              <a:t>预处理需求</a:t>
            </a:r>
            <a:endParaRPr lang="zh-CN" altLang="en-US" b="1">
              <a:ea typeface="阿里巴巴普惠体" panose="00020600040101010101"/>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zh-CN" altLang="en-US"/>
              <a:t>用户订单处理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61701" y="1171769"/>
            <a:ext cx="106479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360"/>
              </a:spcBef>
              <a:spcAft>
                <a:spcPts val="360"/>
              </a:spcAft>
              <a:buClrTx/>
              <a:buSzTx/>
              <a:buFont typeface="Wingdings" panose="05000000000000000000" pitchFamily="2" charset="2"/>
              <a:buChar char="l"/>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 一天各个时段</a:t>
            </a:r>
            <a:r>
              <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对应关系</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1003853" y="1764042"/>
          <a:ext cx="6897756" cy="2414196"/>
        </p:xfrm>
        <a:graphic>
          <a:graphicData uri="http://schemas.openxmlformats.org/drawingml/2006/table">
            <a:tbl>
              <a:tblPr firstRow="1" firstCol="1" bandRow="1">
                <a:tableStyleId>{5C22544A-7EE6-4342-B048-85BDC9FD1C3A}</a:tableStyleId>
              </a:tblPr>
              <a:tblGrid>
                <a:gridCol w="3463939"/>
                <a:gridCol w="3433817"/>
              </a:tblGrid>
              <a:tr h="268244">
                <a:tc>
                  <a:txBody>
                    <a:bodyPr/>
                    <a:lstStyle/>
                    <a:p>
                      <a:pPr algn="just">
                        <a:spcBef>
                          <a:spcPts val="360"/>
                        </a:spcBef>
                        <a:spcAft>
                          <a:spcPts val="360"/>
                        </a:spcAft>
                      </a:pPr>
                      <a:r>
                        <a:rPr lang="en-US" sz="1600">
                          <a:effectLst/>
                          <a:ea typeface="阿里巴巴普惠体" panose="00020600040101010101"/>
                        </a:rPr>
                        <a:t>1</a:t>
                      </a:r>
                      <a:r>
                        <a:rPr lang="zh-CN" sz="1600">
                          <a:effectLst/>
                          <a:ea typeface="阿里巴巴普惠体" panose="00020600040101010101"/>
                        </a:rPr>
                        <a:t>：</a:t>
                      </a:r>
                      <a:r>
                        <a:rPr lang="en-US" sz="1600">
                          <a:effectLst/>
                          <a:ea typeface="阿里巴巴普惠体" panose="00020600040101010101"/>
                        </a:rPr>
                        <a:t>00 – 5:00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凌晨</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5:00 – 8:00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早上</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8:00 – 11:00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上午</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11:00 – 13:00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中午</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13:00 – 17:00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下午</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17:00 – 19:00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晚上</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19:00 – 20:00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半夜</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20:00 – 24:00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深夜</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8244">
                <a:tc>
                  <a:txBody>
                    <a:bodyPr/>
                    <a:lstStyle/>
                    <a:p>
                      <a:pPr algn="just">
                        <a:spcBef>
                          <a:spcPts val="360"/>
                        </a:spcBef>
                        <a:spcAft>
                          <a:spcPts val="360"/>
                        </a:spcAft>
                      </a:pPr>
                      <a:r>
                        <a:rPr lang="en-US" sz="1600">
                          <a:effectLst/>
                          <a:ea typeface="阿里巴巴普惠体" panose="00020600040101010101"/>
                        </a:rPr>
                        <a:t>0:00 – 1:00</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凌晨</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9039" y="207381"/>
            <a:ext cx="8771021" cy="517190"/>
          </a:xfrm>
        </p:spPr>
        <p:txBody>
          <a:bodyPr/>
          <a:lstStyle/>
          <a:p>
            <a:r>
              <a:rPr kumimoji="1" lang="zh-CN" altLang="en-US"/>
              <a:t>数据预处理</a:t>
            </a:r>
            <a:r>
              <a:rPr kumimoji="1" lang="en-US" altLang="zh-CN"/>
              <a:t>-</a:t>
            </a:r>
            <a:r>
              <a:rPr kumimoji="1" lang="zh-CN" altLang="en-US"/>
              <a:t>用户订单处理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7" name="文本框 6"/>
          <p:cNvSpPr txBox="1"/>
          <p:nvPr/>
        </p:nvSpPr>
        <p:spPr>
          <a:xfrm>
            <a:off x="-338678" y="710817"/>
            <a:ext cx="6097554" cy="369332"/>
          </a:xfrm>
          <a:prstGeom prst="rect">
            <a:avLst/>
          </a:prstGeom>
          <a:noFill/>
        </p:spPr>
        <p:txBody>
          <a:bodyPr wrap="square">
            <a:spAutoFit/>
          </a:bodyPr>
          <a:lstStyle/>
          <a:p>
            <a:pPr marL="1200150" lvl="2" indent="-285750">
              <a:spcBef>
                <a:spcPts val="1200"/>
              </a:spcBef>
              <a:spcAft>
                <a:spcPts val="1200"/>
              </a:spcAft>
              <a:buSzPts val="1500"/>
              <a:buFont typeface="Wingdings" panose="05000000000000000000" pitchFamily="2" charset="2"/>
              <a:buChar char="l"/>
            </a:pPr>
            <a:r>
              <a:rPr lang="en-US" altLang="zh-CN" sz="1800" b="1" err="1">
                <a:effectLst/>
                <a:latin typeface="微软雅黑" panose="020B0503020204020204" pitchFamily="34" charset="-122"/>
                <a:ea typeface="宋体" panose="02010600030101010101" pitchFamily="2" charset="-122"/>
                <a:cs typeface="宋体" panose="02010600030101010101" pitchFamily="2" charset="-122"/>
              </a:rPr>
              <a:t>dw</a:t>
            </a:r>
            <a:r>
              <a:rPr lang="zh-CN" altLang="zh-CN" sz="1800" b="1">
                <a:effectLst/>
                <a:latin typeface="微软雅黑" panose="020B0503020204020204" pitchFamily="34" charset="-122"/>
                <a:ea typeface="宋体" panose="02010600030101010101" pitchFamily="2" charset="-122"/>
                <a:cs typeface="宋体" panose="02010600030101010101" pitchFamily="2" charset="-122"/>
              </a:rPr>
              <a:t>层创建宽表</a:t>
            </a:r>
            <a:endParaRPr lang="zh-CN" altLang="zh-CN" sz="1800" b="1">
              <a:effectLst/>
              <a:latin typeface="微软雅黑" panose="020B0503020204020204" pitchFamily="34" charset="-122"/>
              <a:ea typeface="宋体" panose="02010600030101010101" pitchFamily="2" charset="-122"/>
              <a:cs typeface="宋体" panose="02010600030101010101" pitchFamily="2" charset="-122"/>
            </a:endParaRPr>
          </a:p>
        </p:txBody>
      </p:sp>
      <p:sp>
        <p:nvSpPr>
          <p:cNvPr id="10" name="文本框 9"/>
          <p:cNvSpPr txBox="1"/>
          <p:nvPr/>
        </p:nvSpPr>
        <p:spPr>
          <a:xfrm>
            <a:off x="854464" y="1043341"/>
            <a:ext cx="9109010" cy="369332"/>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在进行预处理之前，先要把预处理之后保存数据的表创建出来。它包含以下字段</a:t>
            </a:r>
            <a:r>
              <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5" name="表格 4"/>
          <p:cNvGraphicFramePr>
            <a:graphicFrameLocks noGrp="1"/>
          </p:cNvGraphicFramePr>
          <p:nvPr>
            <p:custDataLst>
              <p:tags r:id="rId1"/>
            </p:custDataLst>
          </p:nvPr>
        </p:nvGraphicFramePr>
        <p:xfrm>
          <a:off x="629039" y="1398919"/>
          <a:ext cx="10831439" cy="5216654"/>
        </p:xfrm>
        <a:graphic>
          <a:graphicData uri="http://schemas.openxmlformats.org/drawingml/2006/table">
            <a:tbl>
              <a:tblPr firstRow="1" firstCol="1" bandRow="1">
                <a:tableStyleId>{5C22544A-7EE6-4342-B048-85BDC9FD1C3A}</a:tableStyleId>
              </a:tblPr>
              <a:tblGrid>
                <a:gridCol w="4823121"/>
                <a:gridCol w="6008318"/>
              </a:tblGrid>
              <a:tr h="210177">
                <a:tc>
                  <a:txBody>
                    <a:bodyPr/>
                    <a:lstStyle/>
                    <a:p>
                      <a:pPr algn="ctr">
                        <a:spcBef>
                          <a:spcPts val="360"/>
                        </a:spcBef>
                        <a:spcAft>
                          <a:spcPts val="360"/>
                        </a:spcAft>
                      </a:pPr>
                      <a:r>
                        <a:rPr lang="zh-CN" sz="1600">
                          <a:effectLst/>
                          <a:ea typeface="阿里巴巴普惠体" panose="00020600040101010101"/>
                        </a:rPr>
                        <a:t>字段名</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lgn="ctr">
                        <a:spcBef>
                          <a:spcPts val="360"/>
                        </a:spcBef>
                        <a:spcAft>
                          <a:spcPts val="360"/>
                        </a:spcAft>
                      </a:pPr>
                      <a:r>
                        <a:rPr lang="zh-CN" sz="1600">
                          <a:effectLst/>
                          <a:ea typeface="阿里巴巴普惠体" panose="00020600040101010101"/>
                        </a:rPr>
                        <a:t>说明</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orderId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订单</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打车用户手机</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es_money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预估打车费用</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age_range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年龄段（</a:t>
                      </a:r>
                      <a:r>
                        <a:rPr lang="en-US" sz="1600">
                          <a:effectLst/>
                          <a:ea typeface="阿里巴巴普惠体" panose="00020600040101010101"/>
                        </a:rPr>
                        <a:t>70</a:t>
                      </a:r>
                      <a:r>
                        <a:rPr lang="zh-CN" sz="1600">
                          <a:effectLst/>
                          <a:ea typeface="阿里巴巴普惠体" panose="00020600040101010101"/>
                        </a:rPr>
                        <a:t>后、</a:t>
                      </a:r>
                      <a:r>
                        <a:rPr lang="en-US" sz="1600">
                          <a:effectLst/>
                          <a:ea typeface="阿里巴巴普惠体" panose="00020600040101010101"/>
                        </a:rPr>
                        <a:t>80</a:t>
                      </a:r>
                      <a:r>
                        <a:rPr lang="zh-CN" sz="1600">
                          <a:effectLst/>
                          <a:ea typeface="阿里巴巴普惠体" panose="00020600040101010101"/>
                        </a:rPr>
                        <a:t>后、</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tip</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小费</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subscribe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是否预约（</a:t>
                      </a:r>
                      <a:r>
                        <a:rPr lang="en-US" sz="1600">
                          <a:effectLst/>
                          <a:ea typeface="阿里巴巴普惠体" panose="00020600040101010101"/>
                        </a:rPr>
                        <a:t>0 - </a:t>
                      </a:r>
                      <a:r>
                        <a:rPr lang="zh-CN" sz="1600">
                          <a:effectLst/>
                          <a:ea typeface="阿里巴巴普惠体" panose="00020600040101010101"/>
                        </a:rPr>
                        <a:t>非预约、</a:t>
                      </a:r>
                      <a:r>
                        <a:rPr lang="en-US" sz="1600">
                          <a:effectLst/>
                          <a:ea typeface="阿里巴巴普惠体" panose="00020600040101010101"/>
                        </a:rPr>
                        <a:t>1 - </a:t>
                      </a:r>
                      <a:r>
                        <a:rPr lang="zh-CN" sz="1600">
                          <a:effectLst/>
                          <a:ea typeface="阿里巴巴普惠体" panose="00020600040101010101"/>
                        </a:rPr>
                        <a:t>预约）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subscribe_name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是否预约名称</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sub_time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预约时间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61788">
                <a:tc>
                  <a:txBody>
                    <a:bodyPr/>
                    <a:lstStyle/>
                    <a:p>
                      <a:pPr>
                        <a:spcBef>
                          <a:spcPts val="360"/>
                        </a:spcBef>
                        <a:spcAft>
                          <a:spcPts val="360"/>
                        </a:spcAft>
                      </a:pPr>
                      <a:r>
                        <a:rPr lang="en-US" sz="1600" err="1">
                          <a:effectLst/>
                          <a:ea typeface="阿里巴巴普惠体" panose="00020600040101010101"/>
                        </a:rPr>
                        <a:t>is_agent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lnSpc>
                          <a:spcPts val="1800"/>
                        </a:lnSpc>
                        <a:spcBef>
                          <a:spcPts val="360"/>
                        </a:spcBef>
                        <a:spcAft>
                          <a:spcPts val="360"/>
                        </a:spcAft>
                      </a:pPr>
                      <a:r>
                        <a:rPr lang="zh-CN" sz="1600">
                          <a:effectLst/>
                          <a:ea typeface="阿里巴巴普惠体" panose="00020600040101010101"/>
                        </a:rPr>
                        <a:t>是否代叫（</a:t>
                      </a:r>
                      <a:r>
                        <a:rPr lang="en-US" sz="1600">
                          <a:effectLst/>
                          <a:ea typeface="阿里巴巴普惠体" panose="00020600040101010101"/>
                        </a:rPr>
                        <a:t>0 - </a:t>
                      </a:r>
                      <a:r>
                        <a:rPr lang="zh-CN" sz="1600">
                          <a:effectLst/>
                          <a:ea typeface="阿里巴巴普惠体" panose="00020600040101010101"/>
                        </a:rPr>
                        <a:t>本人、</a:t>
                      </a:r>
                      <a:r>
                        <a:rPr lang="en-US" sz="1600">
                          <a:effectLst/>
                          <a:ea typeface="阿里巴巴普惠体" panose="00020600040101010101"/>
                        </a:rPr>
                        <a:t>1 - </a:t>
                      </a:r>
                      <a:r>
                        <a:rPr lang="zh-CN" sz="1600">
                          <a:effectLst/>
                          <a:ea typeface="阿里巴巴普惠体" panose="00020600040101010101"/>
                        </a:rPr>
                        <a:t>代叫）</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is_agent_name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是否代叫名称</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err="1">
                          <a:effectLst/>
                          <a:ea typeface="阿里巴巴普惠体" panose="00020600040101010101"/>
                        </a:rPr>
                        <a:t>agent_telephone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预约人手机</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order_date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预约日期，</a:t>
                      </a:r>
                      <a:r>
                        <a:rPr lang="en-US" sz="1600" err="1">
                          <a:effectLst/>
                          <a:ea typeface="阿里巴巴普惠体" panose="00020600040101010101"/>
                        </a:rPr>
                        <a:t>yyyy</a:t>
                      </a:r>
                      <a:r>
                        <a:rPr lang="en-US" sz="1600">
                          <a:effectLst/>
                          <a:ea typeface="阿里巴巴普惠体" panose="00020600040101010101"/>
                        </a:rPr>
                        <a:t>-MM-dd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order_year</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order_month</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月</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order_day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日</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10177">
                <a:tc>
                  <a:txBody>
                    <a:bodyPr/>
                    <a:lstStyle/>
                    <a:p>
                      <a:pPr>
                        <a:spcBef>
                          <a:spcPts val="360"/>
                        </a:spcBef>
                        <a:spcAft>
                          <a:spcPts val="360"/>
                        </a:spcAft>
                      </a:pPr>
                      <a:r>
                        <a:rPr lang="en-US" sz="1600">
                          <a:effectLst/>
                          <a:ea typeface="阿里巴巴普惠体" panose="00020600040101010101"/>
                        </a:rPr>
                        <a:t>order_hour</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小时</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394296">
                <a:tc>
                  <a:txBody>
                    <a:bodyPr/>
                    <a:lstStyle/>
                    <a:p>
                      <a:pPr>
                        <a:spcBef>
                          <a:spcPts val="360"/>
                        </a:spcBef>
                        <a:spcAft>
                          <a:spcPts val="360"/>
                        </a:spcAft>
                      </a:pPr>
                      <a:r>
                        <a:rPr lang="en-US" sz="1600">
                          <a:effectLst/>
                          <a:ea typeface="阿里巴巴普惠体" panose="00020600040101010101"/>
                        </a:rPr>
                        <a:t>order_time_range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时间段</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r h="207842">
                <a:tc>
                  <a:txBody>
                    <a:bodyPr/>
                    <a:lstStyle/>
                    <a:p>
                      <a:pPr>
                        <a:spcBef>
                          <a:spcPts val="360"/>
                        </a:spcBef>
                        <a:spcAft>
                          <a:spcPts val="360"/>
                        </a:spcAft>
                      </a:pPr>
                      <a:r>
                        <a:rPr lang="en-US" sz="1600" err="1">
                          <a:effectLst/>
                          <a:ea typeface="阿里巴巴普惠体" panose="00020600040101010101"/>
                        </a:rPr>
                        <a:t>order_time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c>
                  <a:txBody>
                    <a:bodyPr/>
                    <a:lstStyle/>
                    <a:p>
                      <a:pPr>
                        <a:spcBef>
                          <a:spcPts val="360"/>
                        </a:spcBef>
                        <a:spcAft>
                          <a:spcPts val="360"/>
                        </a:spcAft>
                      </a:pPr>
                      <a:r>
                        <a:rPr lang="zh-CN" sz="1600">
                          <a:effectLst/>
                          <a:ea typeface="阿里巴巴普惠体" panose="00020600040101010101"/>
                        </a:rPr>
                        <a:t>预约时间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9525" marR="9525" marT="9525" marB="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zh-CN" altLang="en-US"/>
              <a:t>用户订单处理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8" name="文本框 7"/>
          <p:cNvSpPr txBox="1"/>
          <p:nvPr/>
        </p:nvSpPr>
        <p:spPr>
          <a:xfrm>
            <a:off x="710879" y="1278569"/>
            <a:ext cx="11596277" cy="5016758"/>
          </a:xfrm>
          <a:prstGeom prst="rect">
            <a:avLst/>
          </a:prstGeom>
          <a:solidFill>
            <a:srgbClr val="FFFFE4"/>
          </a:solidFill>
          <a:ln>
            <a:solidFill>
              <a:schemeClr val="tx1"/>
            </a:solidFill>
          </a:ln>
        </p:spPr>
        <p:txBody>
          <a:bodyPr wrap="square">
            <a:spAutoFit/>
          </a:bodyPr>
          <a:lstStyle/>
          <a:p>
            <a:r>
              <a:rPr lang="en-US" altLang="zh-CN" sz="1600" b="1">
                <a:solidFill>
                  <a:srgbClr val="0000FF"/>
                </a:solidFill>
                <a:effectLst/>
                <a:latin typeface="Courier New" panose="02070309020205020404" pitchFamily="49" charset="0"/>
                <a:ea typeface="阿里巴巴普惠体" panose="00020600040101010101"/>
              </a:rPr>
              <a:t>create</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table</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if</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not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exists</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err="1">
                <a:solidFill>
                  <a:srgbClr val="000000"/>
                </a:solidFill>
                <a:effectLst/>
                <a:latin typeface="Courier New" panose="02070309020205020404" pitchFamily="49" charset="0"/>
                <a:ea typeface="阿里巴巴普惠体" panose="00020600040101010101"/>
              </a:rPr>
              <a:t>dw_didi</a:t>
            </a:r>
            <a:r>
              <a:rPr lang="en-US" altLang="zh-CN" sz="1600" b="1" err="1">
                <a:solidFill>
                  <a:srgbClr val="000080"/>
                </a:solidFill>
                <a:effectLst/>
                <a:latin typeface="Courier New" panose="02070309020205020404" pitchFamily="49" charset="0"/>
                <a:ea typeface="阿里巴巴普惠体" panose="00020600040101010101"/>
              </a:rPr>
              <a:t>.</a:t>
            </a:r>
            <a:r>
              <a:rPr lang="en-US" altLang="zh-CN" sz="1600" err="1">
                <a:solidFill>
                  <a:srgbClr val="000000"/>
                </a:solidFill>
                <a:effectLst/>
                <a:latin typeface="Courier New" panose="02070309020205020404" pitchFamily="49" charset="0"/>
                <a:ea typeface="阿里巴巴普惠体" panose="00020600040101010101"/>
              </a:rPr>
              <a:t>t_user_order_wide</a:t>
            </a:r>
            <a:r>
              <a:rPr lang="en-US" altLang="zh-CN" sz="1600" b="1">
                <a:solidFill>
                  <a:srgbClr val="000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orderId</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订单</a:t>
            </a:r>
            <a:r>
              <a:rPr lang="en-US" altLang="zh-CN" sz="1600">
                <a:solidFill>
                  <a:srgbClr val="808080"/>
                </a:solidFill>
                <a:effectLst/>
                <a:latin typeface="Courier New" panose="02070309020205020404" pitchFamily="49" charset="0"/>
                <a:ea typeface="阿里巴巴普惠体" panose="00020600040101010101"/>
              </a:rPr>
              <a:t>id’</a:t>
            </a:r>
            <a:r>
              <a:rPr lang="en-US" altLang="zh-CN" sz="1600" b="1">
                <a:solidFill>
                  <a:srgbClr val="000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telephone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打车用户手机</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tip </a:t>
            </a:r>
            <a:r>
              <a:rPr lang="en-US" altLang="zh-CN" sz="1600">
                <a:solidFill>
                  <a:srgbClr val="800080"/>
                </a:solidFill>
                <a:effectLst/>
                <a:latin typeface="Courier New" panose="02070309020205020404" pitchFamily="49" charset="0"/>
                <a:ea typeface="阿里巴巴普惠体" panose="00020600040101010101"/>
              </a:rPr>
              <a:t>double</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小费</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subscribe </a:t>
            </a:r>
            <a:r>
              <a:rPr lang="en-US" altLang="zh-CN" sz="1600">
                <a:solidFill>
                  <a:srgbClr val="800080"/>
                </a:solidFill>
                <a:effectLst/>
                <a:latin typeface="Courier New" panose="02070309020205020404" pitchFamily="49" charset="0"/>
                <a:ea typeface="阿里巴巴普惠体" panose="00020600040101010101"/>
              </a:rPr>
              <a:t>integer</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是否预约（</a:t>
            </a:r>
            <a:r>
              <a:rPr lang="en-US" altLang="zh-CN" sz="1600">
                <a:solidFill>
                  <a:srgbClr val="808080"/>
                </a:solidFill>
                <a:effectLst/>
                <a:latin typeface="Courier New" panose="02070309020205020404" pitchFamily="49" charset="0"/>
                <a:ea typeface="阿里巴巴普惠体" panose="00020600040101010101"/>
              </a:rPr>
              <a:t>0 - </a:t>
            </a:r>
            <a:r>
              <a:rPr lang="zh-CN" altLang="en-US" sz="1600">
                <a:solidFill>
                  <a:srgbClr val="808080"/>
                </a:solidFill>
                <a:effectLst/>
                <a:latin typeface="Courier New" panose="02070309020205020404" pitchFamily="49" charset="0"/>
                <a:ea typeface="阿里巴巴普惠体" panose="00020600040101010101"/>
              </a:rPr>
              <a:t>非预约、</a:t>
            </a:r>
            <a:r>
              <a:rPr lang="en-US" altLang="zh-CN" sz="1600">
                <a:solidFill>
                  <a:srgbClr val="808080"/>
                </a:solidFill>
                <a:effectLst/>
                <a:latin typeface="Courier New" panose="02070309020205020404" pitchFamily="49" charset="0"/>
                <a:ea typeface="阿里巴巴普惠体" panose="00020600040101010101"/>
              </a:rPr>
              <a:t>1 - </a:t>
            </a:r>
            <a:r>
              <a:rPr lang="zh-CN" altLang="en-US" sz="1600">
                <a:solidFill>
                  <a:srgbClr val="808080"/>
                </a:solidFill>
                <a:effectLst/>
                <a:latin typeface="Courier New" panose="02070309020205020404" pitchFamily="49" charset="0"/>
                <a:ea typeface="阿里巴巴普惠体" panose="00020600040101010101"/>
              </a:rPr>
              <a:t>预约）</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subscribe_name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是否预约名称</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sub_time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预约时间</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is_agent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0080"/>
                </a:solidFill>
                <a:effectLst/>
                <a:latin typeface="Courier New" panose="02070309020205020404" pitchFamily="49" charset="0"/>
                <a:ea typeface="阿里巴巴普惠体" panose="00020600040101010101"/>
              </a:rPr>
              <a:t>integer</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是否代叫（</a:t>
            </a:r>
            <a:r>
              <a:rPr lang="en-US" altLang="zh-CN" sz="1600">
                <a:solidFill>
                  <a:srgbClr val="808080"/>
                </a:solidFill>
                <a:effectLst/>
                <a:latin typeface="Courier New" panose="02070309020205020404" pitchFamily="49" charset="0"/>
                <a:ea typeface="阿里巴巴普惠体" panose="00020600040101010101"/>
              </a:rPr>
              <a:t>0 - </a:t>
            </a:r>
            <a:r>
              <a:rPr lang="zh-CN" altLang="en-US" sz="1600">
                <a:solidFill>
                  <a:srgbClr val="808080"/>
                </a:solidFill>
                <a:effectLst/>
                <a:latin typeface="Courier New" panose="02070309020205020404" pitchFamily="49" charset="0"/>
                <a:ea typeface="阿里巴巴普惠体" panose="00020600040101010101"/>
              </a:rPr>
              <a:t>本人、</a:t>
            </a:r>
            <a:r>
              <a:rPr lang="en-US" altLang="zh-CN" sz="1600">
                <a:solidFill>
                  <a:srgbClr val="808080"/>
                </a:solidFill>
                <a:effectLst/>
                <a:latin typeface="Courier New" panose="02070309020205020404" pitchFamily="49" charset="0"/>
                <a:ea typeface="阿里巴巴普惠体" panose="00020600040101010101"/>
              </a:rPr>
              <a:t>1 - </a:t>
            </a:r>
            <a:r>
              <a:rPr lang="zh-CN" altLang="en-US" sz="1600">
                <a:solidFill>
                  <a:srgbClr val="808080"/>
                </a:solidFill>
                <a:effectLst/>
                <a:latin typeface="Courier New" panose="02070309020205020404" pitchFamily="49" charset="0"/>
                <a:ea typeface="阿里巴巴普惠体" panose="00020600040101010101"/>
              </a:rPr>
              <a:t>代叫）</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is_agent_name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是否代叫名称</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agent_telephone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预约人手机</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order_date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预约时间，</a:t>
            </a:r>
            <a:r>
              <a:rPr lang="en-US" altLang="zh-CN" sz="1600" err="1">
                <a:solidFill>
                  <a:srgbClr val="808080"/>
                </a:solidFill>
                <a:effectLst/>
                <a:latin typeface="Courier New" panose="02070309020205020404" pitchFamily="49" charset="0"/>
                <a:ea typeface="阿里巴巴普惠体" panose="00020600040101010101"/>
              </a:rPr>
              <a:t>yyyy</a:t>
            </a:r>
            <a:r>
              <a:rPr lang="en-US" altLang="zh-CN" sz="1600">
                <a:solidFill>
                  <a:srgbClr val="808080"/>
                </a:solidFill>
                <a:effectLst/>
                <a:latin typeface="Courier New" panose="02070309020205020404" pitchFamily="49" charset="0"/>
                <a:ea typeface="阿里巴巴普惠体" panose="00020600040101010101"/>
              </a:rPr>
              <a:t>-MM-dd’</a:t>
            </a:r>
            <a:r>
              <a:rPr lang="en-US" altLang="zh-CN" sz="1600" b="1">
                <a:solidFill>
                  <a:srgbClr val="000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order_year</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年</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order_month</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月</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order_day</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日</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order_hour</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小时</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order_time_range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时间段</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err="1">
                <a:solidFill>
                  <a:srgbClr val="000000"/>
                </a:solidFill>
                <a:effectLst/>
                <a:latin typeface="Courier New" panose="02070309020205020404" pitchFamily="49" charset="0"/>
                <a:ea typeface="阿里巴巴普惠体" panose="00020600040101010101"/>
              </a:rPr>
              <a:t>order_time</a:t>
            </a:r>
            <a:r>
              <a:rPr lang="en-US" altLang="zh-CN" sz="1600">
                <a:solidFill>
                  <a:srgbClr val="000000"/>
                </a:solidFill>
                <a:effectLst/>
                <a:latin typeface="Courier New" panose="02070309020205020404" pitchFamily="49" charset="0"/>
                <a:ea typeface="阿里巴巴普惠体" panose="00020600040101010101"/>
              </a:rPr>
              <a: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预约时间</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partitioned </a:t>
            </a:r>
            <a:r>
              <a:rPr lang="en-US" altLang="zh-CN" sz="1600" b="1">
                <a:solidFill>
                  <a:srgbClr val="0000FF"/>
                </a:solidFill>
                <a:effectLst/>
                <a:latin typeface="Courier New" panose="02070309020205020404" pitchFamily="49" charset="0"/>
                <a:ea typeface="阿里巴巴普惠体" panose="00020600040101010101"/>
              </a:rPr>
              <a:t>by</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dt string </a:t>
            </a:r>
            <a:r>
              <a:rPr lang="en-US" altLang="zh-CN" sz="1600" b="1">
                <a:solidFill>
                  <a:srgbClr val="0000FF"/>
                </a:solidFill>
                <a:effectLst/>
                <a:latin typeface="Courier New" panose="02070309020205020404" pitchFamily="49" charset="0"/>
                <a:ea typeface="阿里巴巴普惠体" panose="00020600040101010101"/>
              </a:rPr>
              <a:t>comment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zh-CN" altLang="en-US" sz="1600">
                <a:solidFill>
                  <a:srgbClr val="808080"/>
                </a:solidFill>
                <a:effectLst/>
                <a:latin typeface="Courier New" panose="02070309020205020404" pitchFamily="49" charset="0"/>
                <a:ea typeface="阿里巴巴普惠体" panose="00020600040101010101"/>
              </a:rPr>
              <a:t>时间分区</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b="1">
                <a:solidFill>
                  <a:srgbClr val="00008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 </a:t>
            </a:r>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b="1">
                <a:solidFill>
                  <a:srgbClr val="0000FF"/>
                </a:solidFill>
                <a:effectLst/>
                <a:latin typeface="Courier New" panose="02070309020205020404" pitchFamily="49" charset="0"/>
                <a:ea typeface="阿里巴巴普惠体" panose="00020600040101010101"/>
              </a:rPr>
              <a:t>ROW</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FF"/>
                </a:solidFill>
                <a:effectLst/>
                <a:latin typeface="Courier New" panose="02070309020205020404" pitchFamily="49" charset="0"/>
                <a:ea typeface="阿里巴巴普惠体" panose="00020600040101010101"/>
              </a:rPr>
              <a:t>FORMAT</a:t>
            </a:r>
            <a:r>
              <a:rPr lang="en-US" altLang="zh-CN" sz="1600">
                <a:solidFill>
                  <a:srgbClr val="000000"/>
                </a:solidFill>
                <a:effectLst/>
                <a:latin typeface="Courier New" panose="02070309020205020404" pitchFamily="49" charset="0"/>
                <a:ea typeface="阿里巴巴普惠体" panose="00020600040101010101"/>
              </a:rPr>
              <a:t> DELIMITED FIELDS TERMINATED </a:t>
            </a:r>
            <a:r>
              <a:rPr lang="en-US" altLang="zh-CN" sz="1600" b="1">
                <a:solidFill>
                  <a:srgbClr val="0000FF"/>
                </a:solidFill>
                <a:effectLst/>
                <a:latin typeface="Courier New" panose="02070309020205020404" pitchFamily="49" charset="0"/>
                <a:ea typeface="阿里巴巴普惠体" panose="00020600040101010101"/>
              </a:rPr>
              <a:t>BY</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a:solidFill>
                  <a:srgbClr val="808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 </a:t>
            </a:r>
            <a:r>
              <a:rPr lang="en-US" altLang="zh-CN" sz="1600" b="1">
                <a:solidFill>
                  <a:srgbClr val="000080"/>
                </a:solidFill>
                <a:effectLst/>
                <a:latin typeface="Courier New" panose="02070309020205020404" pitchFamily="49" charset="0"/>
                <a:ea typeface="阿里巴巴普惠体" panose="00020600040101010101"/>
              </a:rPr>
              <a:t>;</a:t>
            </a:r>
            <a:r>
              <a:rPr lang="en-US" altLang="zh-CN" sz="1600">
                <a:solidFill>
                  <a:srgbClr val="000000"/>
                </a:solidFill>
                <a:effectLst/>
                <a:latin typeface="Courier New" panose="02070309020205020404" pitchFamily="49" charset="0"/>
                <a:ea typeface="阿里巴巴普惠体" panose="00020600040101010101"/>
              </a:rPr>
              <a:t> </a:t>
            </a:r>
            <a:endParaRPr lang="en-US" altLang="zh-CN" sz="1600">
              <a:effectLst/>
              <a:ea typeface="阿里巴巴普惠体" panose="00020600040101010101"/>
            </a:endParaRPr>
          </a:p>
        </p:txBody>
      </p:sp>
      <p:sp>
        <p:nvSpPr>
          <p:cNvPr id="11" name="文本框 10"/>
          <p:cNvSpPr txBox="1"/>
          <p:nvPr/>
        </p:nvSpPr>
        <p:spPr>
          <a:xfrm>
            <a:off x="812524" y="761379"/>
            <a:ext cx="6097656" cy="369332"/>
          </a:xfrm>
          <a:prstGeom prst="rect">
            <a:avLst/>
          </a:prstGeom>
          <a:noFill/>
        </p:spPr>
        <p:txBody>
          <a:bodyPr wrap="square">
            <a:spAutoFit/>
          </a:bodyPr>
          <a:lstStyle/>
          <a:p>
            <a:pPr marL="285750" indent="-285750">
              <a:spcBef>
                <a:spcPts val="360"/>
              </a:spcBef>
              <a:spcAft>
                <a:spcPts val="360"/>
              </a:spcAft>
              <a:buFont typeface="Wingdings" panose="05000000000000000000" pitchFamily="2" charset="2"/>
              <a:buChar char="l"/>
            </a:pPr>
            <a:r>
              <a:rPr lang="zh-CN" altLang="zh-CN" sz="1800" b="1">
                <a:effectLst/>
                <a:latin typeface="微软雅黑 Light" panose="020B0502040204020203" pitchFamily="34" charset="-122"/>
                <a:ea typeface="微软雅黑 Light" panose="020B0502040204020203" pitchFamily="34" charset="-122"/>
                <a:cs typeface="Times New Roman" panose="02020603050405020304" pitchFamily="18" charset="0"/>
              </a:rPr>
              <a:t>建</a:t>
            </a:r>
            <a:r>
              <a:rPr lang="zh-CN" altLang="en-US" b="1">
                <a:latin typeface="微软雅黑 Light" panose="020B0502040204020203" pitchFamily="34" charset="-122"/>
                <a:ea typeface="微软雅黑 Light" panose="020B0502040204020203" pitchFamily="34" charset="-122"/>
                <a:cs typeface="Times New Roman" panose="02020603050405020304" pitchFamily="18" charset="0"/>
              </a:rPr>
              <a:t>宽表语句</a:t>
            </a:r>
            <a:endParaRPr lang="zh-CN" altLang="zh-CN" sz="1800" b="1">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zh-CN" altLang="en-US"/>
              <a:t>用户订单处理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8" name="文本框 7"/>
          <p:cNvSpPr txBox="1"/>
          <p:nvPr/>
        </p:nvSpPr>
        <p:spPr>
          <a:xfrm>
            <a:off x="710879" y="1294406"/>
            <a:ext cx="11596277" cy="5319405"/>
          </a:xfrm>
          <a:prstGeom prst="rect">
            <a:avLst/>
          </a:prstGeom>
          <a:solidFill>
            <a:srgbClr val="FFFFE4"/>
          </a:solidFill>
          <a:ln>
            <a:solidFill>
              <a:schemeClr val="tx1"/>
            </a:solidFill>
          </a:ln>
        </p:spPr>
        <p:txBody>
          <a:bodyPr wrap="square">
            <a:spAutoFit/>
          </a:bodyPr>
          <a:lstStyle/>
          <a:p>
            <a:pPr>
              <a:spcBef>
                <a:spcPts val="150"/>
              </a:spcBef>
              <a:spcAft>
                <a:spcPts val="150"/>
              </a:spcAft>
            </a:pP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select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subscribe,</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case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when</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subscribe = </a:t>
            </a:r>
            <a:r>
              <a:rPr lang="en-US" altLang="zh-CN" sz="1600">
                <a:solidFill>
                  <a:srgbClr val="098658"/>
                </a:solidFill>
                <a:effectLst/>
                <a:latin typeface="Consolas" panose="020B0609020204030204" pitchFamily="49" charset="0"/>
                <a:ea typeface="Consolas" panose="020B0609020204030204" pitchFamily="49" charset="0"/>
                <a:cs typeface="Consolas" panose="020B0609020204030204" pitchFamily="49" charset="0"/>
              </a:rPr>
              <a:t>0</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then</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zh-CN"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非预约</a:t>
            </a:r>
            <a:r>
              <a:rPr lang="en-US"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when</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subscribe = </a:t>
            </a:r>
            <a:r>
              <a:rPr lang="en-US" altLang="zh-CN" sz="1600">
                <a:solidFill>
                  <a:srgbClr val="098658"/>
                </a:solidFill>
                <a:effectLst/>
                <a:latin typeface="Consolas" panose="020B0609020204030204" pitchFamily="49" charset="0"/>
                <a:ea typeface="Consolas" panose="020B0609020204030204" pitchFamily="49" charset="0"/>
                <a:cs typeface="Consolas" panose="020B0609020204030204" pitchFamily="49" charset="0"/>
              </a:rPr>
              <a:t>1</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then</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zh-CN"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预约</a:t>
            </a:r>
            <a:r>
              <a:rPr lang="en-US"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end</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subscribe_name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endParaRPr>
          </a:p>
          <a:p>
            <a:pPr>
              <a:spcBef>
                <a:spcPts val="150"/>
              </a:spcBef>
              <a:spcAft>
                <a:spcPts val="150"/>
              </a:spcAft>
            </a:pPr>
            <a:r>
              <a:rPr lang="en-US" altLang="zh-CN" sz="160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date_format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yyyy</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-MM-dd'</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order_date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year(</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date_format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yyyy</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-MM-dd'</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order_year</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endParaRPr>
          </a:p>
          <a:p>
            <a:pPr>
              <a:spcBef>
                <a:spcPts val="150"/>
              </a:spcBef>
              <a:spcAft>
                <a:spcPts val="150"/>
              </a:spcAft>
            </a:pPr>
            <a:r>
              <a:rPr lang="en-US" altLang="zh-CN" sz="1600">
                <a:solidFill>
                  <a:srgbClr val="000000"/>
                </a:solidFill>
                <a:latin typeface="Consolas" panose="020B0609020204030204" pitchFamily="49" charset="0"/>
                <a:ea typeface="微软雅黑 Light" panose="020B0502040204020203" pitchFamily="34"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case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when</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hour(</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date_format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yyyy</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-MM-dd </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HH:mm</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&gt; </a:t>
            </a:r>
            <a:r>
              <a:rPr lang="en-US" altLang="zh-CN" sz="1600">
                <a:solidFill>
                  <a:srgbClr val="098658"/>
                </a:solidFill>
                <a:effectLst/>
                <a:latin typeface="Consolas" panose="020B0609020204030204" pitchFamily="49" charset="0"/>
                <a:ea typeface="Consolas" panose="020B0609020204030204" pitchFamily="49" charset="0"/>
                <a:cs typeface="Consolas" panose="020B0609020204030204" pitchFamily="49" charset="0"/>
              </a:rPr>
              <a:t>1</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and hour(</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date_format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yyyy</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-MM-dd </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HH:mm</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&lt;= </a:t>
            </a:r>
            <a:r>
              <a:rPr lang="en-US" altLang="zh-CN" sz="1600">
                <a:solidFill>
                  <a:srgbClr val="098658"/>
                </a:solidFill>
                <a:effectLst/>
                <a:latin typeface="Consolas" panose="020B0609020204030204" pitchFamily="49" charset="0"/>
                <a:ea typeface="Consolas" panose="020B0609020204030204" pitchFamily="49" charset="0"/>
                <a:cs typeface="Consolas" panose="020B0609020204030204" pitchFamily="49" charset="0"/>
              </a:rPr>
              <a:t>5</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then</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zh-CN"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凌晨</a:t>
            </a:r>
            <a:r>
              <a:rPr lang="en-US"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rPr>
              <a:t>’</a:t>
            </a:r>
            <a:endParaRPr lang="en-US" altLang="zh-CN" sz="1600">
              <a:solidFill>
                <a:srgbClr val="A31515"/>
              </a:solidFill>
              <a:effectLst/>
              <a:latin typeface="微软雅黑 Light" panose="020B0502040204020203" pitchFamily="34" charset="-122"/>
              <a:ea typeface="Consolas" panose="020B0609020204030204" pitchFamily="49" charset="0"/>
              <a:cs typeface="Consolas" panose="020B0609020204030204" pitchFamily="49" charset="0"/>
            </a:endParaRPr>
          </a:p>
          <a:p>
            <a:pPr>
              <a:spcBef>
                <a:spcPts val="150"/>
              </a:spcBef>
              <a:spcAft>
                <a:spcPts val="150"/>
              </a:spcAft>
            </a:pPr>
            <a:r>
              <a:rPr lang="en-US" altLang="zh-CN" sz="1600">
                <a:solidFill>
                  <a:srgbClr val="A31515"/>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else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'N/A'</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end</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order_time_range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date_format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yyyy</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-MM-dd </a:t>
            </a:r>
            <a:r>
              <a:rPr lang="en-US" altLang="zh-CN" sz="1600" err="1">
                <a:solidFill>
                  <a:srgbClr val="A31515"/>
                </a:solidFill>
                <a:effectLst/>
                <a:latin typeface="Consolas" panose="020B0609020204030204" pitchFamily="49" charset="0"/>
                <a:ea typeface="Consolas" panose="020B0609020204030204" pitchFamily="49" charset="0"/>
                <a:cs typeface="Consolas" panose="020B0609020204030204" pitchFamily="49" charset="0"/>
              </a:rPr>
              <a:t>HH:mm</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order_time</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from</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ods_didi.t_user_order</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6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where</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dt = </a:t>
            </a:r>
            <a:r>
              <a:rPr lang="en-US" altLang="zh-CN" sz="1600">
                <a:solidFill>
                  <a:srgbClr val="A31515"/>
                </a:solidFill>
                <a:effectLst/>
                <a:latin typeface="Consolas" panose="020B0609020204030204" pitchFamily="49" charset="0"/>
                <a:ea typeface="Consolas" panose="020B0609020204030204" pitchFamily="49" charset="0"/>
                <a:cs typeface="Consolas" panose="020B0609020204030204" pitchFamily="49" charset="0"/>
              </a:rPr>
              <a:t>'2020-04-12'</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and length(order_time) &gt; </a:t>
            </a:r>
            <a:r>
              <a:rPr lang="en-US" altLang="zh-CN" sz="1600">
                <a:solidFill>
                  <a:srgbClr val="098658"/>
                </a:solidFill>
                <a:effectLst/>
                <a:latin typeface="Consolas" panose="020B0609020204030204" pitchFamily="49" charset="0"/>
                <a:ea typeface="Consolas" panose="020B0609020204030204" pitchFamily="49" charset="0"/>
                <a:cs typeface="Consolas" panose="020B0609020204030204" pitchFamily="49" charset="0"/>
              </a:rPr>
              <a:t>8</a:t>
            </a:r>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6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kumimoji="0" lang="en-US" altLang="zh-CN" sz="1600" b="0" i="0" u="none" strike="noStrike" kern="1200" cap="none" spc="0" normalizeH="0" baseline="0" noProof="0">
              <a:ln>
                <a:noFill/>
              </a:ln>
              <a:solidFill>
                <a:prstClr val="black"/>
              </a:solidFill>
              <a:effectLst/>
              <a:uLnTx/>
              <a:uFillTx/>
              <a:latin typeface="Calibri" panose="020F0502020204030204"/>
              <a:ea typeface="阿里巴巴普惠体" panose="00020600040101010101"/>
              <a:cs typeface="+mn-cs"/>
            </a:endParaRPr>
          </a:p>
        </p:txBody>
      </p:sp>
      <p:sp>
        <p:nvSpPr>
          <p:cNvPr id="11" name="文本框 10"/>
          <p:cNvSpPr txBox="1"/>
          <p:nvPr/>
        </p:nvSpPr>
        <p:spPr>
          <a:xfrm>
            <a:off x="812524" y="761379"/>
            <a:ext cx="6097656"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360"/>
              </a:spcBef>
              <a:spcAft>
                <a:spcPts val="360"/>
              </a:spcAft>
              <a:buClrTx/>
              <a:buSzTx/>
              <a:buFont typeface="Wingdings" panose="05000000000000000000" pitchFamily="2" charset="2"/>
              <a:buChar char="l"/>
              <a:defRPr/>
            </a:pPr>
            <a:r>
              <a:rPr lang="zh-CN" altLang="en-US" b="1">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预处理</a:t>
            </a:r>
            <a:r>
              <a:rPr lang="en-US" altLang="zh-CN" b="1">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SQL</a:t>
            </a:r>
            <a:r>
              <a:rPr lang="zh-CN" altLang="en-US" b="1">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语句</a:t>
            </a:r>
            <a:endParaRPr kumimoji="0" lang="zh-CN" altLang="zh-CN" sz="1800" b="1"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zh-CN" altLang="en-US"/>
              <a:t>用户订单处理</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8" name="文本框 7"/>
          <p:cNvSpPr txBox="1"/>
          <p:nvPr/>
        </p:nvSpPr>
        <p:spPr>
          <a:xfrm>
            <a:off x="595723" y="1514646"/>
            <a:ext cx="11596277" cy="5078313"/>
          </a:xfrm>
          <a:prstGeom prst="rect">
            <a:avLst/>
          </a:prstGeom>
          <a:solidFill>
            <a:srgbClr val="FFFFE4"/>
          </a:solidFill>
          <a:ln>
            <a:solidFill>
              <a:schemeClr val="tx1"/>
            </a:solidFill>
          </a:ln>
        </p:spPr>
        <p:txBody>
          <a:bodyPr wrap="square">
            <a:spAutoFit/>
          </a:bodyPr>
          <a:lstStyle/>
          <a:p>
            <a:pPr>
              <a:spcBef>
                <a:spcPts val="150"/>
              </a:spcBef>
              <a:spcAft>
                <a:spcPts val="150"/>
              </a:spcAft>
              <a:defRPr/>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insert</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overwrite</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table</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dw_didi.t_user_order_wide</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partition</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(dt=</a:t>
            </a:r>
            <a:r>
              <a:rPr lang="en-US" altLang="zh-CN" sz="1800">
                <a:solidFill>
                  <a:srgbClr val="A31515"/>
                </a:solidFill>
                <a:effectLst/>
                <a:latin typeface="Consolas" panose="020B0609020204030204" pitchFamily="49" charset="0"/>
                <a:ea typeface="Consolas" panose="020B0609020204030204" pitchFamily="49" charset="0"/>
                <a:cs typeface="Consolas" panose="020B0609020204030204" pitchFamily="49" charset="0"/>
              </a:rPr>
              <a:t>'2020-04-12'</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select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subscribe,</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case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when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subscribe = </a:t>
            </a:r>
            <a:r>
              <a:rPr kumimoji="0" lang="en-US" altLang="zh-CN" sz="1600" b="0" i="0" u="none" strike="noStrike" kern="1200" cap="none" spc="0" normalizeH="0" baseline="0" noProof="0">
                <a:ln>
                  <a:noFill/>
                </a:ln>
                <a:solidFill>
                  <a:srgbClr val="098658"/>
                </a:solidFill>
                <a:effectLst/>
                <a:uLnTx/>
                <a:uFillTx/>
                <a:latin typeface="Consolas" panose="020B0609020204030204" pitchFamily="49" charset="0"/>
                <a:ea typeface="Consolas" panose="020B0609020204030204" pitchFamily="49" charset="0"/>
                <a:cs typeface="Consolas" panose="020B0609020204030204" pitchFamily="49" charset="0"/>
              </a:rPr>
              <a:t>0</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then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zh-CN"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非预约</a:t>
            </a:r>
            <a:r>
              <a:rPr kumimoji="0" lang="en-US"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when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subscribe = </a:t>
            </a:r>
            <a:r>
              <a:rPr kumimoji="0" lang="en-US" altLang="zh-CN" sz="1600" b="0" i="0" u="none" strike="noStrike" kern="1200" cap="none" spc="0" normalizeH="0" baseline="0" noProof="0">
                <a:ln>
                  <a:noFill/>
                </a:ln>
                <a:solidFill>
                  <a:srgbClr val="098658"/>
                </a:solidFill>
                <a:effectLst/>
                <a:uLnTx/>
                <a:uFillTx/>
                <a:latin typeface="Consolas" panose="020B0609020204030204" pitchFamily="49" charset="0"/>
                <a:ea typeface="Consolas" panose="020B0609020204030204" pitchFamily="49" charset="0"/>
                <a:cs typeface="Consolas" panose="020B0609020204030204" pitchFamily="49" charset="0"/>
              </a:rPr>
              <a:t>1</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then</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zh-CN"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预约</a:t>
            </a:r>
            <a:r>
              <a:rPr kumimoji="0" lang="en-US"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end</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as</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subscribe_name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微软雅黑 Light" panose="020B0502040204020203" pitchFamily="34" charset="-122"/>
                <a:cs typeface="Times New Roman" panose="02020603050405020304" pitchFamily="18" charset="0"/>
              </a:rPr>
              <a:t>     ………</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date_format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(order_time,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yyyy</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-MM-dd'</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as</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order_date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year(</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date_format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(order_time,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yyyy</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-MM-dd'</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as</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order_year</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微软雅黑 Light" panose="020B0502040204020203" pitchFamily="34" charset="-122"/>
                <a:cs typeface="Times New Roman" panose="02020603050405020304" pitchFamily="18" charset="0"/>
              </a:rPr>
              <a:t>    …….</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case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when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hour(</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date_format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(order_time,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yyyy</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-MM-dd </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HH:mm</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&gt; </a:t>
            </a:r>
            <a:r>
              <a:rPr kumimoji="0" lang="en-US" altLang="zh-CN" sz="1600" b="0" i="0" u="none" strike="noStrike" kern="1200" cap="none" spc="0" normalizeH="0" baseline="0" noProof="0">
                <a:ln>
                  <a:noFill/>
                </a:ln>
                <a:solidFill>
                  <a:srgbClr val="098658"/>
                </a:solidFill>
                <a:effectLst/>
                <a:uLnTx/>
                <a:uFillTx/>
                <a:latin typeface="Consolas" panose="020B0609020204030204" pitchFamily="49" charset="0"/>
                <a:ea typeface="Consolas" panose="020B0609020204030204" pitchFamily="49" charset="0"/>
                <a:cs typeface="Consolas" panose="020B0609020204030204" pitchFamily="49" charset="0"/>
              </a:rPr>
              <a:t>1</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and hour(</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date_format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(order_time,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yyyy</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-MM-dd </a:t>
            </a:r>
            <a:r>
              <a:rPr kumimoji="0" lang="en-US" altLang="zh-CN" sz="1600" b="0" i="0" u="none" strike="noStrike" kern="1200" cap="none" spc="0" normalizeH="0" baseline="0" noProof="0" err="1">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HH:mm</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&lt;= </a:t>
            </a:r>
            <a:r>
              <a:rPr kumimoji="0" lang="en-US" altLang="zh-CN" sz="1600" b="0" i="0" u="none" strike="noStrike" kern="1200" cap="none" spc="0" normalizeH="0" baseline="0" noProof="0">
                <a:ln>
                  <a:noFill/>
                </a:ln>
                <a:solidFill>
                  <a:srgbClr val="098658"/>
                </a:solidFill>
                <a:effectLst/>
                <a:uLnTx/>
                <a:uFillTx/>
                <a:latin typeface="Consolas" panose="020B0609020204030204" pitchFamily="49" charset="0"/>
                <a:ea typeface="Consolas" panose="020B0609020204030204" pitchFamily="49" charset="0"/>
                <a:cs typeface="Consolas" panose="020B0609020204030204" pitchFamily="49" charset="0"/>
              </a:rPr>
              <a:t>5</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then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a:t>
            </a:r>
            <a:r>
              <a:rPr kumimoji="0" lang="zh-CN"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凌晨</a:t>
            </a:r>
            <a:r>
              <a:rPr kumimoji="0" lang="en-US"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rPr>
              <a:t>’</a:t>
            </a:r>
            <a:endParaRPr kumimoji="0" lang="en-US"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A31515"/>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rPr>
              <a:t>    …….</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else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'N/A'</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end</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as</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order_time_range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a:p>
            <a:pPr marL="0" marR="0" lvl="0" indent="0" algn="l" defTabSz="914400" rtl="0" eaLnBrk="1" fontAlgn="auto" latinLnBrk="0" hangingPunct="1">
              <a:lnSpc>
                <a:spcPct val="100000"/>
              </a:lnSpc>
              <a:spcBef>
                <a:spcPts val="150"/>
              </a:spcBef>
              <a:spcAft>
                <a:spcPts val="15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from</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err="1">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ods_didi.t_user_order</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Consolas" panose="020B0609020204030204" pitchFamily="49" charset="0"/>
                <a:cs typeface="Consolas" panose="020B0609020204030204" pitchFamily="49" charset="0"/>
              </a:rPr>
              <a:t>where</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dt = </a:t>
            </a:r>
            <a:r>
              <a:rPr kumimoji="0" lang="en-US" altLang="zh-CN" sz="1600" b="0" i="0" u="none" strike="noStrike" kern="1200" cap="none" spc="0" normalizeH="0" baseline="0" noProof="0">
                <a:ln>
                  <a:noFill/>
                </a:ln>
                <a:solidFill>
                  <a:srgbClr val="A31515"/>
                </a:solidFill>
                <a:effectLst/>
                <a:uLnTx/>
                <a:uFillTx/>
                <a:latin typeface="Consolas" panose="020B0609020204030204" pitchFamily="49" charset="0"/>
                <a:ea typeface="Consolas" panose="020B0609020204030204" pitchFamily="49" charset="0"/>
                <a:cs typeface="Consolas" panose="020B0609020204030204" pitchFamily="49" charset="0"/>
              </a:rPr>
              <a:t>'2020-04-12'</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and length(order_time) &gt; </a:t>
            </a:r>
            <a:r>
              <a:rPr kumimoji="0" lang="en-US" altLang="zh-CN" sz="1600" b="0" i="0" u="none" strike="noStrike" kern="1200" cap="none" spc="0" normalizeH="0" baseline="0" noProof="0">
                <a:ln>
                  <a:noFill/>
                </a:ln>
                <a:solidFill>
                  <a:srgbClr val="098658"/>
                </a:solidFill>
                <a:effectLst/>
                <a:uLnTx/>
                <a:uFillTx/>
                <a:latin typeface="Consolas" panose="020B0609020204030204" pitchFamily="49" charset="0"/>
                <a:ea typeface="Consolas" panose="020B0609020204030204" pitchFamily="49" charset="0"/>
                <a:cs typeface="Consolas" panose="020B0609020204030204" pitchFamily="49" charset="0"/>
              </a:rPr>
              <a:t>8</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Consolas" panose="020B0609020204030204" pitchFamily="49" charset="0"/>
                <a:cs typeface="Consolas" panose="020B0609020204030204" pitchFamily="49" charset="0"/>
              </a:rPr>
              <a:t> ;</a:t>
            </a:r>
            <a:endParaRPr kumimoji="0" lang="en-US" altLang="zh-CN" sz="1600" b="0" i="0" u="none" strike="noStrike" kern="1200" cap="none" spc="0" normalizeH="0" baseline="0" noProof="0">
              <a:ln>
                <a:noFill/>
              </a:ln>
              <a:solidFill>
                <a:prstClr val="black"/>
              </a:solidFill>
              <a:effectLst/>
              <a:uLnTx/>
              <a:uFillTx/>
              <a:latin typeface="Calibri" panose="020F0502020204030204"/>
              <a:ea typeface="阿里巴巴普惠体" panose="00020600040101010101"/>
              <a:cs typeface="+mn-cs"/>
            </a:endParaRPr>
          </a:p>
        </p:txBody>
      </p:sp>
      <p:sp>
        <p:nvSpPr>
          <p:cNvPr id="11" name="文本框 10"/>
          <p:cNvSpPr txBox="1"/>
          <p:nvPr/>
        </p:nvSpPr>
        <p:spPr>
          <a:xfrm>
            <a:off x="710879" y="823311"/>
            <a:ext cx="10229850" cy="584775"/>
          </a:xfrm>
          <a:prstGeom prst="rect">
            <a:avLst/>
          </a:prstGeom>
          <a:noFill/>
        </p:spPr>
        <p:txBody>
          <a:bodyPr wrap="square">
            <a:spAutoFit/>
          </a:bodyPr>
          <a:lstStyle/>
          <a:p>
            <a:pPr marR="0" lvl="0" algn="l" defTabSz="914400" rtl="0" eaLnBrk="1" fontAlgn="auto" latinLnBrk="0" hangingPunct="1">
              <a:lnSpc>
                <a:spcPct val="100000"/>
              </a:lnSpc>
              <a:spcBef>
                <a:spcPts val="360"/>
              </a:spcBef>
              <a:spcAft>
                <a:spcPts val="360"/>
              </a:spcAft>
              <a:buClrTx/>
              <a:buSzTx/>
              <a:defRPr/>
            </a:pPr>
            <a:r>
              <a:rPr kumimoji="0" lang="en-US" altLang="zh-CN" sz="160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HQL</a:t>
            </a:r>
            <a:r>
              <a:rPr kumimoji="0" lang="zh-CN" altLang="en-US" sz="160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编写好后，为了方便后续分析，我们需要将预处理好的数据写入到之前创建的宽表中。注意：宽表也是一个分区表，所以，写入的时候一定要指定对应的分区。</a:t>
            </a:r>
            <a:endParaRPr kumimoji="0" lang="zh-CN" altLang="zh-CN" sz="160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数据预处理</a:t>
            </a:r>
            <a:r>
              <a:rPr kumimoji="1" lang="en-US" altLang="zh-CN"/>
              <a:t>-</a:t>
            </a:r>
            <a:r>
              <a:rPr kumimoji="1" lang="en-US" altLang="zh-CN" err="1"/>
              <a:t>dw</a:t>
            </a:r>
            <a:r>
              <a:rPr kumimoji="1" lang="zh-CN" altLang="en-US"/>
              <a:t>层其他表数据加载</a:t>
            </a:r>
            <a:r>
              <a:rPr kumimoji="1" lang="en-US" altLang="zh-CN"/>
              <a:t>-</a:t>
            </a:r>
            <a:r>
              <a:rPr kumimoji="1" lang="zh-CN" altLang="en-US"/>
              <a:t>用户取消订单日志表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823914" y="1046803"/>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lang="zh-CN" altLang="en-US" sz="1600">
                <a:solidFill>
                  <a:prstClr val="black"/>
                </a:solidFill>
                <a:latin typeface="微软雅黑 Light" panose="020B0502040204020203" pitchFamily="34" charset="-122"/>
                <a:ea typeface="阿里巴巴普惠体" panose="00020600040101010101"/>
                <a:cs typeface="Times New Roman" panose="02020603050405020304" pitchFamily="18" charset="0"/>
              </a:rPr>
              <a:t>为了方便后期分析，我们可以将</a:t>
            </a:r>
            <a:r>
              <a:rPr lang="en-US" altLang="zh-CN" sz="1600" err="1">
                <a:solidFill>
                  <a:prstClr val="black"/>
                </a:solidFill>
                <a:latin typeface="微软雅黑 Light" panose="020B0502040204020203" pitchFamily="34" charset="-122"/>
                <a:ea typeface="阿里巴巴普惠体" panose="00020600040101010101"/>
                <a:cs typeface="Times New Roman" panose="02020603050405020304" pitchFamily="18" charset="0"/>
              </a:rPr>
              <a:t>ods</a:t>
            </a:r>
            <a:r>
              <a:rPr lang="zh-CN" altLang="en-US" sz="1600">
                <a:solidFill>
                  <a:prstClr val="black"/>
                </a:solidFill>
                <a:latin typeface="微软雅黑 Light" panose="020B0502040204020203" pitchFamily="34" charset="-122"/>
                <a:ea typeface="阿里巴巴普惠体" panose="00020600040101010101"/>
                <a:cs typeface="Times New Roman" panose="02020603050405020304" pitchFamily="18" charset="0"/>
              </a:rPr>
              <a:t>层表的部分字段抽取到</a:t>
            </a:r>
            <a:r>
              <a:rPr lang="en-US" altLang="zh-CN" sz="1600" err="1">
                <a:solidFill>
                  <a:prstClr val="black"/>
                </a:solidFill>
                <a:latin typeface="微软雅黑 Light" panose="020B0502040204020203" pitchFamily="34" charset="-122"/>
                <a:ea typeface="阿里巴巴普惠体" panose="00020600040101010101"/>
                <a:cs typeface="Times New Roman" panose="02020603050405020304" pitchFamily="18" charset="0"/>
              </a:rPr>
              <a:t>dw</a:t>
            </a:r>
            <a:r>
              <a:rPr lang="zh-CN" altLang="en-US" sz="1600">
                <a:solidFill>
                  <a:prstClr val="black"/>
                </a:solidFill>
                <a:latin typeface="微软雅黑 Light" panose="020B0502040204020203" pitchFamily="34" charset="-122"/>
                <a:ea typeface="阿里巴巴普惠体" panose="00020600040101010101"/>
                <a:cs typeface="Times New Roman" panose="02020603050405020304" pitchFamily="18" charset="0"/>
              </a:rPr>
              <a:t>层</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731522" y="1670781"/>
          <a:ext cx="9839326" cy="3687610"/>
        </p:xfrm>
        <a:graphic>
          <a:graphicData uri="http://schemas.openxmlformats.org/drawingml/2006/table">
            <a:tbl>
              <a:tblPr firstRow="1" firstCol="1" bandRow="1">
                <a:tableStyleId>{5C22544A-7EE6-4342-B048-85BDC9FD1C3A}</a:tableStyleId>
              </a:tblPr>
              <a:tblGrid>
                <a:gridCol w="4083731"/>
                <a:gridCol w="5755595"/>
              </a:tblGrid>
              <a:tr h="271225">
                <a:tc>
                  <a:txBody>
                    <a:bodyPr/>
                    <a:lstStyle/>
                    <a:p>
                      <a:pPr algn="just">
                        <a:spcBef>
                          <a:spcPts val="360"/>
                        </a:spcBef>
                        <a:spcAft>
                          <a:spcPts val="360"/>
                        </a:spcAft>
                      </a:pPr>
                      <a:r>
                        <a:rPr lang="en-US" sz="1600" err="1">
                          <a:effectLst/>
                          <a:ea typeface="阿里巴巴普惠体" panose="00020600040101010101"/>
                        </a:rPr>
                        <a:t>orderId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订单</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71225">
                <a:tc>
                  <a:txBody>
                    <a:bodyPr/>
                    <a:lstStyle/>
                    <a:p>
                      <a:pPr algn="just">
                        <a:spcBef>
                          <a:spcPts val="360"/>
                        </a:spcBef>
                        <a:spcAft>
                          <a:spcPts val="360"/>
                        </a:spcAft>
                      </a:pPr>
                      <a:r>
                        <a:rPr lang="en-US" sz="1600">
                          <a:effectLst/>
                          <a:ea typeface="阿里巴巴普惠体" panose="00020600040101010101"/>
                        </a:rPr>
                        <a:t>cstm_telephone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客户联系电话</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long</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取消订单的经度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lat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取消订单的纬度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province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所在省份</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city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所在城市</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err="1">
                          <a:effectLst/>
                          <a:ea typeface="阿里巴巴普惠体" panose="00020600040101010101"/>
                        </a:rPr>
                        <a:t>es_distance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预估距离</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gender</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性别</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71225">
                <a:tc>
                  <a:txBody>
                    <a:bodyPr/>
                    <a:lstStyle/>
                    <a:p>
                      <a:pPr algn="just">
                        <a:spcBef>
                          <a:spcPts val="360"/>
                        </a:spcBef>
                        <a:spcAft>
                          <a:spcPts val="360"/>
                        </a:spcAft>
                      </a:pPr>
                      <a:r>
                        <a:rPr lang="en-US" sz="1600">
                          <a:effectLst/>
                          <a:ea typeface="阿里巴巴普惠体" panose="00020600040101010101"/>
                        </a:rPr>
                        <a:t>profession</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行业</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71225">
                <a:tc>
                  <a:txBody>
                    <a:bodyPr/>
                    <a:lstStyle/>
                    <a:p>
                      <a:pPr algn="just">
                        <a:spcBef>
                          <a:spcPts val="360"/>
                        </a:spcBef>
                        <a:spcAft>
                          <a:spcPts val="360"/>
                        </a:spcAft>
                      </a:pPr>
                      <a:r>
                        <a:rPr lang="en-US" sz="1600">
                          <a:effectLst/>
                          <a:ea typeface="阿里巴巴普惠体" panose="00020600040101010101"/>
                        </a:rPr>
                        <a:t>age_range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年龄段</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0">
                <a:tc>
                  <a:txBody>
                    <a:bodyPr/>
                    <a:lstStyle/>
                    <a:p>
                      <a:pPr algn="just">
                        <a:spcBef>
                          <a:spcPts val="360"/>
                        </a:spcBef>
                        <a:spcAft>
                          <a:spcPts val="360"/>
                        </a:spcAft>
                      </a:pPr>
                      <a:r>
                        <a:rPr lang="en-US" sz="1600">
                          <a:effectLst/>
                          <a:ea typeface="阿里巴巴普惠体" panose="00020600040101010101"/>
                        </a:rPr>
                        <a:t>reason</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取消订单原因（</a:t>
                      </a:r>
                      <a:r>
                        <a:rPr lang="en-US" sz="1600">
                          <a:effectLst/>
                          <a:ea typeface="阿里巴巴普惠体" panose="00020600040101010101"/>
                        </a:rPr>
                        <a:t>1 - </a:t>
                      </a:r>
                      <a:r>
                        <a:rPr lang="zh-CN" sz="1600">
                          <a:effectLst/>
                          <a:ea typeface="阿里巴巴普惠体" panose="00020600040101010101"/>
                        </a:rPr>
                        <a:t>选择了其他交通方式、</a:t>
                      </a:r>
                      <a:r>
                        <a:rPr lang="en-US" sz="1600">
                          <a:effectLst/>
                          <a:ea typeface="阿里巴巴普惠体" panose="00020600040101010101"/>
                        </a:rPr>
                        <a:t>2 - </a:t>
                      </a:r>
                      <a:r>
                        <a:rPr lang="zh-CN" sz="1600">
                          <a:effectLst/>
                          <a:ea typeface="阿里巴巴普惠体" panose="00020600040101010101"/>
                        </a:rPr>
                        <a:t>与司机达成一致，取消订单、</a:t>
                      </a:r>
                      <a:r>
                        <a:rPr lang="en-US" sz="1600">
                          <a:effectLst/>
                          <a:ea typeface="阿里巴巴普惠体" panose="00020600040101010101"/>
                        </a:rPr>
                        <a:t>3 - </a:t>
                      </a:r>
                      <a:r>
                        <a:rPr lang="zh-CN" sz="1600">
                          <a:effectLst/>
                          <a:ea typeface="阿里巴巴普惠体" panose="00020600040101010101"/>
                        </a:rPr>
                        <a:t>投诉司机没来接我、</a:t>
                      </a:r>
                      <a:r>
                        <a:rPr lang="en-US" sz="1600">
                          <a:effectLst/>
                          <a:ea typeface="阿里巴巴普惠体" panose="00020600040101010101"/>
                        </a:rPr>
                        <a:t>4 - </a:t>
                      </a:r>
                      <a:r>
                        <a:rPr lang="zh-CN" sz="1600">
                          <a:effectLst/>
                          <a:ea typeface="阿里巴巴普惠体" panose="00020600040101010101"/>
                        </a:rPr>
                        <a:t>已不需要用车、</a:t>
                      </a:r>
                      <a:r>
                        <a:rPr lang="en-US" sz="1600">
                          <a:effectLst/>
                          <a:ea typeface="阿里巴巴普惠体" panose="00020600040101010101"/>
                        </a:rPr>
                        <a:t>5 - </a:t>
                      </a:r>
                      <a:r>
                        <a:rPr lang="zh-CN" sz="1600">
                          <a:effectLst/>
                          <a:ea typeface="阿里巴巴普惠体" panose="00020600040101010101"/>
                        </a:rPr>
                        <a:t>无理由取消订单）</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0">
                <a:tc>
                  <a:txBody>
                    <a:bodyPr/>
                    <a:lstStyle/>
                    <a:p>
                      <a:pPr algn="just">
                        <a:spcBef>
                          <a:spcPts val="360"/>
                        </a:spcBef>
                        <a:spcAft>
                          <a:spcPts val="360"/>
                        </a:spcAft>
                      </a:pPr>
                      <a:r>
                        <a:rPr lang="en-US" sz="1600" err="1">
                          <a:effectLst/>
                          <a:ea typeface="阿里巴巴普惠体" panose="00020600040101010101"/>
                        </a:rPr>
                        <a:t>cancel_time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取消时间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zh-CN" altLang="en-US"/>
              <a:t>数据预处理</a:t>
            </a:r>
            <a:r>
              <a:rPr kumimoji="1" lang="en-US" altLang="zh-CN"/>
              <a:t>-</a:t>
            </a:r>
            <a:r>
              <a:rPr kumimoji="1" lang="en-US" altLang="zh-CN" err="1"/>
              <a:t>dw</a:t>
            </a:r>
            <a:r>
              <a:rPr kumimoji="1" lang="zh-CN" altLang="en-US"/>
              <a:t>层其他表数据加载</a:t>
            </a:r>
            <a:r>
              <a:rPr kumimoji="1" lang="en-US" altLang="zh-CN"/>
              <a:t>-</a:t>
            </a:r>
            <a:r>
              <a:rPr kumimoji="1" lang="zh-CN" altLang="en-US"/>
              <a:t>用户取消订单日志表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4" name="文本框 13"/>
          <p:cNvSpPr txBox="1"/>
          <p:nvPr/>
        </p:nvSpPr>
        <p:spPr>
          <a:xfrm>
            <a:off x="581669" y="1106539"/>
            <a:ext cx="6097656" cy="369332"/>
          </a:xfrm>
          <a:prstGeom prst="rect">
            <a:avLst/>
          </a:prstGeom>
          <a:noFill/>
        </p:spPr>
        <p:txBody>
          <a:bodyPr wrap="square">
            <a:spAutoFit/>
          </a:bodyPr>
          <a:lstStyle/>
          <a:p>
            <a:r>
              <a:rPr lang="en-US" altLang="zh-CN">
                <a:solidFill>
                  <a:srgbClr val="FF0000"/>
                </a:solidFill>
              </a:rPr>
              <a:t>1:</a:t>
            </a:r>
            <a:r>
              <a:rPr lang="zh-CN" altLang="en-US">
                <a:solidFill>
                  <a:srgbClr val="FF0000"/>
                </a:solidFill>
              </a:rPr>
              <a:t>创建</a:t>
            </a:r>
            <a:r>
              <a:rPr lang="en-US" altLang="zh-CN" err="1">
                <a:solidFill>
                  <a:srgbClr val="FF0000"/>
                </a:solidFill>
              </a:rPr>
              <a:t>dw</a:t>
            </a:r>
            <a:r>
              <a:rPr lang="zh-CN" altLang="en-US">
                <a:solidFill>
                  <a:srgbClr val="FF0000"/>
                </a:solidFill>
              </a:rPr>
              <a:t>层表</a:t>
            </a:r>
            <a:endParaRPr lang="zh-CN" altLang="en-US">
              <a:solidFill>
                <a:srgbClr val="FF0000"/>
              </a:solidFill>
            </a:endParaRPr>
          </a:p>
        </p:txBody>
      </p:sp>
      <p:sp>
        <p:nvSpPr>
          <p:cNvPr id="15" name="文本框 14"/>
          <p:cNvSpPr txBox="1"/>
          <p:nvPr/>
        </p:nvSpPr>
        <p:spPr>
          <a:xfrm>
            <a:off x="581669" y="1707478"/>
            <a:ext cx="11460478" cy="2584450"/>
          </a:xfrm>
          <a:prstGeom prst="rect">
            <a:avLst/>
          </a:prstGeom>
          <a:solidFill>
            <a:srgbClr val="FFFFE4"/>
          </a:solidFill>
          <a:ln>
            <a:solidFill>
              <a:schemeClr val="tx1"/>
            </a:solidFill>
          </a:ln>
        </p:spPr>
        <p:txBody>
          <a:bodyPr wrap="square">
            <a:spAutoFit/>
          </a:bodyPr>
          <a:lstStyle/>
          <a:p>
            <a:r>
              <a:rPr lang="en-US" altLang="zh-CN">
                <a:latin typeface="Courier New" panose="02070309020205020404" pitchFamily="49" charset="0"/>
              </a:rPr>
              <a:t>create table if not exists dw_didi.t_user_cancel_order( </a:t>
            </a:r>
            <a:endParaRPr lang="en-US" altLang="zh-CN">
              <a:latin typeface="Courier New" panose="02070309020205020404" pitchFamily="49" charset="0"/>
            </a:endParaRPr>
          </a:p>
          <a:p>
            <a:r>
              <a:rPr lang="en-US" altLang="zh-CN">
                <a:latin typeface="Courier New" panose="02070309020205020404" pitchFamily="49" charset="0"/>
              </a:rPr>
              <a:t>orderId string,</a:t>
            </a:r>
            <a:endParaRPr lang="en-US" altLang="zh-CN">
              <a:latin typeface="Courier New" panose="02070309020205020404" pitchFamily="49" charset="0"/>
            </a:endParaRPr>
          </a:p>
          <a:p>
            <a:r>
              <a:rPr lang="en-US" altLang="zh-CN">
                <a:latin typeface="Courier New" panose="02070309020205020404" pitchFamily="49" charset="0"/>
              </a:rPr>
              <a:t>Profession string,</a:t>
            </a:r>
            <a:endParaRPr lang="en-US" altLang="zh-CN">
              <a:latin typeface="Courier New" panose="02070309020205020404" pitchFamily="49" charset="0"/>
            </a:endParaRPr>
          </a:p>
          <a:p>
            <a:r>
              <a:rPr lang="en-US" altLang="zh-CN">
                <a:latin typeface="Courier New" panose="02070309020205020404" pitchFamily="49" charset="0"/>
              </a:rPr>
              <a:t>age_range string,</a:t>
            </a:r>
            <a:endParaRPr lang="en-US" altLang="zh-CN">
              <a:latin typeface="Courier New" panose="02070309020205020404" pitchFamily="49" charset="0"/>
            </a:endParaRPr>
          </a:p>
          <a:p>
            <a:r>
              <a:rPr lang="en-US" altLang="zh-CN">
                <a:latin typeface="Courier New" panose="02070309020205020404" pitchFamily="49" charset="0"/>
              </a:rPr>
              <a:t>Reason string,</a:t>
            </a:r>
            <a:endParaRPr lang="en-US" altLang="zh-CN">
              <a:latin typeface="Courier New" panose="02070309020205020404" pitchFamily="49" charset="0"/>
            </a:endParaRPr>
          </a:p>
          <a:p>
            <a:r>
              <a:rPr lang="en-US" altLang="zh-CN">
                <a:latin typeface="Courier New" panose="02070309020205020404" pitchFamily="49" charset="0"/>
              </a:rPr>
              <a:t>cancel_time string</a:t>
            </a:r>
            <a:endParaRPr lang="en-US" altLang="zh-CN">
              <a:latin typeface="Courier New" panose="02070309020205020404" pitchFamily="49" charset="0"/>
            </a:endParaRPr>
          </a:p>
          <a:p>
            <a:r>
              <a:rPr lang="en-US" altLang="zh-CN">
                <a:latin typeface="Courier New" panose="02070309020205020404" pitchFamily="49" charset="0"/>
              </a:rPr>
              <a:t>)</a:t>
            </a:r>
            <a:endParaRPr lang="en-US" altLang="zh-CN">
              <a:latin typeface="Courier New" panose="02070309020205020404" pitchFamily="49" charset="0"/>
            </a:endParaRPr>
          </a:p>
          <a:p>
            <a:r>
              <a:rPr lang="en-US" altLang="zh-CN">
                <a:latin typeface="Courier New" panose="02070309020205020404" pitchFamily="49" charset="0"/>
              </a:rPr>
              <a:t>partitioned by (dt string comment '时间分区')</a:t>
            </a:r>
            <a:endParaRPr lang="en-US" altLang="zh-CN">
              <a:latin typeface="Courier New" panose="02070309020205020404" pitchFamily="49" charset="0"/>
            </a:endParaRPr>
          </a:p>
          <a:p>
            <a:r>
              <a:rPr lang="en-US" altLang="zh-CN">
                <a:latin typeface="Courier New" panose="02070309020205020404" pitchFamily="49" charset="0"/>
              </a:rPr>
              <a:t>ROW FORMAT DELIMITED FIELDS TERMINATED BY ',' ; </a:t>
            </a:r>
            <a:endParaRPr lang="en-US" altLang="zh-CN">
              <a:latin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zh-CN" altLang="en-US"/>
              <a:t>数据预处理</a:t>
            </a:r>
            <a:r>
              <a:rPr kumimoji="1" lang="en-US" altLang="zh-CN"/>
              <a:t>-</a:t>
            </a:r>
            <a:r>
              <a:rPr kumimoji="1" lang="en-US" altLang="zh-CN" err="1"/>
              <a:t>dw</a:t>
            </a:r>
            <a:r>
              <a:rPr kumimoji="1" lang="zh-CN" altLang="en-US"/>
              <a:t>层其他表数据加载</a:t>
            </a:r>
            <a:r>
              <a:rPr kumimoji="1" lang="en-US" altLang="zh-CN"/>
              <a:t>-</a:t>
            </a:r>
            <a:r>
              <a:rPr kumimoji="1" lang="zh-CN" altLang="en-US"/>
              <a:t>用户取消订单日志表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4" name="文本框 13"/>
          <p:cNvSpPr txBox="1"/>
          <p:nvPr/>
        </p:nvSpPr>
        <p:spPr>
          <a:xfrm>
            <a:off x="581669" y="1193077"/>
            <a:ext cx="6097656" cy="369332"/>
          </a:xfrm>
          <a:prstGeom prst="rect">
            <a:avLst/>
          </a:prstGeom>
          <a:noFill/>
        </p:spPr>
        <p:txBody>
          <a:bodyPr wrap="square">
            <a:spAutoFit/>
          </a:bodyPr>
          <a:lstStyle/>
          <a:p>
            <a:r>
              <a:rPr lang="en-US" altLang="zh-CN">
                <a:solidFill>
                  <a:srgbClr val="FF0000"/>
                </a:solidFill>
              </a:rPr>
              <a:t>2</a:t>
            </a:r>
            <a:r>
              <a:rPr lang="zh-CN" altLang="en-US">
                <a:solidFill>
                  <a:srgbClr val="FF0000"/>
                </a:solidFill>
              </a:rPr>
              <a:t>：数据抽取</a:t>
            </a:r>
            <a:endParaRPr lang="zh-CN" altLang="en-US">
              <a:solidFill>
                <a:srgbClr val="FF0000"/>
              </a:solidFill>
            </a:endParaRPr>
          </a:p>
        </p:txBody>
      </p:sp>
      <p:sp>
        <p:nvSpPr>
          <p:cNvPr id="8" name="文本框 7"/>
          <p:cNvSpPr txBox="1"/>
          <p:nvPr/>
        </p:nvSpPr>
        <p:spPr>
          <a:xfrm>
            <a:off x="581669" y="1777546"/>
            <a:ext cx="10749598" cy="3934460"/>
          </a:xfrm>
          <a:prstGeom prst="rect">
            <a:avLst/>
          </a:prstGeom>
          <a:solidFill>
            <a:srgbClr val="FFFFE4"/>
          </a:solidFill>
          <a:ln>
            <a:solidFill>
              <a:schemeClr val="tx1"/>
            </a:solidFill>
          </a:ln>
        </p:spPr>
        <p:txBody>
          <a:bodyPr wrap="square">
            <a:spAutoFit/>
          </a:bodyPr>
          <a:lstStyle/>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insert overwrite table dw_didi.t_user_cancel_order partition(dt='2020-04-12')</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select</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orderId,</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profession,</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age_range,</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reason,</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cancel_time</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from </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ods_didi.t_user_cancel_order</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a:p>
            <a:pPr>
              <a:spcBef>
                <a:spcPts val="465"/>
              </a:spcBef>
              <a:spcAft>
                <a:spcPts val="465"/>
              </a:spcAft>
            </a:pPr>
            <a:r>
              <a:rPr lang="en-US" altLang="zh-CN" sz="1800">
                <a:effectLst/>
                <a:latin typeface="Courier New" panose="02070309020205020404" pitchFamily="49" charset="0"/>
                <a:ea typeface="宋体" panose="02010600030101010101" pitchFamily="2" charset="-122"/>
                <a:cs typeface="Times New Roman" panose="02020603050405020304" pitchFamily="18" charset="0"/>
              </a:rPr>
              <a:t>where dt='2020-04-12'</a:t>
            </a:r>
            <a:endParaRPr lang="en-US" altLang="zh-CN" sz="1800">
              <a:effectLst/>
              <a:latin typeface="Courier New" panose="02070309020205020404" pitchFamily="49"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项目业务背景</a:t>
            </a:r>
            <a:r>
              <a:rPr kumimoji="1" lang="en-US" altLang="zh-CN"/>
              <a:t>-</a:t>
            </a:r>
            <a:r>
              <a:rPr kumimoji="1" lang="zh-CN" altLang="en-US"/>
              <a:t>项目架构</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26" name="文本框 25"/>
          <p:cNvSpPr txBox="1"/>
          <p:nvPr/>
        </p:nvSpPr>
        <p:spPr>
          <a:xfrm>
            <a:off x="731522" y="971714"/>
            <a:ext cx="11143083" cy="3153410"/>
          </a:xfrm>
          <a:prstGeom prst="rect">
            <a:avLst/>
          </a:prstGeom>
          <a:noFill/>
        </p:spPr>
        <p:txBody>
          <a:bodyPr wrap="square">
            <a:spAutoFit/>
          </a:bodyPr>
          <a:lstStyle/>
          <a:p>
            <a:pPr>
              <a:spcBef>
                <a:spcPts val="360"/>
              </a:spcBef>
              <a:spcAft>
                <a:spcPts val="360"/>
              </a:spcAft>
            </a:pPr>
            <a:r>
              <a:rPr lang="zh-CN" altLang="en-US" sz="1600">
                <a:effectLst/>
                <a:latin typeface="微软雅黑 Light" panose="020B0502040204020203" pitchFamily="34" charset="-122"/>
                <a:ea typeface="阿里巴巴普惠体" panose="00020600040101010101"/>
                <a:cs typeface="Times New Roman" panose="02020603050405020304" pitchFamily="18" charset="0"/>
              </a:rPr>
              <a:t>架构方案</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用户打车的订单数据非常庞大。所以我们需要选择一个大规模数据的分布式文件系统来存储这些日志文件，此处，我们基于</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Hadoop</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的</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HDFS</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文件系统来存储数据。</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为了方便进行数据分析，我们要将这些日志文件的数据映射为一张一张的表，所以，我们基于</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Hive</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来构建数据仓库。所有的数据，都会在</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Hive</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下来几种进行管理。为了提高数据处理的性能。</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我们将基于</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MR</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引擎来进行数据开发。</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我们将使用</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Zeppelin</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来快速将数据进行</a:t>
            </a:r>
            <a:r>
              <a:rPr lang="en-US" altLang="zh-CN" sz="1600">
                <a:latin typeface="微软雅黑 Light" panose="020B0502040204020203" pitchFamily="34" charset="-122"/>
                <a:ea typeface="阿里巴巴普惠体" panose="00020600040101010101"/>
                <a:cs typeface="Times New Roman" panose="02020603050405020304" pitchFamily="18" charset="0"/>
              </a:rPr>
              <a:t>SQL</a:t>
            </a:r>
            <a:r>
              <a:rPr lang="zh-CN" altLang="en-US" sz="1600">
                <a:latin typeface="微软雅黑 Light" panose="020B0502040204020203" pitchFamily="34" charset="-122"/>
                <a:ea typeface="阿里巴巴普惠体" panose="00020600040101010101"/>
                <a:cs typeface="Times New Roman" panose="02020603050405020304" pitchFamily="18" charset="0"/>
              </a:rPr>
              <a:t>指令交互</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a:t>
            </a:r>
            <a:endParaRPr lang="en-US"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en-US" sz="1600">
                <a:effectLst/>
                <a:latin typeface="微软雅黑 Light" panose="020B0502040204020203" pitchFamily="34" charset="-122"/>
                <a:ea typeface="阿里巴巴普惠体" panose="00020600040101010101"/>
                <a:cs typeface="Times New Roman" panose="02020603050405020304" pitchFamily="18" charset="0"/>
              </a:rPr>
              <a:t>我们使用</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Sqoop</a:t>
            </a:r>
            <a:r>
              <a:rPr lang="zh-CN" altLang="en-US" sz="1600">
                <a:effectLst/>
                <a:latin typeface="微软雅黑 Light" panose="020B0502040204020203" pitchFamily="34" charset="-122"/>
                <a:ea typeface="阿里巴巴普惠体" panose="00020600040101010101"/>
                <a:cs typeface="Times New Roman" panose="02020603050405020304" pitchFamily="18" charset="0"/>
              </a:rPr>
              <a:t>导出分析后的数据到传统型数据库，便于后期应用</a:t>
            </a:r>
            <a:endParaRPr lang="en-US"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en-US" sz="1600">
                <a:latin typeface="微软雅黑 Light" panose="020B0502040204020203" pitchFamily="34" charset="-122"/>
                <a:ea typeface="阿里巴巴普惠体" panose="00020600040101010101"/>
                <a:cs typeface="Times New Roman" panose="02020603050405020304" pitchFamily="18" charset="0"/>
              </a:rPr>
              <a:t>我们使用</a:t>
            </a:r>
            <a:r>
              <a:rPr lang="en-US" altLang="zh-CN" sz="1600">
                <a:latin typeface="微软雅黑 Light" panose="020B0502040204020203" pitchFamily="34" charset="-122"/>
                <a:ea typeface="阿里巴巴普惠体" panose="00020600040101010101"/>
                <a:cs typeface="Times New Roman" panose="02020603050405020304" pitchFamily="18" charset="0"/>
              </a:rPr>
              <a:t>fineBI</a:t>
            </a:r>
            <a:r>
              <a:rPr lang="zh-CN" altLang="en-US" sz="1600">
                <a:latin typeface="微软雅黑 Light" panose="020B0502040204020203" pitchFamily="34" charset="-122"/>
                <a:ea typeface="阿里巴巴普惠体" panose="00020600040101010101"/>
                <a:cs typeface="Times New Roman" panose="02020603050405020304" pitchFamily="18" charset="0"/>
              </a:rPr>
              <a:t>来实现数据可视化展示</a:t>
            </a:r>
            <a:endParaRPr lang="zh-CN" altLang="en-US" sz="1600">
              <a:effectLst/>
              <a:latin typeface="微软雅黑 Light" panose="020B0502040204020203" pitchFamily="34" charset="-122"/>
              <a:ea typeface="阿里巴巴普惠体" panose="00020600040101010101"/>
              <a:cs typeface="Times New Roman" panose="02020603050405020304" pitchFamily="18" charset="0"/>
            </a:endParaRPr>
          </a:p>
          <a:p>
            <a:endParaRPr lang="zh-CN" altLang="zh-CN" sz="1600">
              <a:solidFill>
                <a:srgbClr val="000000"/>
              </a:solidFill>
              <a:effectLst/>
              <a:latin typeface="Courier New" panose="02070309020205020404" pitchFamily="49" charset="0"/>
              <a:ea typeface="阿里巴巴普惠体" panose="00020600040101010101"/>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zh-CN" altLang="en-US"/>
              <a:t>数据预处理</a:t>
            </a:r>
            <a:r>
              <a:rPr kumimoji="1" lang="en-US" altLang="zh-CN"/>
              <a:t>-dw</a:t>
            </a:r>
            <a:r>
              <a:rPr kumimoji="1" lang="zh-CN" altLang="en-US"/>
              <a:t>层其他表数据加载</a:t>
            </a:r>
            <a:r>
              <a:rPr kumimoji="1" lang="en-US" altLang="zh-CN"/>
              <a:t>-</a:t>
            </a:r>
            <a:r>
              <a:rPr kumimoji="1" lang="zh-CN" altLang="en-US"/>
              <a:t>用户支付表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581669" y="1036338"/>
            <a:ext cx="8115069" cy="369332"/>
          </a:xfrm>
          <a:prstGeom prst="rect">
            <a:avLst/>
          </a:prstGeom>
          <a:noFill/>
        </p:spPr>
        <p:txBody>
          <a:bodyPr wrap="square">
            <a:spAutoFit/>
          </a:bodyPr>
          <a:lstStyle/>
          <a:p>
            <a:r>
              <a:rPr kumimoji="1" lang="zh-CN" altLang="en-US"/>
              <a:t>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581669" y="1420931"/>
            <a:ext cx="6097656" cy="369332"/>
          </a:xfrm>
          <a:prstGeom prst="rect">
            <a:avLst/>
          </a:prstGeom>
          <a:noFill/>
        </p:spPr>
        <p:txBody>
          <a:bodyPr wrap="square">
            <a:spAutoFit/>
          </a:bodyPr>
          <a:lstStyle/>
          <a:p>
            <a:endParaRPr lang="zh-CN" altLang="en-US"/>
          </a:p>
        </p:txBody>
      </p:sp>
      <p:graphicFrame>
        <p:nvGraphicFramePr>
          <p:cNvPr id="11" name="表格 10"/>
          <p:cNvGraphicFramePr>
            <a:graphicFrameLocks noGrp="1"/>
          </p:cNvGraphicFramePr>
          <p:nvPr>
            <p:custDataLst>
              <p:tags r:id="rId1"/>
            </p:custDataLst>
          </p:nvPr>
        </p:nvGraphicFramePr>
        <p:xfrm>
          <a:off x="731522" y="1630175"/>
          <a:ext cx="8243708" cy="4311650"/>
        </p:xfrm>
        <a:graphic>
          <a:graphicData uri="http://schemas.openxmlformats.org/drawingml/2006/table">
            <a:tbl>
              <a:tblPr firstRow="1" firstCol="1" bandRow="1">
                <a:tableStyleId>{5C22544A-7EE6-4342-B048-85BDC9FD1C3A}</a:tableStyleId>
              </a:tblPr>
              <a:tblGrid>
                <a:gridCol w="3421518"/>
                <a:gridCol w="4822190"/>
              </a:tblGrid>
              <a:tr h="0">
                <a:tc>
                  <a:txBody>
                    <a:bodyPr/>
                    <a:lstStyle/>
                    <a:p>
                      <a:pPr algn="just">
                        <a:spcBef>
                          <a:spcPts val="360"/>
                        </a:spcBef>
                        <a:spcAft>
                          <a:spcPts val="360"/>
                        </a:spcAft>
                      </a:pP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支付订单</a:t>
                      </a: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err="1">
                          <a:effectLst/>
                          <a:ea typeface="阿里巴巴普惠体" panose="00020600040101010101"/>
                        </a:rPr>
                        <a:t>orderId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订单</a:t>
                      </a:r>
                      <a:r>
                        <a:rPr lang="en-US" sz="1600" b="0">
                          <a:effectLst/>
                          <a:ea typeface="阿里巴巴普惠体" panose="00020600040101010101"/>
                        </a:rPr>
                        <a:t>ID</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a:effectLst/>
                          <a:ea typeface="阿里巴巴普惠体" panose="00020600040101010101"/>
                        </a:rPr>
                        <a:t>lng</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目的地的经度（支付地址）</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lat</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目的地的纬度（支付地址）</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province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省份</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city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城市</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total_money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车费总价</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real_pay_money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实际支付总额</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a:effectLst/>
                          <a:ea typeface="阿里巴巴普惠体" panose="00020600040101010101"/>
                        </a:rPr>
                        <a:t>passenger_additional_money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乘客额外加价</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44562">
                <a:tc>
                  <a:txBody>
                    <a:bodyPr/>
                    <a:lstStyle/>
                    <a:p>
                      <a:pPr algn="just">
                        <a:spcBef>
                          <a:spcPts val="360"/>
                        </a:spcBef>
                        <a:spcAft>
                          <a:spcPts val="360"/>
                        </a:spcAft>
                      </a:pPr>
                      <a:r>
                        <a:rPr lang="en-US" sz="1600" b="0">
                          <a:effectLst/>
                          <a:ea typeface="阿里巴巴普惠体" panose="00020600040101010101"/>
                        </a:rPr>
                        <a:t>base_money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车费合计</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265924">
                <a:tc>
                  <a:txBody>
                    <a:bodyPr/>
                    <a:lstStyle/>
                    <a:p>
                      <a:pPr algn="just">
                        <a:spcBef>
                          <a:spcPts val="360"/>
                        </a:spcBef>
                        <a:spcAft>
                          <a:spcPts val="360"/>
                        </a:spcAft>
                      </a:pPr>
                      <a:r>
                        <a:rPr lang="en-US" sz="1600" b="0">
                          <a:effectLst/>
                          <a:ea typeface="阿里巴巴普惠体" panose="00020600040101010101"/>
                        </a:rPr>
                        <a:t>has_coupon</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是否使用优惠券（</a:t>
                      </a:r>
                      <a:r>
                        <a:rPr lang="en-US" sz="1600" b="0">
                          <a:effectLst/>
                          <a:ea typeface="阿里巴巴普惠体" panose="00020600040101010101"/>
                        </a:rPr>
                        <a:t>0 - </a:t>
                      </a:r>
                      <a:r>
                        <a:rPr lang="zh-CN" sz="1600" b="0">
                          <a:effectLst/>
                          <a:ea typeface="阿里巴巴普惠体" panose="00020600040101010101"/>
                        </a:rPr>
                        <a:t>不使用、</a:t>
                      </a:r>
                      <a:r>
                        <a:rPr lang="en-US" sz="1600" b="0">
                          <a:effectLst/>
                          <a:ea typeface="阿里巴巴普惠体" panose="00020600040101010101"/>
                        </a:rPr>
                        <a:t>1 - </a:t>
                      </a:r>
                      <a:r>
                        <a:rPr lang="zh-CN" sz="1600" b="0">
                          <a:effectLst/>
                          <a:ea typeface="阿里巴巴普惠体" panose="00020600040101010101"/>
                        </a:rPr>
                        <a:t>使用）</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a:effectLst/>
                          <a:ea typeface="阿里巴巴普惠体" panose="00020600040101010101"/>
                        </a:rPr>
                        <a:t>coupon_total</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b="0">
                          <a:effectLst/>
                          <a:ea typeface="阿里巴巴普惠体" panose="00020600040101010101"/>
                        </a:rPr>
                        <a:t>优惠券合计</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531848">
                <a:tc>
                  <a:txBody>
                    <a:bodyPr/>
                    <a:lstStyle/>
                    <a:p>
                      <a:pPr algn="just">
                        <a:spcBef>
                          <a:spcPts val="360"/>
                        </a:spcBef>
                        <a:spcAft>
                          <a:spcPts val="360"/>
                        </a:spcAft>
                      </a:pPr>
                      <a:r>
                        <a:rPr lang="en-US" sz="1600" b="0">
                          <a:effectLst/>
                          <a:ea typeface="阿里巴巴普惠体" panose="00020600040101010101"/>
                        </a:rPr>
                        <a:t>pay_way</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支付方式（</a:t>
                      </a:r>
                      <a:r>
                        <a:rPr lang="en-US" sz="1600" b="0">
                          <a:effectLst/>
                          <a:ea typeface="阿里巴巴普惠体" panose="00020600040101010101"/>
                        </a:rPr>
                        <a:t>0 - </a:t>
                      </a:r>
                      <a:r>
                        <a:rPr lang="zh-CN" sz="1600" b="0">
                          <a:effectLst/>
                          <a:ea typeface="阿里巴巴普惠体" panose="00020600040101010101"/>
                        </a:rPr>
                        <a:t>微信支付、</a:t>
                      </a:r>
                      <a:r>
                        <a:rPr lang="en-US" sz="1600" b="0">
                          <a:effectLst/>
                          <a:ea typeface="阿里巴巴普惠体" panose="00020600040101010101"/>
                        </a:rPr>
                        <a:t>1 - </a:t>
                      </a:r>
                      <a:r>
                        <a:rPr lang="zh-CN" sz="1600" b="0">
                          <a:effectLst/>
                          <a:ea typeface="阿里巴巴普惠体" panose="00020600040101010101"/>
                        </a:rPr>
                        <a:t>支付宝支付、</a:t>
                      </a:r>
                      <a:r>
                        <a:rPr lang="en-US" sz="1600" b="0">
                          <a:effectLst/>
                          <a:ea typeface="阿里巴巴普惠体" panose="00020600040101010101"/>
                        </a:rPr>
                        <a:t>2 - QQ</a:t>
                      </a:r>
                      <a:r>
                        <a:rPr lang="zh-CN" sz="1600" b="0">
                          <a:effectLst/>
                          <a:ea typeface="阿里巴巴普惠体" panose="00020600040101010101"/>
                        </a:rPr>
                        <a:t>钱包支付、</a:t>
                      </a:r>
                      <a:r>
                        <a:rPr lang="en-US" sz="1600" b="0">
                          <a:effectLst/>
                          <a:ea typeface="阿里巴巴普惠体" panose="00020600040101010101"/>
                        </a:rPr>
                        <a:t>3 - </a:t>
                      </a:r>
                      <a:r>
                        <a:rPr lang="zh-CN" sz="1600" b="0">
                          <a:effectLst/>
                          <a:ea typeface="阿里巴巴普惠体" panose="00020600040101010101"/>
                        </a:rPr>
                        <a:t>一网通银行卡支付）</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a:effectLst/>
                          <a:ea typeface="阿里巴巴普惠体" panose="00020600040101010101"/>
                        </a:rPr>
                        <a:t>mileage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里程（单位公里）</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265924">
                <a:tc>
                  <a:txBody>
                    <a:bodyPr/>
                    <a:lstStyle/>
                    <a:p>
                      <a:pPr algn="just">
                        <a:spcBef>
                          <a:spcPts val="360"/>
                        </a:spcBef>
                        <a:spcAft>
                          <a:spcPts val="360"/>
                        </a:spcAft>
                      </a:pPr>
                      <a:r>
                        <a:rPr lang="en-US" sz="1600" b="0">
                          <a:effectLst/>
                          <a:ea typeface="阿里巴巴普惠体" panose="00020600040101010101"/>
                        </a:rPr>
                        <a:t>pay_time</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b="0">
                          <a:effectLst/>
                          <a:ea typeface="阿里巴巴普惠体" panose="00020600040101010101"/>
                        </a:rPr>
                        <a:t>支付时间</a:t>
                      </a:r>
                      <a:endParaRPr lang="zh-CN" sz="1600" b="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en-US" altLang="zh-CN" err="1"/>
              <a:t>dw</a:t>
            </a:r>
            <a:r>
              <a:rPr kumimoji="1" lang="zh-CN" altLang="en-US"/>
              <a:t>层其他表数据加载</a:t>
            </a:r>
            <a:r>
              <a:rPr kumimoji="1" lang="en-US" altLang="zh-CN"/>
              <a:t>-</a:t>
            </a:r>
            <a:r>
              <a:rPr kumimoji="1" lang="zh-CN" altLang="en-US"/>
              <a:t>用户支付表</a:t>
            </a:r>
            <a:endParaRPr kumimoji="1" lang="zh-CN" altLang="en-US"/>
          </a:p>
        </p:txBody>
      </p:sp>
      <p:sp>
        <p:nvSpPr>
          <p:cNvPr id="7" name="文本框 6"/>
          <p:cNvSpPr txBox="1"/>
          <p:nvPr/>
        </p:nvSpPr>
        <p:spPr>
          <a:xfrm>
            <a:off x="581669" y="1036338"/>
            <a:ext cx="8115069" cy="369332"/>
          </a:xfrm>
          <a:prstGeom prst="rect">
            <a:avLst/>
          </a:prstGeom>
          <a:noFill/>
        </p:spPr>
        <p:txBody>
          <a:bodyPr wrap="square">
            <a:spAutoFit/>
          </a:bodyPr>
          <a:lstStyle/>
          <a:p>
            <a:r>
              <a:rPr kumimoji="1" lang="zh-CN" altLang="en-US"/>
              <a:t>用户支付表抽取：我们可以将该表在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731522" y="1464361"/>
            <a:ext cx="6097656" cy="369332"/>
          </a:xfrm>
          <a:prstGeom prst="rect">
            <a:avLst/>
          </a:prstGeom>
          <a:noFill/>
        </p:spPr>
        <p:txBody>
          <a:bodyPr wrap="square">
            <a:spAutoFit/>
          </a:bodyPr>
          <a:lstStyle/>
          <a:p>
            <a:r>
              <a:rPr lang="en-US" altLang="zh-CN">
                <a:solidFill>
                  <a:srgbClr val="FF0000"/>
                </a:solidFill>
              </a:rPr>
              <a:t>1:</a:t>
            </a:r>
            <a:r>
              <a:rPr lang="zh-CN" altLang="en-US">
                <a:solidFill>
                  <a:srgbClr val="FF0000"/>
                </a:solidFill>
              </a:rPr>
              <a:t>创建</a:t>
            </a:r>
            <a:r>
              <a:rPr lang="en-US" altLang="zh-CN" err="1">
                <a:solidFill>
                  <a:srgbClr val="FF0000"/>
                </a:solidFill>
              </a:rPr>
              <a:t>dw</a:t>
            </a:r>
            <a:r>
              <a:rPr lang="zh-CN" altLang="en-US">
                <a:solidFill>
                  <a:srgbClr val="FF0000"/>
                </a:solidFill>
              </a:rPr>
              <a:t>层表</a:t>
            </a:r>
            <a:endParaRPr lang="zh-CN" altLang="en-US">
              <a:solidFill>
                <a:srgbClr val="FF0000"/>
              </a:solidFill>
            </a:endParaRPr>
          </a:p>
        </p:txBody>
      </p:sp>
      <p:sp>
        <p:nvSpPr>
          <p:cNvPr id="8" name="文本框 7"/>
          <p:cNvSpPr txBox="1"/>
          <p:nvPr/>
        </p:nvSpPr>
        <p:spPr>
          <a:xfrm>
            <a:off x="659602" y="2121144"/>
            <a:ext cx="11320065" cy="3415030"/>
          </a:xfrm>
          <a:prstGeom prst="rect">
            <a:avLst/>
          </a:prstGeom>
          <a:solidFill>
            <a:srgbClr val="FFFFE4"/>
          </a:solidFill>
          <a:ln>
            <a:solidFill>
              <a:schemeClr val="tx1"/>
            </a:solidFill>
          </a:ln>
        </p:spPr>
        <p:txBody>
          <a:bodyPr wrap="square">
            <a:spAutoFit/>
          </a:bodyPr>
          <a:lstStyle/>
          <a:p>
            <a:r>
              <a:rPr lang="en-US" altLang="zh-CN">
                <a:latin typeface="Courier New" panose="02070309020205020404" pitchFamily="49" charset="0"/>
              </a:rPr>
              <a:t>create table if not exists dw_didi.t_user_pay_order( </a:t>
            </a:r>
            <a:endParaRPr lang="en-US" altLang="zh-CN">
              <a:latin typeface="Courier New" panose="02070309020205020404" pitchFamily="49" charset="0"/>
            </a:endParaRPr>
          </a:p>
          <a:p>
            <a:r>
              <a:rPr lang="en-US" altLang="zh-CN">
                <a:latin typeface="Courier New" panose="02070309020205020404" pitchFamily="49" charset="0"/>
              </a:rPr>
              <a:t>id string comment '支付订单ID', </a:t>
            </a:r>
            <a:endParaRPr lang="en-US" altLang="zh-CN">
              <a:latin typeface="Courier New" panose="02070309020205020404" pitchFamily="49" charset="0"/>
            </a:endParaRPr>
          </a:p>
          <a:p>
            <a:r>
              <a:rPr lang="en-US" altLang="zh-CN">
                <a:latin typeface="Courier New" panose="02070309020205020404" pitchFamily="49" charset="0"/>
              </a:rPr>
              <a:t>orderId string comment '订单ID', </a:t>
            </a:r>
            <a:endParaRPr lang="en-US" altLang="zh-CN">
              <a:latin typeface="Courier New" panose="02070309020205020404" pitchFamily="49" charset="0"/>
            </a:endParaRPr>
          </a:p>
          <a:p>
            <a:r>
              <a:rPr lang="en-US" altLang="zh-CN">
                <a:latin typeface="Courier New" panose="02070309020205020404" pitchFamily="49" charset="0"/>
              </a:rPr>
              <a:t>real_pay_money double comment '实际支付总额', </a:t>
            </a:r>
            <a:endParaRPr lang="en-US" altLang="zh-CN">
              <a:latin typeface="Courier New" panose="02070309020205020404" pitchFamily="49" charset="0"/>
            </a:endParaRPr>
          </a:p>
          <a:p>
            <a:r>
              <a:rPr lang="en-US" altLang="zh-CN">
                <a:latin typeface="Courier New" panose="02070309020205020404" pitchFamily="49" charset="0"/>
              </a:rPr>
              <a:t>has_coupon int comment '是否使用优惠券（0 - 不使用、1 - 使用）', </a:t>
            </a:r>
            <a:endParaRPr lang="en-US" altLang="zh-CN">
              <a:latin typeface="Courier New" panose="02070309020205020404" pitchFamily="49" charset="0"/>
            </a:endParaRPr>
          </a:p>
          <a:p>
            <a:r>
              <a:rPr lang="en-US" altLang="zh-CN">
                <a:latin typeface="Courier New" panose="02070309020205020404" pitchFamily="49" charset="0"/>
              </a:rPr>
              <a:t>pay_way int comment '支付方式（0-微信支付、1-支付宝支付、3-QQ钱包支付、4- 一网通银行卡支付）', </a:t>
            </a:r>
            <a:endParaRPr lang="en-US" altLang="zh-CN">
              <a:latin typeface="Courier New" panose="02070309020205020404" pitchFamily="49" charset="0"/>
            </a:endParaRPr>
          </a:p>
          <a:p>
            <a:r>
              <a:rPr lang="en-US" altLang="zh-CN">
                <a:latin typeface="Courier New" panose="02070309020205020404" pitchFamily="49" charset="0"/>
              </a:rPr>
              <a:t>mileage double comment '里程（单位公里）', </a:t>
            </a:r>
            <a:endParaRPr lang="en-US" altLang="zh-CN">
              <a:latin typeface="Courier New" panose="02070309020205020404" pitchFamily="49" charset="0"/>
            </a:endParaRPr>
          </a:p>
          <a:p>
            <a:r>
              <a:rPr lang="en-US" altLang="zh-CN">
                <a:latin typeface="Courier New" panose="02070309020205020404" pitchFamily="49" charset="0"/>
              </a:rPr>
              <a:t>pay_time string comment '支付时间' </a:t>
            </a:r>
            <a:endParaRPr lang="en-US" altLang="zh-CN">
              <a:latin typeface="Courier New" panose="02070309020205020404" pitchFamily="49" charset="0"/>
            </a:endParaRPr>
          </a:p>
          <a:p>
            <a:r>
              <a:rPr lang="en-US" altLang="zh-CN">
                <a:latin typeface="Courier New" panose="02070309020205020404" pitchFamily="49" charset="0"/>
              </a:rPr>
              <a:t>) </a:t>
            </a:r>
            <a:endParaRPr lang="en-US" altLang="zh-CN">
              <a:latin typeface="Courier New" panose="02070309020205020404" pitchFamily="49" charset="0"/>
            </a:endParaRPr>
          </a:p>
          <a:p>
            <a:r>
              <a:rPr lang="en-US" altLang="zh-CN">
                <a:latin typeface="Courier New" panose="02070309020205020404" pitchFamily="49" charset="0"/>
              </a:rPr>
              <a:t>partitioned by (dt string comment '时间分区') </a:t>
            </a:r>
            <a:endParaRPr lang="en-US" altLang="zh-CN">
              <a:latin typeface="Courier New" panose="02070309020205020404" pitchFamily="49" charset="0"/>
            </a:endParaRPr>
          </a:p>
          <a:p>
            <a:r>
              <a:rPr lang="en-US" altLang="zh-CN">
                <a:latin typeface="Courier New" panose="02070309020205020404" pitchFamily="49" charset="0"/>
              </a:rPr>
              <a:t>ROW FORMAT DELIMITED FIELDS TERMINATED BY ',' ;</a:t>
            </a:r>
            <a:endParaRPr lang="en-US" altLang="zh-CN">
              <a:latin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en-US" altLang="zh-CN" err="1"/>
              <a:t>dw</a:t>
            </a:r>
            <a:r>
              <a:rPr kumimoji="1" lang="zh-CN" altLang="en-US"/>
              <a:t>层其他表数据加载</a:t>
            </a:r>
            <a:r>
              <a:rPr kumimoji="1" lang="en-US" altLang="zh-CN"/>
              <a:t>-</a:t>
            </a:r>
            <a:r>
              <a:rPr kumimoji="1" lang="zh-CN" altLang="en-US"/>
              <a:t>用户支付表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581669" y="1036338"/>
            <a:ext cx="8115069" cy="369332"/>
          </a:xfrm>
          <a:prstGeom prst="rect">
            <a:avLst/>
          </a:prstGeom>
          <a:noFill/>
        </p:spPr>
        <p:txBody>
          <a:bodyPr wrap="square">
            <a:spAutoFit/>
          </a:bodyPr>
          <a:lstStyle/>
          <a:p>
            <a:r>
              <a:rPr kumimoji="1" lang="zh-CN" altLang="en-US"/>
              <a:t>用户支付表抽取：我们可以将该表在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581669" y="1546782"/>
            <a:ext cx="6097656" cy="369332"/>
          </a:xfrm>
          <a:prstGeom prst="rect">
            <a:avLst/>
          </a:prstGeom>
          <a:noFill/>
        </p:spPr>
        <p:txBody>
          <a:bodyPr wrap="square">
            <a:spAutoFit/>
          </a:bodyPr>
          <a:lstStyle/>
          <a:p>
            <a:r>
              <a:rPr lang="en-US" altLang="zh-CN">
                <a:solidFill>
                  <a:srgbClr val="FF0000"/>
                </a:solidFill>
              </a:rPr>
              <a:t>2</a:t>
            </a:r>
            <a:r>
              <a:rPr lang="zh-CN" altLang="en-US">
                <a:solidFill>
                  <a:srgbClr val="FF0000"/>
                </a:solidFill>
              </a:rPr>
              <a:t>：数据抽取</a:t>
            </a:r>
            <a:endParaRPr lang="zh-CN" altLang="en-US">
              <a:solidFill>
                <a:srgbClr val="FF0000"/>
              </a:solidFill>
            </a:endParaRPr>
          </a:p>
        </p:txBody>
      </p:sp>
      <p:sp>
        <p:nvSpPr>
          <p:cNvPr id="8" name="文本框 7"/>
          <p:cNvSpPr txBox="1"/>
          <p:nvPr/>
        </p:nvSpPr>
        <p:spPr>
          <a:xfrm>
            <a:off x="581669" y="2065218"/>
            <a:ext cx="10749598" cy="4726940"/>
          </a:xfrm>
          <a:prstGeom prst="rect">
            <a:avLst/>
          </a:prstGeom>
          <a:solidFill>
            <a:srgbClr val="FFFFE4"/>
          </a:solidFill>
          <a:ln>
            <a:solidFill>
              <a:schemeClr val="tx1"/>
            </a:solidFill>
          </a:ln>
        </p:spPr>
        <p:txBody>
          <a:bodyPr wrap="square">
            <a:spAutoFit/>
          </a:bodyPr>
          <a:lstStyle/>
          <a:p>
            <a:pPr>
              <a:spcBef>
                <a:spcPts val="465"/>
              </a:spcBef>
              <a:spcAft>
                <a:spcPts val="465"/>
              </a:spcAft>
            </a:pPr>
            <a:r>
              <a:rPr lang="en-US" altLang="zh-CN">
                <a:latin typeface="Courier New" panose="02070309020205020404" pitchFamily="49" charset="0"/>
              </a:rPr>
              <a:t>insert overwrite table dw_didi.t_user_pay_order partition(dt='2020-04-12')</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select</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id  ,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orderId ,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real_pay_money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has_coupon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pay_way  ,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mileage ,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pay_time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from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ods_didi.t_user_pay_order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where dt='2020-04-12'</a:t>
            </a:r>
            <a:endParaRPr lang="en-US" altLang="zh-CN">
              <a:latin typeface="Courier New" panose="0207030902020502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en-US" altLang="zh-CN" err="1"/>
              <a:t>dw</a:t>
            </a:r>
            <a:r>
              <a:rPr kumimoji="1" lang="zh-CN" altLang="en-US"/>
              <a:t>层其他表数据加载</a:t>
            </a:r>
            <a:r>
              <a:rPr kumimoji="1" lang="en-US" altLang="zh-CN"/>
              <a:t>-</a:t>
            </a:r>
            <a:r>
              <a:rPr kumimoji="1" lang="zh-CN" altLang="en-US"/>
              <a:t>用户评价日志表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797426" y="1106416"/>
            <a:ext cx="8115069" cy="369332"/>
          </a:xfrm>
          <a:prstGeom prst="rect">
            <a:avLst/>
          </a:prstGeom>
          <a:noFill/>
        </p:spPr>
        <p:txBody>
          <a:bodyPr wrap="square">
            <a:spAutoFit/>
          </a:bodyPr>
          <a:lstStyle/>
          <a:p>
            <a:r>
              <a:rPr kumimoji="1" lang="zh-CN" altLang="en-US"/>
              <a:t>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581669" y="1420931"/>
            <a:ext cx="6097656" cy="369332"/>
          </a:xfrm>
          <a:prstGeom prst="rect">
            <a:avLst/>
          </a:prstGeom>
          <a:noFill/>
        </p:spPr>
        <p:txBody>
          <a:bodyPr wrap="square">
            <a:spAutoFit/>
          </a:bodyPr>
          <a:lstStyle/>
          <a:p>
            <a:endParaRPr lang="zh-CN" altLang="en-US"/>
          </a:p>
        </p:txBody>
      </p:sp>
      <p:graphicFrame>
        <p:nvGraphicFramePr>
          <p:cNvPr id="8" name="表格 7"/>
          <p:cNvGraphicFramePr>
            <a:graphicFrameLocks noGrp="1"/>
          </p:cNvGraphicFramePr>
          <p:nvPr>
            <p:custDataLst>
              <p:tags r:id="rId1"/>
            </p:custDataLst>
          </p:nvPr>
        </p:nvGraphicFramePr>
        <p:xfrm>
          <a:off x="885635" y="1805524"/>
          <a:ext cx="6438739" cy="2514926"/>
        </p:xfrm>
        <a:graphic>
          <a:graphicData uri="http://schemas.openxmlformats.org/drawingml/2006/table">
            <a:tbl>
              <a:tblPr firstRow="1" firstCol="1" bandRow="1">
                <a:tableStyleId>{5C22544A-7EE6-4342-B048-85BDC9FD1C3A}</a:tableStyleId>
              </a:tblPr>
              <a:tblGrid>
                <a:gridCol w="2672346"/>
                <a:gridCol w="3766393"/>
              </a:tblGrid>
              <a:tr h="423691">
                <a:tc>
                  <a:txBody>
                    <a:bodyPr/>
                    <a:lstStyle/>
                    <a:p>
                      <a:pPr algn="just">
                        <a:spcBef>
                          <a:spcPts val="360"/>
                        </a:spcBef>
                        <a:spcAft>
                          <a:spcPts val="360"/>
                        </a:spcAft>
                      </a:pP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评价日志唯一</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369479">
                <a:tc>
                  <a:txBody>
                    <a:bodyPr/>
                    <a:lstStyle/>
                    <a:p>
                      <a:pPr algn="just">
                        <a:spcBef>
                          <a:spcPts val="360"/>
                        </a:spcBef>
                        <a:spcAft>
                          <a:spcPts val="360"/>
                        </a:spcAft>
                      </a:pPr>
                      <a:r>
                        <a:rPr lang="en-US" sz="1600" err="1">
                          <a:effectLst/>
                          <a:ea typeface="阿里巴巴普惠体" panose="00020600040101010101"/>
                        </a:rPr>
                        <a:t>orderId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订单</a:t>
                      </a:r>
                      <a:r>
                        <a:rPr lang="en-US" sz="1600">
                          <a:effectLst/>
                          <a:ea typeface="阿里巴巴普惠体" panose="00020600040101010101"/>
                        </a:rPr>
                        <a:t>ID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369479">
                <a:tc>
                  <a:txBody>
                    <a:bodyPr/>
                    <a:lstStyle/>
                    <a:p>
                      <a:pPr algn="just">
                        <a:spcBef>
                          <a:spcPts val="360"/>
                        </a:spcBef>
                        <a:spcAft>
                          <a:spcPts val="360"/>
                        </a:spcAft>
                      </a:pPr>
                      <a:r>
                        <a:rPr lang="en-US" sz="1600">
                          <a:effectLst/>
                          <a:ea typeface="阿里巴巴普惠体" panose="00020600040101010101"/>
                        </a:rPr>
                        <a:t>passenger_telephone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用户电话</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passenger_province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用户所在省份</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369479">
                <a:tc>
                  <a:txBody>
                    <a:bodyPr/>
                    <a:lstStyle/>
                    <a:p>
                      <a:pPr algn="just">
                        <a:spcBef>
                          <a:spcPts val="360"/>
                        </a:spcBef>
                        <a:spcAft>
                          <a:spcPts val="360"/>
                        </a:spcAft>
                      </a:pPr>
                      <a:r>
                        <a:rPr lang="en-US" sz="1600">
                          <a:effectLst/>
                          <a:ea typeface="阿里巴巴普惠体" panose="00020600040101010101"/>
                        </a:rPr>
                        <a:t>passenger_city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c>
                  <a:txBody>
                    <a:bodyPr/>
                    <a:lstStyle/>
                    <a:p>
                      <a:pPr algn="just">
                        <a:spcBef>
                          <a:spcPts val="360"/>
                        </a:spcBef>
                        <a:spcAft>
                          <a:spcPts val="360"/>
                        </a:spcAft>
                      </a:pPr>
                      <a:r>
                        <a:rPr lang="zh-CN" sz="1600">
                          <a:effectLst/>
                          <a:ea typeface="阿里巴巴普惠体" panose="00020600040101010101"/>
                        </a:rPr>
                        <a:t>用户所在城市</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tc>
              </a:tr>
              <a:tr h="0">
                <a:tc>
                  <a:txBody>
                    <a:bodyPr/>
                    <a:lstStyle/>
                    <a:p>
                      <a:pPr algn="just">
                        <a:spcBef>
                          <a:spcPts val="360"/>
                        </a:spcBef>
                        <a:spcAft>
                          <a:spcPts val="360"/>
                        </a:spcAft>
                      </a:pPr>
                      <a:r>
                        <a:rPr lang="en-US" sz="1600">
                          <a:effectLst/>
                          <a:ea typeface="阿里巴巴普惠体" panose="00020600040101010101"/>
                        </a:rPr>
                        <a:t>level</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评价等级（</a:t>
                      </a:r>
                      <a:r>
                        <a:rPr lang="en-US" sz="1600">
                          <a:effectLst/>
                          <a:ea typeface="阿里巴巴普惠体" panose="00020600040101010101"/>
                        </a:rPr>
                        <a:t>1 - </a:t>
                      </a:r>
                      <a:r>
                        <a:rPr lang="zh-CN" sz="1600">
                          <a:effectLst/>
                          <a:ea typeface="阿里巴巴普惠体" panose="00020600040101010101"/>
                        </a:rPr>
                        <a:t>一颗星、</a:t>
                      </a:r>
                      <a:r>
                        <a:rPr lang="en-US" sz="1600">
                          <a:effectLst/>
                          <a:ea typeface="阿里巴巴普惠体" panose="00020600040101010101"/>
                        </a:rPr>
                        <a:t>... 5 - </a:t>
                      </a:r>
                      <a:r>
                        <a:rPr lang="zh-CN" sz="1600">
                          <a:effectLst/>
                          <a:ea typeface="阿里巴巴普惠体" panose="00020600040101010101"/>
                        </a:rPr>
                        <a:t>五星）</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r h="369479">
                <a:tc>
                  <a:txBody>
                    <a:bodyPr/>
                    <a:lstStyle/>
                    <a:p>
                      <a:pPr algn="just">
                        <a:spcBef>
                          <a:spcPts val="360"/>
                        </a:spcBef>
                        <a:spcAft>
                          <a:spcPts val="360"/>
                        </a:spcAft>
                      </a:pPr>
                      <a:r>
                        <a:rPr lang="en-US" sz="1600">
                          <a:effectLst/>
                          <a:ea typeface="阿里巴巴普惠体" panose="00020600040101010101"/>
                        </a:rPr>
                        <a:t>evaluate_time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c>
                  <a:txBody>
                    <a:bodyPr/>
                    <a:lstStyle/>
                    <a:p>
                      <a:pPr algn="just">
                        <a:spcBef>
                          <a:spcPts val="360"/>
                        </a:spcBef>
                        <a:spcAft>
                          <a:spcPts val="360"/>
                        </a:spcAft>
                      </a:pPr>
                      <a:r>
                        <a:rPr lang="zh-CN" sz="1600">
                          <a:effectLst/>
                          <a:ea typeface="阿里巴巴普惠体" panose="00020600040101010101"/>
                        </a:rPr>
                        <a:t>评价时间</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solidFill>
                      <a:srgbClr val="00B050"/>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en-US" altLang="zh-CN" err="1"/>
              <a:t>dw</a:t>
            </a:r>
            <a:r>
              <a:rPr kumimoji="1" lang="zh-CN" altLang="en-US"/>
              <a:t>层其他表数据加载</a:t>
            </a:r>
            <a:r>
              <a:rPr kumimoji="1" lang="en-US" altLang="zh-CN"/>
              <a:t>-</a:t>
            </a:r>
            <a:r>
              <a:rPr kumimoji="1" lang="zh-CN" altLang="en-US"/>
              <a:t>用户评价表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581669" y="1036338"/>
            <a:ext cx="8115069" cy="369332"/>
          </a:xfrm>
          <a:prstGeom prst="rect">
            <a:avLst/>
          </a:prstGeom>
          <a:noFill/>
        </p:spPr>
        <p:txBody>
          <a:bodyPr wrap="square">
            <a:spAutoFit/>
          </a:bodyPr>
          <a:lstStyle/>
          <a:p>
            <a:r>
              <a:rPr kumimoji="1" lang="zh-CN" altLang="en-US"/>
              <a:t>用户评价表抽取：我们可以将该表在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731522" y="1464361"/>
            <a:ext cx="6097656" cy="369332"/>
          </a:xfrm>
          <a:prstGeom prst="rect">
            <a:avLst/>
          </a:prstGeom>
          <a:noFill/>
        </p:spPr>
        <p:txBody>
          <a:bodyPr wrap="square">
            <a:spAutoFit/>
          </a:bodyPr>
          <a:lstStyle/>
          <a:p>
            <a:r>
              <a:rPr lang="en-US" altLang="zh-CN">
                <a:solidFill>
                  <a:srgbClr val="FF0000"/>
                </a:solidFill>
              </a:rPr>
              <a:t>1:</a:t>
            </a:r>
            <a:r>
              <a:rPr lang="zh-CN" altLang="en-US">
                <a:solidFill>
                  <a:srgbClr val="FF0000"/>
                </a:solidFill>
              </a:rPr>
              <a:t>创建</a:t>
            </a:r>
            <a:r>
              <a:rPr lang="en-US" altLang="zh-CN" err="1">
                <a:solidFill>
                  <a:srgbClr val="FF0000"/>
                </a:solidFill>
              </a:rPr>
              <a:t>dw</a:t>
            </a:r>
            <a:r>
              <a:rPr lang="zh-CN" altLang="en-US">
                <a:solidFill>
                  <a:srgbClr val="FF0000"/>
                </a:solidFill>
              </a:rPr>
              <a:t>层表</a:t>
            </a:r>
            <a:endParaRPr lang="zh-CN" altLang="en-US">
              <a:solidFill>
                <a:srgbClr val="FF0000"/>
              </a:solidFill>
            </a:endParaRPr>
          </a:p>
        </p:txBody>
      </p:sp>
      <p:sp>
        <p:nvSpPr>
          <p:cNvPr id="15" name="文本框 14"/>
          <p:cNvSpPr txBox="1"/>
          <p:nvPr/>
        </p:nvSpPr>
        <p:spPr>
          <a:xfrm>
            <a:off x="581669" y="2190364"/>
            <a:ext cx="11460478" cy="2061210"/>
          </a:xfrm>
          <a:prstGeom prst="rect">
            <a:avLst/>
          </a:prstGeom>
          <a:solidFill>
            <a:srgbClr val="FFFFE4"/>
          </a:solidFill>
          <a:ln>
            <a:solidFill>
              <a:schemeClr val="tx1"/>
            </a:solidFill>
          </a:ln>
        </p:spPr>
        <p:txBody>
          <a:bodyPr wrap="square">
            <a:spAutoFit/>
          </a:bodyPr>
          <a:lstStyle/>
          <a:p>
            <a:r>
              <a:rPr lang="en-US" altLang="zh-CN" sz="1600">
                <a:effectLst/>
                <a:latin typeface="Courier New" panose="02070309020205020404" pitchFamily="49" charset="0"/>
                <a:ea typeface="阿里巴巴普惠体" panose="00020600040101010101"/>
              </a:rPr>
              <a:t>create table if not exists dw_didi.t_user_evaluate(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id string comment '评价日志唯一ID',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orderId string comment '订单ID',</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eva_level int comment '评价等级（1 - 一颗星、... 5 - 五星）',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eva_time string comment '评价时间'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partitioned by (dt string comment '时间分区') </a:t>
            </a:r>
            <a:endParaRPr lang="en-US" altLang="zh-CN" sz="1600">
              <a:effectLst/>
              <a:latin typeface="Courier New" panose="02070309020205020404" pitchFamily="49" charset="0"/>
              <a:ea typeface="阿里巴巴普惠体" panose="00020600040101010101"/>
            </a:endParaRPr>
          </a:p>
          <a:p>
            <a:r>
              <a:rPr lang="en-US" altLang="zh-CN" sz="1600">
                <a:effectLst/>
                <a:latin typeface="Courier New" panose="02070309020205020404" pitchFamily="49" charset="0"/>
                <a:ea typeface="阿里巴巴普惠体" panose="00020600040101010101"/>
              </a:rPr>
              <a:t>ROW FORMAT DELIMITED FIELDS TERMINATED BY ',' ; </a:t>
            </a:r>
            <a:endParaRPr lang="en-US" altLang="zh-CN" sz="1600">
              <a:effectLst/>
              <a:latin typeface="Courier New" panose="02070309020205020404" pitchFamily="49" charset="0"/>
              <a:ea typeface="阿里巴巴普惠体" panose="00020600040101010101"/>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1669" y="244189"/>
            <a:ext cx="8771021" cy="517190"/>
          </a:xfrm>
        </p:spPr>
        <p:txBody>
          <a:bodyPr/>
          <a:lstStyle/>
          <a:p>
            <a:r>
              <a:rPr kumimoji="1" lang="en-US" altLang="zh-CN" err="1"/>
              <a:t>dw</a:t>
            </a:r>
            <a:r>
              <a:rPr kumimoji="1" lang="zh-CN" altLang="en-US"/>
              <a:t>层其他表数据加载</a:t>
            </a:r>
            <a:r>
              <a:rPr kumimoji="1" lang="en-US" altLang="zh-CN"/>
              <a:t>-</a:t>
            </a:r>
            <a:r>
              <a:rPr kumimoji="1" lang="zh-CN" altLang="en-US"/>
              <a:t>用户评价表</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581669" y="1036338"/>
            <a:ext cx="8115069" cy="369332"/>
          </a:xfrm>
          <a:prstGeom prst="rect">
            <a:avLst/>
          </a:prstGeom>
          <a:noFill/>
        </p:spPr>
        <p:txBody>
          <a:bodyPr wrap="square">
            <a:spAutoFit/>
          </a:bodyPr>
          <a:lstStyle/>
          <a:p>
            <a:r>
              <a:rPr kumimoji="1" lang="zh-CN" altLang="en-US"/>
              <a:t>用户评价表抽取：我们可以将该表在</a:t>
            </a:r>
            <a:r>
              <a:rPr kumimoji="1" lang="en-US" altLang="zh-CN" err="1"/>
              <a:t>ods</a:t>
            </a:r>
            <a:r>
              <a:rPr kumimoji="1" lang="zh-CN" altLang="en-US"/>
              <a:t>层部分字段抽取到</a:t>
            </a:r>
            <a:r>
              <a:rPr kumimoji="1" lang="en-US" altLang="zh-CN" err="1"/>
              <a:t>dw</a:t>
            </a:r>
            <a:r>
              <a:rPr kumimoji="1" lang="zh-CN" altLang="en-US"/>
              <a:t>层</a:t>
            </a:r>
            <a:endParaRPr lang="zh-CN" altLang="en-US"/>
          </a:p>
        </p:txBody>
      </p:sp>
      <p:sp>
        <p:nvSpPr>
          <p:cNvPr id="14" name="文本框 13"/>
          <p:cNvSpPr txBox="1"/>
          <p:nvPr/>
        </p:nvSpPr>
        <p:spPr>
          <a:xfrm>
            <a:off x="581669" y="1546782"/>
            <a:ext cx="6097656" cy="369332"/>
          </a:xfrm>
          <a:prstGeom prst="rect">
            <a:avLst/>
          </a:prstGeom>
          <a:noFill/>
        </p:spPr>
        <p:txBody>
          <a:bodyPr wrap="square">
            <a:spAutoFit/>
          </a:bodyPr>
          <a:lstStyle/>
          <a:p>
            <a:r>
              <a:rPr lang="en-US" altLang="zh-CN">
                <a:solidFill>
                  <a:srgbClr val="FF0000"/>
                </a:solidFill>
              </a:rPr>
              <a:t>2</a:t>
            </a:r>
            <a:r>
              <a:rPr lang="zh-CN" altLang="en-US">
                <a:solidFill>
                  <a:srgbClr val="FF0000"/>
                </a:solidFill>
              </a:rPr>
              <a:t>：数据抽取</a:t>
            </a:r>
            <a:endParaRPr lang="zh-CN" altLang="en-US">
              <a:solidFill>
                <a:srgbClr val="FF0000"/>
              </a:solidFill>
            </a:endParaRPr>
          </a:p>
        </p:txBody>
      </p:sp>
      <p:sp>
        <p:nvSpPr>
          <p:cNvPr id="8" name="文本框 7"/>
          <p:cNvSpPr txBox="1"/>
          <p:nvPr/>
        </p:nvSpPr>
        <p:spPr>
          <a:xfrm>
            <a:off x="581669" y="2136338"/>
            <a:ext cx="10749598" cy="3538220"/>
          </a:xfrm>
          <a:prstGeom prst="rect">
            <a:avLst/>
          </a:prstGeom>
          <a:solidFill>
            <a:srgbClr val="FFFFE4"/>
          </a:solidFill>
          <a:ln>
            <a:solidFill>
              <a:schemeClr val="tx1"/>
            </a:solidFill>
          </a:ln>
        </p:spPr>
        <p:txBody>
          <a:bodyPr wrap="square">
            <a:spAutoFit/>
          </a:bodyPr>
          <a:lstStyle/>
          <a:p>
            <a:pPr>
              <a:spcBef>
                <a:spcPts val="465"/>
              </a:spcBef>
              <a:spcAft>
                <a:spcPts val="465"/>
              </a:spcAft>
            </a:pPr>
            <a:r>
              <a:rPr lang="en-US" altLang="zh-CN">
                <a:latin typeface="Courier New" panose="02070309020205020404" pitchFamily="49" charset="0"/>
              </a:rPr>
              <a:t>insert overwrite table dw_didi.t_user_evaluate partition(dt='2020-04-12')</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select</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id,</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orderId,</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eva_level,</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eva_time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from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ods_didi.t_user_evaluate </a:t>
            </a:r>
            <a:endParaRPr lang="en-US" altLang="zh-CN">
              <a:latin typeface="Courier New" panose="02070309020205020404" pitchFamily="49" charset="0"/>
            </a:endParaRPr>
          </a:p>
          <a:p>
            <a:pPr>
              <a:spcBef>
                <a:spcPts val="465"/>
              </a:spcBef>
              <a:spcAft>
                <a:spcPts val="465"/>
              </a:spcAft>
            </a:pPr>
            <a:r>
              <a:rPr lang="en-US" altLang="zh-CN">
                <a:latin typeface="Courier New" panose="02070309020205020404" pitchFamily="49" charset="0"/>
              </a:rPr>
              <a:t>where dt='2020-04-12'</a:t>
            </a:r>
            <a:endParaRPr lang="en-US" altLang="zh-CN">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根据需求对</a:t>
            </a:r>
            <a:r>
              <a:rPr lang="en-US" altLang="zh-CN" dirty="0"/>
              <a:t>ods</a:t>
            </a:r>
            <a:r>
              <a:rPr lang="zh-CN" altLang="en-US" dirty="0"/>
              <a:t>层数据进行预处理，将结果写入</a:t>
            </a:r>
            <a:r>
              <a:rPr lang="en-US" altLang="zh-CN" dirty="0"/>
              <a:t>dw</a:t>
            </a:r>
            <a:r>
              <a:rPr lang="zh-CN" altLang="en-US" dirty="0"/>
              <a:t>层</a:t>
            </a:r>
            <a:endParaRPr lang="zh-CN" altLang="en-US" dirty="0"/>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对日期字段进行处理</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过滤掉不需要的数据</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根据需求对数据进行标签化，添加新字段</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
        <p:nvSpPr>
          <p:cNvPr id="4" name="标题 3"/>
          <p:cNvSpPr>
            <a:spLocks noGrp="1"/>
          </p:cNvSpPr>
          <p:nvPr>
            <p:ph type="title"/>
          </p:nvPr>
        </p:nvSpPr>
        <p:spPr/>
        <p:txBody>
          <a:bodyPr/>
          <a:lstStyle/>
          <a:p>
            <a:r>
              <a:rPr>
                <a:solidFill>
                  <a:schemeClr val="tx1"/>
                </a:solidFill>
                <a:sym typeface="+mn-ea"/>
              </a:rPr>
              <a:t>数据预处理</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chemeClr val="tx1"/>
                </a:solidFill>
              </a:rPr>
              <a:t>数据仓库构建</a:t>
            </a:r>
            <a:endParaRPr lang="en-US" altLang="zh-CN">
              <a:solidFill>
                <a:schemeClr val="tx1"/>
              </a:solidFill>
            </a:endParaRPr>
          </a:p>
          <a:p>
            <a:r>
              <a:rPr lang="zh-CN" altLang="en-US">
                <a:solidFill>
                  <a:schemeClr val="tx1"/>
                </a:solidFill>
              </a:rPr>
              <a:t>数据分区表构建</a:t>
            </a:r>
            <a:endParaRPr lang="en-US" altLang="zh-CN">
              <a:solidFill>
                <a:schemeClr val="tx1"/>
              </a:solidFill>
            </a:endParaRPr>
          </a:p>
          <a:p>
            <a:r>
              <a:rPr lang="zh-CN" altLang="en-US">
                <a:solidFill>
                  <a:schemeClr val="tx1"/>
                </a:solidFill>
              </a:rPr>
              <a:t>数据预处理</a:t>
            </a:r>
            <a:endParaRPr lang="en-US" altLang="zh-CN">
              <a:solidFill>
                <a:schemeClr val="tx1"/>
              </a:solidFill>
            </a:endParaRPr>
          </a:p>
          <a:p>
            <a:r>
              <a:rPr lang="zh-CN" altLang="en-US">
                <a:solidFill>
                  <a:srgbClr val="FF0000"/>
                </a:solidFill>
              </a:rPr>
              <a:t>订单指标分析</a:t>
            </a:r>
            <a:endParaRPr lang="en-US" altLang="zh-CN">
              <a:solidFill>
                <a:srgbClr val="FF0000"/>
              </a:solidFill>
            </a:endParaRPr>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总订单笔数分析</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29" name="文本占位符 3"/>
          <p:cNvSpPr txBox="1"/>
          <p:nvPr/>
        </p:nvSpPr>
        <p:spPr>
          <a:xfrm>
            <a:off x="837237" y="970039"/>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r>
              <a:rPr lang="zh-CN" altLang="en-US" sz="1600" b="0">
                <a:ea typeface="阿里巴巴普惠体" panose="00020600040101010101"/>
              </a:rPr>
              <a:t>数据处理好后，我们就可以开始分析了。</a:t>
            </a:r>
            <a:endParaRPr lang="zh-CN" altLang="en-US" sz="1600" b="0">
              <a:ea typeface="阿里巴巴普惠体" panose="00020600040101010101"/>
            </a:endParaRPr>
          </a:p>
        </p:txBody>
      </p:sp>
      <p:sp>
        <p:nvSpPr>
          <p:cNvPr id="22" name="文本框 21"/>
          <p:cNvSpPr txBox="1"/>
          <p:nvPr/>
        </p:nvSpPr>
        <p:spPr>
          <a:xfrm>
            <a:off x="1060972" y="2336597"/>
            <a:ext cx="8420929" cy="2308324"/>
          </a:xfrm>
          <a:prstGeom prst="rect">
            <a:avLst/>
          </a:prstGeom>
          <a:solidFill>
            <a:srgbClr val="FFFFE4"/>
          </a:solidFill>
          <a:ln>
            <a:solidFill>
              <a:schemeClr val="tx1"/>
            </a:solidFill>
          </a:ln>
        </p:spPr>
        <p:txBody>
          <a:bodyPr wrap="square">
            <a:spAutoFit/>
          </a:bodyPr>
          <a:lstStyle/>
          <a:p>
            <a:r>
              <a:rPr lang="en-US" altLang="zh-CN" sz="1800">
                <a:solidFill>
                  <a:srgbClr val="008000"/>
                </a:solidFill>
                <a:effectLst/>
                <a:latin typeface="Courier New" panose="02070309020205020404" pitchFamily="49" charset="0"/>
              </a:rPr>
              <a:t>-- </a:t>
            </a:r>
            <a:r>
              <a:rPr lang="zh-CN" altLang="en-US" sz="1800">
                <a:solidFill>
                  <a:srgbClr val="008000"/>
                </a:solidFill>
                <a:effectLst/>
                <a:latin typeface="Courier New" panose="02070309020205020404" pitchFamily="49" charset="0"/>
              </a:rPr>
              <a:t>计算</a:t>
            </a:r>
            <a:r>
              <a:rPr lang="en-US" altLang="zh-CN" sz="1800">
                <a:solidFill>
                  <a:srgbClr val="008000"/>
                </a:solidFill>
                <a:effectLst/>
                <a:latin typeface="Courier New" panose="02070309020205020404" pitchFamily="49" charset="0"/>
              </a:rPr>
              <a:t>4</a:t>
            </a:r>
            <a:r>
              <a:rPr lang="zh-CN" altLang="en-US" sz="1800">
                <a:solidFill>
                  <a:srgbClr val="008000"/>
                </a:solidFill>
                <a:effectLst/>
                <a:latin typeface="Courier New" panose="02070309020205020404" pitchFamily="49" charset="0"/>
              </a:rPr>
              <a:t>月</a:t>
            </a:r>
            <a:r>
              <a:rPr lang="en-US" altLang="zh-CN" sz="1800">
                <a:solidFill>
                  <a:srgbClr val="008000"/>
                </a:solidFill>
                <a:effectLst/>
                <a:latin typeface="Courier New" panose="02070309020205020404" pitchFamily="49" charset="0"/>
              </a:rPr>
              <a:t>12</a:t>
            </a:r>
            <a:r>
              <a:rPr lang="zh-CN" altLang="en-US" sz="1800">
                <a:solidFill>
                  <a:srgbClr val="008000"/>
                </a:solidFill>
                <a:effectLst/>
                <a:latin typeface="Courier New" panose="02070309020205020404" pitchFamily="49" charset="0"/>
              </a:rPr>
              <a:t>日总订单笔数</a:t>
            </a:r>
            <a:endParaRPr lang="en-US" altLang="zh-CN" sz="1800" b="1">
              <a:solidFill>
                <a:srgbClr val="0000FF"/>
              </a:solidFill>
              <a:effectLst/>
              <a:latin typeface="Courier New" panose="02070309020205020404" pitchFamily="49" charset="0"/>
              <a:ea typeface="阿里巴巴普惠体" panose="00020600040101010101"/>
            </a:endParaRPr>
          </a:p>
          <a:p>
            <a:r>
              <a:rPr lang="en-US" altLang="zh-CN" sz="1800" b="1">
                <a:solidFill>
                  <a:srgbClr val="0000FF"/>
                </a:solidFill>
                <a:effectLst/>
                <a:latin typeface="Courier New" panose="02070309020205020404" pitchFamily="49" charset="0"/>
                <a:ea typeface="阿里巴巴普惠体" panose="00020600040101010101"/>
              </a:rPr>
              <a:t>select</a:t>
            </a:r>
            <a:endParaRPr lang="en-US" altLang="zh-CN" sz="1800" b="1">
              <a:solidFill>
                <a:srgbClr val="0000FF"/>
              </a:solidFill>
              <a:effectLst/>
              <a:latin typeface="Courier New" panose="02070309020205020404" pitchFamily="49" charset="0"/>
              <a:ea typeface="阿里巴巴普惠体" panose="00020600040101010101"/>
            </a:endParaRPr>
          </a:p>
          <a:p>
            <a:r>
              <a:rPr lang="en-US" altLang="zh-CN" sz="1800">
                <a:solidFill>
                  <a:srgbClr val="000000"/>
                </a:solidFill>
                <a:effectLst/>
                <a:latin typeface="Courier New" panose="02070309020205020404" pitchFamily="49" charset="0"/>
                <a:ea typeface="阿里巴巴普惠体" panose="00020600040101010101"/>
              </a:rPr>
              <a:t> </a:t>
            </a:r>
            <a:r>
              <a:rPr lang="en-US" altLang="zh-CN" sz="1800" b="1">
                <a:solidFill>
                  <a:srgbClr val="0000FF"/>
                </a:solidFill>
                <a:effectLst/>
                <a:latin typeface="Courier New" panose="02070309020205020404" pitchFamily="49" charset="0"/>
                <a:ea typeface="阿里巴巴普惠体" panose="00020600040101010101"/>
              </a:rPr>
              <a:t>count</a:t>
            </a:r>
            <a:r>
              <a:rPr lang="en-US" altLang="zh-CN" sz="1800" b="1">
                <a:solidFill>
                  <a:srgbClr val="000080"/>
                </a:solidFill>
                <a:effectLst/>
                <a:latin typeface="Courier New" panose="02070309020205020404" pitchFamily="49" charset="0"/>
                <a:ea typeface="阿里巴巴普惠体" panose="00020600040101010101"/>
              </a:rPr>
              <a:t>(</a:t>
            </a:r>
            <a:r>
              <a:rPr lang="en-US" altLang="zh-CN" sz="1800" err="1">
                <a:solidFill>
                  <a:srgbClr val="000000"/>
                </a:solidFill>
                <a:effectLst/>
                <a:latin typeface="Courier New" panose="02070309020205020404" pitchFamily="49" charset="0"/>
                <a:ea typeface="阿里巴巴普惠体" panose="00020600040101010101"/>
              </a:rPr>
              <a:t>orderid</a:t>
            </a:r>
            <a:r>
              <a:rPr lang="en-US" altLang="zh-CN" sz="1800" b="1">
                <a:solidFill>
                  <a:srgbClr val="000080"/>
                </a:solidFill>
                <a:effectLst/>
                <a:latin typeface="Courier New" panose="02070309020205020404" pitchFamily="49" charset="0"/>
                <a:ea typeface="阿里巴巴普惠体" panose="00020600040101010101"/>
              </a:rPr>
              <a:t>)</a:t>
            </a:r>
            <a:r>
              <a:rPr lang="en-US" altLang="zh-CN" sz="1800">
                <a:solidFill>
                  <a:srgbClr val="000000"/>
                </a:solidFill>
                <a:effectLst/>
                <a:latin typeface="Courier New" panose="02070309020205020404" pitchFamily="49" charset="0"/>
                <a:ea typeface="阿里巴巴普惠体" panose="00020600040101010101"/>
              </a:rPr>
              <a:t> </a:t>
            </a:r>
            <a:r>
              <a:rPr lang="en-US" altLang="zh-CN" sz="1800" b="1">
                <a:solidFill>
                  <a:srgbClr val="0000FF"/>
                </a:solidFill>
                <a:effectLst/>
                <a:latin typeface="Courier New" panose="02070309020205020404" pitchFamily="49" charset="0"/>
                <a:ea typeface="阿里巴巴普惠体" panose="00020600040101010101"/>
              </a:rPr>
              <a:t>as</a:t>
            </a:r>
            <a:r>
              <a:rPr lang="en-US" altLang="zh-CN" sz="1800">
                <a:solidFill>
                  <a:srgbClr val="000000"/>
                </a:solidFill>
                <a:effectLst/>
                <a:latin typeface="Courier New" panose="02070309020205020404" pitchFamily="49" charset="0"/>
                <a:ea typeface="阿里巴巴普惠体" panose="00020600040101010101"/>
              </a:rPr>
              <a:t> </a:t>
            </a:r>
            <a:r>
              <a:rPr lang="en-US" altLang="zh-CN" sz="1800" err="1">
                <a:solidFill>
                  <a:srgbClr val="000000"/>
                </a:solidFill>
                <a:effectLst/>
                <a:latin typeface="Courier New" panose="02070309020205020404" pitchFamily="49" charset="0"/>
                <a:ea typeface="阿里巴巴普惠体" panose="00020600040101010101"/>
              </a:rPr>
              <a:t>total_cnt</a:t>
            </a:r>
            <a:r>
              <a:rPr lang="en-US" altLang="zh-CN" sz="1800">
                <a:solidFill>
                  <a:srgbClr val="000000"/>
                </a:solidFill>
                <a:effectLst/>
                <a:latin typeface="Courier New" panose="02070309020205020404" pitchFamily="49" charset="0"/>
                <a:ea typeface="阿里巴巴普惠体" panose="00020600040101010101"/>
              </a:rPr>
              <a:t> </a:t>
            </a:r>
            <a:endParaRPr lang="en-US" altLang="zh-CN" sz="1800">
              <a:solidFill>
                <a:srgbClr val="000000"/>
              </a:solidFill>
              <a:effectLst/>
              <a:latin typeface="Courier New" panose="02070309020205020404" pitchFamily="49" charset="0"/>
              <a:ea typeface="阿里巴巴普惠体" panose="00020600040101010101"/>
            </a:endParaRPr>
          </a:p>
          <a:p>
            <a:r>
              <a:rPr lang="en-US" altLang="zh-CN" sz="1800" b="1">
                <a:solidFill>
                  <a:srgbClr val="0000FF"/>
                </a:solidFill>
                <a:effectLst/>
                <a:latin typeface="Courier New" panose="02070309020205020404" pitchFamily="49" charset="0"/>
                <a:ea typeface="阿里巴巴普惠体" panose="00020600040101010101"/>
              </a:rPr>
              <a:t>from</a:t>
            </a:r>
            <a:endParaRPr lang="en-US" altLang="zh-CN" sz="1800" b="1">
              <a:solidFill>
                <a:srgbClr val="0000FF"/>
              </a:solidFill>
              <a:effectLst/>
              <a:latin typeface="Courier New" panose="02070309020205020404" pitchFamily="49" charset="0"/>
              <a:ea typeface="阿里巴巴普惠体" panose="00020600040101010101"/>
            </a:endParaRPr>
          </a:p>
          <a:p>
            <a:r>
              <a:rPr lang="en-US" altLang="zh-CN" sz="1800">
                <a:solidFill>
                  <a:srgbClr val="000000"/>
                </a:solidFill>
                <a:effectLst/>
                <a:latin typeface="Courier New" panose="02070309020205020404" pitchFamily="49" charset="0"/>
                <a:ea typeface="阿里巴巴普惠体" panose="00020600040101010101"/>
              </a:rPr>
              <a:t> </a:t>
            </a:r>
            <a:r>
              <a:rPr lang="en-US" altLang="zh-CN" sz="1800" err="1">
                <a:solidFill>
                  <a:srgbClr val="000000"/>
                </a:solidFill>
                <a:effectLst/>
                <a:latin typeface="Courier New" panose="02070309020205020404" pitchFamily="49" charset="0"/>
                <a:ea typeface="阿里巴巴普惠体" panose="00020600040101010101"/>
              </a:rPr>
              <a:t>dw_didi</a:t>
            </a:r>
            <a:r>
              <a:rPr lang="en-US" altLang="zh-CN" sz="1800" b="1" err="1">
                <a:solidFill>
                  <a:srgbClr val="000080"/>
                </a:solidFill>
                <a:effectLst/>
                <a:latin typeface="Courier New" panose="02070309020205020404" pitchFamily="49" charset="0"/>
                <a:ea typeface="阿里巴巴普惠体" panose="00020600040101010101"/>
              </a:rPr>
              <a:t>.</a:t>
            </a:r>
            <a:r>
              <a:rPr lang="en-US" altLang="zh-CN" sz="1800" err="1">
                <a:solidFill>
                  <a:srgbClr val="000000"/>
                </a:solidFill>
                <a:effectLst/>
                <a:latin typeface="Courier New" panose="02070309020205020404" pitchFamily="49" charset="0"/>
                <a:ea typeface="阿里巴巴普惠体" panose="00020600040101010101"/>
              </a:rPr>
              <a:t>t_user_order_wide</a:t>
            </a:r>
            <a:r>
              <a:rPr lang="en-US" altLang="zh-CN" sz="1800">
                <a:solidFill>
                  <a:srgbClr val="000000"/>
                </a:solidFill>
                <a:effectLst/>
                <a:latin typeface="Courier New" panose="02070309020205020404" pitchFamily="49" charset="0"/>
                <a:ea typeface="阿里巴巴普惠体" panose="00020600040101010101"/>
              </a:rPr>
              <a:t> </a:t>
            </a:r>
            <a:endParaRPr lang="en-US" altLang="zh-CN" sz="1800">
              <a:solidFill>
                <a:srgbClr val="000000"/>
              </a:solidFill>
              <a:effectLst/>
              <a:latin typeface="Courier New" panose="02070309020205020404" pitchFamily="49" charset="0"/>
              <a:ea typeface="阿里巴巴普惠体" panose="00020600040101010101"/>
            </a:endParaRPr>
          </a:p>
          <a:p>
            <a:r>
              <a:rPr lang="en-US" altLang="zh-CN" sz="1800" b="1">
                <a:solidFill>
                  <a:srgbClr val="0000FF"/>
                </a:solidFill>
                <a:effectLst/>
                <a:latin typeface="Courier New" panose="02070309020205020404" pitchFamily="49" charset="0"/>
                <a:ea typeface="阿里巴巴普惠体" panose="00020600040101010101"/>
              </a:rPr>
              <a:t>where</a:t>
            </a:r>
            <a:r>
              <a:rPr lang="en-US" altLang="zh-CN" sz="1800">
                <a:solidFill>
                  <a:srgbClr val="000000"/>
                </a:solidFill>
                <a:effectLst/>
                <a:latin typeface="Courier New" panose="02070309020205020404" pitchFamily="49" charset="0"/>
                <a:ea typeface="阿里巴巴普惠体" panose="00020600040101010101"/>
              </a:rPr>
              <a:t> </a:t>
            </a:r>
            <a:endParaRPr lang="en-US" altLang="zh-CN" sz="1800">
              <a:solidFill>
                <a:srgbClr val="000000"/>
              </a:solidFill>
              <a:effectLst/>
              <a:latin typeface="Courier New" panose="02070309020205020404" pitchFamily="49" charset="0"/>
              <a:ea typeface="阿里巴巴普惠体" panose="00020600040101010101"/>
            </a:endParaRPr>
          </a:p>
          <a:p>
            <a:r>
              <a:rPr lang="en-US" altLang="zh-CN">
                <a:solidFill>
                  <a:srgbClr val="000000"/>
                </a:solidFill>
                <a:latin typeface="Courier New" panose="02070309020205020404" pitchFamily="49" charset="0"/>
                <a:ea typeface="阿里巴巴普惠体" panose="00020600040101010101"/>
              </a:rPr>
              <a:t> </a:t>
            </a:r>
            <a:r>
              <a:rPr lang="en-US" altLang="zh-CN" sz="1800">
                <a:solidFill>
                  <a:srgbClr val="000000"/>
                </a:solidFill>
                <a:effectLst/>
                <a:latin typeface="Courier New" panose="02070309020205020404" pitchFamily="49" charset="0"/>
                <a:ea typeface="阿里巴巴普惠体" panose="00020600040101010101"/>
              </a:rPr>
              <a:t>dt </a:t>
            </a:r>
            <a:r>
              <a:rPr lang="en-US" altLang="zh-CN" sz="1800" b="1">
                <a:solidFill>
                  <a:srgbClr val="000080"/>
                </a:solidFill>
                <a:effectLst/>
                <a:latin typeface="Courier New" panose="02070309020205020404" pitchFamily="49" charset="0"/>
                <a:ea typeface="阿里巴巴普惠体" panose="00020600040101010101"/>
              </a:rPr>
              <a:t>=</a:t>
            </a:r>
            <a:r>
              <a:rPr lang="en-US" altLang="zh-CN" sz="1800">
                <a:solidFill>
                  <a:srgbClr val="000000"/>
                </a:solidFill>
                <a:effectLst/>
                <a:latin typeface="Courier New" panose="02070309020205020404" pitchFamily="49" charset="0"/>
                <a:ea typeface="阿里巴巴普惠体" panose="00020600040101010101"/>
              </a:rPr>
              <a:t> </a:t>
            </a:r>
            <a:r>
              <a:rPr lang="en-US" altLang="zh-CN" sz="1800">
                <a:solidFill>
                  <a:srgbClr val="808080"/>
                </a:solidFill>
                <a:effectLst/>
                <a:latin typeface="Courier New" panose="02070309020205020404" pitchFamily="49" charset="0"/>
                <a:ea typeface="阿里巴巴普惠体" panose="00020600040101010101"/>
              </a:rPr>
              <a:t>'2020-04-12’</a:t>
            </a:r>
            <a:endParaRPr lang="en-US" altLang="zh-CN" sz="1800">
              <a:solidFill>
                <a:srgbClr val="808080"/>
              </a:solidFill>
              <a:effectLst/>
              <a:latin typeface="Courier New" panose="02070309020205020404" pitchFamily="49" charset="0"/>
              <a:ea typeface="阿里巴巴普惠体" panose="00020600040101010101"/>
            </a:endParaRPr>
          </a:p>
          <a:p>
            <a:r>
              <a:rPr lang="en-US" altLang="zh-CN" sz="1800">
                <a:solidFill>
                  <a:srgbClr val="000000"/>
                </a:solidFill>
                <a:effectLst/>
                <a:latin typeface="Courier New" panose="02070309020205020404" pitchFamily="49" charset="0"/>
                <a:ea typeface="阿里巴巴普惠体" panose="00020600040101010101"/>
              </a:rPr>
              <a:t> </a:t>
            </a:r>
            <a:r>
              <a:rPr lang="en-US" altLang="zh-CN" sz="1800" b="1">
                <a:solidFill>
                  <a:srgbClr val="000080"/>
                </a:solidFill>
                <a:effectLst/>
                <a:latin typeface="Courier New" panose="02070309020205020404" pitchFamily="49" charset="0"/>
                <a:ea typeface="阿里巴巴普惠体" panose="00020600040101010101"/>
              </a:rPr>
              <a:t>;</a:t>
            </a:r>
            <a:endParaRPr lang="en-US" altLang="zh-CN">
              <a:effectLst/>
              <a:ea typeface="阿里巴巴普惠体" panose="00020600040101010101"/>
            </a:endParaRPr>
          </a:p>
        </p:txBody>
      </p:sp>
      <p:sp>
        <p:nvSpPr>
          <p:cNvPr id="23" name="文本框 22"/>
          <p:cNvSpPr txBox="1"/>
          <p:nvPr/>
        </p:nvSpPr>
        <p:spPr>
          <a:xfrm>
            <a:off x="114380" y="1585153"/>
            <a:ext cx="6097656" cy="369332"/>
          </a:xfrm>
          <a:prstGeom prst="rect">
            <a:avLst/>
          </a:prstGeom>
          <a:noFill/>
        </p:spPr>
        <p:txBody>
          <a:bodyPr wrap="square">
            <a:spAutoFit/>
          </a:bodyPr>
          <a:lstStyle/>
          <a:p>
            <a:pPr marL="1200150" lvl="2" indent="-285750">
              <a:spcBef>
                <a:spcPts val="1200"/>
              </a:spcBef>
              <a:spcAft>
                <a:spcPts val="1200"/>
              </a:spcAft>
              <a:buSzPts val="1500"/>
              <a:buFont typeface="Wingdings" panose="05000000000000000000" pitchFamily="2" charset="2"/>
              <a:buChar char="l"/>
            </a:pPr>
            <a:r>
              <a:rPr lang="en-US" altLang="zh-CN" sz="1800" b="1">
                <a:effectLst/>
                <a:latin typeface="微软雅黑" panose="020B0503020204020204" pitchFamily="34" charset="-122"/>
                <a:ea typeface="宋体" panose="02010600030101010101" pitchFamily="2" charset="-122"/>
                <a:cs typeface="宋体" panose="02010600030101010101" pitchFamily="2" charset="-122"/>
              </a:rPr>
              <a:t>1</a:t>
            </a:r>
            <a:r>
              <a:rPr lang="zh-CN" altLang="en-US" sz="1800" b="1">
                <a:effectLst/>
                <a:latin typeface="微软雅黑" panose="020B0503020204020204" pitchFamily="34" charset="-122"/>
                <a:ea typeface="宋体" panose="02010600030101010101" pitchFamily="2" charset="-122"/>
                <a:cs typeface="宋体" panose="02010600030101010101" pitchFamily="2" charset="-122"/>
              </a:rPr>
              <a:t>：编写</a:t>
            </a:r>
            <a:r>
              <a:rPr lang="en-US" altLang="zh-CN" sz="1800" b="1">
                <a:effectLst/>
                <a:latin typeface="微软雅黑" panose="020B0503020204020204" pitchFamily="34" charset="-122"/>
                <a:ea typeface="宋体" panose="02010600030101010101" pitchFamily="2" charset="-122"/>
                <a:cs typeface="宋体" panose="02010600030101010101" pitchFamily="2" charset="-122"/>
              </a:rPr>
              <a:t>HQL</a:t>
            </a:r>
            <a:r>
              <a:rPr lang="zh-CN" altLang="en-US" sz="1800" b="1">
                <a:effectLst/>
                <a:latin typeface="微软雅黑" panose="020B0503020204020204" pitchFamily="34" charset="-122"/>
                <a:ea typeface="宋体" panose="02010600030101010101" pitchFamily="2" charset="-122"/>
                <a:cs typeface="宋体" panose="02010600030101010101" pitchFamily="2" charset="-122"/>
              </a:rPr>
              <a:t>语句</a:t>
            </a:r>
            <a:endParaRPr lang="zh-CN" altLang="zh-CN" sz="1800" b="1">
              <a:effectLst/>
              <a:latin typeface="微软雅黑" panose="020B0503020204020204" pitchFamily="34" charset="-122"/>
              <a:ea typeface="宋体" panose="02010600030101010101" pitchFamily="2" charset="-122"/>
              <a:cs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总订单笔数分析</a:t>
            </a:r>
            <a:endParaRPr kumimoji="1" lang="zh-CN" altLang="en-US"/>
          </a:p>
        </p:txBody>
      </p:sp>
      <p:sp>
        <p:nvSpPr>
          <p:cNvPr id="9" name="文本占位符 3"/>
          <p:cNvSpPr txBox="1"/>
          <p:nvPr/>
        </p:nvSpPr>
        <p:spPr>
          <a:xfrm>
            <a:off x="578818" y="962793"/>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19" name="文本框 18"/>
          <p:cNvSpPr txBox="1"/>
          <p:nvPr/>
        </p:nvSpPr>
        <p:spPr>
          <a:xfrm>
            <a:off x="-263308" y="1036722"/>
            <a:ext cx="6097656" cy="369332"/>
          </a:xfrm>
          <a:prstGeom prst="rect">
            <a:avLst/>
          </a:prstGeom>
          <a:noFill/>
        </p:spPr>
        <p:txBody>
          <a:bodyPr wrap="square">
            <a:spAutoFit/>
          </a:bodyPr>
          <a:lstStyle/>
          <a:p>
            <a:pPr marL="1200150" lvl="2" indent="-285750">
              <a:spcBef>
                <a:spcPts val="1200"/>
              </a:spcBef>
              <a:spcAft>
                <a:spcPts val="1200"/>
              </a:spcAft>
              <a:buSzPts val="1500"/>
              <a:buFont typeface="Wingdings" panose="05000000000000000000" pitchFamily="2" charset="2"/>
              <a:buChar char="l"/>
            </a:pPr>
            <a:r>
              <a:rPr lang="en-US" altLang="zh-CN" b="1">
                <a:latin typeface="微软雅黑" panose="020B0503020204020204" pitchFamily="34" charset="-122"/>
                <a:ea typeface="宋体" panose="02010600030101010101" pitchFamily="2" charset="-122"/>
                <a:cs typeface="宋体" panose="02010600030101010101" pitchFamily="2" charset="-122"/>
              </a:rPr>
              <a:t>2</a:t>
            </a:r>
            <a:r>
              <a:rPr lang="zh-CN" altLang="en-US" b="1">
                <a:latin typeface="微软雅黑" panose="020B0503020204020204" pitchFamily="34" charset="-122"/>
                <a:ea typeface="宋体" panose="02010600030101010101" pitchFamily="2" charset="-122"/>
                <a:cs typeface="宋体" panose="02010600030101010101" pitchFamily="2" charset="-122"/>
              </a:rPr>
              <a:t>：</a:t>
            </a:r>
            <a:r>
              <a:rPr lang="en-US" altLang="zh-CN" b="1">
                <a:latin typeface="微软雅黑" panose="020B0503020204020204" pitchFamily="34" charset="-122"/>
                <a:ea typeface="宋体" panose="02010600030101010101" pitchFamily="2" charset="-122"/>
                <a:cs typeface="宋体" panose="02010600030101010101" pitchFamily="2" charset="-122"/>
              </a:rPr>
              <a:t>a</a:t>
            </a:r>
            <a:r>
              <a:rPr lang="en-US" altLang="zh-CN" sz="1800" b="1">
                <a:effectLst/>
                <a:latin typeface="微软雅黑" panose="020B0503020204020204" pitchFamily="34" charset="-122"/>
                <a:ea typeface="宋体" panose="02010600030101010101" pitchFamily="2" charset="-122"/>
                <a:cs typeface="宋体" panose="02010600030101010101" pitchFamily="2" charset="-122"/>
              </a:rPr>
              <a:t>pp</a:t>
            </a:r>
            <a:r>
              <a:rPr lang="zh-CN" altLang="en-US" sz="1800" b="1">
                <a:effectLst/>
                <a:latin typeface="微软雅黑" panose="020B0503020204020204" pitchFamily="34" charset="-122"/>
                <a:ea typeface="宋体" panose="02010600030101010101" pitchFamily="2" charset="-122"/>
                <a:cs typeface="宋体" panose="02010600030101010101" pitchFamily="2" charset="-122"/>
              </a:rPr>
              <a:t>层建表</a:t>
            </a:r>
            <a:endParaRPr lang="zh-CN" altLang="zh-CN" sz="1800" b="1">
              <a:effectLst/>
              <a:latin typeface="微软雅黑" panose="020B0503020204020204" pitchFamily="34" charset="-122"/>
              <a:ea typeface="宋体" panose="02010600030101010101" pitchFamily="2" charset="-122"/>
              <a:cs typeface="宋体" panose="02010600030101010101" pitchFamily="2" charset="-122"/>
            </a:endParaRPr>
          </a:p>
        </p:txBody>
      </p:sp>
      <p:sp>
        <p:nvSpPr>
          <p:cNvPr id="24" name="文本框 23"/>
          <p:cNvSpPr txBox="1"/>
          <p:nvPr/>
        </p:nvSpPr>
        <p:spPr>
          <a:xfrm>
            <a:off x="893357" y="1787214"/>
            <a:ext cx="10915651" cy="1528624"/>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数据分析好了，但要知道，我们处理大规模数据，每次处理都需要占用较长时间，所以，我们可以将计算好的数据，直接保存下来。将来，我们就可以快速查询数据结果了。所以，我们可以提前在</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app</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层创建好表。此处，我们要保存的数据为某天的总订单数。我们要保存以下几个字段：</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时间（哪天的订单总数）</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订单总数</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p:txBody>
      </p:sp>
      <p:sp>
        <p:nvSpPr>
          <p:cNvPr id="10" name="文本框 9"/>
          <p:cNvSpPr txBox="1"/>
          <p:nvPr/>
        </p:nvSpPr>
        <p:spPr>
          <a:xfrm>
            <a:off x="893357" y="3623070"/>
            <a:ext cx="9466026" cy="2707005"/>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600">
                <a:solidFill>
                  <a:srgbClr val="008000"/>
                </a:solidFill>
                <a:effectLst/>
                <a:latin typeface="Consolas" panose="020B0609020204030204" pitchFamily="49" charset="0"/>
                <a:ea typeface="Consolas" panose="020B0609020204030204" pitchFamily="49" charset="0"/>
                <a:cs typeface="Consolas" panose="020B0609020204030204" pitchFamily="49" charset="0"/>
              </a:rPr>
              <a:t>-- </a:t>
            </a:r>
            <a:r>
              <a:rPr lang="zh-CN" altLang="zh-CN" sz="16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创建保存日期对应订单笔数的</a:t>
            </a:r>
            <a:r>
              <a:rPr lang="en-US" altLang="zh-CN" sz="16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app</a:t>
            </a:r>
            <a:r>
              <a:rPr lang="zh-CN" altLang="zh-CN" sz="1600">
                <a:solidFill>
                  <a:srgbClr val="008000"/>
                </a:solidFill>
                <a:effectLst/>
                <a:latin typeface="微软雅黑 Light" panose="020B0502040204020203" pitchFamily="34" charset="-122"/>
                <a:ea typeface="Consolas" panose="020B0609020204030204" pitchFamily="49" charset="0"/>
                <a:cs typeface="Consolas" panose="020B0609020204030204" pitchFamily="49" charset="0"/>
              </a:rPr>
              <a:t>表</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create table if not exists app_didi.t_order_total(</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    datetime string comment '日期（年月日)',</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    count int comment '订单笔数'</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partitioned by (month string comment '年月，yyyy-MM')</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row format delimited fields terminated by ','</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600">
                <a:effectLst/>
                <a:latin typeface="Consolas" panose="020B0609020204030204" pitchFamily="49" charset="0"/>
                <a:ea typeface="Consolas" panose="020B0609020204030204" pitchFamily="49" charset="0"/>
                <a:cs typeface="Consolas" panose="020B0609020204030204" pitchFamily="49" charset="0"/>
              </a:rPr>
              <a:t>;</a:t>
            </a:r>
            <a:endParaRPr lang="en-US" altLang="zh-CN" sz="16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710880" y="1031612"/>
            <a:ext cx="9918441" cy="5075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3114862" y="1499786"/>
            <a:ext cx="2509935" cy="432660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kumimoji="1" lang="zh-CN" altLang="en-US"/>
              <a:t>项目业务背景</a:t>
            </a:r>
            <a:r>
              <a:rPr kumimoji="1" lang="en-US" altLang="zh-CN"/>
              <a:t>-</a:t>
            </a:r>
            <a:r>
              <a:rPr kumimoji="1" lang="zh-CN" altLang="en-US"/>
              <a:t>架构图</a:t>
            </a:r>
            <a:endParaRPr kumimoji="1" lang="zh-CN" altLang="en-US"/>
          </a:p>
        </p:txBody>
      </p:sp>
      <p:sp>
        <p:nvSpPr>
          <p:cNvPr id="9" name="文本占位符 3"/>
          <p:cNvSpPr txBox="1"/>
          <p:nvPr/>
        </p:nvSpPr>
        <p:spPr>
          <a:xfrm>
            <a:off x="925483" y="1225467"/>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5" name="矩形 4"/>
          <p:cNvSpPr/>
          <p:nvPr/>
        </p:nvSpPr>
        <p:spPr>
          <a:xfrm>
            <a:off x="1196071" y="4901265"/>
            <a:ext cx="1632855" cy="719041"/>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日志文件</a:t>
            </a:r>
            <a:endParaRPr lang="zh-CN" altLang="en-US">
              <a:solidFill>
                <a:schemeClr val="tx1"/>
              </a:solidFill>
            </a:endParaRPr>
          </a:p>
        </p:txBody>
      </p:sp>
      <p:cxnSp>
        <p:nvCxnSpPr>
          <p:cNvPr id="4" name="直接箭头连接符 3"/>
          <p:cNvCxnSpPr/>
          <p:nvPr/>
        </p:nvCxnSpPr>
        <p:spPr>
          <a:xfrm>
            <a:off x="2835008" y="5251367"/>
            <a:ext cx="81823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矩形 7"/>
          <p:cNvSpPr/>
          <p:nvPr/>
        </p:nvSpPr>
        <p:spPr>
          <a:xfrm>
            <a:off x="3613053" y="4940734"/>
            <a:ext cx="1632855" cy="621266"/>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HDFS</a:t>
            </a:r>
            <a:r>
              <a:rPr lang="zh-CN" altLang="en-US">
                <a:solidFill>
                  <a:schemeClr val="tx1"/>
                </a:solidFill>
              </a:rPr>
              <a:t>集群</a:t>
            </a:r>
            <a:endParaRPr lang="zh-CN" altLang="en-US">
              <a:solidFill>
                <a:schemeClr val="tx1"/>
              </a:solidFill>
            </a:endParaRPr>
          </a:p>
        </p:txBody>
      </p:sp>
      <p:sp>
        <p:nvSpPr>
          <p:cNvPr id="21" name="矩形 20"/>
          <p:cNvSpPr/>
          <p:nvPr/>
        </p:nvSpPr>
        <p:spPr>
          <a:xfrm>
            <a:off x="8638612" y="3771377"/>
            <a:ext cx="1492533" cy="727789"/>
          </a:xfrm>
          <a:prstGeom prst="rect">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Mysql</a:t>
            </a:r>
            <a:endParaRPr lang="zh-CN" altLang="en-US">
              <a:solidFill>
                <a:schemeClr val="tx1"/>
              </a:solidFill>
            </a:endParaRPr>
          </a:p>
        </p:txBody>
      </p:sp>
      <p:cxnSp>
        <p:nvCxnSpPr>
          <p:cNvPr id="22" name="直接箭头连接符 21"/>
          <p:cNvCxnSpPr/>
          <p:nvPr/>
        </p:nvCxnSpPr>
        <p:spPr>
          <a:xfrm>
            <a:off x="5286101" y="4214576"/>
            <a:ext cx="10997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p:nvPr/>
        </p:nvCxnSpPr>
        <p:spPr>
          <a:xfrm>
            <a:off x="9384878" y="4592657"/>
            <a:ext cx="0" cy="6799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4" name="矩形 33"/>
          <p:cNvSpPr/>
          <p:nvPr/>
        </p:nvSpPr>
        <p:spPr>
          <a:xfrm>
            <a:off x="6385885" y="3864868"/>
            <a:ext cx="1492533" cy="727789"/>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Sqoop</a:t>
            </a:r>
            <a:endParaRPr lang="zh-CN" altLang="en-US">
              <a:solidFill>
                <a:schemeClr val="tx1"/>
              </a:solidFill>
            </a:endParaRPr>
          </a:p>
        </p:txBody>
      </p:sp>
      <p:sp>
        <p:nvSpPr>
          <p:cNvPr id="35" name="矩形 34"/>
          <p:cNvSpPr/>
          <p:nvPr/>
        </p:nvSpPr>
        <p:spPr>
          <a:xfrm>
            <a:off x="8599047" y="5256411"/>
            <a:ext cx="1702103" cy="727789"/>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fineBI</a:t>
            </a:r>
            <a:r>
              <a:rPr lang="zh-CN" altLang="en-US">
                <a:solidFill>
                  <a:schemeClr val="tx1"/>
                </a:solidFill>
              </a:rPr>
              <a:t>可视化</a:t>
            </a:r>
            <a:endParaRPr lang="zh-CN" altLang="en-US">
              <a:solidFill>
                <a:schemeClr val="tx1"/>
              </a:solidFill>
            </a:endParaRPr>
          </a:p>
        </p:txBody>
      </p:sp>
      <p:cxnSp>
        <p:nvCxnSpPr>
          <p:cNvPr id="36" name="直接箭头连接符 35"/>
          <p:cNvCxnSpPr/>
          <p:nvPr/>
        </p:nvCxnSpPr>
        <p:spPr>
          <a:xfrm flipV="1">
            <a:off x="7862578" y="4188532"/>
            <a:ext cx="777946"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2" name="矩形 41"/>
          <p:cNvSpPr/>
          <p:nvPr/>
        </p:nvSpPr>
        <p:spPr>
          <a:xfrm>
            <a:off x="3510278" y="1936511"/>
            <a:ext cx="1775823" cy="2558797"/>
          </a:xfrm>
          <a:prstGeom prst="rect">
            <a:avLst/>
          </a:prstGeom>
          <a:solidFill>
            <a:srgbClr val="92D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a:t>
            </a:r>
            <a:endParaRPr lang="zh-CN" altLang="en-US">
              <a:solidFill>
                <a:schemeClr val="tx1"/>
              </a:solidFill>
            </a:endParaRPr>
          </a:p>
        </p:txBody>
      </p:sp>
      <p:sp>
        <p:nvSpPr>
          <p:cNvPr id="53" name="矩形 52"/>
          <p:cNvSpPr/>
          <p:nvPr/>
        </p:nvSpPr>
        <p:spPr>
          <a:xfrm>
            <a:off x="7061991" y="1887631"/>
            <a:ext cx="1632855" cy="621266"/>
          </a:xfrm>
          <a:prstGeom prst="rect">
            <a:avLst/>
          </a:prstGeom>
          <a:solidFill>
            <a:schemeClr val="accent5">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Zeppelin</a:t>
            </a:r>
            <a:endParaRPr lang="zh-CN" altLang="en-US">
              <a:solidFill>
                <a:schemeClr val="tx1"/>
              </a:solidFill>
            </a:endParaRPr>
          </a:p>
        </p:txBody>
      </p:sp>
      <p:cxnSp>
        <p:nvCxnSpPr>
          <p:cNvPr id="56" name="直接箭头连接符 55"/>
          <p:cNvCxnSpPr>
            <a:endCxn id="53" idx="1"/>
          </p:cNvCxnSpPr>
          <p:nvPr/>
        </p:nvCxnSpPr>
        <p:spPr>
          <a:xfrm>
            <a:off x="5286101" y="2194413"/>
            <a:ext cx="1775890" cy="3851"/>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a:endCxn id="42" idx="2"/>
          </p:cNvCxnSpPr>
          <p:nvPr/>
        </p:nvCxnSpPr>
        <p:spPr>
          <a:xfrm flipV="1">
            <a:off x="4398189" y="4495308"/>
            <a:ext cx="1" cy="43732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总订单笔数分析</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519204" y="1180147"/>
            <a:ext cx="6097656" cy="338554"/>
          </a:xfrm>
          <a:prstGeom prst="rect">
            <a:avLst/>
          </a:prstGeom>
          <a:noFill/>
        </p:spPr>
        <p:txBody>
          <a:bodyPr wrap="square">
            <a:spAutoFit/>
          </a:bodyPr>
          <a:lstStyle/>
          <a:p>
            <a:pPr marL="1657350" lvl="3" indent="-285750">
              <a:spcBef>
                <a:spcPts val="1200"/>
              </a:spcBef>
              <a:spcAft>
                <a:spcPts val="1200"/>
              </a:spcAft>
              <a:buSzPts val="1400"/>
              <a:buFont typeface="Wingdings" panose="05000000000000000000" pitchFamily="2" charset="2"/>
              <a:buChar char="l"/>
            </a:pPr>
            <a:r>
              <a:rPr lang="en-US" altLang="zh-CN" sz="1600" b="1">
                <a:effectLst/>
                <a:latin typeface="微软雅黑" panose="020B0503020204020204" pitchFamily="34" charset="-122"/>
                <a:ea typeface="阿里巴巴普惠体" panose="00020600040101010101"/>
                <a:cs typeface="宋体" panose="02010600030101010101" pitchFamily="2" charset="-122"/>
              </a:rPr>
              <a:t>3</a:t>
            </a:r>
            <a:r>
              <a:rPr lang="zh-CN" altLang="en-US" sz="1600" b="1">
                <a:effectLst/>
                <a:latin typeface="微软雅黑" panose="020B0503020204020204" pitchFamily="34" charset="-122"/>
                <a:ea typeface="阿里巴巴普惠体" panose="00020600040101010101"/>
                <a:cs typeface="宋体" panose="02010600030101010101" pitchFamily="2" charset="-122"/>
              </a:rPr>
              <a:t>：</a:t>
            </a:r>
            <a:r>
              <a:rPr lang="zh-CN" altLang="zh-CN" sz="1600" b="1">
                <a:effectLst/>
                <a:latin typeface="微软雅黑" panose="020B0503020204020204" pitchFamily="34" charset="-122"/>
                <a:ea typeface="阿里巴巴普惠体" panose="00020600040101010101"/>
                <a:cs typeface="宋体" panose="02010600030101010101" pitchFamily="2" charset="-122"/>
              </a:rPr>
              <a:t>加载数据到</a:t>
            </a:r>
            <a:r>
              <a:rPr lang="en-US" altLang="zh-CN" sz="1600" b="1">
                <a:effectLst/>
                <a:latin typeface="微软雅黑" panose="020B0503020204020204" pitchFamily="34" charset="-122"/>
                <a:ea typeface="阿里巴巴普惠体" panose="00020600040101010101"/>
                <a:cs typeface="宋体" panose="02010600030101010101" pitchFamily="2" charset="-122"/>
              </a:rPr>
              <a:t>app</a:t>
            </a:r>
            <a:r>
              <a:rPr lang="zh-CN" altLang="zh-CN" sz="1600" b="1">
                <a:effectLst/>
                <a:latin typeface="微软雅黑" panose="020B0503020204020204" pitchFamily="34" charset="-122"/>
                <a:ea typeface="阿里巴巴普惠体" panose="00020600040101010101"/>
                <a:cs typeface="宋体" panose="02010600030101010101" pitchFamily="2" charset="-122"/>
              </a:rPr>
              <a:t>表</a:t>
            </a:r>
            <a:endParaRPr lang="zh-CN" altLang="zh-CN" sz="1600" b="1">
              <a:effectLst/>
              <a:latin typeface="微软雅黑" panose="020B0503020204020204" pitchFamily="34" charset="-122"/>
              <a:ea typeface="阿里巴巴普惠体" panose="00020600040101010101"/>
              <a:cs typeface="宋体" panose="02010600030101010101" pitchFamily="2" charset="-122"/>
            </a:endParaRPr>
          </a:p>
        </p:txBody>
      </p:sp>
      <p:sp>
        <p:nvSpPr>
          <p:cNvPr id="12" name="文本框 11"/>
          <p:cNvSpPr txBox="1"/>
          <p:nvPr/>
        </p:nvSpPr>
        <p:spPr>
          <a:xfrm>
            <a:off x="973237" y="2014393"/>
            <a:ext cx="10224881" cy="338554"/>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此处因为结果的数据不会很多，所以，我们只需要基于年月来分区就可以了。</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p:txBody>
      </p:sp>
      <p:sp>
        <p:nvSpPr>
          <p:cNvPr id="14" name="文本框 13"/>
          <p:cNvSpPr txBox="1"/>
          <p:nvPr/>
        </p:nvSpPr>
        <p:spPr>
          <a:xfrm>
            <a:off x="1048810" y="2695669"/>
            <a:ext cx="9735147" cy="1845310"/>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insert overwrite table app_didi.t_order_total partition(month='2020-04')</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select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'2020-04-12',count(orderid) as total_cnt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From  dw_didi.t_user_order_wide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Where   dt =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预约订单</a:t>
            </a:r>
            <a:r>
              <a:rPr kumimoji="1" lang="en-US" altLang="zh-CN"/>
              <a:t>/</a:t>
            </a:r>
            <a:r>
              <a:rPr kumimoji="1" lang="zh-CN" altLang="en-US"/>
              <a:t>非预约订单占比分析</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2" name="文本框 21"/>
          <p:cNvSpPr txBox="1"/>
          <p:nvPr/>
        </p:nvSpPr>
        <p:spPr>
          <a:xfrm>
            <a:off x="1159277" y="1695889"/>
            <a:ext cx="8420929" cy="3734356"/>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select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subscribe_name</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count(*)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order_cnt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from</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dw_didi.t_user_order_wide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where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dt = </a:t>
            </a:r>
            <a:r>
              <a:rPr lang="en-US" altLang="zh-CN" sz="1800">
                <a:solidFill>
                  <a:srgbClr val="A31515"/>
                </a:solidFill>
                <a:effectLst/>
                <a:latin typeface="Consolas" panose="020B0609020204030204" pitchFamily="49" charset="0"/>
                <a:ea typeface="Consolas" panose="020B0609020204030204" pitchFamily="49" charset="0"/>
                <a:cs typeface="Consolas" panose="020B0609020204030204" pitchFamily="49" charset="0"/>
              </a:rPr>
              <a:t>'2020-04-12'</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group by</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subscribe_name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阿里巴巴普惠体" panose="00020600040101010101"/>
              <a:cs typeface="+mn-cs"/>
            </a:endParaRPr>
          </a:p>
        </p:txBody>
      </p:sp>
      <p:sp>
        <p:nvSpPr>
          <p:cNvPr id="23" name="文本框 22"/>
          <p:cNvSpPr txBox="1"/>
          <p:nvPr/>
        </p:nvSpPr>
        <p:spPr>
          <a:xfrm>
            <a:off x="-11978" y="1043968"/>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：编写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HQL</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语句</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预约订单</a:t>
            </a:r>
            <a:r>
              <a:rPr kumimoji="1" lang="en-US" altLang="zh-CN"/>
              <a:t>/</a:t>
            </a:r>
            <a:r>
              <a:rPr kumimoji="1" lang="zh-CN" altLang="en-US"/>
              <a:t>非预约订单占比分析</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1656" y="1093780"/>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层建表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273037" y="3246750"/>
            <a:ext cx="8420929" cy="2214880"/>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create table if not exists app_didi.t_order_subscribe_percent(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date_val string comment '日期',</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subscribe_name string comment '是否预约',</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percent_val string comment '百分比'</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)partitioned by (month string comment '年月yyyy-MM')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row format delimited fields terminated by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
        <p:nvSpPr>
          <p:cNvPr id="10" name="文本框 9"/>
          <p:cNvSpPr txBox="1"/>
          <p:nvPr/>
        </p:nvSpPr>
        <p:spPr>
          <a:xfrm>
            <a:off x="1329359" y="1520582"/>
            <a:ext cx="6097656" cy="1384995"/>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包含以下几个字段：</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日期</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是否预约</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marL="342900" lvl="0" indent="-342900">
              <a:spcBef>
                <a:spcPts val="360"/>
              </a:spcBef>
              <a:spcAft>
                <a:spcPts val="360"/>
              </a:spcAft>
              <a:buFont typeface="+mj-lt"/>
              <a:buAutoNum type="arabicPeriod"/>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订单数量</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预约订单</a:t>
            </a:r>
            <a:r>
              <a:rPr kumimoji="1" lang="en-US" altLang="zh-CN"/>
              <a:t>/</a:t>
            </a:r>
            <a:r>
              <a:rPr kumimoji="1" lang="zh-CN" altLang="en-US"/>
              <a:t>非预约订单占比分析</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885120"/>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3</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：加载数据到</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33890" y="1378193"/>
            <a:ext cx="8420929" cy="5354320"/>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insert overwrite table  app_didi.t_order_subscribe_percent partition(month='2020-04')</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select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'预约',</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concat(round(t1.total_cnt /t2.total_cnt *100,2),'%') as subscribe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from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select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count(orderid) as total_cnt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from</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dw_didi.t_user_order_wide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where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不同时段订单的个数</a:t>
            </a:r>
            <a:endParaRPr kumimoji="1" lang="en-US" altLang="zh-CN"/>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1656" y="1093780"/>
            <a:ext cx="6097656" cy="954107"/>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：编写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HQL</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语句</a:t>
            </a:r>
            <a:endPar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43828" y="1845333"/>
            <a:ext cx="8420929" cy="3734356"/>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select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order_time_range</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count(*)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order_cnt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from</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dw_didi.t_user_order_wide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where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dt = </a:t>
            </a:r>
            <a:r>
              <a:rPr lang="en-US" altLang="zh-CN" sz="1800">
                <a:solidFill>
                  <a:srgbClr val="A31515"/>
                </a:solidFill>
                <a:effectLst/>
                <a:latin typeface="Consolas" panose="020B0609020204030204" pitchFamily="49" charset="0"/>
                <a:ea typeface="Consolas" panose="020B0609020204030204" pitchFamily="49" charset="0"/>
                <a:cs typeface="Consolas" panose="020B0609020204030204" pitchFamily="49" charset="0"/>
              </a:rPr>
              <a:t>'2020-04-12'</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group by</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order_time_range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阿里巴巴普惠体" panose="00020600040101010101"/>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不同时段订单的个数</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22158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层建表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63708" y="1855271"/>
            <a:ext cx="8420929" cy="2953385"/>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create table if not exists app_didi.t_order_timerange_total(</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datetime string comment '日期',</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timerange string comment '时间段',</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count int comment '订单数量'</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partitioned by (month string comment '年月，yyyy-MM')</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row format delimited fields terminated by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不同时段订单的个数</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22158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3</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加载数据到</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223342" y="1695890"/>
            <a:ext cx="8420929" cy="4707890"/>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insert overwrite table app_didi.t_order_timerange_total partition(month = '2020-04')</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select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order_time_range,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count(*) as order_cnt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from</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dw_didi.t_user_order_wide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where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dt =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group by</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order_time_range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不同年龄段、时段订单个数</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1656" y="1093780"/>
            <a:ext cx="6097656" cy="954107"/>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：编写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HQL</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语句</a:t>
            </a:r>
            <a:endPar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43828" y="1845333"/>
            <a:ext cx="8420929" cy="3415030"/>
          </a:xfrm>
          <a:prstGeom prst="rect">
            <a:avLst/>
          </a:prstGeom>
          <a:solidFill>
            <a:srgbClr val="FFFFE4"/>
          </a:solidFill>
          <a:ln>
            <a:solidFill>
              <a:schemeClr val="tx1"/>
            </a:solidFill>
          </a:ln>
        </p:spPr>
        <p:txBody>
          <a:bodyPr wrap="square">
            <a:spAutoFit/>
          </a:bodyPr>
          <a:lstStyle/>
          <a:p>
            <a:r>
              <a:rPr lang="en-US" altLang="zh-CN" sz="1800" b="1">
                <a:solidFill>
                  <a:srgbClr val="0000FF"/>
                </a:solidFill>
                <a:effectLst/>
                <a:latin typeface="Courier New" panose="02070309020205020404" pitchFamily="49" charset="0"/>
              </a:rPr>
              <a:t>select</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a:solidFill>
                  <a:srgbClr val="000000"/>
                </a:solidFill>
                <a:effectLst/>
                <a:latin typeface="Courier New" panose="02070309020205020404" pitchFamily="49" charset="0"/>
              </a:rPr>
              <a:t> </a:t>
            </a:r>
            <a:r>
              <a:rPr lang="en-US" altLang="zh-CN" sz="1800" err="1">
                <a:solidFill>
                  <a:srgbClr val="000000"/>
                </a:solidFill>
                <a:effectLst/>
                <a:latin typeface="Courier New" panose="02070309020205020404" pitchFamily="49" charset="0"/>
              </a:rPr>
              <a:t>age_range</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a:solidFill>
                  <a:srgbClr val="000000"/>
                </a:solidFill>
                <a:effectLst/>
                <a:latin typeface="Courier New" panose="02070309020205020404" pitchFamily="49" charset="0"/>
              </a:rPr>
              <a:t> </a:t>
            </a:r>
            <a:r>
              <a:rPr lang="en-US" altLang="zh-CN" sz="1800" err="1">
                <a:solidFill>
                  <a:srgbClr val="000000"/>
                </a:solidFill>
                <a:effectLst/>
                <a:latin typeface="Courier New" panose="02070309020205020404" pitchFamily="49" charset="0"/>
              </a:rPr>
              <a:t>order_time_range</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b="1">
                <a:solidFill>
                  <a:srgbClr val="0000FF"/>
                </a:solidFill>
                <a:effectLst/>
                <a:latin typeface="Courier New" panose="02070309020205020404" pitchFamily="49" charset="0"/>
              </a:rPr>
              <a:t> count</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r>
              <a:rPr lang="en-US" altLang="zh-CN" sz="1800" b="1">
                <a:solidFill>
                  <a:srgbClr val="0000FF"/>
                </a:solidFill>
                <a:effectLst/>
                <a:latin typeface="Courier New" panose="02070309020205020404" pitchFamily="49" charset="0"/>
              </a:rPr>
              <a:t>as</a:t>
            </a:r>
            <a:r>
              <a:rPr lang="en-US" altLang="zh-CN" sz="1800">
                <a:solidFill>
                  <a:srgbClr val="000000"/>
                </a:solidFill>
                <a:effectLst/>
                <a:latin typeface="Courier New" panose="02070309020205020404" pitchFamily="49" charset="0"/>
              </a:rPr>
              <a:t> </a:t>
            </a:r>
            <a:r>
              <a:rPr lang="en-US" altLang="zh-CN" sz="1800" err="1">
                <a:solidFill>
                  <a:srgbClr val="000000"/>
                </a:solidFill>
                <a:effectLst/>
                <a:latin typeface="Courier New" panose="02070309020205020404" pitchFamily="49" charset="0"/>
              </a:rPr>
              <a:t>order_cnt</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b="1">
                <a:solidFill>
                  <a:srgbClr val="0000FF"/>
                </a:solidFill>
                <a:effectLst/>
                <a:latin typeface="Courier New" panose="02070309020205020404" pitchFamily="49" charset="0"/>
              </a:rPr>
              <a:t>from</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a:solidFill>
                  <a:srgbClr val="000000"/>
                </a:solidFill>
                <a:latin typeface="Courier New" panose="02070309020205020404" pitchFamily="49" charset="0"/>
              </a:rPr>
              <a:t>  </a:t>
            </a:r>
            <a:r>
              <a:rPr lang="en-US" altLang="zh-CN" sz="1800" err="1">
                <a:solidFill>
                  <a:srgbClr val="000000"/>
                </a:solidFill>
                <a:effectLst/>
                <a:latin typeface="Courier New" panose="02070309020205020404" pitchFamily="49" charset="0"/>
              </a:rPr>
              <a:t>dw_didi</a:t>
            </a:r>
            <a:r>
              <a:rPr lang="en-US" altLang="zh-CN" sz="1800" b="1" err="1">
                <a:solidFill>
                  <a:srgbClr val="000080"/>
                </a:solidFill>
                <a:effectLst/>
                <a:latin typeface="Courier New" panose="02070309020205020404" pitchFamily="49" charset="0"/>
              </a:rPr>
              <a:t>.</a:t>
            </a:r>
            <a:r>
              <a:rPr lang="en-US" altLang="zh-CN" sz="1800" err="1">
                <a:solidFill>
                  <a:srgbClr val="000000"/>
                </a:solidFill>
                <a:effectLst/>
                <a:latin typeface="Courier New" panose="02070309020205020404" pitchFamily="49" charset="0"/>
              </a:rPr>
              <a:t>t_user_order_wide</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b="1">
                <a:solidFill>
                  <a:srgbClr val="0000FF"/>
                </a:solidFill>
                <a:effectLst/>
                <a:latin typeface="Courier New" panose="02070309020205020404" pitchFamily="49" charset="0"/>
              </a:rPr>
              <a:t>where</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a:solidFill>
                  <a:srgbClr val="000000"/>
                </a:solidFill>
                <a:effectLst/>
                <a:latin typeface="Courier New" panose="02070309020205020404" pitchFamily="49" charset="0"/>
              </a:rPr>
              <a:t>  dt </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r>
              <a:rPr lang="en-US" altLang="zh-CN" sz="1800">
                <a:solidFill>
                  <a:srgbClr val="808080"/>
                </a:solidFill>
                <a:effectLst/>
                <a:latin typeface="Courier New" panose="02070309020205020404" pitchFamily="49" charset="0"/>
              </a:rPr>
              <a:t>'2020-04-12’</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b="1">
                <a:solidFill>
                  <a:srgbClr val="0000FF"/>
                </a:solidFill>
                <a:effectLst/>
                <a:latin typeface="Courier New" panose="02070309020205020404" pitchFamily="49" charset="0"/>
              </a:rPr>
              <a:t>group</a:t>
            </a:r>
            <a:r>
              <a:rPr lang="en-US" altLang="zh-CN" sz="1800">
                <a:solidFill>
                  <a:srgbClr val="000000"/>
                </a:solidFill>
                <a:effectLst/>
                <a:latin typeface="Courier New" panose="02070309020205020404" pitchFamily="49" charset="0"/>
              </a:rPr>
              <a:t> </a:t>
            </a:r>
            <a:r>
              <a:rPr lang="en-US" altLang="zh-CN" sz="1800" b="1">
                <a:solidFill>
                  <a:srgbClr val="0000FF"/>
                </a:solidFill>
                <a:effectLst/>
                <a:latin typeface="Courier New" panose="02070309020205020404" pitchFamily="49" charset="0"/>
              </a:rPr>
              <a:t>by</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a:solidFill>
                  <a:srgbClr val="000000"/>
                </a:solidFill>
                <a:effectLst/>
                <a:latin typeface="Courier New" panose="02070309020205020404" pitchFamily="49" charset="0"/>
              </a:rPr>
              <a:t> </a:t>
            </a:r>
            <a:r>
              <a:rPr lang="en-US" altLang="zh-CN" sz="1800" err="1">
                <a:solidFill>
                  <a:srgbClr val="000000"/>
                </a:solidFill>
                <a:effectLst/>
                <a:latin typeface="Courier New" panose="02070309020205020404" pitchFamily="49" charset="0"/>
              </a:rPr>
              <a:t>age_range</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a:solidFill>
                  <a:srgbClr val="000000"/>
                </a:solidFill>
                <a:latin typeface="Courier New" panose="02070309020205020404" pitchFamily="49" charset="0"/>
              </a:rPr>
              <a:t> </a:t>
            </a:r>
            <a:r>
              <a:rPr lang="en-US" altLang="zh-CN" sz="1800" err="1">
                <a:solidFill>
                  <a:srgbClr val="000000"/>
                </a:solidFill>
                <a:effectLst/>
                <a:latin typeface="Courier New" panose="02070309020205020404" pitchFamily="49" charset="0"/>
              </a:rPr>
              <a:t>order_time_range</a:t>
            </a:r>
            <a:r>
              <a:rPr lang="en-US" altLang="zh-CN" sz="1800">
                <a:solidFill>
                  <a:srgbClr val="000000"/>
                </a:solidFill>
                <a:effectLst/>
                <a:latin typeface="Courier New" panose="02070309020205020404" pitchFamily="49" charset="0"/>
              </a:rPr>
              <a:t> </a:t>
            </a:r>
            <a:endParaRPr lang="en-US" altLang="zh-CN" sz="1800">
              <a:solidFill>
                <a:srgbClr val="000000"/>
              </a:solidFill>
              <a:effectLst/>
              <a:latin typeface="Courier New" panose="02070309020205020404" pitchFamily="49" charset="0"/>
            </a:endParaRPr>
          </a:p>
          <a:p>
            <a:r>
              <a:rPr lang="en-US" altLang="zh-CN" sz="1800" b="1">
                <a:solidFill>
                  <a:srgbClr val="000080"/>
                </a:solidFill>
                <a:effectLst/>
                <a:latin typeface="Courier New" panose="02070309020205020404" pitchFamily="49" charset="0"/>
              </a:rPr>
              <a:t>;</a:t>
            </a:r>
            <a:endParaRPr lang="en-US" altLang="zh-CN">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不同年龄段、时段订单个数</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22158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层建表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63708" y="1855269"/>
            <a:ext cx="10216596" cy="2306955"/>
          </a:xfrm>
          <a:prstGeom prst="rect">
            <a:avLst/>
          </a:prstGeom>
          <a:solidFill>
            <a:srgbClr val="FFFFE4"/>
          </a:solidFill>
          <a:ln>
            <a:solidFill>
              <a:schemeClr val="tx1"/>
            </a:solidFill>
          </a:ln>
        </p:spPr>
        <p:txBody>
          <a:bodyPr wrap="square">
            <a:spAutoFit/>
          </a:bodyPr>
          <a:lstStyle/>
          <a:p>
            <a:r>
              <a:rPr lang="en-US" altLang="zh-CN" sz="1800">
                <a:effectLst/>
                <a:latin typeface="Courier New" panose="02070309020205020404" pitchFamily="49" charset="0"/>
              </a:rPr>
              <a:t>create table if not exists app_didi. t_order_age_and_time_range_total (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datetime string comment '日期',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age_range string comment '年龄段',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order_time_range string comment '时段',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count int comment '订单数量'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partitioned by (month string comment '年月，yyyy-MM')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row format delimited fields terminated by ',' ;</a:t>
            </a:r>
            <a:endParaRPr lang="en-US" altLang="zh-CN" sz="1800">
              <a:effectLst/>
              <a:latin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不同年龄段、时段订单个数</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228600" y="1163109"/>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3</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：加载数据到</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731522" y="2022789"/>
            <a:ext cx="10944408" cy="3415030"/>
          </a:xfrm>
          <a:prstGeom prst="rect">
            <a:avLst/>
          </a:prstGeom>
          <a:solidFill>
            <a:srgbClr val="FFFFE4"/>
          </a:solidFill>
          <a:ln>
            <a:solidFill>
              <a:schemeClr val="tx1"/>
            </a:solidFill>
          </a:ln>
        </p:spPr>
        <p:txBody>
          <a:bodyPr wrap="square">
            <a:spAutoFit/>
          </a:bodyPr>
          <a:lstStyle/>
          <a:p>
            <a:r>
              <a:rPr lang="en-US" altLang="zh-CN" sz="1800">
                <a:effectLst/>
                <a:latin typeface="Courier New" panose="02070309020205020404" pitchFamily="49" charset="0"/>
              </a:rPr>
              <a:t>insert overwrite table app_didi.t_order_age_and_time_range_total partition(month = '2020-04')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select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'2020-04-12',</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age_range,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order_time_range,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count(*) as order_cnt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from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dw_didi.t_user_order_wide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where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  dt = '2020-04-12' </a:t>
            </a:r>
            <a:endParaRPr lang="en-US" altLang="zh-CN" sz="1800">
              <a:effectLst/>
              <a:latin typeface="Courier New" panose="02070309020205020404" pitchFamily="49" charset="0"/>
            </a:endParaRPr>
          </a:p>
          <a:p>
            <a:r>
              <a:rPr lang="en-US" altLang="zh-CN" sz="1800">
                <a:effectLst/>
                <a:latin typeface="Courier New" panose="02070309020205020404" pitchFamily="49" charset="0"/>
              </a:rPr>
              <a:t>group by age_range, order_time_range ;</a:t>
            </a:r>
            <a:endParaRPr lang="en-US" altLang="zh-CN" sz="1800">
              <a:effectLst/>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背景知识介绍</a:t>
            </a:r>
            <a:endParaRPr lang="zh-CN" altLang="en-US" dirty="0"/>
          </a:p>
        </p:txBody>
      </p:sp>
      <p:sp>
        <p:nvSpPr>
          <p:cNvPr id="4" name="标题 3"/>
          <p:cNvSpPr>
            <a:spLocks noGrp="1"/>
          </p:cNvSpPr>
          <p:nvPr>
            <p:ph type="title"/>
          </p:nvPr>
        </p:nvSpPr>
        <p:spPr/>
        <p:txBody>
          <a:bodyPr/>
          <a:lstStyle/>
          <a:p>
            <a:r>
              <a:rPr>
                <a:solidFill>
                  <a:schemeClr val="tx1"/>
                </a:solidFill>
                <a:sym typeface="+mn-ea"/>
              </a:rPr>
              <a:t>项目业务背景</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不同地域订单占比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1656" y="1093780"/>
            <a:ext cx="6097656" cy="954107"/>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：编写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HQL</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语句</a:t>
            </a:r>
            <a:endPar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43828" y="1845333"/>
            <a:ext cx="8420929" cy="3734356"/>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select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province,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count(*) </a:t>
            </a: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as</a:t>
            </a: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order_cnt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from</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a:t>
            </a:r>
            <a:r>
              <a:rPr lang="en-US" altLang="zh-CN" sz="1800" err="1">
                <a:solidFill>
                  <a:srgbClr val="000000"/>
                </a:solidFill>
                <a:effectLst/>
                <a:latin typeface="Consolas" panose="020B0609020204030204" pitchFamily="49" charset="0"/>
                <a:ea typeface="Consolas" panose="020B0609020204030204" pitchFamily="49" charset="0"/>
                <a:cs typeface="Consolas" panose="020B0609020204030204" pitchFamily="49" charset="0"/>
              </a:rPr>
              <a:t>dw_didi.t_user_order_wide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where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dt = </a:t>
            </a:r>
            <a:r>
              <a:rPr lang="en-US" altLang="zh-CN" sz="1800">
                <a:solidFill>
                  <a:srgbClr val="A31515"/>
                </a:solidFill>
                <a:effectLst/>
                <a:latin typeface="Consolas" panose="020B0609020204030204" pitchFamily="49" charset="0"/>
                <a:ea typeface="Consolas" panose="020B0609020204030204" pitchFamily="49" charset="0"/>
                <a:cs typeface="Consolas" panose="020B0609020204030204" pitchFamily="49" charset="0"/>
              </a:rPr>
              <a:t>'2020-04-12'</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FF"/>
                </a:solidFill>
                <a:effectLst/>
                <a:latin typeface="Consolas" panose="020B0609020204030204" pitchFamily="49" charset="0"/>
                <a:ea typeface="Consolas" panose="020B0609020204030204" pitchFamily="49" charset="0"/>
                <a:cs typeface="Consolas" panose="020B0609020204030204" pitchFamily="49" charset="0"/>
              </a:rPr>
              <a:t>group by</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    province</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800">
                <a:solidFill>
                  <a:srgbClr val="000000"/>
                </a:solidFill>
                <a:effectLst/>
                <a:latin typeface="Consolas" panose="020B0609020204030204" pitchFamily="49" charset="0"/>
                <a:ea typeface="Consolas" panose="020B0609020204030204" pitchFamily="49" charset="0"/>
                <a:cs typeface="Consolas" panose="020B0609020204030204" pitchFamily="49" charset="0"/>
              </a:rPr>
              <a:t>;</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阿里巴巴普惠体" panose="00020600040101010101"/>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不同地域订单占比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22158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层建表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163708" y="1855271"/>
            <a:ext cx="8420929" cy="2953385"/>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create table if not exists app_didi.t_order_province_total(</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datetime string comment '日期',</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province string comment '省份',</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count int comment '订单数量'</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partitioned by (month string comment '年月，yyyy-MM')</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row format delimited fields terminated by ','</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不同地域订单占比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22158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3</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：加载数据到</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1223342" y="1695890"/>
            <a:ext cx="8420929" cy="4707890"/>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insert overwrite table app_didi.t_order_province_total partition(month = '2020-04')</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select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province,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count(*) as order_cnt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from</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dw_didi.t_user_order_wide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where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dt = '2020-04-12'</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group by</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    province</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a:p>
            <a:pPr>
              <a:spcBef>
                <a:spcPts val="360"/>
              </a:spcBef>
              <a:spcAft>
                <a:spcPts val="360"/>
              </a:spcAft>
            </a:pPr>
            <a:r>
              <a:rPr lang="en-US" altLang="zh-CN" sz="1800">
                <a:effectLst/>
                <a:latin typeface="Consolas" panose="020B0609020204030204" pitchFamily="49" charset="0"/>
                <a:ea typeface="Consolas" panose="020B0609020204030204" pitchFamily="49" charset="0"/>
                <a:cs typeface="Consolas" panose="020B0609020204030204" pitchFamily="49" charset="0"/>
              </a:rPr>
              <a:t>;</a:t>
            </a:r>
            <a:endParaRPr lang="en-US" altLang="zh-CN" sz="1800">
              <a:effectLst/>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求订单客户职业排名</a:t>
            </a:r>
            <a:r>
              <a:rPr kumimoji="1" lang="en-US" altLang="zh-CN"/>
              <a:t>top5</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2" name="文本框 21"/>
          <p:cNvSpPr txBox="1"/>
          <p:nvPr/>
        </p:nvSpPr>
        <p:spPr>
          <a:xfrm>
            <a:off x="613474" y="1370270"/>
            <a:ext cx="10944408" cy="3416320"/>
          </a:xfrm>
          <a:prstGeom prst="rect">
            <a:avLst/>
          </a:prstGeom>
          <a:solidFill>
            <a:srgbClr val="FFFFE4"/>
          </a:solidFill>
          <a:ln>
            <a:solidFill>
              <a:schemeClr val="tx1"/>
            </a:solidFill>
          </a:ln>
        </p:spPr>
        <p:txBody>
          <a:bodyPr wrap="square">
            <a:spAutoFit/>
          </a:bodyPr>
          <a:lstStyle/>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profession</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rank</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over</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order</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desc</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profession</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dw_didi</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t_user_order_wide</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group</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profession</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where</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&lt;=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endParaRPr>
          </a:p>
        </p:txBody>
      </p:sp>
      <p:pic>
        <p:nvPicPr>
          <p:cNvPr id="4" name="图片 3"/>
          <p:cNvPicPr>
            <a:picLocks noChangeAspect="1"/>
          </p:cNvPicPr>
          <p:nvPr/>
        </p:nvPicPr>
        <p:blipFill>
          <a:blip r:embed="rId1"/>
          <a:stretch>
            <a:fillRect/>
          </a:stretch>
        </p:blipFill>
        <p:spPr>
          <a:xfrm>
            <a:off x="620725" y="4838565"/>
            <a:ext cx="10311837" cy="2019435"/>
          </a:xfrm>
          <a:prstGeom prst="rect">
            <a:avLst/>
          </a:prstGeom>
        </p:spPr>
      </p:pic>
      <p:sp>
        <p:nvSpPr>
          <p:cNvPr id="7" name="文本框 6"/>
          <p:cNvSpPr txBox="1"/>
          <p:nvPr/>
        </p:nvSpPr>
        <p:spPr>
          <a:xfrm>
            <a:off x="-321068" y="902333"/>
            <a:ext cx="6097712"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1</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：编写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HQL</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语句</a:t>
            </a:r>
            <a:endPar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求订单客户职业排名</a:t>
            </a:r>
            <a:r>
              <a:rPr kumimoji="1" lang="en-US" altLang="zh-CN"/>
              <a:t>top5</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0" y="106220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创建</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22" name="文本框 21"/>
          <p:cNvSpPr txBox="1"/>
          <p:nvPr/>
        </p:nvSpPr>
        <p:spPr>
          <a:xfrm>
            <a:off x="987702" y="1732359"/>
            <a:ext cx="10216596" cy="2030095"/>
          </a:xfrm>
          <a:prstGeom prst="rect">
            <a:avLst/>
          </a:prstGeom>
          <a:solidFill>
            <a:srgbClr val="FFFFE4"/>
          </a:solidFill>
          <a:ln>
            <a:solidFill>
              <a:schemeClr val="tx1"/>
            </a:solidFill>
          </a:ln>
        </p:spPr>
        <p:txBody>
          <a:bodyPr wrap="square">
            <a:spAutoFit/>
          </a:bodyPr>
          <a:lstStyle/>
          <a:p>
            <a:r>
              <a:rPr lang="en-US" altLang="zh-CN">
                <a:latin typeface="Courier New" panose="02070309020205020404" pitchFamily="49" charset="0"/>
              </a:rPr>
              <a:t>create table if not exists app_didi.t_order_profession_total_topn( </a:t>
            </a:r>
            <a:endParaRPr lang="en-US" altLang="zh-CN">
              <a:latin typeface="Courier New" panose="02070309020205020404" pitchFamily="49" charset="0"/>
            </a:endParaRPr>
          </a:p>
          <a:p>
            <a:r>
              <a:rPr lang="en-US" altLang="zh-CN">
                <a:latin typeface="Courier New" panose="02070309020205020404" pitchFamily="49" charset="0"/>
              </a:rPr>
              <a:t>profession string comment '职业', </a:t>
            </a:r>
            <a:endParaRPr lang="en-US" altLang="zh-CN">
              <a:latin typeface="Courier New" panose="02070309020205020404" pitchFamily="49" charset="0"/>
            </a:endParaRPr>
          </a:p>
          <a:p>
            <a:r>
              <a:rPr lang="en-US" altLang="zh-CN">
                <a:latin typeface="Courier New" panose="02070309020205020404" pitchFamily="49" charset="0"/>
              </a:rPr>
              <a:t>Order_cnt int comment '订单数量', </a:t>
            </a:r>
            <a:endParaRPr lang="en-US" altLang="zh-CN">
              <a:latin typeface="Courier New" panose="02070309020205020404" pitchFamily="49" charset="0"/>
            </a:endParaRPr>
          </a:p>
          <a:p>
            <a:r>
              <a:rPr lang="en-US" altLang="zh-CN">
                <a:latin typeface="Courier New" panose="02070309020205020404" pitchFamily="49" charset="0"/>
              </a:rPr>
              <a:t>rk int comment '排名' </a:t>
            </a:r>
            <a:endParaRPr lang="en-US" altLang="zh-CN">
              <a:latin typeface="Courier New" panose="02070309020205020404" pitchFamily="49" charset="0"/>
            </a:endParaRPr>
          </a:p>
          <a:p>
            <a:r>
              <a:rPr lang="en-US" altLang="zh-CN">
                <a:latin typeface="Courier New" panose="02070309020205020404" pitchFamily="49" charset="0"/>
              </a:rPr>
              <a:t>) </a:t>
            </a:r>
            <a:endParaRPr lang="en-US" altLang="zh-CN">
              <a:latin typeface="Courier New" panose="02070309020205020404" pitchFamily="49" charset="0"/>
            </a:endParaRPr>
          </a:p>
          <a:p>
            <a:r>
              <a:rPr lang="en-US" altLang="zh-CN">
                <a:latin typeface="Courier New" panose="02070309020205020404" pitchFamily="49" charset="0"/>
              </a:rPr>
              <a:t>partitioned by (month string comment '年月，yyyy-MM') </a:t>
            </a:r>
            <a:endParaRPr lang="en-US" altLang="zh-CN">
              <a:latin typeface="Courier New" panose="02070309020205020404" pitchFamily="49" charset="0"/>
            </a:endParaRPr>
          </a:p>
          <a:p>
            <a:r>
              <a:rPr lang="en-US" altLang="zh-CN">
                <a:latin typeface="Courier New" panose="02070309020205020404" pitchFamily="49" charset="0"/>
              </a:rPr>
              <a:t>row format delimited fields terminated by ',' ;</a:t>
            </a:r>
            <a:endParaRPr lang="en-US" altLang="zh-CN">
              <a:latin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求订单客户职业排名</a:t>
            </a:r>
            <a:r>
              <a:rPr kumimoji="1" lang="en-US" altLang="zh-CN"/>
              <a:t>top5</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9" name="文本框 18"/>
          <p:cNvSpPr txBox="1"/>
          <p:nvPr/>
        </p:nvSpPr>
        <p:spPr>
          <a:xfrm>
            <a:off x="-154112" y="859302"/>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3:</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表加载数据</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6" name="文本框 5"/>
          <p:cNvSpPr txBox="1"/>
          <p:nvPr/>
        </p:nvSpPr>
        <p:spPr>
          <a:xfrm>
            <a:off x="835246" y="1443841"/>
            <a:ext cx="10216596" cy="3970318"/>
          </a:xfrm>
          <a:prstGeom prst="rect">
            <a:avLst/>
          </a:prstGeom>
          <a:solidFill>
            <a:srgbClr val="FFFFE4"/>
          </a:solidFill>
          <a:ln>
            <a:solidFill>
              <a:schemeClr val="tx1"/>
            </a:solidFill>
          </a:ln>
        </p:spPr>
        <p:txBody>
          <a:bodyPr wrap="square">
            <a:spAutoFit/>
          </a:bodyPr>
          <a:lstStyle/>
          <a:p>
            <a:r>
              <a:rPr lang="en-US" altLang="zh-CN"/>
              <a:t>i</a:t>
            </a:r>
            <a:r>
              <a:rPr lang="en-US" altLang="zh-CN">
                <a:effectLst/>
              </a:rPr>
              <a:t>nsert overwrite table </a:t>
            </a:r>
            <a:r>
              <a:rPr lang="en-US" altLang="zh-CN" sz="1800" err="1">
                <a:solidFill>
                  <a:srgbClr val="000000"/>
                </a:solidFill>
                <a:effectLst/>
                <a:latin typeface="Courier New" panose="02070309020205020404" pitchFamily="49" charset="0"/>
              </a:rPr>
              <a:t>app_didi</a:t>
            </a:r>
            <a:r>
              <a:rPr lang="en-US" altLang="zh-CN" sz="1800" b="1" err="1">
                <a:solidFill>
                  <a:srgbClr val="000080"/>
                </a:solidFill>
                <a:effectLst/>
                <a:latin typeface="Courier New" panose="02070309020205020404" pitchFamily="49" charset="0"/>
              </a:rPr>
              <a:t>.</a:t>
            </a:r>
            <a:r>
              <a:rPr lang="en-US" altLang="zh-CN" sz="1800" err="1">
                <a:solidFill>
                  <a:srgbClr val="000000"/>
                </a:solidFill>
                <a:effectLst/>
                <a:latin typeface="Courier New" panose="02070309020205020404" pitchFamily="49" charset="0"/>
              </a:rPr>
              <a:t>t_order_</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profession</a:t>
            </a:r>
            <a:r>
              <a:rPr lang="en-US" altLang="zh-CN" kern="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_total_topn</a:t>
            </a:r>
            <a:r>
              <a:rPr lang="en-US" altLang="zh-CN" ker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800" b="1">
                <a:solidFill>
                  <a:srgbClr val="0000FF"/>
                </a:solidFill>
                <a:effectLst/>
                <a:latin typeface="Courier New" panose="02070309020205020404" pitchFamily="49" charset="0"/>
              </a:rPr>
              <a:t>partition</a:t>
            </a:r>
            <a:r>
              <a:rPr lang="en-US" altLang="zh-CN" sz="1800" b="1">
                <a:solidFill>
                  <a:srgbClr val="000080"/>
                </a:solidFill>
                <a:effectLst/>
                <a:latin typeface="Courier New" panose="02070309020205020404" pitchFamily="49" charset="0"/>
              </a:rPr>
              <a:t>(</a:t>
            </a:r>
            <a:r>
              <a:rPr lang="en-US" altLang="zh-CN" sz="1800" b="1">
                <a:solidFill>
                  <a:srgbClr val="0000FF"/>
                </a:solidFill>
                <a:effectLst/>
                <a:latin typeface="Courier New" panose="02070309020205020404" pitchFamily="49" charset="0"/>
              </a:rPr>
              <a:t>month</a:t>
            </a:r>
            <a:r>
              <a:rPr lang="en-US" altLang="zh-CN" sz="1800">
                <a:solidFill>
                  <a:srgbClr val="000000"/>
                </a:solidFill>
                <a:effectLst/>
                <a:latin typeface="Courier New" panose="02070309020205020404" pitchFamily="49" charset="0"/>
              </a:rPr>
              <a:t> </a:t>
            </a:r>
            <a:r>
              <a:rPr lang="en-US" altLang="zh-CN" sz="1800" b="1">
                <a:solidFill>
                  <a:srgbClr val="000080"/>
                </a:solidFill>
                <a:effectLst/>
                <a:latin typeface="Courier New" panose="02070309020205020404" pitchFamily="49" charset="0"/>
              </a:rPr>
              <a:t>=</a:t>
            </a:r>
            <a:r>
              <a:rPr lang="en-US" altLang="zh-CN" sz="1800">
                <a:solidFill>
                  <a:srgbClr val="000000"/>
                </a:solidFill>
                <a:effectLst/>
                <a:latin typeface="Courier New" panose="02070309020205020404" pitchFamily="49" charset="0"/>
              </a:rPr>
              <a:t> </a:t>
            </a:r>
            <a:r>
              <a:rPr lang="en-US" altLang="zh-CN" sz="1800">
                <a:solidFill>
                  <a:srgbClr val="808080"/>
                </a:solidFill>
                <a:effectLst/>
                <a:latin typeface="Courier New" panose="02070309020205020404" pitchFamily="49" charset="0"/>
              </a:rPr>
              <a:t>'2020-04’</a:t>
            </a:r>
            <a:r>
              <a:rPr lang="en-US" altLang="zh-CN" sz="1800" b="1">
                <a:solidFill>
                  <a:srgbClr val="000080"/>
                </a:solidFill>
                <a:effectLst/>
                <a:latin typeface="Courier New" panose="02070309020205020404" pitchFamily="49" charset="0"/>
              </a:rPr>
              <a:t>)</a:t>
            </a:r>
            <a:endParaRPr lang="en-US" altLang="zh-CN" sz="1800" b="1">
              <a:solidFill>
                <a:srgbClr val="000080"/>
              </a:solidFill>
              <a:effectLst/>
              <a:latin typeface="Courier New" panose="02070309020205020404" pitchFamily="49"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profession</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rank</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over</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order</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desc</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profession</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cnt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dw_didi</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t_user_order_wide</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group</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profession</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tt</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sz="18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where</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tt</a:t>
            </a:r>
            <a:r>
              <a:rPr lang="en-US" altLang="zh-CN" sz="18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&lt;=</a:t>
            </a:r>
            <a:r>
              <a:rPr lang="en-US" altLang="zh-CN" sz="18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altLang="zh-CN" sz="1800" kern="100">
              <a:effectLst/>
              <a:latin typeface="等线" panose="02010600030101010101" charset="-122"/>
              <a:ea typeface="等线" panose="02010600030101010101" charset="-122"/>
              <a:cs typeface="Times New Roman" panose="02020603050405020304" pitchFamily="18" charset="0"/>
            </a:endParaRPr>
          </a:p>
          <a:p>
            <a:r>
              <a:rPr lang="en-US" altLang="zh-CN" b="1">
                <a:solidFill>
                  <a:srgbClr val="000080"/>
                </a:solidFill>
                <a:latin typeface="Courier New" panose="02070309020205020404" pitchFamily="49" charset="0"/>
              </a:rPr>
              <a:t> </a:t>
            </a:r>
            <a:r>
              <a:rPr lang="en-US" altLang="zh-CN">
                <a:effectLst/>
              </a:rPr>
              <a:t> </a:t>
            </a:r>
            <a:endParaRPr lang="en-US" altLang="zh-CN">
              <a:effectLs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用户订单取消占比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2" name="文本框 21"/>
          <p:cNvSpPr txBox="1"/>
          <p:nvPr/>
        </p:nvSpPr>
        <p:spPr>
          <a:xfrm>
            <a:off x="830148" y="1135440"/>
            <a:ext cx="10944408" cy="4770537"/>
          </a:xfrm>
          <a:prstGeom prst="rect">
            <a:avLst/>
          </a:prstGeom>
          <a:solidFill>
            <a:srgbClr val="FFFFE4"/>
          </a:solidFill>
          <a:ln>
            <a:solidFill>
              <a:schemeClr val="tx1"/>
            </a:solidFill>
          </a:ln>
        </p:spPr>
        <p:txBody>
          <a:bodyPr wrap="square">
            <a:spAutoFit/>
          </a:bodyPr>
          <a:lstStyle/>
          <a:p>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'2020-04-12'</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date_val</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err="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concat</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round</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t1</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total_cnt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t2</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total_cnt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100</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cancel_order_percent</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orderid</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total_cnt</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ods_didi</a:t>
            </a:r>
            <a:r>
              <a:rPr lang="en-US" altLang="zh-CN" sz="16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t_user_cancel_order</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where</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dt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'2020-04-12'</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t1</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orderid</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total_cnt</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dw_didi</a:t>
            </a:r>
            <a:r>
              <a:rPr lang="en-US" altLang="zh-CN" sz="16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t_user_order_wide</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where</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dt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'2020-04-12'</a:t>
            </a:r>
            <a:endParaRPr lang="zh-CN" altLang="zh-CN" sz="1600" kern="100">
              <a:effectLst/>
              <a:latin typeface="等线" panose="02010600030101010101" charset="-122"/>
              <a:ea typeface="等线" panose="02010600030101010101" charset="-122"/>
              <a:cs typeface="Times New Roman" panose="02020603050405020304" pitchFamily="18" charset="0"/>
            </a:endParaRPr>
          </a:p>
          <a:p>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t2</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等线" panose="02010600030101010101" charset="-122"/>
              <a:ea typeface="等线" panose="0201060003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710879" y="5905977"/>
            <a:ext cx="4603357" cy="787102"/>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用户订单取消占比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2" name="文本框 21"/>
          <p:cNvSpPr txBox="1"/>
          <p:nvPr/>
        </p:nvSpPr>
        <p:spPr>
          <a:xfrm>
            <a:off x="731522" y="1675164"/>
            <a:ext cx="10944408" cy="1568450"/>
          </a:xfrm>
          <a:prstGeom prst="rect">
            <a:avLst/>
          </a:prstGeom>
          <a:solidFill>
            <a:srgbClr val="FFFFE4"/>
          </a:solidFill>
          <a:ln>
            <a:solidFill>
              <a:schemeClr val="tx1"/>
            </a:solidFill>
          </a:ln>
        </p:spPr>
        <p:txBody>
          <a:bodyPr wrap="square">
            <a:spAutoFit/>
          </a:bodyPr>
          <a:lstStyle/>
          <a:p>
            <a:r>
              <a:rPr lang="en-US" altLang="zh-CN" sz="1600">
                <a:effectLst/>
                <a:latin typeface="Courier New" panose="02070309020205020404" pitchFamily="49" charset="0"/>
              </a:rPr>
              <a:t>create table if not exists app_didi.t_order_cancel_order_percent(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datetime string comment '日期',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cancel_order_percent string comment '百分比'</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partitioned by (month string comment '年月，yyyy-MM') </a:t>
            </a:r>
            <a:endParaRPr lang="en-US" altLang="zh-CN" sz="1600">
              <a:effectLst/>
              <a:latin typeface="Courier New" panose="02070309020205020404" pitchFamily="49" charset="0"/>
            </a:endParaRPr>
          </a:p>
          <a:p>
            <a:r>
              <a:rPr lang="en-US" altLang="zh-CN" sz="1600">
                <a:effectLst/>
                <a:latin typeface="Courier New" panose="02070309020205020404" pitchFamily="49" charset="0"/>
              </a:rPr>
              <a:t>row format delimited fields terminated by ',' ;</a:t>
            </a:r>
            <a:endParaRPr lang="en-US" altLang="zh-CN" sz="1600">
              <a:effectLst/>
              <a:latin typeface="Courier New" panose="02070309020205020404" pitchFamily="49" charset="0"/>
            </a:endParaRPr>
          </a:p>
        </p:txBody>
      </p:sp>
      <p:sp>
        <p:nvSpPr>
          <p:cNvPr id="7" name="文本框 6"/>
          <p:cNvSpPr txBox="1"/>
          <p:nvPr/>
        </p:nvSpPr>
        <p:spPr>
          <a:xfrm>
            <a:off x="-280780" y="88710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创建</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订单指标分析</a:t>
            </a:r>
            <a:r>
              <a:rPr kumimoji="1" lang="en-US" altLang="zh-CN"/>
              <a:t>-</a:t>
            </a:r>
            <a:r>
              <a:rPr kumimoji="1" lang="zh-CN" altLang="en-US"/>
              <a:t>用户订单取消占比</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22" name="文本框 21"/>
          <p:cNvSpPr txBox="1"/>
          <p:nvPr/>
        </p:nvSpPr>
        <p:spPr>
          <a:xfrm>
            <a:off x="731522" y="1469606"/>
            <a:ext cx="10944408" cy="2306955"/>
          </a:xfrm>
          <a:prstGeom prst="rect">
            <a:avLst/>
          </a:prstGeom>
          <a:solidFill>
            <a:srgbClr val="FFFFE4"/>
          </a:solidFill>
          <a:ln>
            <a:solidFill>
              <a:schemeClr val="tx1"/>
            </a:solidFill>
          </a:ln>
        </p:spPr>
        <p:txBody>
          <a:bodyPr wrap="square">
            <a:spAutoFit/>
          </a:bodyPr>
          <a:lstStyle/>
          <a:p>
            <a:r>
              <a:rPr lang="en-US" altLang="zh-CN" sz="1600"/>
              <a:t>insert overwrite table app_didi.t_order_cancel_order_percent partition(month = '2020-04')</a:t>
            </a:r>
            <a:endParaRPr lang="en-US" altLang="zh-CN" sz="1600"/>
          </a:p>
          <a:p>
            <a:r>
              <a:rPr lang="en-US" altLang="zh-CN" sz="1600"/>
              <a:t>select</a:t>
            </a:r>
            <a:endParaRPr lang="en-US" altLang="zh-CN" sz="1600"/>
          </a:p>
          <a:p>
            <a:r>
              <a:rPr lang="en-US" altLang="zh-CN" sz="1600"/>
              <a:t>'2020-04-12' date_val</a:t>
            </a:r>
            <a:endParaRPr lang="en-US" altLang="zh-CN" sz="1600"/>
          </a:p>
          <a:p>
            <a:r>
              <a:rPr lang="en-US" altLang="zh-CN" sz="1600"/>
              <a:t>,</a:t>
            </a:r>
            <a:endParaRPr lang="en-US" altLang="zh-CN" sz="1600"/>
          </a:p>
          <a:p>
            <a:r>
              <a:rPr lang="en-US" altLang="zh-CN" sz="1600"/>
              <a:t>concat(round(t1.total_cnt/t2.total_cnt * 100,2),'%') as percent_val</a:t>
            </a:r>
            <a:endParaRPr lang="en-US" altLang="zh-CN" sz="1600"/>
          </a:p>
          <a:p>
            <a:r>
              <a:rPr lang="en-US" altLang="zh-CN" sz="1600"/>
              <a:t>from </a:t>
            </a:r>
            <a:endParaRPr lang="en-US" altLang="zh-CN" sz="1600"/>
          </a:p>
          <a:p>
            <a:r>
              <a:rPr lang="en-US" altLang="zh-CN" sz="1600"/>
              <a:t>(select count(*) total_cnt from ods_didi.t_user_cancel_order where dt='2020-04-12')t1</a:t>
            </a:r>
            <a:endParaRPr lang="en-US" altLang="zh-CN" sz="1600"/>
          </a:p>
          <a:p>
            <a:r>
              <a:rPr lang="en-US" altLang="zh-CN" sz="1600"/>
              <a:t>,</a:t>
            </a:r>
            <a:endParaRPr lang="en-US" altLang="zh-CN" sz="1600"/>
          </a:p>
          <a:p>
            <a:r>
              <a:rPr lang="en-US" altLang="zh-CN" sz="1600"/>
              <a:t>(select count(*) total_cnt from dw_didi.t_user_order_wide where dt='2020-04-12')t2</a:t>
            </a:r>
            <a:endParaRPr lang="en-US" altLang="zh-CN" sz="1600"/>
          </a:p>
        </p:txBody>
      </p:sp>
      <p:sp>
        <p:nvSpPr>
          <p:cNvPr id="7" name="文本框 6"/>
          <p:cNvSpPr txBox="1"/>
          <p:nvPr/>
        </p:nvSpPr>
        <p:spPr>
          <a:xfrm>
            <a:off x="-280780" y="887103"/>
            <a:ext cx="6097656" cy="369332"/>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给</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app</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层表加载数据</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扩展指标</a:t>
            </a:r>
            <a:endParaRPr kumimoji="1" lang="zh-CN" altLang="en-US"/>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7" name="文本框 6"/>
          <p:cNvSpPr txBox="1"/>
          <p:nvPr/>
        </p:nvSpPr>
        <p:spPr>
          <a:xfrm>
            <a:off x="818515" y="1050290"/>
            <a:ext cx="9169400" cy="3291840"/>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1:</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   统计用户取消订单原因</a:t>
            </a: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top1</a:t>
            </a:r>
            <a:endPar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2</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：统计每个省订单量最高的城市</a:t>
            </a: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top3</a:t>
            </a:r>
            <a:endPar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3</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统计</a:t>
            </a:r>
            <a:r>
              <a:rPr kumimoji="0" lang="zh-CN" altLang="en-US"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订单支付中使用优惠券的</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百分比</a:t>
            </a:r>
            <a:endPar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r>
              <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rPr>
              <a:t>4:  </a:t>
            </a:r>
            <a:r>
              <a:rPr lang="zh-CN" altLang="en-US" b="1">
                <a:solidFill>
                  <a:prstClr val="black"/>
                </a:solidFill>
                <a:latin typeface="微软雅黑" panose="020B0503020204020204" pitchFamily="34" charset="-122"/>
                <a:ea typeface="宋体" panose="02010600030101010101" pitchFamily="2" charset="-122"/>
                <a:cs typeface="宋体" panose="02010600030101010101" pitchFamily="2" charset="-122"/>
              </a:rPr>
              <a:t>统计用户五星级好评的百分比</a:t>
            </a:r>
            <a:endParaRPr lang="en-US" altLang="zh-CN" b="1">
              <a:solidFill>
                <a:prstClr val="black"/>
              </a:solidFill>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endPar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a:p>
            <a:pPr marL="1200150" marR="0" lvl="2" indent="-285750" algn="l" defTabSz="914400" rtl="0" eaLnBrk="1" fontAlgn="auto" latinLnBrk="0" hangingPunct="1">
              <a:lnSpc>
                <a:spcPct val="100000"/>
              </a:lnSpc>
              <a:spcBef>
                <a:spcPts val="1200"/>
              </a:spcBef>
              <a:spcAft>
                <a:spcPts val="1200"/>
              </a:spcAft>
              <a:buClrTx/>
              <a:buSzPts val="1500"/>
              <a:buFont typeface="Wingdings" panose="05000000000000000000" pitchFamily="2" charset="2"/>
              <a:buChar char="l"/>
              <a:defRPr/>
            </a:pP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0609" y="930828"/>
            <a:ext cx="3647556" cy="4876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rgbClr val="FF0000"/>
                </a:solidFill>
              </a:rPr>
              <a:t>日志数据集介绍</a:t>
            </a:r>
            <a:endParaRPr lang="en-US" altLang="zh-CN">
              <a:solidFill>
                <a:srgbClr val="FF0000"/>
              </a:solidFill>
            </a:endParaRPr>
          </a:p>
          <a:p>
            <a:r>
              <a:rPr lang="zh-CN" altLang="en-US"/>
              <a:t>数据仓库构建</a:t>
            </a:r>
            <a:endParaRPr lang="en-US" altLang="zh-CN"/>
          </a:p>
          <a:p>
            <a:r>
              <a:rPr lang="zh-CN" altLang="en-US"/>
              <a:t>数据分区表构建</a:t>
            </a:r>
            <a:endParaRPr lang="en-US" altLang="zh-CN"/>
          </a:p>
          <a:p>
            <a:r>
              <a:rPr lang="zh-CN" altLang="en-US"/>
              <a:t>数据预处理</a:t>
            </a:r>
            <a:endParaRPr lang="en-US" altLang="zh-CN"/>
          </a:p>
          <a:p>
            <a:r>
              <a:rPr lang="zh-CN" altLang="en-US"/>
              <a:t>订单指标分析</a:t>
            </a:r>
            <a:endParaRPr lang="en-US" altLang="zh-CN"/>
          </a:p>
          <a:p>
            <a:r>
              <a:rPr lang="en-US" altLang="zh-CN"/>
              <a:t>Sqoop</a:t>
            </a:r>
            <a:r>
              <a:rPr lang="zh-CN" altLang="en-US"/>
              <a:t>数据导出</a:t>
            </a:r>
            <a:endParaRPr lang="en-US" altLang="zh-CN"/>
          </a:p>
          <a:p>
            <a:r>
              <a:rPr lang="en-US" altLang="zh-CN"/>
              <a:t>fineBI</a:t>
            </a:r>
            <a:r>
              <a:rPr lang="zh-CN" altLang="en-US"/>
              <a:t>数据可视化</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chemeClr val="tx1"/>
                </a:solidFill>
              </a:rPr>
              <a:t>数据仓库构建</a:t>
            </a:r>
            <a:endParaRPr lang="en-US" altLang="zh-CN">
              <a:solidFill>
                <a:schemeClr val="tx1"/>
              </a:solidFill>
            </a:endParaRPr>
          </a:p>
          <a:p>
            <a:r>
              <a:rPr lang="zh-CN" altLang="en-US">
                <a:solidFill>
                  <a:schemeClr val="tx1"/>
                </a:solidFill>
              </a:rPr>
              <a:t>数据分区表构建</a:t>
            </a:r>
            <a:endParaRPr lang="en-US" altLang="zh-CN">
              <a:solidFill>
                <a:schemeClr val="tx1"/>
              </a:solidFill>
            </a:endParaRPr>
          </a:p>
          <a:p>
            <a:r>
              <a:rPr lang="zh-CN" altLang="en-US">
                <a:solidFill>
                  <a:schemeClr val="tx1"/>
                </a:solidFill>
              </a:rPr>
              <a:t>数据预处理</a:t>
            </a:r>
            <a:endParaRPr lang="en-US" altLang="zh-CN">
              <a:solidFill>
                <a:schemeClr val="tx1"/>
              </a:solidFill>
            </a:endParaRPr>
          </a:p>
          <a:p>
            <a:r>
              <a:rPr lang="zh-CN" altLang="en-US">
                <a:solidFill>
                  <a:schemeClr val="tx1"/>
                </a:solidFill>
              </a:rPr>
              <a:t>订单指标分析</a:t>
            </a:r>
            <a:endParaRPr lang="en-US" altLang="zh-CN">
              <a:solidFill>
                <a:schemeClr val="tx1"/>
              </a:solidFill>
            </a:endParaRPr>
          </a:p>
          <a:p>
            <a:r>
              <a:rPr lang="en-US" altLang="zh-CN">
                <a:solidFill>
                  <a:srgbClr val="FF0000"/>
                </a:solidFill>
              </a:rPr>
              <a:t>Sqoop</a:t>
            </a:r>
            <a:r>
              <a:rPr lang="zh-CN" altLang="en-US">
                <a:solidFill>
                  <a:srgbClr val="FF0000"/>
                </a:solidFill>
              </a:rPr>
              <a:t>数据导出</a:t>
            </a:r>
            <a:endParaRPr lang="en-US" altLang="zh-CN">
              <a:solidFill>
                <a:srgbClr val="FF0000"/>
              </a:solidFill>
            </a:endParaRPr>
          </a:p>
          <a:p>
            <a:r>
              <a:rPr lang="en-US" altLang="zh-CN"/>
              <a:t>fineBI</a:t>
            </a:r>
            <a:r>
              <a:rPr lang="zh-CN" altLang="en-US"/>
              <a:t>数据可视化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Sqoop</a:t>
            </a:r>
            <a:r>
              <a:rPr kumimoji="1" lang="zh-CN" altLang="en-US"/>
              <a:t>介绍</a:t>
            </a:r>
            <a:endParaRPr kumimoji="1" lang="zh-CN" altLang="en-US"/>
          </a:p>
        </p:txBody>
      </p:sp>
      <p:sp>
        <p:nvSpPr>
          <p:cNvPr id="5" name="文本框 4"/>
          <p:cNvSpPr txBox="1"/>
          <p:nvPr/>
        </p:nvSpPr>
        <p:spPr>
          <a:xfrm>
            <a:off x="603801" y="1157765"/>
            <a:ext cx="10011189" cy="584775"/>
          </a:xfrm>
          <a:prstGeom prst="rect">
            <a:avLst/>
          </a:prstGeom>
          <a:noFill/>
        </p:spPr>
        <p:txBody>
          <a:bodyPr wrap="square">
            <a:spAutoFit/>
          </a:bodyPr>
          <a:lstStyle/>
          <a:p>
            <a:pPr>
              <a:spcBef>
                <a:spcPts val="360"/>
              </a:spcBef>
              <a:spcAft>
                <a:spcPts val="360"/>
              </a:spcAft>
            </a:pPr>
            <a:r>
              <a:rPr lang="zh-CN" altLang="zh-CN" sz="1600">
                <a:effectLst/>
                <a:latin typeface="Yu Gothic UI Semilight" panose="020B0400000000000000" pitchFamily="34" charset="-128"/>
                <a:ea typeface="阿里巴巴普惠体" panose="00020600040101010101"/>
                <a:cs typeface="Times New Roman" panose="02020603050405020304" pitchFamily="18" charset="0"/>
              </a:rPr>
              <a:t>在分析完核心指标之后，我们需要将指标数据导出到</a:t>
            </a:r>
            <a:r>
              <a:rPr lang="en-US" altLang="zh-CN" sz="1600" err="1">
                <a:effectLst/>
                <a:latin typeface="Yu Gothic UI Semilight" panose="020B0400000000000000" pitchFamily="34" charset="-128"/>
                <a:ea typeface="阿里巴巴普惠体" panose="00020600040101010101"/>
                <a:cs typeface="Times New Roman" panose="02020603050405020304" pitchFamily="18" charset="0"/>
              </a:rPr>
              <a:t>mysql</a:t>
            </a:r>
            <a:r>
              <a:rPr lang="zh-CN" altLang="zh-CN" sz="1600">
                <a:effectLst/>
                <a:latin typeface="Yu Gothic UI Semilight" panose="020B0400000000000000" pitchFamily="34" charset="-128"/>
                <a:ea typeface="阿里巴巴普惠体" panose="00020600040101010101"/>
                <a:cs typeface="Times New Roman" panose="02020603050405020304" pitchFamily="18" charset="0"/>
              </a:rPr>
              <a:t>数据库中，便于后续的应用，比如结果指标的可视化。</a:t>
            </a:r>
            <a:endParaRPr lang="zh-CN" altLang="zh-CN" sz="1600">
              <a:effectLst/>
              <a:latin typeface="Yu Gothic UI Semilight" panose="020B0400000000000000" pitchFamily="34" charset="-128"/>
              <a:ea typeface="阿里巴巴普惠体" panose="00020600040101010101"/>
              <a:cs typeface="Times New Roman" panose="02020603050405020304" pitchFamily="18" charset="0"/>
            </a:endParaRPr>
          </a:p>
        </p:txBody>
      </p:sp>
      <p:sp>
        <p:nvSpPr>
          <p:cNvPr id="10" name="文本框 9"/>
          <p:cNvSpPr txBox="1"/>
          <p:nvPr/>
        </p:nvSpPr>
        <p:spPr>
          <a:xfrm>
            <a:off x="245992" y="1820874"/>
            <a:ext cx="10925589" cy="1845310"/>
          </a:xfrm>
          <a:prstGeom prst="rect">
            <a:avLst/>
          </a:prstGeom>
          <a:noFill/>
        </p:spPr>
        <p:txBody>
          <a:bodyPr wrap="square">
            <a:spAutoFit/>
          </a:bodyPr>
          <a:lstStyle/>
          <a:p>
            <a:pPr indent="306070">
              <a:lnSpc>
                <a:spcPct val="150000"/>
              </a:lnSpc>
              <a:spcBef>
                <a:spcPts val="360"/>
              </a:spcBef>
              <a:spcAft>
                <a:spcPts val="360"/>
              </a:spcAft>
            </a:pPr>
            <a:r>
              <a:rPr lang="en-US" altLang="zh-CN" sz="1600" b="1">
                <a:solidFill>
                  <a:srgbClr val="00B050"/>
                </a:solidFill>
                <a:effectLst/>
                <a:latin typeface="宋体" panose="02010600030101010101" pitchFamily="2" charset="-122"/>
                <a:ea typeface="阿里巴巴普惠体" panose="00020600040101010101"/>
                <a:cs typeface="Times New Roman" panose="02020603050405020304" pitchFamily="18" charset="0"/>
              </a:rPr>
              <a:t>Apache Sqoop</a:t>
            </a:r>
            <a:r>
              <a:rPr lang="zh-CN" altLang="zh-CN" sz="1600" b="1">
                <a:solidFill>
                  <a:srgbClr val="00B050"/>
                </a:solidFill>
                <a:effectLst/>
                <a:latin typeface="微软雅黑 Light" panose="020B0502040204020203" pitchFamily="34" charset="-122"/>
                <a:ea typeface="阿里巴巴普惠体" panose="00020600040101010101"/>
                <a:cs typeface="Times New Roman" panose="02020603050405020304" pitchFamily="18" charset="0"/>
              </a:rPr>
              <a:t>是在</a:t>
            </a:r>
            <a:r>
              <a:rPr lang="en-US" altLang="zh-CN" sz="1600" b="1">
                <a:solidFill>
                  <a:srgbClr val="00B050"/>
                </a:solidFill>
                <a:effectLst/>
                <a:latin typeface="微软雅黑 Light" panose="020B0502040204020203" pitchFamily="34" charset="-122"/>
                <a:ea typeface="阿里巴巴普惠体" panose="00020600040101010101"/>
                <a:cs typeface="Times New Roman" panose="02020603050405020304" pitchFamily="18" charset="0"/>
              </a:rPr>
              <a:t>Hadoop</a:t>
            </a:r>
            <a:r>
              <a:rPr lang="zh-CN" altLang="zh-CN" sz="1600" b="1">
                <a:solidFill>
                  <a:srgbClr val="00B050"/>
                </a:solidFill>
                <a:effectLst/>
                <a:latin typeface="微软雅黑 Light" panose="020B0502040204020203" pitchFamily="34" charset="-122"/>
                <a:ea typeface="阿里巴巴普惠体" panose="00020600040101010101"/>
                <a:cs typeface="Times New Roman" panose="02020603050405020304" pitchFamily="18" charset="0"/>
              </a:rPr>
              <a:t>生态体系和</a:t>
            </a:r>
            <a:r>
              <a:rPr lang="en-US" altLang="zh-CN" sz="1600" b="1">
                <a:solidFill>
                  <a:srgbClr val="00B050"/>
                </a:solidFill>
                <a:effectLst/>
                <a:latin typeface="微软雅黑 Light" panose="020B0502040204020203" pitchFamily="34" charset="-122"/>
                <a:ea typeface="阿里巴巴普惠体" panose="00020600040101010101"/>
                <a:cs typeface="Times New Roman" panose="02020603050405020304" pitchFamily="18" charset="0"/>
              </a:rPr>
              <a:t>RDBMS</a:t>
            </a:r>
            <a:r>
              <a:rPr lang="zh-CN" altLang="zh-CN" sz="1600" b="1">
                <a:solidFill>
                  <a:srgbClr val="00B050"/>
                </a:solidFill>
                <a:effectLst/>
                <a:latin typeface="微软雅黑 Light" panose="020B0502040204020203" pitchFamily="34" charset="-122"/>
                <a:ea typeface="阿里巴巴普惠体" panose="00020600040101010101"/>
                <a:cs typeface="Times New Roman" panose="02020603050405020304" pitchFamily="18" charset="0"/>
              </a:rPr>
              <a:t>体系之间传送数据的一种工具</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。来自于</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Apache</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软件基金会提供。</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indent="304800">
              <a:lnSpc>
                <a:spcPct val="150000"/>
              </a:lnSpc>
              <a:spcBef>
                <a:spcPts val="360"/>
              </a:spcBef>
              <a:spcAft>
                <a:spcPts val="360"/>
              </a:spcAft>
            </a:pPr>
            <a:r>
              <a:rPr lang="en-US" altLang="zh-CN" sz="1600">
                <a:solidFill>
                  <a:srgbClr val="333344"/>
                </a:solidFill>
                <a:effectLst/>
                <a:latin typeface="宋体" panose="02010600030101010101" pitchFamily="2" charset="-122"/>
                <a:ea typeface="阿里巴巴普惠体" panose="00020600040101010101"/>
                <a:cs typeface="Times New Roman" panose="02020603050405020304" pitchFamily="18" charset="0"/>
              </a:rPr>
              <a:t>Hadoop</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生态系统包括：</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HDFS</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Hive</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Hbase</a:t>
            </a:r>
            <a:r>
              <a:rPr lang="zh-CN" altLang="en-US" sz="1600">
                <a:solidFill>
                  <a:srgbClr val="333344"/>
                </a:solidFill>
                <a:effectLst/>
                <a:latin typeface="微软雅黑 Light" panose="020B0502040204020203" pitchFamily="34" charset="-122"/>
                <a:ea typeface="宋体" panose="02010600030101010101" pitchFamily="2" charset="-122"/>
                <a:cs typeface="Times New Roman" panose="02020603050405020304" pitchFamily="18" charset="0"/>
              </a:rPr>
              <a:t>、</a:t>
            </a:r>
            <a:r>
              <a:rPr lang="en-US" altLang="zh-CN" sz="1600">
                <a:solidFill>
                  <a:srgbClr val="333344"/>
                </a:solidFill>
                <a:effectLst/>
                <a:latin typeface="微软雅黑 Light" panose="020B0502040204020203" pitchFamily="34" charset="-122"/>
                <a:ea typeface="宋体" panose="02010600030101010101" pitchFamily="2" charset="-122"/>
                <a:cs typeface="Times New Roman" panose="02020603050405020304" pitchFamily="18" charset="0"/>
              </a:rPr>
              <a:t>impala</a:t>
            </a:r>
            <a:r>
              <a:rPr lang="zh-CN" altLang="en-US" sz="1600">
                <a:solidFill>
                  <a:srgbClr val="333344"/>
                </a:solidFill>
                <a:effectLst/>
                <a:latin typeface="微软雅黑 Light" panose="020B0502040204020203" pitchFamily="34" charset="-122"/>
                <a:ea typeface="宋体" panose="02010600030101010101" pitchFamily="2" charset="-122"/>
                <a:cs typeface="Times New Roman" panose="02020603050405020304" pitchFamily="18" charset="0"/>
              </a:rPr>
              <a:t>、</a:t>
            </a:r>
            <a:r>
              <a:rPr lang="en-US" altLang="zh-CN" sz="1600">
                <a:solidFill>
                  <a:srgbClr val="333344"/>
                </a:solidFill>
                <a:effectLst/>
                <a:latin typeface="微软雅黑 Light" panose="020B0502040204020203" pitchFamily="34" charset="-122"/>
                <a:ea typeface="宋体" panose="02010600030101010101" pitchFamily="2" charset="-122"/>
                <a:cs typeface="Times New Roman" panose="02020603050405020304" pitchFamily="18" charset="0"/>
              </a:rPr>
              <a:t>kudu</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等</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indent="304800">
              <a:lnSpc>
                <a:spcPct val="150000"/>
              </a:lnSpc>
              <a:spcBef>
                <a:spcPts val="360"/>
              </a:spcBef>
              <a:spcAft>
                <a:spcPts val="360"/>
              </a:spcAft>
            </a:pPr>
            <a:r>
              <a:rPr lang="en-US" altLang="zh-CN" sz="1600">
                <a:solidFill>
                  <a:srgbClr val="333344"/>
                </a:solidFill>
                <a:effectLst/>
                <a:latin typeface="宋体" panose="02010600030101010101" pitchFamily="2" charset="-122"/>
                <a:ea typeface="阿里巴巴普惠体" panose="00020600040101010101"/>
                <a:cs typeface="Times New Roman" panose="02020603050405020304" pitchFamily="18" charset="0"/>
              </a:rPr>
              <a:t>RDBMS</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体系包括：</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Mysql</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Oracle</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a:t>
            </a:r>
            <a:r>
              <a:rPr lang="en-US"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DB2</a:t>
            </a:r>
            <a:r>
              <a:rPr lang="zh-CN" altLang="zh-CN" sz="1600">
                <a:solidFill>
                  <a:srgbClr val="333344"/>
                </a:solidFill>
                <a:effectLst/>
                <a:latin typeface="微软雅黑 Light" panose="020B0502040204020203" pitchFamily="34" charset="-122"/>
                <a:ea typeface="阿里巴巴普惠体" panose="00020600040101010101"/>
                <a:cs typeface="Times New Roman" panose="02020603050405020304" pitchFamily="18" charset="0"/>
              </a:rPr>
              <a:t>等</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a:p>
            <a:pPr indent="304800">
              <a:lnSpc>
                <a:spcPct val="150000"/>
              </a:lnSpc>
              <a:spcBef>
                <a:spcPts val="360"/>
              </a:spcBef>
              <a:spcAft>
                <a:spcPts val="360"/>
              </a:spcAft>
            </a:pPr>
            <a:r>
              <a:rPr lang="en-US"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Sqoop</a:t>
            </a:r>
            <a:r>
              <a:rPr lang="zh-CN"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可以理解为：</a:t>
            </a:r>
            <a:r>
              <a:rPr lang="en-US"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“SQL </a:t>
            </a:r>
            <a:r>
              <a:rPr lang="zh-CN"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到</a:t>
            </a:r>
            <a:r>
              <a:rPr lang="en-US"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 Hadoop </a:t>
            </a:r>
            <a:r>
              <a:rPr lang="zh-CN"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和</a:t>
            </a:r>
            <a:r>
              <a:rPr lang="en-US"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 Hadoop </a:t>
            </a:r>
            <a:r>
              <a:rPr lang="zh-CN"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到</a:t>
            </a:r>
            <a:r>
              <a:rPr lang="en-US"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SQL”</a:t>
            </a:r>
            <a:r>
              <a:rPr lang="zh-CN" altLang="zh-CN" sz="1600">
                <a:solidFill>
                  <a:srgbClr val="333344"/>
                </a:solidFill>
                <a:effectLst/>
                <a:latin typeface="宋体" panose="02010600030101010101" pitchFamily="2" charset="-122"/>
                <a:ea typeface="阿里巴巴普惠体" panose="00020600040101010101"/>
                <a:cs typeface="宋体" panose="02010600030101010101" pitchFamily="2" charset="-122"/>
              </a:rPr>
              <a:t>。</a:t>
            </a:r>
            <a:endParaRPr lang="zh-CN" altLang="zh-CN" sz="1600">
              <a:effectLst/>
              <a:latin typeface="宋体" panose="02010600030101010101" pitchFamily="2" charset="-122"/>
              <a:ea typeface="阿里巴巴普惠体" panose="00020600040101010101"/>
              <a:cs typeface="宋体" panose="02010600030101010101" pitchFamily="2" charset="-122"/>
            </a:endParaRPr>
          </a:p>
        </p:txBody>
      </p:sp>
      <p:pic>
        <p:nvPicPr>
          <p:cNvPr id="2048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4954" y="3850378"/>
            <a:ext cx="6400386" cy="2676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Sqoop</a:t>
            </a:r>
            <a:r>
              <a:rPr kumimoji="1" lang="zh-CN" altLang="en-US"/>
              <a:t>安装</a:t>
            </a:r>
            <a:endParaRPr kumimoji="1" lang="zh-CN" altLang="en-US"/>
          </a:p>
        </p:txBody>
      </p:sp>
      <p:sp>
        <p:nvSpPr>
          <p:cNvPr id="5" name="文本框 4"/>
          <p:cNvSpPr txBox="1"/>
          <p:nvPr/>
        </p:nvSpPr>
        <p:spPr>
          <a:xfrm>
            <a:off x="603801" y="1157765"/>
            <a:ext cx="1001118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lang="zh-CN" altLang="en-US" sz="1600">
                <a:latin typeface="微软雅黑 Light" panose="020B0502040204020203" pitchFamily="34" charset="-122"/>
                <a:ea typeface="阿里巴巴普惠体" panose="00020600040101010101"/>
                <a:cs typeface="Times New Roman" panose="02020603050405020304" pitchFamily="18" charset="0"/>
              </a:rPr>
              <a:t>本集群中已经安装好了</a:t>
            </a:r>
            <a:r>
              <a:rPr lang="en-US" altLang="zh-CN" sz="1600" err="1">
                <a:latin typeface="微软雅黑 Light" panose="020B0502040204020203" pitchFamily="34" charset="-122"/>
                <a:ea typeface="阿里巴巴普惠体" panose="00020600040101010101"/>
                <a:cs typeface="Times New Roman" panose="02020603050405020304" pitchFamily="18" charset="0"/>
              </a:rPr>
              <a:t>sqoop</a:t>
            </a:r>
            <a:r>
              <a:rPr lang="zh-CN" altLang="en-US" sz="1600">
                <a:latin typeface="微软雅黑 Light" panose="020B0502040204020203" pitchFamily="34" charset="-122"/>
                <a:ea typeface="阿里巴巴普惠体" panose="00020600040101010101"/>
                <a:cs typeface="Times New Roman" panose="02020603050405020304" pitchFamily="18" charset="0"/>
              </a:rPr>
              <a:t>，使用的版本是</a:t>
            </a:r>
            <a:r>
              <a:rPr lang="en-US" altLang="zh-CN" sz="1600">
                <a:latin typeface="微软雅黑 Light" panose="020B0502040204020203" pitchFamily="34" charset="-122"/>
                <a:ea typeface="阿里巴巴普惠体" panose="00020600040101010101"/>
                <a:cs typeface="Times New Roman" panose="02020603050405020304" pitchFamily="18" charset="0"/>
              </a:rPr>
              <a:t>1.4.7</a:t>
            </a:r>
            <a:endParaRPr lang="en-US" altLang="zh-CN" sz="1600">
              <a:latin typeface="微软雅黑 Light" panose="020B0502040204020203" pitchFamily="34" charset="-122"/>
              <a:ea typeface="阿里巴巴普惠体" panose="00020600040101010101"/>
              <a:cs typeface="Times New Roman" panose="02020603050405020304" pitchFamily="18" charset="0"/>
            </a:endParaRPr>
          </a:p>
        </p:txBody>
      </p:sp>
      <p:sp>
        <p:nvSpPr>
          <p:cNvPr id="7" name="文本框 6"/>
          <p:cNvSpPr txBox="1"/>
          <p:nvPr/>
        </p:nvSpPr>
        <p:spPr>
          <a:xfrm>
            <a:off x="355324" y="1608058"/>
            <a:ext cx="6097656" cy="457241"/>
          </a:xfrm>
          <a:prstGeom prst="rect">
            <a:avLst/>
          </a:prstGeom>
          <a:noFill/>
        </p:spPr>
        <p:txBody>
          <a:bodyPr wrap="square">
            <a:spAutoFit/>
          </a:bodyPr>
          <a:lstStyle/>
          <a:p>
            <a:pPr indent="304800">
              <a:lnSpc>
                <a:spcPct val="150000"/>
              </a:lnSpc>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验证启动</a:t>
            </a:r>
            <a:r>
              <a:rPr lang="zh-CN" altLang="zh-CN" sz="1800">
                <a:effectLst/>
                <a:latin typeface="微软雅黑 Light" panose="020B0502040204020203" pitchFamily="34" charset="-122"/>
                <a:ea typeface="宋体" panose="02010600030101010101" pitchFamily="2" charset="-122"/>
                <a:cs typeface="Times New Roman" panose="02020603050405020304" pitchFamily="18" charset="0"/>
              </a:rPr>
              <a:t>：</a:t>
            </a:r>
            <a:endParaRPr lang="zh-CN" altLang="zh-CN" sz="14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文本框 8"/>
          <p:cNvSpPr txBox="1"/>
          <p:nvPr/>
        </p:nvSpPr>
        <p:spPr>
          <a:xfrm>
            <a:off x="782705" y="2354984"/>
            <a:ext cx="8401052" cy="1600438"/>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600">
                <a:latin typeface="Courier New" panose="02070309020205020404" pitchFamily="49" charset="0"/>
                <a:ea typeface="宋体" panose="02010600030101010101" pitchFamily="2" charset="-122"/>
                <a:cs typeface="Times New Roman" panose="02020603050405020304" pitchFamily="18" charset="0"/>
              </a:rPr>
              <a:t>#</a:t>
            </a:r>
            <a:r>
              <a:rPr lang="zh-CN" altLang="en-US" sz="1600">
                <a:latin typeface="Courier New" panose="02070309020205020404" pitchFamily="49" charset="0"/>
                <a:ea typeface="宋体" panose="02010600030101010101" pitchFamily="2" charset="-122"/>
                <a:cs typeface="Times New Roman" panose="02020603050405020304" pitchFamily="18" charset="0"/>
              </a:rPr>
              <a:t>验证</a:t>
            </a:r>
            <a:r>
              <a:rPr lang="en-US" altLang="zh-CN" sz="1600" err="1">
                <a:latin typeface="Courier New" panose="02070309020205020404" pitchFamily="49" charset="0"/>
                <a:ea typeface="宋体" panose="02010600030101010101" pitchFamily="2" charset="-122"/>
                <a:cs typeface="Times New Roman" panose="02020603050405020304" pitchFamily="18" charset="0"/>
              </a:rPr>
              <a:t>sqoop</a:t>
            </a:r>
            <a:r>
              <a:rPr lang="zh-CN" altLang="en-US" sz="1600">
                <a:latin typeface="Courier New" panose="02070309020205020404" pitchFamily="49" charset="0"/>
                <a:ea typeface="宋体" panose="02010600030101010101" pitchFamily="2" charset="-122"/>
                <a:cs typeface="Times New Roman" panose="02020603050405020304" pitchFamily="18" charset="0"/>
              </a:rPr>
              <a:t>是否工作</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list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databases \</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127000">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a:t>
            </a:r>
            <a:r>
              <a:rPr lang="en-US" altLang="zh-CN" sz="1800" err="1">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jdbc:mysql</a:t>
            </a: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://192.168.88.100:3306/ \</a:t>
            </a:r>
            <a:endParaRPr lang="zh-CN" altLang="zh-CN" sz="20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800">
                <a:solidFill>
                  <a:srgbClr val="008000"/>
                </a:solidFill>
                <a:effectLst/>
                <a:latin typeface="Courier New" panose="02070309020205020404" pitchFamily="49" charset="0"/>
                <a:ea typeface="宋体" panose="02010600030101010101" pitchFamily="2" charset="-122"/>
              </a:rPr>
              <a:t>--username root \</a:t>
            </a:r>
            <a:endParaRPr lang="en-US" altLang="zh-CN" sz="1800">
              <a:solidFill>
                <a:srgbClr val="008000"/>
              </a:solidFill>
              <a:effectLst/>
              <a:latin typeface="Courier New" panose="02070309020205020404" pitchFamily="49" charset="0"/>
              <a:ea typeface="宋体" panose="02010600030101010101" pitchFamily="2" charset="-122"/>
            </a:endParaRPr>
          </a:p>
          <a:p>
            <a:r>
              <a:rPr lang="en-US" altLang="zh-CN" sz="1800">
                <a:solidFill>
                  <a:srgbClr val="008000"/>
                </a:solidFill>
                <a:effectLst/>
                <a:latin typeface="Courier New" panose="02070309020205020404" pitchFamily="49" charset="0"/>
                <a:ea typeface="宋体" panose="02010600030101010101" pitchFamily="2" charset="-122"/>
              </a:rPr>
              <a:t>--password 123456</a:t>
            </a:r>
            <a:endParaRPr lang="zh-CN" altLang="en-US"/>
          </a:p>
        </p:txBody>
      </p:sp>
      <p:sp>
        <p:nvSpPr>
          <p:cNvPr id="11" name="文本框 10"/>
          <p:cNvSpPr txBox="1"/>
          <p:nvPr/>
        </p:nvSpPr>
        <p:spPr>
          <a:xfrm>
            <a:off x="902645" y="4814087"/>
            <a:ext cx="6097656" cy="1477328"/>
          </a:xfrm>
          <a:prstGeom prst="rect">
            <a:avLst/>
          </a:prstGeom>
          <a:solidFill>
            <a:schemeClr val="bg1">
              <a:lumMod val="95000"/>
            </a:schemeClr>
          </a:solidFill>
          <a:ln>
            <a:solidFill>
              <a:schemeClr val="tx1"/>
            </a:solidFill>
          </a:ln>
        </p:spPr>
        <p:txBody>
          <a:bodyPr wrap="square">
            <a:spAutoFit/>
          </a:bodyPr>
          <a:lstStyle/>
          <a:p>
            <a:r>
              <a:rPr lang="zh-CN" altLang="en-US"/>
              <a:t>information_schema</a:t>
            </a:r>
            <a:endParaRPr lang="zh-CN" altLang="en-US"/>
          </a:p>
          <a:p>
            <a:r>
              <a:rPr lang="zh-CN" altLang="en-US"/>
              <a:t>hive</a:t>
            </a:r>
            <a:endParaRPr lang="zh-CN" altLang="en-US"/>
          </a:p>
          <a:p>
            <a:r>
              <a:rPr lang="zh-CN" altLang="en-US"/>
              <a:t>mysql</a:t>
            </a:r>
            <a:endParaRPr lang="zh-CN" altLang="en-US"/>
          </a:p>
          <a:p>
            <a:r>
              <a:rPr lang="zh-CN" altLang="en-US"/>
              <a:t>performance_schema</a:t>
            </a:r>
            <a:endParaRPr lang="zh-CN" altLang="en-US"/>
          </a:p>
          <a:p>
            <a:r>
              <a:rPr lang="zh-CN" altLang="en-US"/>
              <a:t>sys</a:t>
            </a:r>
            <a:endParaRPr lang="zh-CN" altLang="en-US"/>
          </a:p>
        </p:txBody>
      </p:sp>
      <p:sp>
        <p:nvSpPr>
          <p:cNvPr id="13" name="文本框 12"/>
          <p:cNvSpPr txBox="1"/>
          <p:nvPr/>
        </p:nvSpPr>
        <p:spPr>
          <a:xfrm>
            <a:off x="782705" y="4207398"/>
            <a:ext cx="6097656" cy="338554"/>
          </a:xfrm>
          <a:prstGeom prst="rect">
            <a:avLst/>
          </a:prstGeom>
          <a:noFill/>
        </p:spPr>
        <p:txBody>
          <a:bodyPr wrap="square">
            <a:spAutoFit/>
          </a:bodyPr>
          <a:lstStyle/>
          <a:p>
            <a:r>
              <a:rPr lang="zh-CN" altLang="en-US" sz="1600">
                <a:latin typeface="微软雅黑 Light" panose="020B0502040204020203" pitchFamily="34" charset="-122"/>
                <a:ea typeface="阿里巴巴普惠体" panose="00020600040101010101"/>
                <a:cs typeface="Times New Roman" panose="02020603050405020304" pitchFamily="18" charset="0"/>
              </a:rPr>
              <a:t>显示</a:t>
            </a:r>
            <a:r>
              <a:rPr lang="en-US" altLang="zh-CN" sz="1600">
                <a:latin typeface="微软雅黑 Light" panose="020B0502040204020203" pitchFamily="34" charset="-122"/>
                <a:ea typeface="阿里巴巴普惠体" panose="00020600040101010101"/>
                <a:cs typeface="Times New Roman" panose="02020603050405020304" pitchFamily="18" charset="0"/>
              </a:rPr>
              <a:t>Mysql</a:t>
            </a:r>
            <a:r>
              <a:rPr lang="zh-CN" altLang="en-US" sz="1600">
                <a:latin typeface="微软雅黑 Light" panose="020B0502040204020203" pitchFamily="34" charset="-122"/>
                <a:ea typeface="阿里巴巴普惠体" panose="00020600040101010101"/>
                <a:cs typeface="Times New Roman" panose="02020603050405020304" pitchFamily="18" charset="0"/>
              </a:rPr>
              <a:t>中所有的数据库</a:t>
            </a:r>
            <a:endParaRPr lang="zh-CN" altLang="en-US" sz="1600">
              <a:latin typeface="微软雅黑 Light" panose="020B0502040204020203" pitchFamily="34" charset="-122"/>
              <a:ea typeface="阿里巴巴普惠体" panose="00020600040101010101"/>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Mysql</a:t>
            </a:r>
            <a:r>
              <a:rPr kumimoji="1" lang="zh-CN" altLang="en-US"/>
              <a:t>创建目标表</a:t>
            </a:r>
            <a:endParaRPr kumimoji="1" lang="zh-CN" altLang="en-US"/>
          </a:p>
        </p:txBody>
      </p:sp>
      <p:sp>
        <p:nvSpPr>
          <p:cNvPr id="8" name="文本框 7"/>
          <p:cNvSpPr txBox="1"/>
          <p:nvPr/>
        </p:nvSpPr>
        <p:spPr>
          <a:xfrm>
            <a:off x="594691" y="1097345"/>
            <a:ext cx="11002617" cy="786049"/>
          </a:xfrm>
          <a:prstGeom prst="rect">
            <a:avLst/>
          </a:prstGeom>
          <a:noFill/>
        </p:spPr>
        <p:txBody>
          <a:bodyPr wrap="square">
            <a:spAutoFit/>
          </a:bodyPr>
          <a:lstStyle/>
          <a:p>
            <a:pPr indent="304800">
              <a:lnSpc>
                <a:spcPct val="150000"/>
              </a:lnSpc>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将数据从</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Hadoop</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生态体系导出到</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RDBMS</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数据库导出前，</a:t>
            </a:r>
            <a:r>
              <a:rPr lang="zh-CN" altLang="zh-CN" sz="1600">
                <a:solidFill>
                  <a:srgbClr val="000000"/>
                </a:solidFill>
                <a:effectLst/>
                <a:latin typeface="微软雅黑 Light" panose="020B0502040204020203" pitchFamily="34" charset="-122"/>
                <a:ea typeface="阿里巴巴普惠体" panose="00020600040101010101"/>
                <a:cs typeface="Times New Roman" panose="02020603050405020304" pitchFamily="18" charset="0"/>
              </a:rPr>
              <a:t>目标表必须存在于目标数据库中</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，所以我们必须先在</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Mysql</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中</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    </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创建对应的目标数据库</a:t>
            </a:r>
            <a:r>
              <a:rPr lang="en-US" altLang="zh-CN" sz="1600">
                <a:effectLst/>
                <a:latin typeface="微软雅黑 Light" panose="020B0502040204020203" pitchFamily="34" charset="-122"/>
                <a:ea typeface="阿里巴巴普惠体" panose="00020600040101010101"/>
                <a:cs typeface="Times New Roman" panose="02020603050405020304" pitchFamily="18" charset="0"/>
              </a:rPr>
              <a:t>app_didi</a:t>
            </a: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a:t>
            </a:r>
            <a:endParaRPr lang="zh-CN" altLang="zh-CN" sz="1600">
              <a:effectLst/>
              <a:latin typeface="微软雅黑 Light" panose="020B0502040204020203" pitchFamily="34" charset="-122"/>
              <a:ea typeface="阿里巴巴普惠体" panose="00020600040101010101"/>
              <a:cs typeface="Times New Roman" panose="02020603050405020304" pitchFamily="18" charset="0"/>
            </a:endParaRPr>
          </a:p>
        </p:txBody>
      </p:sp>
      <p:sp>
        <p:nvSpPr>
          <p:cNvPr id="10" name="文本框 9"/>
          <p:cNvSpPr txBox="1"/>
          <p:nvPr/>
        </p:nvSpPr>
        <p:spPr>
          <a:xfrm>
            <a:off x="846039" y="2058718"/>
            <a:ext cx="9093091" cy="4555093"/>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6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创建目标数据库</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database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app_didi</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6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创建订单</a:t>
            </a:r>
            <a:r>
              <a:rPr lang="zh-CN" altLang="zh-CN" sz="1600" b="1">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总</a:t>
            </a:r>
            <a:r>
              <a:rPr lang="zh-CN" altLang="zh-CN" sz="16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笔数目标表</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table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app_didi</a:t>
            </a:r>
            <a:r>
              <a:rPr lang="en-US" altLang="zh-CN" sz="1600" b="1"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t_order_total</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order_date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date</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int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6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创建预约订单</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600" b="1">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非</a:t>
            </a:r>
            <a:r>
              <a:rPr lang="zh-CN" altLang="zh-CN" sz="16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预约订单统计目标表</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table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app_didi</a:t>
            </a:r>
            <a:r>
              <a:rPr lang="en-US" altLang="zh-CN" sz="1600" b="1"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t_order_subscribe_total</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order_date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date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subscribe_name</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varchar</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int</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en-US" altLang="zh-CN" sz="16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Mysql</a:t>
            </a:r>
            <a:r>
              <a:rPr kumimoji="1" lang="zh-CN" altLang="en-US"/>
              <a:t>创建目标表</a:t>
            </a:r>
            <a:endParaRPr kumimoji="1" lang="zh-CN" altLang="en-US"/>
          </a:p>
        </p:txBody>
      </p:sp>
      <p:sp>
        <p:nvSpPr>
          <p:cNvPr id="5" name="文本框 4"/>
          <p:cNvSpPr txBox="1"/>
          <p:nvPr/>
        </p:nvSpPr>
        <p:spPr>
          <a:xfrm>
            <a:off x="-777766" y="1042759"/>
            <a:ext cx="10011189" cy="369332"/>
          </a:xfrm>
          <a:prstGeom prst="rect">
            <a:avLst/>
          </a:prstGeom>
          <a:noFill/>
        </p:spPr>
        <p:txBody>
          <a:bodyPr wrap="square">
            <a:spAutoFit/>
          </a:bodyPr>
          <a:lstStyle/>
          <a:p>
            <a:pPr marL="1657350" marR="0" lvl="3" indent="-285750" algn="l" defTabSz="914400" rtl="0" eaLnBrk="1" fontAlgn="auto" latinLnBrk="0" hangingPunct="1">
              <a:lnSpc>
                <a:spcPct val="100000"/>
              </a:lnSpc>
              <a:spcBef>
                <a:spcPts val="1200"/>
              </a:spcBef>
              <a:spcAft>
                <a:spcPts val="1200"/>
              </a:spcAft>
              <a:buClrTx/>
              <a:buSzPts val="1400"/>
              <a:buFont typeface="Wingdings" panose="05000000000000000000" pitchFamily="2" charset="2"/>
              <a:buChar char="l"/>
              <a:defRPr/>
            </a:pPr>
            <a:r>
              <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在</a:t>
            </a:r>
            <a:r>
              <a:rPr kumimoji="0" lang="en-US" altLang="zh-CN" sz="1800" b="1" i="0" u="none" strike="noStrike" kern="1200" cap="none" spc="0" normalizeH="0" baseline="0" noProof="0" err="1">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mysql</a:t>
            </a:r>
            <a:r>
              <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rPr>
              <a:t>中创建数据库和目标表</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宋体" panose="02010600030101010101" pitchFamily="2" charset="-122"/>
              <a:cs typeface="宋体" panose="02010600030101010101" pitchFamily="2" charset="-122"/>
            </a:endParaRPr>
          </a:p>
        </p:txBody>
      </p:sp>
      <p:sp>
        <p:nvSpPr>
          <p:cNvPr id="10" name="文本框 9"/>
          <p:cNvSpPr txBox="1"/>
          <p:nvPr/>
        </p:nvSpPr>
        <p:spPr>
          <a:xfrm>
            <a:off x="806282" y="1511458"/>
            <a:ext cx="10011189" cy="4943661"/>
          </a:xfrm>
          <a:prstGeom prst="rect">
            <a:avLst/>
          </a:prstGeom>
          <a:solidFill>
            <a:srgbClr val="FFFFE4"/>
          </a:solidFill>
          <a:ln>
            <a:solidFill>
              <a:schemeClr val="tx1"/>
            </a:solidFill>
          </a:ln>
        </p:spPr>
        <p:txBody>
          <a:bodyPr wrap="square">
            <a:spAutoFit/>
          </a:bodyPr>
          <a:lstStyle/>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en-US"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创建不同时段订单统计目标表</a:t>
            </a:r>
            <a:endPar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table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app_didi</a:t>
            </a:r>
            <a:r>
              <a:rPr lang="en-US" altLang="zh-CN" sz="16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t_order_timerange_total</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order</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_date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timerange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varchar</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int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endParaRPr>
          </a:p>
          <a:p>
            <a:pPr algn="l">
              <a:lnSpc>
                <a:spcPts val="1800"/>
              </a:lnSpc>
            </a:pPr>
            <a:endParaRPr lang="en-US" altLang="zh-CN" sz="1600" b="1" kern="100">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创建不同地域订单统计目标表</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table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app_didi</a:t>
            </a:r>
            <a:r>
              <a:rPr lang="en-US" altLang="zh-CN" sz="16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t_order_province_total</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order</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_date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province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varchar</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int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en-US" altLang="zh-CN" sz="1600" kern="100">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600" kern="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创建不同年龄段，不同时段订单目标表</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create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table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not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exists</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app_didi</a:t>
            </a:r>
            <a:r>
              <a:rPr lang="en-US" altLang="zh-CN" sz="1600" b="1" kern="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t_order_age_and_time_range_total</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order</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_date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date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age</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_range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varchar</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order</a:t>
            </a:r>
            <a:r>
              <a:rPr lang="en-US" altLang="zh-CN" sz="1600" kern="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_time_range</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varchar</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count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0080"/>
                </a:solidFill>
                <a:effectLst/>
                <a:latin typeface="Courier New" panose="02070309020205020404" pitchFamily="49" charset="0"/>
                <a:ea typeface="宋体" panose="02010600030101010101" pitchFamily="2" charset="-122"/>
                <a:cs typeface="Times New Roman" panose="02020603050405020304" pitchFamily="18" charset="0"/>
              </a:rPr>
              <a:t>int</a:t>
            </a:r>
            <a:r>
              <a:rPr lang="en-US" altLang="zh-CN" sz="1600" kern="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l">
              <a:lnSpc>
                <a:spcPts val="1800"/>
              </a:lnSpc>
            </a:pPr>
            <a:r>
              <a:rPr lang="en-US" altLang="zh-CN" sz="1600" b="1" kern="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Sqoop</a:t>
            </a:r>
            <a:r>
              <a:rPr kumimoji="1" lang="zh-CN" altLang="en-US"/>
              <a:t>数据导出</a:t>
            </a:r>
            <a:endParaRPr kumimoji="1" lang="zh-CN" altLang="en-US"/>
          </a:p>
        </p:txBody>
      </p:sp>
      <p:sp>
        <p:nvSpPr>
          <p:cNvPr id="5" name="文本框 4"/>
          <p:cNvSpPr txBox="1"/>
          <p:nvPr/>
        </p:nvSpPr>
        <p:spPr>
          <a:xfrm>
            <a:off x="-777766" y="1042759"/>
            <a:ext cx="10011189" cy="369332"/>
          </a:xfrm>
          <a:prstGeom prst="rect">
            <a:avLst/>
          </a:prstGeom>
          <a:noFill/>
        </p:spPr>
        <p:txBody>
          <a:bodyPr wrap="square">
            <a:spAutoFit/>
          </a:bodyPr>
          <a:lstStyle/>
          <a:p>
            <a:pPr marL="1657350" marR="0" lvl="3" indent="-285750" algn="l" defTabSz="914400" rtl="0" eaLnBrk="1" fontAlgn="auto" latinLnBrk="0" hangingPunct="1">
              <a:lnSpc>
                <a:spcPct val="100000"/>
              </a:lnSpc>
              <a:spcBef>
                <a:spcPts val="1200"/>
              </a:spcBef>
              <a:spcAft>
                <a:spcPts val="1200"/>
              </a:spcAft>
              <a:buClrTx/>
              <a:buSzPts val="1400"/>
              <a:buFont typeface="Wingdings" panose="05000000000000000000" pitchFamily="2" charset="2"/>
              <a:buChar char="l"/>
              <a:defRPr/>
            </a:pPr>
            <a:r>
              <a:rPr lang="zh-CN" altLang="en-US" b="1">
                <a:solidFill>
                  <a:prstClr val="black"/>
                </a:solidFill>
                <a:latin typeface="微软雅黑" panose="020B0503020204020204" pitchFamily="34" charset="-122"/>
                <a:ea typeface="阿里巴巴普惠体" panose="00020600040101010101"/>
                <a:cs typeface="宋体" panose="02010600030101010101" pitchFamily="2" charset="-122"/>
              </a:rPr>
              <a:t>将</a:t>
            </a:r>
            <a:r>
              <a:rPr lang="en-US" altLang="zh-CN" b="1">
                <a:solidFill>
                  <a:prstClr val="black"/>
                </a:solidFill>
                <a:latin typeface="微软雅黑" panose="020B0503020204020204" pitchFamily="34" charset="-122"/>
                <a:ea typeface="阿里巴巴普惠体" panose="00020600040101010101"/>
                <a:cs typeface="宋体" panose="02010600030101010101" pitchFamily="2" charset="-122"/>
              </a:rPr>
              <a:t>Hive</a:t>
            </a:r>
            <a:r>
              <a:rPr lang="zh-CN" altLang="en-US" b="1">
                <a:solidFill>
                  <a:prstClr val="black"/>
                </a:solidFill>
                <a:latin typeface="微软雅黑" panose="020B0503020204020204" pitchFamily="34" charset="-122"/>
                <a:ea typeface="阿里巴巴普惠体" panose="00020600040101010101"/>
                <a:cs typeface="宋体" panose="02010600030101010101" pitchFamily="2" charset="-122"/>
              </a:rPr>
              <a:t>中的结果表导出到</a:t>
            </a:r>
            <a:r>
              <a:rPr lang="en-US" altLang="zh-CN" b="1">
                <a:solidFill>
                  <a:prstClr val="black"/>
                </a:solidFill>
                <a:latin typeface="微软雅黑" panose="020B0503020204020204" pitchFamily="34" charset="-122"/>
                <a:ea typeface="阿里巴巴普惠体" panose="00020600040101010101"/>
                <a:cs typeface="宋体" panose="02010600030101010101" pitchFamily="2" charset="-122"/>
              </a:rPr>
              <a:t>Mysql</a:t>
            </a:r>
            <a:r>
              <a:rPr lang="zh-CN" altLang="en-US" b="1">
                <a:solidFill>
                  <a:prstClr val="black"/>
                </a:solidFill>
                <a:latin typeface="微软雅黑" panose="020B0503020204020204" pitchFamily="34" charset="-122"/>
                <a:ea typeface="阿里巴巴普惠体" panose="00020600040101010101"/>
                <a:cs typeface="宋体" panose="02010600030101010101" pitchFamily="2" charset="-122"/>
              </a:rPr>
              <a:t>中</a:t>
            </a:r>
            <a:endParaRPr kumimoji="0" lang="zh-CN" altLang="zh-CN" sz="1800" b="1" i="0" u="none" strike="noStrike" kern="1200" cap="none" spc="0" normalizeH="0" baseline="0" noProof="0">
              <a:ln>
                <a:noFill/>
              </a:ln>
              <a:solidFill>
                <a:prstClr val="black"/>
              </a:solidFill>
              <a:effectLst/>
              <a:uLnTx/>
              <a:uFillTx/>
              <a:latin typeface="微软雅黑" panose="020B0503020204020204" pitchFamily="34" charset="-122"/>
              <a:ea typeface="阿里巴巴普惠体" panose="00020600040101010101"/>
              <a:cs typeface="宋体" panose="02010600030101010101" pitchFamily="2" charset="-122"/>
            </a:endParaRPr>
          </a:p>
        </p:txBody>
      </p:sp>
      <p:sp>
        <p:nvSpPr>
          <p:cNvPr id="10" name="文本框 9"/>
          <p:cNvSpPr txBox="1"/>
          <p:nvPr/>
        </p:nvSpPr>
        <p:spPr>
          <a:xfrm>
            <a:off x="602890" y="1487988"/>
            <a:ext cx="11335346" cy="5280933"/>
          </a:xfrm>
          <a:prstGeom prst="rect">
            <a:avLst/>
          </a:prstGeom>
          <a:solidFill>
            <a:srgbClr val="FFFFE4"/>
          </a:solidFill>
          <a:ln>
            <a:solidFill>
              <a:schemeClr val="tx1"/>
            </a:solidFill>
          </a:ln>
        </p:spPr>
        <p:txBody>
          <a:bodyPr wrap="square">
            <a:spAutoFit/>
          </a:bodyPr>
          <a:lstStyle/>
          <a:p>
            <a:pPr>
              <a:spcBef>
                <a:spcPts val="465"/>
              </a:spcBef>
              <a:spcAft>
                <a:spcPts val="465"/>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导出订单</a:t>
            </a:r>
            <a:r>
              <a:rPr lang="zh-CN" altLang="zh-CN" sz="1800" b="1">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总</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笔数表数据</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 export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jdbc:mysql://192.168.88.100:3306/app_didi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--username root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--password 123456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--table t_order_total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--export-dir /user/hive/warehouse/app_didi.db/t_order_total/month=2020-04</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导出预约和</a:t>
            </a:r>
            <a:r>
              <a:rPr lang="zh-CN" altLang="zh-CN" sz="1800" b="1">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非</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预约订单统计数据</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 export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jdbc:mysql://192.168.88.100:3306/app_didi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--username root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--password 123456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--table t_order_subscribe_total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--export-dir /user/hive/warehouse/app_didi.db/t_order_subscribe_total/month=2020-04</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Sqoop</a:t>
            </a:r>
            <a:r>
              <a:rPr kumimoji="1" lang="zh-CN" altLang="en-US"/>
              <a:t>导出</a:t>
            </a:r>
            <a:r>
              <a:rPr kumimoji="1" lang="en-US" altLang="zh-CN"/>
              <a:t>Hive</a:t>
            </a:r>
            <a:r>
              <a:rPr kumimoji="1" lang="zh-CN" altLang="en-US"/>
              <a:t>结果表数据到</a:t>
            </a:r>
            <a:r>
              <a:rPr kumimoji="1" lang="en-US" altLang="zh-CN"/>
              <a:t>Mysql</a:t>
            </a:r>
            <a:endParaRPr kumimoji="1" lang="zh-CN" altLang="en-US"/>
          </a:p>
        </p:txBody>
      </p:sp>
      <p:sp>
        <p:nvSpPr>
          <p:cNvPr id="10" name="文本框 9"/>
          <p:cNvSpPr txBox="1"/>
          <p:nvPr/>
        </p:nvSpPr>
        <p:spPr>
          <a:xfrm>
            <a:off x="710880" y="900527"/>
            <a:ext cx="10011189" cy="5545108"/>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导出不同时段订单统计表</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 export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jdbc:mysql://192.168.88.100:3306/app_didi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--username root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--password 123456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--table t_order_timerange_total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--export-dir /user/hive/warehouse/app_didi.db/t_order_timerange_total/month=2020-04</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导出不同地域订单统计表</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 export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jdbc:mysql://192.168.88.100:3306/app_didi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--username root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--password 123456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--table t_order_province_total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--export-dir /user/hive/warehouse/app_didi.db/t_order_province_total/month=2020-04</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Sqoop</a:t>
            </a:r>
            <a:r>
              <a:rPr kumimoji="1" lang="zh-CN" altLang="en-US"/>
              <a:t>导出</a:t>
            </a:r>
            <a:r>
              <a:rPr kumimoji="1" lang="en-US" altLang="zh-CN"/>
              <a:t>Hive</a:t>
            </a:r>
            <a:r>
              <a:rPr kumimoji="1" lang="zh-CN" altLang="en-US"/>
              <a:t>结果表数据到</a:t>
            </a:r>
            <a:r>
              <a:rPr kumimoji="1" lang="en-US" altLang="zh-CN"/>
              <a:t>Mysql</a:t>
            </a:r>
            <a:endParaRPr kumimoji="1" lang="zh-CN" altLang="en-US"/>
          </a:p>
        </p:txBody>
      </p:sp>
      <p:sp>
        <p:nvSpPr>
          <p:cNvPr id="10" name="文本框 9"/>
          <p:cNvSpPr txBox="1"/>
          <p:nvPr/>
        </p:nvSpPr>
        <p:spPr>
          <a:xfrm>
            <a:off x="595520" y="1215452"/>
            <a:ext cx="10011189" cy="3159839"/>
          </a:xfrm>
          <a:prstGeom prst="rect">
            <a:avLst/>
          </a:prstGeom>
          <a:solidFill>
            <a:srgbClr val="FFFFE4"/>
          </a:solidFill>
          <a:ln>
            <a:solidFill>
              <a:schemeClr val="tx1"/>
            </a:solidFill>
          </a:ln>
        </p:spPr>
        <p:txBody>
          <a:bodyPr wrap="square">
            <a:spAutoFit/>
          </a:bodyPr>
          <a:lstStyle/>
          <a:p>
            <a:pPr>
              <a:spcBef>
                <a:spcPts val="360"/>
              </a:spcBef>
              <a:spcAft>
                <a:spcPts val="360"/>
              </a:spcAft>
            </a:pP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导出不同年龄段，不同时段订单目标表</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export</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server</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a:t>
            </a:r>
            <a:r>
              <a:rPr lang="en-US" altLang="zh-CN" sz="180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-1.4.7</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bin</a:t>
            </a:r>
            <a:r>
              <a:rPr lang="en-US" altLang="zh-CN" sz="1800" b="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sqoop export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--connect jdbc:mysql://192.168.88.100:3306/app_didi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--username root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--password 123456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--table t_order_age_and_time_range_total  \</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150"/>
              </a:spcBef>
              <a:spcAft>
                <a:spcPts val="150"/>
              </a:spcAft>
            </a:pPr>
            <a:r>
              <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--export-dir /user/hive/warehouse/app_didi.db/t_order_age_and_time_range_total/month=2020-04</a:t>
            </a:r>
            <a:endParaRPr lang="en-US" altLang="zh-CN" sz="180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用</a:t>
            </a:r>
            <a:r>
              <a:rPr lang="en-US" altLang="zh-CN" dirty="0"/>
              <a:t>sqoop</a:t>
            </a:r>
            <a:r>
              <a:rPr lang="zh-CN" altLang="en-US" dirty="0"/>
              <a:t>将数据导出到</a:t>
            </a:r>
            <a:r>
              <a:rPr lang="en-US" altLang="zh-CN" dirty="0"/>
              <a:t>mysql</a:t>
            </a:r>
            <a:r>
              <a:rPr lang="zh-CN" altLang="en-US" dirty="0"/>
              <a:t>表存储用于可视化分析</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Sqoop</a:t>
            </a:r>
            <a:r>
              <a:rPr>
                <a:solidFill>
                  <a:schemeClr val="tx1"/>
                </a:solidFill>
                <a:sym typeface="+mn-ea"/>
              </a:rPr>
              <a:t>数据导出</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a:solidFill>
                  <a:schemeClr val="tx1"/>
                </a:solidFill>
              </a:rPr>
              <a:t>项目业务背景</a:t>
            </a:r>
            <a:endParaRPr lang="en-US" altLang="zh-CN">
              <a:solidFill>
                <a:schemeClr val="tx1"/>
              </a:solidFill>
            </a:endParaRPr>
          </a:p>
          <a:p>
            <a:r>
              <a:rPr lang="zh-CN" altLang="en-US">
                <a:solidFill>
                  <a:schemeClr val="tx1"/>
                </a:solidFill>
              </a:rPr>
              <a:t>日志数据集介绍</a:t>
            </a:r>
            <a:endParaRPr lang="en-US" altLang="zh-CN">
              <a:solidFill>
                <a:schemeClr val="tx1"/>
              </a:solidFill>
            </a:endParaRPr>
          </a:p>
          <a:p>
            <a:r>
              <a:rPr lang="zh-CN" altLang="en-US">
                <a:solidFill>
                  <a:schemeClr val="tx1"/>
                </a:solidFill>
              </a:rPr>
              <a:t>数据仓库构建</a:t>
            </a:r>
            <a:endParaRPr lang="en-US" altLang="zh-CN">
              <a:solidFill>
                <a:schemeClr val="tx1"/>
              </a:solidFill>
            </a:endParaRPr>
          </a:p>
          <a:p>
            <a:r>
              <a:rPr lang="zh-CN" altLang="en-US">
                <a:solidFill>
                  <a:schemeClr val="tx1"/>
                </a:solidFill>
              </a:rPr>
              <a:t>数据分区表构建</a:t>
            </a:r>
            <a:endParaRPr lang="en-US" altLang="zh-CN">
              <a:solidFill>
                <a:schemeClr val="tx1"/>
              </a:solidFill>
            </a:endParaRPr>
          </a:p>
          <a:p>
            <a:r>
              <a:rPr lang="zh-CN" altLang="en-US">
                <a:solidFill>
                  <a:schemeClr val="tx1"/>
                </a:solidFill>
              </a:rPr>
              <a:t>数据预处理</a:t>
            </a:r>
            <a:endParaRPr lang="en-US" altLang="zh-CN">
              <a:solidFill>
                <a:schemeClr val="tx1"/>
              </a:solidFill>
            </a:endParaRPr>
          </a:p>
          <a:p>
            <a:r>
              <a:rPr lang="zh-CN" altLang="en-US">
                <a:solidFill>
                  <a:schemeClr val="tx1"/>
                </a:solidFill>
              </a:rPr>
              <a:t>订单指标分析</a:t>
            </a:r>
            <a:endParaRPr lang="en-US" altLang="zh-CN">
              <a:solidFill>
                <a:schemeClr val="tx1"/>
              </a:solidFill>
            </a:endParaRPr>
          </a:p>
          <a:p>
            <a:r>
              <a:rPr lang="en-US" altLang="zh-CN">
                <a:solidFill>
                  <a:schemeClr val="tx1"/>
                </a:solidFill>
              </a:rPr>
              <a:t>Sqoop</a:t>
            </a:r>
            <a:r>
              <a:rPr lang="zh-CN" altLang="en-US">
                <a:solidFill>
                  <a:schemeClr val="tx1"/>
                </a:solidFill>
              </a:rPr>
              <a:t>数据导出</a:t>
            </a:r>
            <a:endParaRPr lang="en-US" altLang="zh-CN">
              <a:solidFill>
                <a:schemeClr val="tx1"/>
              </a:solidFill>
            </a:endParaRPr>
          </a:p>
          <a:p>
            <a:r>
              <a:rPr lang="en-US" altLang="zh-CN">
                <a:solidFill>
                  <a:srgbClr val="FF0000"/>
                </a:solidFill>
              </a:rPr>
              <a:t>FineBI</a:t>
            </a:r>
            <a:r>
              <a:rPr lang="zh-CN" altLang="en-US">
                <a:solidFill>
                  <a:srgbClr val="FF0000"/>
                </a:solidFill>
              </a:rPr>
              <a:t>数据可视化</a:t>
            </a:r>
            <a:endParaRPr lang="en-US" altLang="zh-CN">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日志数据文件</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a:ea typeface="Alibaba PuHuiTi R" pitchFamily="18" charset="-122"/>
            </a:endParaRPr>
          </a:p>
        </p:txBody>
      </p:sp>
      <p:sp>
        <p:nvSpPr>
          <p:cNvPr id="26" name="文本框 25"/>
          <p:cNvSpPr txBox="1"/>
          <p:nvPr/>
        </p:nvSpPr>
        <p:spPr>
          <a:xfrm>
            <a:off x="524458" y="1663895"/>
            <a:ext cx="11586677" cy="3538220"/>
          </a:xfrm>
          <a:prstGeom prst="rect">
            <a:avLst/>
          </a:prstGeom>
          <a:solidFill>
            <a:srgbClr val="FFFFE4"/>
          </a:solidFill>
          <a:ln>
            <a:solidFill>
              <a:schemeClr val="tx1"/>
            </a:solidFill>
          </a:ln>
        </p:spPr>
        <p:txBody>
          <a:bodyPr wrap="square">
            <a:spAutoFit/>
          </a:bodyPr>
          <a:lstStyle/>
          <a:p>
            <a:r>
              <a:rPr lang="en-US" altLang="zh-CN" sz="1600">
                <a:solidFill>
                  <a:srgbClr val="000000"/>
                </a:solidFill>
                <a:effectLst/>
                <a:latin typeface="Courier New" panose="02070309020205020404" pitchFamily="49" charset="0"/>
                <a:ea typeface="阿里巴巴普惠体" panose="00020600040101010101"/>
              </a:rPr>
              <a:t>b05b0034cba34ad4a707b4e67f681c71,15152042581,109.348825,36.068516,</a:t>
            </a:r>
            <a:r>
              <a:rPr lang="zh-CN" altLang="en-US" sz="1600">
                <a:solidFill>
                  <a:srgbClr val="000000"/>
                </a:solidFill>
                <a:effectLst/>
                <a:latin typeface="Courier New" panose="02070309020205020404" pitchFamily="49" charset="0"/>
                <a:ea typeface="阿里巴巴普惠体" panose="00020600040101010101"/>
              </a:rPr>
              <a:t>陕西省</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延安市</a:t>
            </a:r>
            <a:r>
              <a:rPr lang="en-US" altLang="zh-CN" sz="1600">
                <a:solidFill>
                  <a:srgbClr val="000000"/>
                </a:solidFill>
                <a:effectLst/>
                <a:latin typeface="Courier New" panose="02070309020205020404" pitchFamily="49" charset="0"/>
                <a:ea typeface="阿里巴巴普惠体" panose="00020600040101010101"/>
              </a:rPr>
              <a:t>,78.2,</a:t>
            </a:r>
            <a:r>
              <a:rPr lang="zh-CN" altLang="en-US" sz="1600">
                <a:solidFill>
                  <a:srgbClr val="000000"/>
                </a:solidFill>
                <a:effectLst/>
                <a:latin typeface="Courier New" panose="02070309020205020404" pitchFamily="49" charset="0"/>
                <a:ea typeface="阿里巴巴普惠体" panose="00020600040101010101"/>
              </a:rPr>
              <a:t>男</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软件工程</a:t>
            </a:r>
            <a:r>
              <a:rPr lang="en-US" altLang="zh-CN" sz="1600">
                <a:solidFill>
                  <a:srgbClr val="000000"/>
                </a:solidFill>
                <a:effectLst/>
                <a:latin typeface="Courier New" panose="02070309020205020404" pitchFamily="49" charset="0"/>
                <a:ea typeface="阿里巴巴普惠体" panose="00020600040101010101"/>
              </a:rPr>
              <a:t>,70</a:t>
            </a:r>
            <a:r>
              <a:rPr lang="zh-CN" altLang="en-US" sz="1600">
                <a:solidFill>
                  <a:srgbClr val="000000"/>
                </a:solidFill>
                <a:effectLst/>
                <a:latin typeface="Courier New" panose="02070309020205020404" pitchFamily="49" charset="0"/>
                <a:ea typeface="阿里巴巴普惠体" panose="00020600040101010101"/>
              </a:rPr>
              <a:t>后</a:t>
            </a:r>
            <a:r>
              <a:rPr lang="en-US" altLang="zh-CN" sz="1600">
                <a:solidFill>
                  <a:srgbClr val="000000"/>
                </a:solidFill>
                <a:effectLst/>
                <a:latin typeface="Courier New" panose="02070309020205020404" pitchFamily="49" charset="0"/>
                <a:ea typeface="阿里巴巴普惠体" panose="00020600040101010101"/>
              </a:rPr>
              <a:t>,4,1,2020-4-12 20:54,0,,2020-4-12 20:06</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23b60a8ff11342fcadab3a397356ba33,15152049352,110.231895,36.426178,</a:t>
            </a:r>
            <a:r>
              <a:rPr lang="zh-CN" altLang="en-US" sz="1600">
                <a:solidFill>
                  <a:srgbClr val="000000"/>
                </a:solidFill>
                <a:effectLst/>
                <a:latin typeface="Courier New" panose="02070309020205020404" pitchFamily="49" charset="0"/>
                <a:ea typeface="阿里巴巴普惠体" panose="00020600040101010101"/>
              </a:rPr>
              <a:t>陕西省</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延安市</a:t>
            </a:r>
            <a:r>
              <a:rPr lang="en-US" altLang="zh-CN" sz="1600">
                <a:solidFill>
                  <a:srgbClr val="000000"/>
                </a:solidFill>
                <a:effectLst/>
                <a:latin typeface="Courier New" panose="02070309020205020404" pitchFamily="49" charset="0"/>
                <a:ea typeface="阿里巴巴普惠体" panose="00020600040101010101"/>
              </a:rPr>
              <a:t>,19.5,</a:t>
            </a:r>
            <a:r>
              <a:rPr lang="zh-CN" altLang="en-US" sz="1600">
                <a:solidFill>
                  <a:srgbClr val="000000"/>
                </a:solidFill>
                <a:effectLst/>
                <a:latin typeface="Courier New" panose="02070309020205020404" pitchFamily="49" charset="0"/>
                <a:ea typeface="阿里巴巴普惠体" panose="00020600040101010101"/>
              </a:rPr>
              <a:t>女</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金融</a:t>
            </a:r>
            <a:r>
              <a:rPr lang="en-US" altLang="zh-CN" sz="1600">
                <a:solidFill>
                  <a:srgbClr val="000000"/>
                </a:solidFill>
                <a:effectLst/>
                <a:latin typeface="Courier New" panose="02070309020205020404" pitchFamily="49" charset="0"/>
                <a:ea typeface="阿里巴巴普惠体" panose="00020600040101010101"/>
              </a:rPr>
              <a:t>,80</a:t>
            </a:r>
            <a:r>
              <a:rPr lang="zh-CN" altLang="en-US" sz="1600">
                <a:solidFill>
                  <a:srgbClr val="000000"/>
                </a:solidFill>
                <a:effectLst/>
                <a:latin typeface="Courier New" panose="02070309020205020404" pitchFamily="49" charset="0"/>
                <a:ea typeface="阿里巴巴普惠体" panose="00020600040101010101"/>
              </a:rPr>
              <a:t>后</a:t>
            </a:r>
            <a:r>
              <a:rPr lang="en-US" altLang="zh-CN" sz="1600">
                <a:solidFill>
                  <a:srgbClr val="000000"/>
                </a:solidFill>
                <a:effectLst/>
                <a:latin typeface="Courier New" panose="02070309020205020404" pitchFamily="49" charset="0"/>
                <a:ea typeface="阿里巴巴普惠体" panose="00020600040101010101"/>
              </a:rPr>
              <a:t>,3,0,,0,,2020-4-12 4:04</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1db33366c0e84f248ade1efba0bb9227,13905224124,115.23596,38.652724,</a:t>
            </a:r>
            <a:r>
              <a:rPr lang="zh-CN" altLang="en-US" sz="1600">
                <a:solidFill>
                  <a:srgbClr val="000000"/>
                </a:solidFill>
                <a:effectLst/>
                <a:latin typeface="Courier New" panose="02070309020205020404" pitchFamily="49" charset="0"/>
                <a:ea typeface="阿里巴巴普惠体" panose="00020600040101010101"/>
              </a:rPr>
              <a:t>河北省</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保定市</a:t>
            </a:r>
            <a:r>
              <a:rPr lang="en-US" altLang="zh-CN" sz="1600">
                <a:solidFill>
                  <a:srgbClr val="000000"/>
                </a:solidFill>
                <a:effectLst/>
                <a:latin typeface="Courier New" panose="02070309020205020404" pitchFamily="49" charset="0"/>
                <a:ea typeface="阿里巴巴普惠体" panose="00020600040101010101"/>
              </a:rPr>
              <a:t>,13.7,</a:t>
            </a:r>
            <a:r>
              <a:rPr lang="zh-CN" altLang="en-US" sz="1600">
                <a:solidFill>
                  <a:srgbClr val="000000"/>
                </a:solidFill>
                <a:effectLst/>
                <a:latin typeface="Courier New" panose="02070309020205020404" pitchFamily="49" charset="0"/>
                <a:ea typeface="阿里巴巴普惠体" panose="00020600040101010101"/>
              </a:rPr>
              <a:t>男</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金融</a:t>
            </a:r>
            <a:r>
              <a:rPr lang="en-US" altLang="zh-CN" sz="1600">
                <a:solidFill>
                  <a:srgbClr val="000000"/>
                </a:solidFill>
                <a:effectLst/>
                <a:latin typeface="Courier New" panose="02070309020205020404" pitchFamily="49" charset="0"/>
                <a:ea typeface="阿里巴巴普惠体" panose="00020600040101010101"/>
              </a:rPr>
              <a:t>,90</a:t>
            </a:r>
            <a:r>
              <a:rPr lang="zh-CN" altLang="en-US" sz="1600">
                <a:solidFill>
                  <a:srgbClr val="000000"/>
                </a:solidFill>
                <a:effectLst/>
                <a:latin typeface="Courier New" panose="02070309020205020404" pitchFamily="49" charset="0"/>
                <a:ea typeface="阿里巴巴普惠体" panose="00020600040101010101"/>
              </a:rPr>
              <a:t>后</a:t>
            </a:r>
            <a:r>
              <a:rPr lang="en-US" altLang="zh-CN" sz="1600">
                <a:solidFill>
                  <a:srgbClr val="000000"/>
                </a:solidFill>
                <a:effectLst/>
                <a:latin typeface="Courier New" panose="02070309020205020404" pitchFamily="49" charset="0"/>
                <a:ea typeface="阿里巴巴普惠体" panose="00020600040101010101"/>
              </a:rPr>
              <a:t>,7,1,2020-4-12 10:10,0,,2020-4-12 0:29</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46cfb3c4b94a470792ace0efdd2df11a,13905223853,113.837765,34.743035,</a:t>
            </a:r>
            <a:r>
              <a:rPr lang="zh-CN" altLang="en-US" sz="1600">
                <a:solidFill>
                  <a:srgbClr val="000000"/>
                </a:solidFill>
                <a:effectLst/>
                <a:latin typeface="Courier New" panose="02070309020205020404" pitchFamily="49" charset="0"/>
                <a:ea typeface="阿里巴巴普惠体" panose="00020600040101010101"/>
              </a:rPr>
              <a:t>河南省</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郑州市</a:t>
            </a:r>
            <a:r>
              <a:rPr lang="en-US" altLang="zh-CN" sz="1600">
                <a:solidFill>
                  <a:srgbClr val="000000"/>
                </a:solidFill>
                <a:effectLst/>
                <a:latin typeface="Courier New" panose="02070309020205020404" pitchFamily="49" charset="0"/>
                <a:ea typeface="阿里巴巴普惠体" panose="00020600040101010101"/>
              </a:rPr>
              <a:t>,41.9,</a:t>
            </a:r>
            <a:r>
              <a:rPr lang="zh-CN" altLang="en-US" sz="1600">
                <a:solidFill>
                  <a:srgbClr val="000000"/>
                </a:solidFill>
                <a:effectLst/>
                <a:latin typeface="Courier New" panose="02070309020205020404" pitchFamily="49" charset="0"/>
                <a:ea typeface="阿里巴巴普惠体" panose="00020600040101010101"/>
              </a:rPr>
              <a:t>女</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新能源</a:t>
            </a:r>
            <a:r>
              <a:rPr lang="en-US" altLang="zh-CN" sz="1600">
                <a:solidFill>
                  <a:srgbClr val="000000"/>
                </a:solidFill>
                <a:effectLst/>
                <a:latin typeface="Courier New" panose="02070309020205020404" pitchFamily="49" charset="0"/>
                <a:ea typeface="阿里巴巴普惠体" panose="00020600040101010101"/>
              </a:rPr>
              <a:t>,00</a:t>
            </a:r>
            <a:r>
              <a:rPr lang="zh-CN" altLang="en-US" sz="1600">
                <a:solidFill>
                  <a:srgbClr val="000000"/>
                </a:solidFill>
                <a:effectLst/>
                <a:latin typeface="Courier New" panose="02070309020205020404" pitchFamily="49" charset="0"/>
                <a:ea typeface="阿里巴巴普惠体" panose="00020600040101010101"/>
              </a:rPr>
              <a:t>后</a:t>
            </a:r>
            <a:r>
              <a:rPr lang="en-US" altLang="zh-CN" sz="1600">
                <a:solidFill>
                  <a:srgbClr val="000000"/>
                </a:solidFill>
                <a:effectLst/>
                <a:latin typeface="Courier New" panose="02070309020205020404" pitchFamily="49" charset="0"/>
                <a:ea typeface="阿里巴巴普惠体" panose="00020600040101010101"/>
              </a:rPr>
              <a:t>,9,0,,0,,2020-4-12 1:15</a:t>
            </a:r>
            <a:endParaRPr lang="en-US" altLang="zh-CN" sz="1600">
              <a:solidFill>
                <a:srgbClr val="000000"/>
              </a:solidFill>
              <a:effectLst/>
              <a:latin typeface="Courier New" panose="02070309020205020404" pitchFamily="49" charset="0"/>
              <a:ea typeface="阿里巴巴普惠体" panose="00020600040101010101"/>
            </a:endParaRPr>
          </a:p>
          <a:p>
            <a:endParaRPr lang="en-US" altLang="zh-CN" sz="1600">
              <a:solidFill>
                <a:srgbClr val="000000"/>
              </a:solidFill>
              <a:effectLst/>
              <a:latin typeface="Courier New" panose="02070309020205020404" pitchFamily="49" charset="0"/>
              <a:ea typeface="阿里巴巴普惠体" panose="00020600040101010101"/>
            </a:endParaRPr>
          </a:p>
          <a:p>
            <a:r>
              <a:rPr lang="en-US" altLang="zh-CN" sz="1600">
                <a:solidFill>
                  <a:srgbClr val="000000"/>
                </a:solidFill>
                <a:effectLst/>
                <a:latin typeface="Courier New" panose="02070309020205020404" pitchFamily="49" charset="0"/>
                <a:ea typeface="阿里巴巴普惠体" panose="00020600040101010101"/>
              </a:rPr>
              <a:t>878f401c9ca6437585ce1187053c220a,13905223356,113.837765,31.650084,</a:t>
            </a:r>
            <a:r>
              <a:rPr lang="zh-CN" altLang="en-US" sz="1600">
                <a:solidFill>
                  <a:srgbClr val="000000"/>
                </a:solidFill>
                <a:effectLst/>
                <a:latin typeface="Courier New" panose="02070309020205020404" pitchFamily="49" charset="0"/>
                <a:ea typeface="阿里巴巴普惠体" panose="00020600040101010101"/>
              </a:rPr>
              <a:t>湖北省</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随州市</a:t>
            </a:r>
            <a:r>
              <a:rPr lang="en-US" altLang="zh-CN" sz="1600">
                <a:solidFill>
                  <a:srgbClr val="000000"/>
                </a:solidFill>
                <a:effectLst/>
                <a:latin typeface="Courier New" panose="02070309020205020404" pitchFamily="49" charset="0"/>
                <a:ea typeface="阿里巴巴普惠体" panose="00020600040101010101"/>
              </a:rPr>
              <a:t>,35.6,</a:t>
            </a:r>
            <a:r>
              <a:rPr lang="zh-CN" altLang="en-US" sz="1600">
                <a:solidFill>
                  <a:srgbClr val="000000"/>
                </a:solidFill>
                <a:effectLst/>
                <a:latin typeface="Courier New" panose="02070309020205020404" pitchFamily="49" charset="0"/>
                <a:ea typeface="阿里巴巴普惠体" panose="00020600040101010101"/>
              </a:rPr>
              <a:t>男</a:t>
            </a:r>
            <a:r>
              <a:rPr lang="en-US" altLang="zh-CN" sz="1600">
                <a:solidFill>
                  <a:srgbClr val="000000"/>
                </a:solidFill>
                <a:effectLst/>
                <a:latin typeface="Courier New" panose="02070309020205020404" pitchFamily="49" charset="0"/>
                <a:ea typeface="阿里巴巴普惠体" panose="00020600040101010101"/>
              </a:rPr>
              <a:t>,</a:t>
            </a:r>
            <a:r>
              <a:rPr lang="zh-CN" altLang="en-US" sz="1600">
                <a:solidFill>
                  <a:srgbClr val="000000"/>
                </a:solidFill>
                <a:effectLst/>
                <a:latin typeface="Courier New" panose="02070309020205020404" pitchFamily="49" charset="0"/>
                <a:ea typeface="阿里巴巴普惠体" panose="00020600040101010101"/>
              </a:rPr>
              <a:t>教育和培训</a:t>
            </a:r>
            <a:r>
              <a:rPr lang="en-US" altLang="zh-CN" sz="1600">
                <a:solidFill>
                  <a:srgbClr val="000000"/>
                </a:solidFill>
                <a:effectLst/>
                <a:latin typeface="Courier New" panose="02070309020205020404" pitchFamily="49" charset="0"/>
                <a:ea typeface="阿里巴巴普惠体" panose="00020600040101010101"/>
              </a:rPr>
              <a:t>,80</a:t>
            </a:r>
            <a:r>
              <a:rPr lang="zh-CN" altLang="en-US" sz="1600">
                <a:solidFill>
                  <a:srgbClr val="000000"/>
                </a:solidFill>
                <a:effectLst/>
                <a:latin typeface="Courier New" panose="02070309020205020404" pitchFamily="49" charset="0"/>
                <a:ea typeface="阿里巴巴普惠体" panose="00020600040101010101"/>
              </a:rPr>
              <a:t>后</a:t>
            </a:r>
            <a:r>
              <a:rPr lang="en-US" altLang="zh-CN" sz="1600">
                <a:solidFill>
                  <a:srgbClr val="000000"/>
                </a:solidFill>
                <a:effectLst/>
                <a:latin typeface="Courier New" panose="02070309020205020404" pitchFamily="49" charset="0"/>
                <a:ea typeface="阿里巴巴普惠体" panose="00020600040101010101"/>
              </a:rPr>
              <a:t>,8,1,2020-4-12 1:06,0,,2020-4-12 4:35</a:t>
            </a:r>
            <a:endParaRPr lang="zh-CN" altLang="en-US" sz="1600">
              <a:solidFill>
                <a:srgbClr val="000000"/>
              </a:solidFill>
              <a:effectLst/>
              <a:latin typeface="Courier New" panose="02070309020205020404" pitchFamily="49" charset="0"/>
              <a:ea typeface="阿里巴巴普惠体" panose="00020600040101010101"/>
            </a:endParaRPr>
          </a:p>
        </p:txBody>
      </p:sp>
      <p:sp>
        <p:nvSpPr>
          <p:cNvPr id="10" name="文本框 9"/>
          <p:cNvSpPr txBox="1"/>
          <p:nvPr/>
        </p:nvSpPr>
        <p:spPr>
          <a:xfrm>
            <a:off x="710879" y="978040"/>
            <a:ext cx="10523528" cy="369332"/>
          </a:xfrm>
          <a:prstGeom prst="rect">
            <a:avLst/>
          </a:prstGeom>
          <a:noFill/>
        </p:spPr>
        <p:txBody>
          <a:bodyPr wrap="square">
            <a:spAutoFit/>
          </a:bodyPr>
          <a:lstStyle/>
          <a:p>
            <a:pPr>
              <a:spcBef>
                <a:spcPts val="360"/>
              </a:spcBef>
              <a:spcAft>
                <a:spcPts val="360"/>
              </a:spcAft>
            </a:pPr>
            <a:r>
              <a:rPr lang="zh-CN" altLang="zh-CN" sz="1600">
                <a:effectLst/>
                <a:latin typeface="微软雅黑 Light" panose="020B0502040204020203" pitchFamily="34" charset="-122"/>
                <a:ea typeface="阿里巴巴普惠体" panose="00020600040101010101"/>
                <a:cs typeface="Times New Roman" panose="02020603050405020304" pitchFamily="18" charset="0"/>
              </a:rPr>
              <a:t>我们要处理的数据都是一些文本日志，例如：以下就是一部门用户打车的日志文件</a:t>
            </a:r>
            <a:r>
              <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2" name="文本框 11"/>
          <p:cNvSpPr txBox="1"/>
          <p:nvPr/>
        </p:nvSpPr>
        <p:spPr>
          <a:xfrm>
            <a:off x="370892" y="5459510"/>
            <a:ext cx="11936185" cy="615553"/>
          </a:xfrm>
          <a:prstGeom prst="rect">
            <a:avLst/>
          </a:prstGeom>
          <a:noFill/>
        </p:spPr>
        <p:txBody>
          <a:bodyPr wrap="square">
            <a:spAutoFit/>
          </a:bodyPr>
          <a:lstStyle/>
          <a:p>
            <a:pPr>
              <a:spcBef>
                <a:spcPts val="360"/>
              </a:spcBef>
              <a:spcAft>
                <a:spcPts val="360"/>
              </a:spcAft>
            </a:pPr>
            <a:r>
              <a:rPr lang="zh-CN" altLang="zh-CN" sz="1600">
                <a:latin typeface="微软雅黑 Light" panose="020B0502040204020203" pitchFamily="34" charset="-122"/>
                <a:ea typeface="阿里巴巴普惠体" panose="00020600040101010101"/>
                <a:cs typeface="Times New Roman" panose="02020603050405020304" pitchFamily="18" charset="0"/>
              </a:rPr>
              <a:t>我们可以看到，一行就是一条打车订单数据，而且，一条数据是以逗号来进行分隔的，逗号分隔出来一个个的字段。我们需要了解每个字段的意义，这样，将来我们才能分析出来结果</a:t>
            </a:r>
            <a:r>
              <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创建</a:t>
            </a:r>
            <a:r>
              <a:rPr kumimoji="1" lang="en-US" altLang="zh-CN"/>
              <a:t>MySQL</a:t>
            </a:r>
            <a:r>
              <a:rPr kumimoji="1" lang="zh-CN" altLang="en-US"/>
              <a:t>连接</a:t>
            </a:r>
            <a:endParaRPr kumimoji="1" lang="zh-CN" altLang="en-US"/>
          </a:p>
        </p:txBody>
      </p:sp>
      <p:pic>
        <p:nvPicPr>
          <p:cNvPr id="2" name="图片 1"/>
          <p:cNvPicPr>
            <a:picLocks noChangeAspect="1"/>
          </p:cNvPicPr>
          <p:nvPr/>
        </p:nvPicPr>
        <p:blipFill>
          <a:blip r:embed="rId1"/>
          <a:stretch>
            <a:fillRect/>
          </a:stretch>
        </p:blipFill>
        <p:spPr>
          <a:xfrm>
            <a:off x="1326515" y="1473835"/>
            <a:ext cx="9357360" cy="418338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连接数据表</a:t>
            </a:r>
            <a:endParaRPr lang="zh-CN" altLang="en-US"/>
          </a:p>
        </p:txBody>
      </p:sp>
      <p:pic>
        <p:nvPicPr>
          <p:cNvPr id="5" name="图片 4"/>
          <p:cNvPicPr>
            <a:picLocks noChangeAspect="1"/>
          </p:cNvPicPr>
          <p:nvPr/>
        </p:nvPicPr>
        <p:blipFill>
          <a:blip r:embed="rId1"/>
          <a:stretch>
            <a:fillRect/>
          </a:stretch>
        </p:blipFill>
        <p:spPr>
          <a:xfrm>
            <a:off x="830580" y="2866390"/>
            <a:ext cx="10146665" cy="217233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连接数据表</a:t>
            </a:r>
            <a:endParaRPr lang="zh-CN" altLang="en-US"/>
          </a:p>
        </p:txBody>
      </p:sp>
      <p:sp>
        <p:nvSpPr>
          <p:cNvPr id="3" name="文本占位符 2"/>
          <p:cNvSpPr>
            <a:spLocks noGrp="1"/>
          </p:cNvSpPr>
          <p:nvPr>
            <p:ph type="body" sz="quarter" idx="10"/>
          </p:nvPr>
        </p:nvSpPr>
        <p:spPr/>
        <p:txBody>
          <a:bodyPr/>
          <a:p>
            <a:r>
              <a:rPr lang="zh-CN" altLang="en-US"/>
              <a:t>更新业务包</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1624330" y="2075180"/>
            <a:ext cx="7297420" cy="392811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创建仪表板</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2751455" y="1656080"/>
            <a:ext cx="5250815" cy="499554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创建仪表板</a:t>
            </a:r>
            <a:endParaRPr lang="zh-CN" altLang="en-US"/>
          </a:p>
        </p:txBody>
      </p:sp>
      <p:sp>
        <p:nvSpPr>
          <p:cNvPr id="3" name="文本占位符 2"/>
          <p:cNvSpPr>
            <a:spLocks noGrp="1"/>
          </p:cNvSpPr>
          <p:nvPr>
            <p:ph type="body" sz="quarter" idx="10"/>
          </p:nvPr>
        </p:nvSpPr>
        <p:spPr/>
        <p:txBody>
          <a:bodyPr/>
          <a:p>
            <a:r>
              <a:rPr lang="zh-CN" altLang="en-US"/>
              <a:t>选择表数据</a:t>
            </a:r>
            <a:endParaRPr lang="zh-CN" altLang="en-US"/>
          </a:p>
        </p:txBody>
      </p:sp>
      <p:sp>
        <p:nvSpPr>
          <p:cNvPr id="4" name="文本占位符 3"/>
          <p:cNvSpPr>
            <a:spLocks noGrp="1"/>
          </p:cNvSpPr>
          <p:nvPr>
            <p:ph type="body" sz="quarter" idx="11"/>
          </p:nvPr>
        </p:nvSpPr>
        <p:spPr/>
        <p:txBody>
          <a:bodyPr/>
          <a:p>
            <a:r>
              <a:rPr lang="zh-CN" altLang="en-US"/>
              <a:t>同时可以检查一下数据是否存在，如果不存在后面图表显示肯定会有问题</a:t>
            </a:r>
            <a:endParaRPr lang="zh-CN" altLang="en-US"/>
          </a:p>
        </p:txBody>
      </p:sp>
      <p:pic>
        <p:nvPicPr>
          <p:cNvPr id="5" name="图片 4"/>
          <p:cNvPicPr>
            <a:picLocks noChangeAspect="1"/>
          </p:cNvPicPr>
          <p:nvPr/>
        </p:nvPicPr>
        <p:blipFill>
          <a:blip r:embed="rId1"/>
          <a:stretch>
            <a:fillRect/>
          </a:stretch>
        </p:blipFill>
        <p:spPr>
          <a:xfrm>
            <a:off x="1882140" y="2155825"/>
            <a:ext cx="7790180" cy="429577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不同时段分析</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946785" y="1563370"/>
            <a:ext cx="7984490" cy="495744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不同时段分析</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956310" y="1723390"/>
            <a:ext cx="7884795" cy="489839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不同省份的订单个数</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1722755" y="1755140"/>
            <a:ext cx="8255000" cy="434213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不同年龄段时间的分布情况</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1111885" y="1656080"/>
            <a:ext cx="8793480" cy="456374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仪表板</a:t>
            </a:r>
            <a:endParaRPr lang="zh-CN" altLang="en-US"/>
          </a:p>
        </p:txBody>
      </p:sp>
      <p:sp>
        <p:nvSpPr>
          <p:cNvPr id="4" name="文本占位符 3"/>
          <p:cNvSpPr>
            <a:spLocks noGrp="1"/>
          </p:cNvSpPr>
          <p:nvPr>
            <p:ph type="body" sz="quarter" idx="11"/>
          </p:nvPr>
        </p:nvSpPr>
        <p:spPr/>
        <p:txBody>
          <a:bodyPr/>
          <a:p>
            <a:endParaRPr lang="zh-CN" altLang="en-US"/>
          </a:p>
        </p:txBody>
      </p:sp>
      <p:pic>
        <p:nvPicPr>
          <p:cNvPr id="5" name="图片 4"/>
          <p:cNvPicPr>
            <a:picLocks noChangeAspect="1"/>
          </p:cNvPicPr>
          <p:nvPr/>
        </p:nvPicPr>
        <p:blipFill>
          <a:blip r:embed="rId1"/>
          <a:stretch>
            <a:fillRect/>
          </a:stretch>
        </p:blipFill>
        <p:spPr>
          <a:xfrm>
            <a:off x="1085850" y="1791335"/>
            <a:ext cx="9576435" cy="4408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日志数据集介绍</a:t>
            </a:r>
            <a:r>
              <a:rPr kumimoji="1" lang="en-US" altLang="zh-CN"/>
              <a:t>-</a:t>
            </a:r>
            <a:r>
              <a:rPr kumimoji="1" lang="zh-CN" altLang="en-US"/>
              <a:t>用户打车订单日志</a:t>
            </a:r>
            <a:endParaRPr kumimoji="1" lang="zh-CN" altLang="en-US"/>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Arial" panose="020B0604020202020204" pitchFamily="34" charset="0"/>
              <a:buNone/>
              <a:defRPr/>
            </a:pPr>
            <a:endParaRPr kumimoji="0" lang="zh-CN" altLang="en-US" sz="1800" b="1" i="0" u="none" strike="noStrike" kern="1200" cap="none" spc="0" normalizeH="0" baseline="0" noProof="0">
              <a:ln>
                <a:noFill/>
              </a:ln>
              <a:solidFill>
                <a:prstClr val="black">
                  <a:lumMod val="85000"/>
                  <a:lumOff val="15000"/>
                </a:prstClr>
              </a:solidFill>
              <a:effectLst/>
              <a:uLnTx/>
              <a:uFillTx/>
              <a:ea typeface="Alibaba PuHuiTi R" pitchFamily="18" charset="-122"/>
            </a:endParaRPr>
          </a:p>
        </p:txBody>
      </p:sp>
      <p:sp>
        <p:nvSpPr>
          <p:cNvPr id="10" name="文本框 9"/>
          <p:cNvSpPr txBox="1"/>
          <p:nvPr/>
        </p:nvSpPr>
        <p:spPr>
          <a:xfrm>
            <a:off x="710879" y="978040"/>
            <a:ext cx="1052352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36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每当用户发起打车时，后台系统都会产生一条日志数据，并形成文件</a:t>
            </a:r>
            <a:r>
              <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a:t>
            </a:r>
            <a:endParaRPr kumimoji="0" lang="zh-CN"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pic>
        <p:nvPicPr>
          <p:cNvPr id="14" name="图片 13"/>
          <p:cNvPicPr/>
          <p:nvPr/>
        </p:nvPicPr>
        <p:blipFill>
          <a:blip r:embed="rId1"/>
          <a:stretch>
            <a:fillRect/>
          </a:stretch>
        </p:blipFill>
        <p:spPr>
          <a:xfrm>
            <a:off x="908581" y="1484434"/>
            <a:ext cx="6313312" cy="512937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用</a:t>
            </a:r>
            <a:r>
              <a:rPr lang="en-US" dirty="0"/>
              <a:t>finebi</a:t>
            </a:r>
            <a:r>
              <a:rPr lang="zh-CN" altLang="en-US" dirty="0"/>
              <a:t>构建各种图标</a:t>
            </a:r>
            <a:endParaRPr lang="zh-CN" altLang="en-US" dirty="0"/>
          </a:p>
          <a:p>
            <a:r>
              <a:rPr lang="zh-CN" altLang="en-US" dirty="0"/>
              <a:t>生成仪表板</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finebi</a:t>
            </a:r>
            <a:r>
              <a:rPr>
                <a:solidFill>
                  <a:schemeClr val="tx1"/>
                </a:solidFill>
                <a:sym typeface="+mn-ea"/>
              </a:rPr>
              <a:t>可视化</a:t>
            </a:r>
            <a:endParaRPr dirty="0">
              <a:solidFill>
                <a:schemeClr val="tx1"/>
              </a:solidFill>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KSO_WM_UNIT_TABLE_BEAUTIFY" val="smartTable{021fa1c2-7703-4dee-bcce-9faeafc86e60}"/>
</p:tagLst>
</file>

<file path=ppt/tags/tag10.xml><?xml version="1.0" encoding="utf-8"?>
<p:tagLst xmlns:p="http://schemas.openxmlformats.org/presentationml/2006/main">
  <p:tag name="KSO_WM_UNIT_TABLE_BEAUTIFY" val="smartTable{895c1284-48ea-4b6a-ae9c-9fae9ade0616}"/>
</p:tagLst>
</file>

<file path=ppt/tags/tag2.xml><?xml version="1.0" encoding="utf-8"?>
<p:tagLst xmlns:p="http://schemas.openxmlformats.org/presentationml/2006/main">
  <p:tag name="KSO_WM_UNIT_TABLE_BEAUTIFY" val="smartTable{49ec5a9a-2d42-47fb-83a7-719b2d99a7a1}"/>
</p:tagLst>
</file>

<file path=ppt/tags/tag3.xml><?xml version="1.0" encoding="utf-8"?>
<p:tagLst xmlns:p="http://schemas.openxmlformats.org/presentationml/2006/main">
  <p:tag name="KSO_WM_UNIT_TABLE_BEAUTIFY" val="smartTable{58f55c8e-00c8-46c9-823a-cc0d08872f2e}"/>
</p:tagLst>
</file>

<file path=ppt/tags/tag4.xml><?xml version="1.0" encoding="utf-8"?>
<p:tagLst xmlns:p="http://schemas.openxmlformats.org/presentationml/2006/main">
  <p:tag name="KSO_WM_UNIT_TABLE_BEAUTIFY" val="smartTable{7de4453e-c2a0-4bee-b597-a02cad386d55}"/>
</p:tagLst>
</file>

<file path=ppt/tags/tag5.xml><?xml version="1.0" encoding="utf-8"?>
<p:tagLst xmlns:p="http://schemas.openxmlformats.org/presentationml/2006/main">
  <p:tag name="KSO_WM_UNIT_TABLE_BEAUTIFY" val="smartTable{1ebf3332-b8b9-4ccd-907a-2a2450bd5c33}"/>
</p:tagLst>
</file>

<file path=ppt/tags/tag6.xml><?xml version="1.0" encoding="utf-8"?>
<p:tagLst xmlns:p="http://schemas.openxmlformats.org/presentationml/2006/main">
  <p:tag name="KSO_WM_UNIT_TABLE_BEAUTIFY" val="smartTable{588b599f-2f66-48bc-9dbe-f3fe14900ace}"/>
</p:tagLst>
</file>

<file path=ppt/tags/tag7.xml><?xml version="1.0" encoding="utf-8"?>
<p:tagLst xmlns:p="http://schemas.openxmlformats.org/presentationml/2006/main">
  <p:tag name="KSO_WM_UNIT_TABLE_BEAUTIFY" val="smartTable{d6d8f8d7-a548-4e0e-9b84-2d150aa40076}"/>
</p:tagLst>
</file>

<file path=ppt/tags/tag8.xml><?xml version="1.0" encoding="utf-8"?>
<p:tagLst xmlns:p="http://schemas.openxmlformats.org/presentationml/2006/main">
  <p:tag name="KSO_WM_UNIT_TABLE_BEAUTIFY" val="smartTable{8dd8a721-2dc8-4427-be5c-96a1a10272e3}"/>
</p:tagLst>
</file>

<file path=ppt/tags/tag9.xml><?xml version="1.0" encoding="utf-8"?>
<p:tagLst xmlns:p="http://schemas.openxmlformats.org/presentationml/2006/main">
  <p:tag name="KSO_WM_UNIT_TABLE_BEAUTIFY" val="smartTable{829cde92-27a1-4848-8fc0-d0ce2fae7509}"/>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22055</Words>
  <Application>WPS 演示</Application>
  <PresentationFormat>宽屏</PresentationFormat>
  <Paragraphs>1513</Paragraphs>
  <Slides>91</Slides>
  <Notes>31</Notes>
  <HiddenSlides>0</HiddenSlides>
  <MMClips>0</MMClips>
  <ScaleCrop>false</ScaleCrop>
  <HeadingPairs>
    <vt:vector size="6" baseType="variant">
      <vt:variant>
        <vt:lpstr>已用的字体</vt:lpstr>
      </vt:variant>
      <vt:variant>
        <vt:i4>24</vt:i4>
      </vt:variant>
      <vt:variant>
        <vt:lpstr>主题</vt:lpstr>
      </vt:variant>
      <vt:variant>
        <vt:i4>8</vt:i4>
      </vt:variant>
      <vt:variant>
        <vt:lpstr>幻灯片标题</vt:lpstr>
      </vt:variant>
      <vt:variant>
        <vt:i4>91</vt:i4>
      </vt:variant>
    </vt:vector>
  </HeadingPairs>
  <TitlesOfParts>
    <vt:vector size="123"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Calibri</vt:lpstr>
      <vt:lpstr>阿里巴巴普惠体</vt:lpstr>
      <vt:lpstr>Alibaba PuHuiTi B</vt:lpstr>
      <vt:lpstr>Segoe Print</vt:lpstr>
      <vt:lpstr>Times New Roman</vt:lpstr>
      <vt:lpstr>Courier New</vt:lpstr>
      <vt:lpstr>等线</vt:lpstr>
      <vt:lpstr>Arial Unicode MS</vt:lpstr>
      <vt:lpstr>Consolas</vt:lpstr>
      <vt:lpstr>Yu Gothic UI Semilight</vt:lpstr>
      <vt:lpstr>封面2</vt:lpstr>
      <vt:lpstr>目录</vt:lpstr>
      <vt:lpstr>学习目标</vt:lpstr>
      <vt:lpstr>章节页版式（一级+二级标题）</vt:lpstr>
      <vt:lpstr>章节页版式（一级标题）</vt:lpstr>
      <vt:lpstr>正文设计方案</vt:lpstr>
      <vt:lpstr>5_结束页设计方案</vt:lpstr>
      <vt:lpstr>4_正文设计方案</vt:lpstr>
      <vt:lpstr>第九章  数仓实战之滴滴出行</vt:lpstr>
      <vt:lpstr>PowerPoint 演示文稿</vt:lpstr>
      <vt:lpstr>项目业务背景-业务介绍</vt:lpstr>
      <vt:lpstr>项目业务背景-项目架构</vt:lpstr>
      <vt:lpstr>项目业务背景-架构图</vt:lpstr>
      <vt:lpstr>输入章节名称</vt:lpstr>
      <vt:lpstr>PowerPoint 演示文稿</vt:lpstr>
      <vt:lpstr>日志数据集介绍-日志数据文件</vt:lpstr>
      <vt:lpstr>日志数据集介绍-用户打车订单日志</vt:lpstr>
      <vt:lpstr>日志数据集介绍-用户打车订单日志</vt:lpstr>
      <vt:lpstr>日志数据集介绍-用户取消订单日志</vt:lpstr>
      <vt:lpstr>日志数据集介绍-用户取消订单日志</vt:lpstr>
      <vt:lpstr>日志数据集介绍-用户支付日志</vt:lpstr>
      <vt:lpstr>日志数据集介绍-用户支付日志</vt:lpstr>
      <vt:lpstr>日志数据集介绍-用户评价日志</vt:lpstr>
      <vt:lpstr>日志数据集介绍-用户评价日志</vt:lpstr>
      <vt:lpstr>项目业务背景</vt:lpstr>
      <vt:lpstr>PowerPoint 演示文稿</vt:lpstr>
      <vt:lpstr>构建数据仓库-数仓分层</vt:lpstr>
      <vt:lpstr>构建数据仓库-数仓分层</vt:lpstr>
      <vt:lpstr>构建数据仓库-创建数据库</vt:lpstr>
      <vt:lpstr>日志数据集介绍</vt:lpstr>
      <vt:lpstr>PowerPoint 演示文稿</vt:lpstr>
      <vt:lpstr>构建数据仓库-创建表</vt:lpstr>
      <vt:lpstr>构建数据仓库-创建表</vt:lpstr>
      <vt:lpstr>构建数据仓库-创建表</vt:lpstr>
      <vt:lpstr>构建数据仓库-创建表</vt:lpstr>
      <vt:lpstr>构建数据仓库-表数据加载</vt:lpstr>
      <vt:lpstr>数据仓库构建</vt:lpstr>
      <vt:lpstr>PowerPoint 演示文稿</vt:lpstr>
      <vt:lpstr>数据预处理-用户订单表处理</vt:lpstr>
      <vt:lpstr>数据预处理-用户订单处理</vt:lpstr>
      <vt:lpstr>数据预处理-用户订单处理</vt:lpstr>
      <vt:lpstr>数据预处理-用户订单处理</vt:lpstr>
      <vt:lpstr>数据预处理-用户订单处理</vt:lpstr>
      <vt:lpstr>数据预处理-用户订单处理</vt:lpstr>
      <vt:lpstr>数据预处理-dw层其他表数据加载-用户取消订单日志表</vt:lpstr>
      <vt:lpstr>数据预处理-dw层其他表数据加载-用户取消订单日志表</vt:lpstr>
      <vt:lpstr>数据预处理-dw层其他表数据加载-用户取消订单日志表</vt:lpstr>
      <vt:lpstr>数据预处理-dw层其他表数据加载-用户支付表</vt:lpstr>
      <vt:lpstr>dw层其他表数据加载-用户支付表</vt:lpstr>
      <vt:lpstr>dw层其他表数据加载-用户支付表</vt:lpstr>
      <vt:lpstr>dw层其他表数据加载-用户评价日志表</vt:lpstr>
      <vt:lpstr>dw层其他表数据加载-用户评价表</vt:lpstr>
      <vt:lpstr>dw层其他表数据加载-用户评价表</vt:lpstr>
      <vt:lpstr>数据分区表构建</vt:lpstr>
      <vt:lpstr>PowerPoint 演示文稿</vt:lpstr>
      <vt:lpstr>订单指标分析-总订单笔数分析</vt:lpstr>
      <vt:lpstr>订单指标分析-总订单笔数分析</vt:lpstr>
      <vt:lpstr>订单指标分析-总订单笔数分析</vt:lpstr>
      <vt:lpstr>订单指标分析-预约订单/非预约订单占比分析</vt:lpstr>
      <vt:lpstr>订单指标分析-预约订单/非预约订单占比分析</vt:lpstr>
      <vt:lpstr>订单指标分析-预约订单/非预约订单占比分析</vt:lpstr>
      <vt:lpstr>订单指标分析-不同时段订单的个数</vt:lpstr>
      <vt:lpstr>订单指标分析-不同时段订单的个数</vt:lpstr>
      <vt:lpstr>订单指标分析-不同时段订单的个数</vt:lpstr>
      <vt:lpstr>订单指标分析-不同年龄段、时段订单个数</vt:lpstr>
      <vt:lpstr>订单指标分析-不同年龄段、时段订单个数</vt:lpstr>
      <vt:lpstr>订单指标分析-不同年龄段、时段订单个数</vt:lpstr>
      <vt:lpstr>订单指标分析-不同地域订单占比</vt:lpstr>
      <vt:lpstr>订单指标分析-不同地域订单占比</vt:lpstr>
      <vt:lpstr>订单指标分析-不同地域订单占比</vt:lpstr>
      <vt:lpstr>订单指标分析-求订单客户职业排名top5</vt:lpstr>
      <vt:lpstr>订单指标分析-求订单客户职业排名top5</vt:lpstr>
      <vt:lpstr>订单指标分析-求订单客户职业排名top5</vt:lpstr>
      <vt:lpstr>订单指标分析-用户订单取消占比</vt:lpstr>
      <vt:lpstr>订单指标分析-用户订单取消占比</vt:lpstr>
      <vt:lpstr>订单指标分析-用户订单取消占比</vt:lpstr>
      <vt:lpstr>扩展指标</vt:lpstr>
      <vt:lpstr>PowerPoint 演示文稿</vt:lpstr>
      <vt:lpstr>Sqoop介绍</vt:lpstr>
      <vt:lpstr>Sqoop安装</vt:lpstr>
      <vt:lpstr>Mysql创建目标表</vt:lpstr>
      <vt:lpstr>Mysql创建目标表</vt:lpstr>
      <vt:lpstr>Sqoop数据导出</vt:lpstr>
      <vt:lpstr>Sqoop导出Hive结果表数据到Mysql</vt:lpstr>
      <vt:lpstr>Sqoop导出Hive结果表数据到Mysql</vt:lpstr>
      <vt:lpstr>数据预处理</vt:lpstr>
      <vt:lpstr>PowerPoint 演示文稿</vt:lpstr>
      <vt:lpstr>创建MySQL连接</vt:lpstr>
      <vt:lpstr>连接数据表</vt:lpstr>
      <vt:lpstr>连接数据表</vt:lpstr>
      <vt:lpstr>创建仪表板</vt:lpstr>
      <vt:lpstr>创建仪表板</vt:lpstr>
      <vt:lpstr>不同时段分析</vt:lpstr>
      <vt:lpstr>不同时段分析</vt:lpstr>
      <vt:lpstr>不同省份的订单个数</vt:lpstr>
      <vt:lpstr>不同年龄段时间的分布情况</vt:lpstr>
      <vt:lpstr>仪表板</vt:lpstr>
      <vt:lpstr>Sqoop数据导出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syz</cp:lastModifiedBy>
  <cp:revision>1065</cp:revision>
  <dcterms:created xsi:type="dcterms:W3CDTF">2020-03-31T02:23:00Z</dcterms:created>
  <dcterms:modified xsi:type="dcterms:W3CDTF">2021-05-29T02:04:57Z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D9543EF693A048CA860C51C10296D0EC</vt:lpwstr>
  </property>
  <property fmtid="{D5CDD505-2E9C-101B-9397-08002B2CF9AE}" pid="3" name="KSOProductBuildVer">
    <vt:lpwstr>2052-11.1.0.10495</vt:lpwstr>
  </property>
</Properties>
</file>