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1" r:id="rId6"/>
    <p:sldId id="264" r:id="rId7"/>
    <p:sldId id="266" r:id="rId8"/>
    <p:sldId id="269" r:id="rId9"/>
    <p:sldId id="268" r:id="rId10"/>
    <p:sldId id="267" r:id="rId11"/>
    <p:sldId id="258" r:id="rId12"/>
    <p:sldId id="259"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就绪状态</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FB725EE4-43B2-400F-8F2F-0D51EA369BE0}" type="parTrans" cxnId="{A702A407-6403-4982-8871-F64847036359}">
      <dgm:prSet/>
      <dgm:spPr/>
      <dgm:t>
        <a:bodyPr/>
        <a:lstStyle/>
        <a:p>
          <a:endParaRPr lang="zh-CN" altLang="en-US"/>
        </a:p>
      </dgm:t>
    </dgm:pt>
    <dgm:pt modelId="{206225D1-FDE8-4E93-878C-CC609FBEECA6}" type="sibTrans" cxnId="{A702A407-6403-4982-8871-F64847036359}">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5C7E8326-9C94-4936-9796-F1590BFEB793}">
      <dgm:prSet phldrT="[文本]"/>
      <dgm:spPr/>
      <dgm:t>
        <a:bodyPr/>
        <a:lstStyle/>
        <a:p>
          <a:r>
            <a:rPr lang="zh-CN" altLang="en-US" dirty="0" smtClean="0"/>
            <a:t>运行状态</a:t>
          </a:r>
          <a:endParaRPr lang="zh-CN" altLang="en-US" dirty="0"/>
        </a:p>
      </dgm:t>
    </dgm:pt>
    <dgm:pt modelId="{26066836-A679-43CC-A609-165AE8B365F2}" type="parTrans" cxnId="{2F26EE97-987F-4BDD-8F41-CD51FBD47DB1}">
      <dgm:prSet/>
      <dgm:spPr/>
      <dgm:t>
        <a:bodyPr/>
        <a:lstStyle/>
        <a:p>
          <a:endParaRPr lang="zh-CN" altLang="en-US"/>
        </a:p>
      </dgm:t>
    </dgm:pt>
    <dgm:pt modelId="{019606D2-C687-42CA-87C4-376A09AC6841}" type="sibTrans" cxnId="{2F26EE97-987F-4BDD-8F41-CD51FBD47DB1}">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smtClean="0"/>
            <a:t>睡眠状态</a:t>
          </a:r>
          <a:endParaRPr lang="zh-CN" altLang="en-US"/>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5">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5"/>
      <dgm:spPr/>
      <dgm:t>
        <a:bodyPr/>
        <a:lstStyle/>
        <a:p>
          <a:endParaRPr lang="zh-CN" altLang="en-US"/>
        </a:p>
      </dgm:t>
    </dgm:pt>
    <dgm:pt modelId="{21E5C9ED-0D06-4E67-BD95-59C569785CA8}" type="pres">
      <dgm:prSet presAssocID="{AE79317A-14CB-4428-ABA2-06B65A3FA431}" presName="node" presStyleLbl="node1" presStyleIdx="1" presStyleCnt="5">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5"/>
      <dgm:spPr/>
      <dgm:t>
        <a:bodyPr/>
        <a:lstStyle/>
        <a:p>
          <a:endParaRPr lang="zh-CN" altLang="en-US"/>
        </a:p>
      </dgm:t>
    </dgm:pt>
    <dgm:pt modelId="{E7EEB575-EC6A-4AAD-990B-552531636FBC}" type="pres">
      <dgm:prSet presAssocID="{9CA38BED-1327-474D-A935-6CE07CE9CC2E}" presName="node" presStyleLbl="node1" presStyleIdx="2" presStyleCnt="5">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5"/>
      <dgm:spPr/>
      <dgm:t>
        <a:bodyPr/>
        <a:lstStyle/>
        <a:p>
          <a:endParaRPr lang="zh-CN" altLang="en-US"/>
        </a:p>
      </dgm:t>
    </dgm:pt>
    <dgm:pt modelId="{232DFB48-F824-4124-B8BF-A59C5DEEDA5A}" type="pres">
      <dgm:prSet presAssocID="{00420D34-2693-415F-9B3B-CAEC3EB6D10A}" presName="node" presStyleLbl="node1" presStyleIdx="3" presStyleCnt="5">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5"/>
      <dgm:spPr/>
      <dgm:t>
        <a:bodyPr/>
        <a:lstStyle/>
        <a:p>
          <a:endParaRPr lang="zh-CN" altLang="en-US"/>
        </a:p>
      </dgm:t>
    </dgm:pt>
    <dgm:pt modelId="{015A42B9-5B85-4E1C-9A81-C284A3E273B0}" type="pres">
      <dgm:prSet presAssocID="{5C7E8326-9C94-4936-9796-F1590BFEB793}" presName="node" presStyleLbl="node1" presStyleIdx="4" presStyleCnt="5">
        <dgm:presLayoutVars>
          <dgm:bulletEnabled val="1"/>
        </dgm:presLayoutVars>
      </dgm:prSet>
      <dgm:spPr/>
      <dgm:t>
        <a:bodyPr/>
        <a:lstStyle/>
        <a:p>
          <a:endParaRPr lang="zh-CN" altLang="en-US"/>
        </a:p>
      </dgm:t>
    </dgm:pt>
    <dgm:pt modelId="{527A888B-F8D6-452B-B3F5-7C7DDED21144}" type="pres">
      <dgm:prSet presAssocID="{5C7E8326-9C94-4936-9796-F1590BFEB793}" presName="spNode" presStyleCnt="0"/>
      <dgm:spPr/>
    </dgm:pt>
    <dgm:pt modelId="{B30CB413-B809-4127-AEEC-B7F25F870F94}" type="pres">
      <dgm:prSet presAssocID="{019606D2-C687-42CA-87C4-376A09AC6841}" presName="sibTrans" presStyleLbl="sibTrans1D1" presStyleIdx="4" presStyleCnt="5"/>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2F26EE97-987F-4BDD-8F41-CD51FBD47DB1}" srcId="{7267EBB4-57FD-41DB-8345-E94BA081705C}" destId="{5C7E8326-9C94-4936-9796-F1590BFEB793}" srcOrd="4" destOrd="0" parTransId="{26066836-A679-43CC-A609-165AE8B365F2}" sibTransId="{019606D2-C687-42CA-87C4-376A09AC6841}"/>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6AC892E4-CD6F-41D2-A4EA-8AA7E9156B98}" type="presOf" srcId="{019606D2-C687-42CA-87C4-376A09AC6841}" destId="{B30CB413-B809-4127-AEEC-B7F25F870F94}"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58D08097-5587-48CC-85C7-551D791B7920}" type="presOf" srcId="{5C7E8326-9C94-4936-9796-F1590BFEB793}" destId="{015A42B9-5B85-4E1C-9A81-C284A3E273B0}"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 modelId="{DA3A90DD-251D-4664-A39D-D939CDA50C28}" type="presParOf" srcId="{1088A015-5DE4-4145-A3C0-5E7B0C128846}" destId="{015A42B9-5B85-4E1C-9A81-C284A3E273B0}" srcOrd="12" destOrd="0" presId="urn:microsoft.com/office/officeart/2005/8/layout/cycle6"/>
    <dgm:cxn modelId="{6C6DDB81-1409-4A7D-AA89-5AEDF8573335}" type="presParOf" srcId="{1088A015-5DE4-4145-A3C0-5E7B0C128846}" destId="{527A888B-F8D6-452B-B3F5-7C7DDED21144}" srcOrd="13" destOrd="0" presId="urn:microsoft.com/office/officeart/2005/8/layout/cycle6"/>
    <dgm:cxn modelId="{D00616B0-A65B-4E34-84C1-82A72F00295A}" type="presParOf" srcId="{1088A015-5DE4-4145-A3C0-5E7B0C128846}" destId="{B30CB413-B809-4127-AEEC-B7F25F870F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318173" y="745"/>
          <a:ext cx="1879252" cy="1221514"/>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就绪状态</a:t>
          </a:r>
          <a:endParaRPr lang="zh-CN" altLang="en-US" sz="2800" kern="1200" dirty="0"/>
        </a:p>
      </dsp:txBody>
      <dsp:txXfrm>
        <a:off x="4377802" y="60374"/>
        <a:ext cx="1759994" cy="1102256"/>
      </dsp:txXfrm>
    </dsp:sp>
    <dsp:sp modelId="{0590F21B-99F9-4AE9-ADC6-71C64C4D79AA}">
      <dsp:nvSpPr>
        <dsp:cNvPr id="0" name=""/>
        <dsp:cNvSpPr/>
      </dsp:nvSpPr>
      <dsp:spPr>
        <a:xfrm>
          <a:off x="2819424" y="611502"/>
          <a:ext cx="4876750" cy="4876750"/>
        </a:xfrm>
        <a:custGeom>
          <a:avLst/>
          <a:gdLst/>
          <a:ahLst/>
          <a:cxnLst/>
          <a:rect l="0" t="0" r="0" b="0"/>
          <a:pathLst>
            <a:path>
              <a:moveTo>
                <a:pt x="3390885" y="193737"/>
              </a:moveTo>
              <a:arcTo wR="2438375" hR="2438375" stAng="17579634"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637206" y="1685620"/>
          <a:ext cx="1879252" cy="12215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t>睡眠状态</a:t>
          </a:r>
          <a:endParaRPr lang="zh-CN" altLang="en-US" sz="2800" kern="1200"/>
        </a:p>
      </dsp:txBody>
      <dsp:txXfrm>
        <a:off x="6696835" y="1745249"/>
        <a:ext cx="1759994" cy="1102256"/>
      </dsp:txXfrm>
    </dsp:sp>
    <dsp:sp modelId="{F1737A49-203D-4945-B996-2596B3168EEB}">
      <dsp:nvSpPr>
        <dsp:cNvPr id="0" name=""/>
        <dsp:cNvSpPr/>
      </dsp:nvSpPr>
      <dsp:spPr>
        <a:xfrm>
          <a:off x="2819424" y="611502"/>
          <a:ext cx="4876750" cy="4876750"/>
        </a:xfrm>
        <a:custGeom>
          <a:avLst/>
          <a:gdLst/>
          <a:ahLst/>
          <a:cxnLst/>
          <a:rect l="0" t="0" r="0" b="0"/>
          <a:pathLst>
            <a:path>
              <a:moveTo>
                <a:pt x="4873431" y="2311208"/>
              </a:moveTo>
              <a:arcTo wR="2438375" hR="2438375" stAng="21420633"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5751414" y="4411807"/>
          <a:ext cx="1879252" cy="1221514"/>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中断服务状态</a:t>
          </a:r>
          <a:endParaRPr lang="zh-CN" altLang="en-US" sz="2800" kern="1200" dirty="0"/>
        </a:p>
      </dsp:txBody>
      <dsp:txXfrm>
        <a:off x="5811043" y="4471436"/>
        <a:ext cx="1759994" cy="1102256"/>
      </dsp:txXfrm>
    </dsp:sp>
    <dsp:sp modelId="{7680DAD7-D526-4DE1-BF2F-0F2C356D86D4}">
      <dsp:nvSpPr>
        <dsp:cNvPr id="0" name=""/>
        <dsp:cNvSpPr/>
      </dsp:nvSpPr>
      <dsp:spPr>
        <a:xfrm>
          <a:off x="2819424" y="611502"/>
          <a:ext cx="4876750" cy="4876750"/>
        </a:xfrm>
        <a:custGeom>
          <a:avLst/>
          <a:gdLst/>
          <a:ahLst/>
          <a:cxnLst/>
          <a:rect l="0" t="0" r="0" b="0"/>
          <a:pathLst>
            <a:path>
              <a:moveTo>
                <a:pt x="2922317" y="4828243"/>
              </a:moveTo>
              <a:arcTo wR="2438375" hR="2438375" stAng="4713152" swAng="1373696"/>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884932" y="4411807"/>
          <a:ext cx="1879252" cy="1221514"/>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等待状态</a:t>
          </a:r>
          <a:endParaRPr lang="zh-CN" altLang="en-US" sz="2800" kern="1200" dirty="0"/>
        </a:p>
      </dsp:txBody>
      <dsp:txXfrm>
        <a:off x="2944561" y="4471436"/>
        <a:ext cx="1759994" cy="1102256"/>
      </dsp:txXfrm>
    </dsp:sp>
    <dsp:sp modelId="{79806251-160E-4CE4-A246-68D098E0B66A}">
      <dsp:nvSpPr>
        <dsp:cNvPr id="0" name=""/>
        <dsp:cNvSpPr/>
      </dsp:nvSpPr>
      <dsp:spPr>
        <a:xfrm>
          <a:off x="2819424" y="611502"/>
          <a:ext cx="4876750" cy="4876750"/>
        </a:xfrm>
        <a:custGeom>
          <a:avLst/>
          <a:gdLst/>
          <a:ahLst/>
          <a:cxnLst/>
          <a:rect l="0" t="0" r="0" b="0"/>
          <a:pathLst>
            <a:path>
              <a:moveTo>
                <a:pt x="407125" y="3787337"/>
              </a:moveTo>
              <a:arcTo wR="2438375" hR="2438375" stAng="8784700"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015A42B9-5B85-4E1C-9A81-C284A3E273B0}">
      <dsp:nvSpPr>
        <dsp:cNvPr id="0" name=""/>
        <dsp:cNvSpPr/>
      </dsp:nvSpPr>
      <dsp:spPr>
        <a:xfrm>
          <a:off x="1999141" y="1685620"/>
          <a:ext cx="1879252" cy="1221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运行状态</a:t>
          </a:r>
          <a:endParaRPr lang="zh-CN" altLang="en-US" sz="2800" kern="1200" dirty="0"/>
        </a:p>
      </dsp:txBody>
      <dsp:txXfrm>
        <a:off x="2058770" y="1745249"/>
        <a:ext cx="1759994" cy="1102256"/>
      </dsp:txXfrm>
    </dsp:sp>
    <dsp:sp modelId="{B30CB413-B809-4127-AEEC-B7F25F870F94}">
      <dsp:nvSpPr>
        <dsp:cNvPr id="0" name=""/>
        <dsp:cNvSpPr/>
      </dsp:nvSpPr>
      <dsp:spPr>
        <a:xfrm>
          <a:off x="2819424" y="611502"/>
          <a:ext cx="4876750" cy="4876750"/>
        </a:xfrm>
        <a:custGeom>
          <a:avLst/>
          <a:gdLst/>
          <a:ahLst/>
          <a:cxnLst/>
          <a:rect l="0" t="0" r="0" b="0"/>
          <a:pathLst>
            <a:path>
              <a:moveTo>
                <a:pt x="425220" y="1062555"/>
              </a:moveTo>
              <a:arcTo wR="2438375" hR="2438375" stAng="12860957"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737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140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9928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2197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4729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306109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186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827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4725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36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40264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4228-772C-4F87-B467-91EA4980387A}" type="datetimeFigureOut">
              <a:rPr lang="zh-CN" altLang="en-US" smtClean="0"/>
              <a:t>2019/8/5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369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36028" y="294291"/>
            <a:ext cx="5486400" cy="6358758"/>
            <a:chOff x="262759" y="409904"/>
            <a:chExt cx="5486400" cy="6358758"/>
          </a:xfrm>
        </p:grpSpPr>
        <p:grpSp>
          <p:nvGrpSpPr>
            <p:cNvPr id="10" name="组合 9"/>
            <p:cNvGrpSpPr/>
            <p:nvPr/>
          </p:nvGrpSpPr>
          <p:grpSpPr>
            <a:xfrm>
              <a:off x="819808" y="409904"/>
              <a:ext cx="4929351" cy="6358758"/>
              <a:chOff x="819808" y="409904"/>
              <a:chExt cx="4929351" cy="6358758"/>
            </a:xfrm>
          </p:grpSpPr>
          <p:sp>
            <p:nvSpPr>
              <p:cNvPr id="4" name="圆角矩形 3"/>
              <p:cNvSpPr/>
              <p:nvPr/>
            </p:nvSpPr>
            <p:spPr>
              <a:xfrm>
                <a:off x="819808" y="409904"/>
                <a:ext cx="4929351" cy="63587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28193" y="693682"/>
                <a:ext cx="1313793" cy="400110"/>
              </a:xfrm>
              <a:prstGeom prst="rect">
                <a:avLst/>
              </a:prstGeom>
              <a:noFill/>
            </p:spPr>
            <p:txBody>
              <a:bodyPr wrap="square" rtlCol="0">
                <a:spAutoFit/>
              </a:bodyPr>
              <a:lstStyle/>
              <a:p>
                <a:r>
                  <a:rPr lang="en-US" altLang="zh-CN" sz="2000" dirty="0" smtClean="0">
                    <a:solidFill>
                      <a:schemeClr val="bg1"/>
                    </a:solidFill>
                  </a:rPr>
                  <a:t>UCOS-II</a:t>
                </a:r>
                <a:endParaRPr lang="zh-CN" altLang="en-US" sz="2000" dirty="0">
                  <a:solidFill>
                    <a:schemeClr val="bg1"/>
                  </a:solidFill>
                </a:endParaRPr>
              </a:p>
            </p:txBody>
          </p:sp>
        </p:grpSp>
        <p:sp>
          <p:nvSpPr>
            <p:cNvPr id="11" name="圆角矩形 10"/>
            <p:cNvSpPr/>
            <p:nvPr/>
          </p:nvSpPr>
          <p:spPr>
            <a:xfrm>
              <a:off x="1460939" y="2033571"/>
              <a:ext cx="3941378" cy="462998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70082" y="2332936"/>
              <a:ext cx="1313793" cy="400110"/>
            </a:xfrm>
            <a:prstGeom prst="rect">
              <a:avLst/>
            </a:prstGeom>
            <a:noFill/>
          </p:spPr>
          <p:txBody>
            <a:bodyPr wrap="square" rtlCol="0">
              <a:spAutoFit/>
            </a:bodyPr>
            <a:lstStyle/>
            <a:p>
              <a:r>
                <a:rPr lang="zh-CN" altLang="en-US" sz="2000" dirty="0" smtClean="0">
                  <a:solidFill>
                    <a:schemeClr val="bg1"/>
                  </a:solidFill>
                </a:rPr>
                <a:t>系统任务</a:t>
              </a:r>
              <a:endParaRPr lang="zh-CN" altLang="en-US" sz="2000" dirty="0">
                <a:solidFill>
                  <a:schemeClr val="bg1"/>
                </a:solidFill>
              </a:endParaRPr>
            </a:p>
          </p:txBody>
        </p:sp>
        <p:sp>
          <p:nvSpPr>
            <p:cNvPr id="7" name="文本框 6"/>
            <p:cNvSpPr txBox="1"/>
            <p:nvPr/>
          </p:nvSpPr>
          <p:spPr>
            <a:xfrm>
              <a:off x="2354318" y="4529598"/>
              <a:ext cx="1313793" cy="400110"/>
            </a:xfrm>
            <a:prstGeom prst="rect">
              <a:avLst/>
            </a:prstGeom>
            <a:noFill/>
          </p:spPr>
          <p:txBody>
            <a:bodyPr wrap="square" rtlCol="0">
              <a:spAutoFit/>
            </a:bodyPr>
            <a:lstStyle/>
            <a:p>
              <a:r>
                <a:rPr lang="zh-CN" altLang="en-US" sz="2000" dirty="0" smtClean="0">
                  <a:solidFill>
                    <a:schemeClr val="bg1"/>
                  </a:solidFill>
                </a:rPr>
                <a:t>用户任务</a:t>
              </a:r>
              <a:endParaRPr lang="zh-CN" altLang="en-US" sz="2000" dirty="0">
                <a:solidFill>
                  <a:schemeClr val="bg1"/>
                </a:solidFill>
              </a:endParaRPr>
            </a:p>
          </p:txBody>
        </p:sp>
        <p:sp>
          <p:nvSpPr>
            <p:cNvPr id="9" name="文本框 8"/>
            <p:cNvSpPr txBox="1"/>
            <p:nvPr/>
          </p:nvSpPr>
          <p:spPr>
            <a:xfrm>
              <a:off x="966952" y="2611997"/>
              <a:ext cx="1261241" cy="400110"/>
            </a:xfrm>
            <a:prstGeom prst="rect">
              <a:avLst/>
            </a:prstGeom>
            <a:solidFill>
              <a:srgbClr val="FFC000"/>
            </a:solidFill>
          </p:spPr>
          <p:txBody>
            <a:bodyPr wrap="square" rtlCol="0">
              <a:spAutoFit/>
            </a:bodyPr>
            <a:lstStyle/>
            <a:p>
              <a:r>
                <a:rPr lang="zh-CN" altLang="en-US" sz="2000" dirty="0"/>
                <a:t>线程</a:t>
              </a:r>
            </a:p>
          </p:txBody>
        </p:sp>
        <p:sp>
          <p:nvSpPr>
            <p:cNvPr id="8" name="文本框 7"/>
            <p:cNvSpPr txBox="1"/>
            <p:nvPr/>
          </p:nvSpPr>
          <p:spPr>
            <a:xfrm>
              <a:off x="262759" y="788275"/>
              <a:ext cx="1261241" cy="400110"/>
            </a:xfrm>
            <a:prstGeom prst="rect">
              <a:avLst/>
            </a:prstGeom>
            <a:solidFill>
              <a:srgbClr val="FFFF00"/>
            </a:solidFill>
          </p:spPr>
          <p:txBody>
            <a:bodyPr wrap="square" rtlCol="0">
              <a:spAutoFit/>
            </a:bodyPr>
            <a:lstStyle/>
            <a:p>
              <a:r>
                <a:rPr lang="zh-CN" altLang="en-US" sz="2000" dirty="0" smtClean="0"/>
                <a:t>进程</a:t>
              </a:r>
              <a:endParaRPr lang="zh-CN" altLang="en-US" sz="2000" dirty="0"/>
            </a:p>
          </p:txBody>
        </p:sp>
        <p:sp>
          <p:nvSpPr>
            <p:cNvPr id="14" name="文本框 13"/>
            <p:cNvSpPr txBox="1"/>
            <p:nvPr/>
          </p:nvSpPr>
          <p:spPr>
            <a:xfrm>
              <a:off x="3757447" y="2332936"/>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sp>
          <p:nvSpPr>
            <p:cNvPr id="15" name="文本框 14"/>
            <p:cNvSpPr txBox="1"/>
            <p:nvPr/>
          </p:nvSpPr>
          <p:spPr>
            <a:xfrm>
              <a:off x="3767958" y="2812052"/>
              <a:ext cx="1313793" cy="400110"/>
            </a:xfrm>
            <a:prstGeom prst="rect">
              <a:avLst/>
            </a:prstGeom>
            <a:noFill/>
          </p:spPr>
          <p:txBody>
            <a:bodyPr wrap="square" rtlCol="0">
              <a:spAutoFit/>
            </a:bodyPr>
            <a:lstStyle/>
            <a:p>
              <a:r>
                <a:rPr lang="zh-CN" altLang="en-US" sz="2000" dirty="0" smtClean="0">
                  <a:solidFill>
                    <a:schemeClr val="bg1"/>
                  </a:solidFill>
                </a:rPr>
                <a:t>统计任务</a:t>
              </a:r>
              <a:endParaRPr lang="zh-CN" altLang="en-US" sz="2000" dirty="0">
                <a:solidFill>
                  <a:schemeClr val="bg1"/>
                </a:solidFill>
              </a:endParaRPr>
            </a:p>
          </p:txBody>
        </p:sp>
        <p:sp>
          <p:nvSpPr>
            <p:cNvPr id="35" name="文本框 34"/>
            <p:cNvSpPr txBox="1"/>
            <p:nvPr/>
          </p:nvSpPr>
          <p:spPr>
            <a:xfrm>
              <a:off x="3810001" y="4067860"/>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grpSp>
      <p:sp>
        <p:nvSpPr>
          <p:cNvPr id="13" name="文本框 12"/>
          <p:cNvSpPr txBox="1"/>
          <p:nvPr/>
        </p:nvSpPr>
        <p:spPr>
          <a:xfrm>
            <a:off x="6463862" y="399034"/>
            <a:ext cx="5255172" cy="1477328"/>
          </a:xfrm>
          <a:prstGeom prst="rect">
            <a:avLst/>
          </a:prstGeom>
          <a:noFill/>
        </p:spPr>
        <p:txBody>
          <a:bodyPr wrap="square" rtlCol="0">
            <a:spAutoFit/>
          </a:bodyPr>
          <a:lstStyle/>
          <a:p>
            <a:r>
              <a:rPr lang="zh-CN" altLang="en-US" dirty="0" smtClean="0"/>
              <a:t>由于每个任务都可以访问全局变量，都在同一个内存空间下，所以，每个任务都没有自己的私有空间，但是有自己的私有数据。因此 </a:t>
            </a:r>
            <a:r>
              <a:rPr lang="en-US" altLang="zh-CN" dirty="0" err="1" smtClean="0"/>
              <a:t>ucos</a:t>
            </a:r>
            <a:r>
              <a:rPr lang="en-US" altLang="zh-CN" dirty="0" smtClean="0"/>
              <a:t> </a:t>
            </a:r>
            <a:r>
              <a:rPr lang="zh-CN" altLang="en-US" dirty="0" smtClean="0"/>
              <a:t>所有的任务都是线程。归根结底是</a:t>
            </a:r>
            <a:r>
              <a:rPr lang="en-US" altLang="zh-CN" dirty="0" smtClean="0"/>
              <a:t>stm32</a:t>
            </a:r>
            <a:r>
              <a:rPr lang="zh-CN" altLang="en-US" dirty="0" smtClean="0"/>
              <a:t>没有虚拟内存</a:t>
            </a:r>
            <a:r>
              <a:rPr lang="en-US" altLang="zh-CN" dirty="0" smtClean="0"/>
              <a:t>/MMU</a:t>
            </a:r>
            <a:r>
              <a:rPr lang="zh-CN" altLang="en-US" dirty="0" smtClean="0"/>
              <a:t>的原因。</a:t>
            </a:r>
            <a:endParaRPr lang="zh-CN" altLang="en-US" dirty="0"/>
          </a:p>
        </p:txBody>
      </p:sp>
      <p:cxnSp>
        <p:nvCxnSpPr>
          <p:cNvPr id="3" name="直接箭头连接符 2"/>
          <p:cNvCxnSpPr/>
          <p:nvPr/>
        </p:nvCxnSpPr>
        <p:spPr>
          <a:xfrm>
            <a:off x="5223641" y="249638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1227" y="2279989"/>
            <a:ext cx="4340773" cy="369332"/>
          </a:xfrm>
          <a:prstGeom prst="rect">
            <a:avLst/>
          </a:prstGeom>
          <a:noFill/>
        </p:spPr>
        <p:txBody>
          <a:bodyPr wrap="square" rtlCol="0">
            <a:spAutoFit/>
          </a:bodyPr>
          <a:lstStyle/>
          <a:p>
            <a:r>
              <a:rPr lang="zh-CN" altLang="en-US" dirty="0" smtClean="0"/>
              <a:t>操作系统必须使用的，可自定义</a:t>
            </a:r>
            <a:r>
              <a:rPr lang="en-US" altLang="zh-CN" dirty="0" smtClean="0"/>
              <a:t>OSdleCtr</a:t>
            </a:r>
            <a:endParaRPr lang="zh-CN" altLang="en-US" dirty="0"/>
          </a:p>
        </p:txBody>
      </p:sp>
      <p:cxnSp>
        <p:nvCxnSpPr>
          <p:cNvPr id="17" name="直接箭头连接符 16"/>
          <p:cNvCxnSpPr/>
          <p:nvPr/>
        </p:nvCxnSpPr>
        <p:spPr>
          <a:xfrm>
            <a:off x="5255172" y="289649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51227" y="2727217"/>
            <a:ext cx="1418897" cy="369332"/>
          </a:xfrm>
          <a:prstGeom prst="rect">
            <a:avLst/>
          </a:prstGeom>
          <a:noFill/>
        </p:spPr>
        <p:txBody>
          <a:bodyPr wrap="square" rtlCol="0">
            <a:spAutoFit/>
          </a:bodyPr>
          <a:lstStyle/>
          <a:p>
            <a:r>
              <a:rPr lang="zh-CN" altLang="en-US" dirty="0" smtClean="0"/>
              <a:t>可选</a:t>
            </a:r>
            <a:endParaRPr lang="zh-CN" altLang="en-US" dirty="0"/>
          </a:p>
        </p:txBody>
      </p:sp>
      <p:sp>
        <p:nvSpPr>
          <p:cNvPr id="19" name="文本框 18"/>
          <p:cNvSpPr txBox="1"/>
          <p:nvPr/>
        </p:nvSpPr>
        <p:spPr>
          <a:xfrm>
            <a:off x="5612524" y="2113787"/>
            <a:ext cx="1807782" cy="369332"/>
          </a:xfrm>
          <a:prstGeom prst="rect">
            <a:avLst/>
          </a:prstGeom>
          <a:noFill/>
        </p:spPr>
        <p:txBody>
          <a:bodyPr wrap="square" rtlCol="0">
            <a:spAutoFit/>
          </a:bodyPr>
          <a:lstStyle/>
          <a:p>
            <a:r>
              <a:rPr lang="en-US" altLang="zh-CN" dirty="0" smtClean="0"/>
              <a:t>Os_lowest_prio</a:t>
            </a:r>
            <a:endParaRPr lang="zh-CN" altLang="en-US" dirty="0"/>
          </a:p>
        </p:txBody>
      </p:sp>
      <p:sp>
        <p:nvSpPr>
          <p:cNvPr id="32" name="文本框 31"/>
          <p:cNvSpPr txBox="1"/>
          <p:nvPr/>
        </p:nvSpPr>
        <p:spPr>
          <a:xfrm>
            <a:off x="5449613" y="2853698"/>
            <a:ext cx="2028498" cy="369332"/>
          </a:xfrm>
          <a:prstGeom prst="rect">
            <a:avLst/>
          </a:prstGeom>
          <a:noFill/>
        </p:spPr>
        <p:txBody>
          <a:bodyPr wrap="square" rtlCol="0">
            <a:spAutoFit/>
          </a:bodyPr>
          <a:lstStyle/>
          <a:p>
            <a:r>
              <a:rPr lang="en-US" altLang="zh-CN" dirty="0" smtClean="0"/>
              <a:t>Os_lowest_prio+1</a:t>
            </a:r>
            <a:endParaRPr lang="zh-CN" altLang="en-US" dirty="0"/>
          </a:p>
        </p:txBody>
      </p:sp>
      <p:sp>
        <p:nvSpPr>
          <p:cNvPr id="33" name="文本框 32"/>
          <p:cNvSpPr txBox="1"/>
          <p:nvPr/>
        </p:nvSpPr>
        <p:spPr>
          <a:xfrm>
            <a:off x="6621516" y="3793834"/>
            <a:ext cx="5297215" cy="369332"/>
          </a:xfrm>
          <a:prstGeom prst="rect">
            <a:avLst/>
          </a:prstGeom>
          <a:noFill/>
        </p:spPr>
        <p:txBody>
          <a:bodyPr wrap="square" rtlCol="0">
            <a:spAutoFit/>
          </a:bodyPr>
          <a:lstStyle/>
          <a:p>
            <a:r>
              <a:rPr lang="zh-CN" altLang="en-US" dirty="0" smtClean="0"/>
              <a:t>一般</a:t>
            </a:r>
            <a:r>
              <a:rPr lang="en-US" altLang="zh-CN" dirty="0" smtClean="0"/>
              <a:t>C</a:t>
            </a:r>
            <a:r>
              <a:rPr lang="zh-CN" altLang="en-US" dirty="0" smtClean="0"/>
              <a:t>语言，</a:t>
            </a:r>
            <a:r>
              <a:rPr lang="en-US" altLang="zh-CN" dirty="0" smtClean="0"/>
              <a:t>a[0]=*a </a:t>
            </a:r>
            <a:r>
              <a:rPr lang="zh-CN" altLang="en-US" dirty="0" smtClean="0"/>
              <a:t>地址都是低于</a:t>
            </a:r>
            <a:r>
              <a:rPr lang="en-US" altLang="zh-CN" dirty="0" smtClean="0"/>
              <a:t>a[1]=(*p+1)</a:t>
            </a:r>
            <a:r>
              <a:rPr lang="zh-CN" altLang="en-US" dirty="0" smtClean="0"/>
              <a:t>的</a:t>
            </a:r>
            <a:endParaRPr lang="zh-CN" altLang="en-US" dirty="0"/>
          </a:p>
        </p:txBody>
      </p:sp>
      <p:grpSp>
        <p:nvGrpSpPr>
          <p:cNvPr id="46" name="组合 45"/>
          <p:cNvGrpSpPr/>
          <p:nvPr/>
        </p:nvGrpSpPr>
        <p:grpSpPr>
          <a:xfrm>
            <a:off x="3815255" y="3793834"/>
            <a:ext cx="2102069" cy="2685036"/>
            <a:chOff x="3815255" y="3793834"/>
            <a:chExt cx="2102069" cy="2685036"/>
          </a:xfrm>
        </p:grpSpPr>
        <p:sp>
          <p:nvSpPr>
            <p:cNvPr id="34" name="圆角矩形 33"/>
            <p:cNvSpPr/>
            <p:nvPr/>
          </p:nvSpPr>
          <p:spPr>
            <a:xfrm>
              <a:off x="3815255" y="3793834"/>
              <a:ext cx="1740995" cy="2685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852041" y="3901735"/>
              <a:ext cx="2065283" cy="369332"/>
            </a:xfrm>
            <a:prstGeom prst="rect">
              <a:avLst/>
            </a:prstGeom>
            <a:noFill/>
          </p:spPr>
          <p:txBody>
            <a:bodyPr wrap="square" rtlCol="0">
              <a:spAutoFit/>
            </a:bodyPr>
            <a:lstStyle/>
            <a:p>
              <a:r>
                <a:rPr lang="zh-CN" altLang="en-US" dirty="0" smtClean="0">
                  <a:solidFill>
                    <a:schemeClr val="bg1"/>
                  </a:solidFill>
                </a:rPr>
                <a:t>事件控制块指针</a:t>
              </a:r>
              <a:endParaRPr lang="zh-CN" altLang="en-US" dirty="0">
                <a:solidFill>
                  <a:schemeClr val="bg1"/>
                </a:solidFill>
              </a:endParaRPr>
            </a:p>
          </p:txBody>
        </p:sp>
        <p:sp>
          <p:nvSpPr>
            <p:cNvPr id="38" name="文本框 37"/>
            <p:cNvSpPr txBox="1"/>
            <p:nvPr/>
          </p:nvSpPr>
          <p:spPr>
            <a:xfrm>
              <a:off x="3852041" y="4334755"/>
              <a:ext cx="1313793" cy="369332"/>
            </a:xfrm>
            <a:prstGeom prst="rect">
              <a:avLst/>
            </a:prstGeom>
            <a:noFill/>
          </p:spPr>
          <p:txBody>
            <a:bodyPr wrap="square" rtlCol="0">
              <a:spAutoFit/>
            </a:bodyPr>
            <a:lstStyle/>
            <a:p>
              <a:r>
                <a:rPr lang="zh-CN" altLang="en-US" dirty="0" smtClean="0">
                  <a:solidFill>
                    <a:schemeClr val="bg1"/>
                  </a:solidFill>
                </a:rPr>
                <a:t>消息</a:t>
              </a:r>
              <a:r>
                <a:rPr lang="zh-CN" altLang="en-US" dirty="0">
                  <a:solidFill>
                    <a:schemeClr val="bg1"/>
                  </a:solidFill>
                </a:rPr>
                <a:t>指针</a:t>
              </a:r>
            </a:p>
          </p:txBody>
        </p:sp>
        <p:sp>
          <p:nvSpPr>
            <p:cNvPr id="39" name="文本框 38"/>
            <p:cNvSpPr txBox="1"/>
            <p:nvPr/>
          </p:nvSpPr>
          <p:spPr>
            <a:xfrm>
              <a:off x="3852041" y="4784340"/>
              <a:ext cx="1313793" cy="369332"/>
            </a:xfrm>
            <a:prstGeom prst="rect">
              <a:avLst/>
            </a:prstGeom>
            <a:noFill/>
          </p:spPr>
          <p:txBody>
            <a:bodyPr wrap="square" rtlCol="0">
              <a:spAutoFit/>
            </a:bodyPr>
            <a:lstStyle/>
            <a:p>
              <a:r>
                <a:rPr lang="zh-CN" altLang="en-US" dirty="0" smtClean="0">
                  <a:solidFill>
                    <a:schemeClr val="bg1"/>
                  </a:solidFill>
                </a:rPr>
                <a:t>删除标志</a:t>
              </a:r>
              <a:endParaRPr lang="zh-CN" altLang="en-US" dirty="0">
                <a:solidFill>
                  <a:schemeClr val="bg1"/>
                </a:solidFill>
              </a:endParaRPr>
            </a:p>
          </p:txBody>
        </p:sp>
        <p:sp>
          <p:nvSpPr>
            <p:cNvPr id="40" name="文本框 39"/>
            <p:cNvSpPr txBox="1"/>
            <p:nvPr/>
          </p:nvSpPr>
          <p:spPr>
            <a:xfrm>
              <a:off x="3852042" y="5204754"/>
              <a:ext cx="1502978" cy="369332"/>
            </a:xfrm>
            <a:prstGeom prst="rect">
              <a:avLst/>
            </a:prstGeom>
            <a:noFill/>
          </p:spPr>
          <p:txBody>
            <a:bodyPr wrap="square" rtlCol="0">
              <a:spAutoFit/>
            </a:bodyPr>
            <a:lstStyle/>
            <a:p>
              <a:r>
                <a:rPr lang="zh-CN" altLang="en-US" dirty="0" smtClean="0">
                  <a:solidFill>
                    <a:schemeClr val="bg1"/>
                  </a:solidFill>
                </a:rPr>
                <a:t>就绪表访问</a:t>
              </a:r>
              <a:endParaRPr lang="zh-CN" altLang="en-US" dirty="0">
                <a:solidFill>
                  <a:schemeClr val="bg1"/>
                </a:solidFill>
              </a:endParaRPr>
            </a:p>
          </p:txBody>
        </p:sp>
        <p:sp>
          <p:nvSpPr>
            <p:cNvPr id="41" name="文本框 40"/>
            <p:cNvSpPr txBox="1"/>
            <p:nvPr/>
          </p:nvSpPr>
          <p:spPr>
            <a:xfrm>
              <a:off x="3852040" y="5601431"/>
              <a:ext cx="1313793" cy="369332"/>
            </a:xfrm>
            <a:prstGeom prst="rect">
              <a:avLst/>
            </a:prstGeom>
            <a:noFill/>
          </p:spPr>
          <p:txBody>
            <a:bodyPr wrap="square" rtlCol="0">
              <a:spAutoFit/>
            </a:bodyPr>
            <a:lstStyle/>
            <a:p>
              <a:r>
                <a:rPr lang="zh-CN" altLang="en-US" dirty="0" smtClean="0">
                  <a:solidFill>
                    <a:schemeClr val="bg1"/>
                  </a:solidFill>
                </a:rPr>
                <a:t>任务状态</a:t>
              </a:r>
              <a:endParaRPr lang="zh-CN" altLang="en-US" dirty="0">
                <a:solidFill>
                  <a:schemeClr val="bg1"/>
                </a:solidFill>
              </a:endParaRPr>
            </a:p>
          </p:txBody>
        </p:sp>
        <p:sp>
          <p:nvSpPr>
            <p:cNvPr id="49" name="文本框 48"/>
            <p:cNvSpPr txBox="1"/>
            <p:nvPr/>
          </p:nvSpPr>
          <p:spPr>
            <a:xfrm>
              <a:off x="3852042" y="6051227"/>
              <a:ext cx="1502978" cy="369332"/>
            </a:xfrm>
            <a:prstGeom prst="rect">
              <a:avLst/>
            </a:prstGeom>
            <a:noFill/>
          </p:spPr>
          <p:txBody>
            <a:bodyPr wrap="square" rtlCol="0">
              <a:spAutoFit/>
            </a:bodyPr>
            <a:lstStyle/>
            <a:p>
              <a:r>
                <a:rPr lang="zh-CN" altLang="en-US" dirty="0" smtClean="0">
                  <a:solidFill>
                    <a:schemeClr val="bg1"/>
                  </a:solidFill>
                </a:rPr>
                <a:t>等待时间</a:t>
              </a:r>
              <a:endParaRPr lang="zh-CN" altLang="en-US" dirty="0">
                <a:solidFill>
                  <a:schemeClr val="bg1"/>
                </a:solidFill>
              </a:endParaRPr>
            </a:p>
          </p:txBody>
        </p:sp>
      </p:grpSp>
      <p:cxnSp>
        <p:nvCxnSpPr>
          <p:cNvPr id="43" name="直接箭头连接符 42"/>
          <p:cNvCxnSpPr/>
          <p:nvPr/>
        </p:nvCxnSpPr>
        <p:spPr>
          <a:xfrm>
            <a:off x="5460123" y="5862505"/>
            <a:ext cx="15818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7210096" y="4595829"/>
            <a:ext cx="4941015" cy="2087753"/>
          </a:xfrm>
          <a:prstGeom prst="rect">
            <a:avLst/>
          </a:prstGeom>
        </p:spPr>
      </p:pic>
    </p:spTree>
    <p:extLst>
      <p:ext uri="{BB962C8B-B14F-4D97-AF65-F5344CB8AC3E}">
        <p14:creationId xmlns:p14="http://schemas.microsoft.com/office/powerpoint/2010/main" val="174059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3614" y="934161"/>
            <a:ext cx="6810704" cy="726473"/>
          </a:xfrm>
        </p:spPr>
        <p:txBody>
          <a:bodyPr>
            <a:normAutofit/>
          </a:bodyPr>
          <a:lstStyle/>
          <a:p>
            <a:r>
              <a:rPr lang="zh-CN" altLang="en-US" sz="2400" b="1" i="1" dirty="0" smtClean="0"/>
              <a:t>邮箱结构</a:t>
            </a:r>
            <a:endParaRPr lang="zh-CN" altLang="en-US" sz="2400" dirty="0"/>
          </a:p>
        </p:txBody>
      </p:sp>
      <p:sp>
        <p:nvSpPr>
          <p:cNvPr id="4" name="文本框 3"/>
          <p:cNvSpPr txBox="1"/>
          <p:nvPr/>
        </p:nvSpPr>
        <p:spPr>
          <a:xfrm>
            <a:off x="3090042" y="1807779"/>
            <a:ext cx="604344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sp>
        <p:nvSpPr>
          <p:cNvPr id="5" name="标题 1"/>
          <p:cNvSpPr txBox="1">
            <a:spLocks/>
          </p:cNvSpPr>
          <p:nvPr/>
        </p:nvSpPr>
        <p:spPr>
          <a:xfrm>
            <a:off x="3090042" y="4202878"/>
            <a:ext cx="3142593"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消息队列结构</a:t>
            </a:r>
            <a:endParaRPr lang="zh-CN" altLang="en-US" sz="2400" dirty="0"/>
          </a:p>
        </p:txBody>
      </p:sp>
      <p:sp>
        <p:nvSpPr>
          <p:cNvPr id="6" name="文本框 5"/>
          <p:cNvSpPr txBox="1"/>
          <p:nvPr/>
        </p:nvSpPr>
        <p:spPr>
          <a:xfrm>
            <a:off x="3016471" y="4981902"/>
            <a:ext cx="6117020"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zh-CN" altLang="en-US" dirty="0" smtClean="0"/>
              <a:t>防止任务优先级反转的临时优先级值</a:t>
            </a:r>
            <a:endParaRPr lang="en-US" altLang="zh-CN" dirty="0" smtClean="0"/>
          </a:p>
        </p:txBody>
      </p:sp>
      <p:sp>
        <p:nvSpPr>
          <p:cNvPr id="7" name="文本框 6"/>
          <p:cNvSpPr txBox="1"/>
          <p:nvPr/>
        </p:nvSpPr>
        <p:spPr>
          <a:xfrm>
            <a:off x="252248" y="114011"/>
            <a:ext cx="3426372" cy="838884"/>
          </a:xfrm>
          <a:prstGeom prst="rect">
            <a:avLst/>
          </a:prstGeom>
          <a:noFill/>
        </p:spPr>
        <p:txBody>
          <a:bodyPr wrap="square" rtlCol="0">
            <a:spAutoFit/>
          </a:bodyPr>
          <a:lstStyle/>
          <a:p>
            <a:pPr>
              <a:lnSpc>
                <a:spcPct val="150000"/>
              </a:lnSpc>
            </a:pPr>
            <a:r>
              <a:rPr lang="zh-CN" altLang="en-US" sz="3600" b="1" dirty="0" smtClean="0"/>
              <a:t>任务通讯</a:t>
            </a:r>
          </a:p>
        </p:txBody>
      </p:sp>
    </p:spTree>
    <p:extLst>
      <p:ext uri="{BB962C8B-B14F-4D97-AF65-F5344CB8AC3E}">
        <p14:creationId xmlns:p14="http://schemas.microsoft.com/office/powerpoint/2010/main" val="42590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231" y="163292"/>
            <a:ext cx="3073055" cy="570079"/>
          </a:xfrm>
        </p:spPr>
        <p:txBody>
          <a:bodyPr>
            <a:normAutofit fontScale="90000"/>
          </a:bodyPr>
          <a:lstStyle/>
          <a:p>
            <a:r>
              <a:rPr lang="zh-CN" altLang="en-US" dirty="0" smtClean="0"/>
              <a:t>任务就绪表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12206731"/>
              </p:ext>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12453660"/>
              </p:ext>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5539629"/>
              </p:ext>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378192" cy="369332"/>
          </a:xfrm>
          <a:prstGeom prst="rect">
            <a:avLst/>
          </a:prstGeom>
          <a:noFill/>
        </p:spPr>
        <p:txBody>
          <a:bodyPr wrap="square" rtlCol="0">
            <a:spAutoFit/>
          </a:bodyPr>
          <a:lstStyle/>
          <a:p>
            <a:r>
              <a:rPr lang="en-US" altLang="zh-CN" b="1" dirty="0">
                <a:solidFill>
                  <a:srgbClr val="00B0F0"/>
                </a:solidFill>
              </a:rPr>
              <a:t>OSRdyGrp</a:t>
            </a:r>
            <a:endParaRPr lang="zh-CN" altLang="en-US" b="1" dirty="0">
              <a:solidFill>
                <a:srgbClr val="00B0F0"/>
              </a:solidFill>
            </a:endParaRPr>
          </a:p>
        </p:txBody>
      </p:sp>
      <p:sp>
        <p:nvSpPr>
          <p:cNvPr id="10" name="文本框 9"/>
          <p:cNvSpPr txBox="1"/>
          <p:nvPr/>
        </p:nvSpPr>
        <p:spPr>
          <a:xfrm>
            <a:off x="8929941" y="2934860"/>
            <a:ext cx="1276097" cy="646331"/>
          </a:xfrm>
          <a:prstGeom prst="rect">
            <a:avLst/>
          </a:prstGeom>
          <a:noFill/>
        </p:spPr>
        <p:txBody>
          <a:bodyPr wrap="square" rtlCol="0">
            <a:spAutoFit/>
          </a:bodyPr>
          <a:lstStyle/>
          <a:p>
            <a:r>
              <a:rPr lang="en-US" altLang="zh-CN" b="1" dirty="0">
                <a:solidFill>
                  <a:srgbClr val="00B0F0"/>
                </a:solidFill>
              </a:rPr>
              <a:t>OSRdyGrp[OSTCBY]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026543622"/>
              </p:ext>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a:solidFill>
                  <a:srgbClr val="92D050"/>
                </a:solidFill>
              </a:rPr>
              <a:t>OSTCBBitY</a:t>
            </a: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a:solidFill>
                  <a:srgbClr val="FFC000"/>
                </a:solidFill>
              </a:rPr>
              <a:t>OSTCBBitX</a:t>
            </a: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2" y="1470887"/>
            <a:ext cx="2330294"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7914769"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81300" y="1380355"/>
            <a:ext cx="2908017" cy="400110"/>
          </a:xfrm>
          <a:prstGeom prst="rect">
            <a:avLst/>
          </a:prstGeom>
        </p:spPr>
        <p:txBody>
          <a:bodyPr wrap="square">
            <a:spAutoFit/>
          </a:bodyPr>
          <a:lstStyle/>
          <a:p>
            <a:r>
              <a:rPr lang="zh-CN" altLang="en-US" sz="2000" b="1" dirty="0" smtClean="0"/>
              <a:t>一维数</a:t>
            </a:r>
            <a:r>
              <a:rPr lang="zh-CN" altLang="en-US" sz="2000" b="1" dirty="0"/>
              <a:t>组</a:t>
            </a:r>
            <a:r>
              <a:rPr lang="zh-CN" altLang="en-US" sz="2000" b="1" dirty="0" smtClean="0"/>
              <a:t>OSRdyTbl</a:t>
            </a:r>
            <a:endParaRPr lang="zh-CN" altLang="en-US" sz="2000" b="1" dirty="0"/>
          </a:p>
        </p:txBody>
      </p:sp>
      <p:cxnSp>
        <p:nvCxnSpPr>
          <p:cNvPr id="4" name="直接箭头连接符 3"/>
          <p:cNvCxnSpPr/>
          <p:nvPr/>
        </p:nvCxnSpPr>
        <p:spPr>
          <a:xfrm flipV="1">
            <a:off x="1877759" y="5898293"/>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96401" y="6321903"/>
            <a:ext cx="781358" cy="369332"/>
          </a:xfrm>
          <a:prstGeom prst="rect">
            <a:avLst/>
          </a:prstGeom>
          <a:noFill/>
        </p:spPr>
        <p:txBody>
          <a:bodyPr wrap="square" rtlCol="0">
            <a:spAutoFit/>
          </a:bodyPr>
          <a:lstStyle/>
          <a:p>
            <a:r>
              <a:rPr lang="zh-CN" altLang="en-US" dirty="0" smtClean="0"/>
              <a:t>掩码</a:t>
            </a:r>
            <a:endParaRPr lang="zh-CN" altLang="en-US" dirty="0"/>
          </a:p>
        </p:txBody>
      </p:sp>
      <p:sp>
        <p:nvSpPr>
          <p:cNvPr id="20" name="文本框 19"/>
          <p:cNvSpPr txBox="1"/>
          <p:nvPr/>
        </p:nvSpPr>
        <p:spPr>
          <a:xfrm>
            <a:off x="1096401" y="758990"/>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1" name="直接箭头连接符 20"/>
          <p:cNvCxnSpPr/>
          <p:nvPr/>
        </p:nvCxnSpPr>
        <p:spPr>
          <a:xfrm>
            <a:off x="1726478" y="1062354"/>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05301" y="215361"/>
            <a:ext cx="3310759"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
        <p:nvSpPr>
          <p:cNvPr id="6" name="文本框 5"/>
          <p:cNvSpPr txBox="1"/>
          <p:nvPr/>
        </p:nvSpPr>
        <p:spPr>
          <a:xfrm>
            <a:off x="411793" y="5424619"/>
            <a:ext cx="1754198" cy="382669"/>
          </a:xfrm>
          <a:prstGeom prst="rect">
            <a:avLst/>
          </a:prstGeom>
          <a:noFill/>
        </p:spPr>
        <p:txBody>
          <a:bodyPr wrap="square" rtlCol="0">
            <a:spAutoFit/>
          </a:bodyPr>
          <a:lstStyle/>
          <a:p>
            <a:pPr>
              <a:lnSpc>
                <a:spcPct val="150000"/>
              </a:lnSpc>
            </a:pPr>
            <a:r>
              <a:rPr lang="en-US" altLang="zh-CN" sz="1400" b="1" dirty="0" smtClean="0"/>
              <a:t>OSRdyTbl[OSTCBX]</a:t>
            </a:r>
            <a:endParaRPr lang="zh-CN" altLang="en-US" sz="1400" b="1" dirty="0" smtClean="0"/>
          </a:p>
        </p:txBody>
      </p:sp>
    </p:spTree>
    <p:extLst>
      <p:ext uri="{BB962C8B-B14F-4D97-AF65-F5344CB8AC3E}">
        <p14:creationId xmlns:p14="http://schemas.microsoft.com/office/powerpoint/2010/main" val="33617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324" y="257563"/>
            <a:ext cx="3073055" cy="570079"/>
          </a:xfrm>
        </p:spPr>
        <p:txBody>
          <a:bodyPr>
            <a:normAutofit fontScale="90000"/>
          </a:bodyPr>
          <a:lstStyle/>
          <a:p>
            <a:r>
              <a:rPr lang="zh-CN" altLang="en-US" dirty="0" smtClean="0"/>
              <a:t>任务等待表</a:t>
            </a:r>
            <a:endParaRPr lang="zh-CN" altLang="en-US" dirty="0"/>
          </a:p>
        </p:txBody>
      </p:sp>
      <p:graphicFrame>
        <p:nvGraphicFramePr>
          <p:cNvPr id="5" name="表格 4"/>
          <p:cNvGraphicFramePr>
            <a:graphicFrameLocks noGrp="1"/>
          </p:cNvGraphicFramePr>
          <p:nvPr>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802830" cy="369332"/>
          </a:xfrm>
          <a:prstGeom prst="rect">
            <a:avLst/>
          </a:prstGeom>
          <a:noFill/>
        </p:spPr>
        <p:txBody>
          <a:bodyPr wrap="square" rtlCol="0">
            <a:spAutoFit/>
          </a:bodyPr>
          <a:lstStyle/>
          <a:p>
            <a:r>
              <a:rPr lang="en-US" altLang="zh-CN" b="1" dirty="0" err="1" smtClean="0">
                <a:solidFill>
                  <a:srgbClr val="00B0F0"/>
                </a:solidFill>
              </a:rPr>
              <a:t>OSEventGrp</a:t>
            </a:r>
            <a:endParaRPr lang="zh-CN" altLang="en-US" b="1" dirty="0">
              <a:solidFill>
                <a:srgbClr val="00B0F0"/>
              </a:solidFill>
            </a:endParaRPr>
          </a:p>
        </p:txBody>
      </p:sp>
      <p:sp>
        <p:nvSpPr>
          <p:cNvPr id="10" name="文本框 9"/>
          <p:cNvSpPr txBox="1"/>
          <p:nvPr/>
        </p:nvSpPr>
        <p:spPr>
          <a:xfrm>
            <a:off x="8826964" y="2930411"/>
            <a:ext cx="1486313" cy="646331"/>
          </a:xfrm>
          <a:prstGeom prst="rect">
            <a:avLst/>
          </a:prstGeom>
          <a:noFill/>
        </p:spPr>
        <p:txBody>
          <a:bodyPr wrap="square" rtlCol="0">
            <a:spAutoFit/>
          </a:bodyPr>
          <a:lstStyle/>
          <a:p>
            <a:r>
              <a:rPr lang="en-US" altLang="zh-CN" b="1" dirty="0" err="1">
                <a:solidFill>
                  <a:srgbClr val="00B0F0"/>
                </a:solidFill>
              </a:rPr>
              <a:t>OSEventGrp</a:t>
            </a:r>
            <a:endParaRPr lang="en-US" altLang="zh-CN" b="1" dirty="0">
              <a:solidFill>
                <a:srgbClr val="00B0F0"/>
              </a:solidFill>
            </a:endParaRPr>
          </a:p>
          <a:p>
            <a:r>
              <a:rPr lang="en-US" altLang="zh-CN" b="1" dirty="0" smtClean="0">
                <a:solidFill>
                  <a:srgbClr val="00B0F0"/>
                </a:solidFill>
              </a:rPr>
              <a:t>[</a:t>
            </a:r>
            <a:r>
              <a:rPr lang="en-US" altLang="zh-CN" b="1" dirty="0">
                <a:solidFill>
                  <a:srgbClr val="00B0F0"/>
                </a:solidFill>
              </a:rPr>
              <a:t>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smtClean="0">
                <a:solidFill>
                  <a:srgbClr val="92D050"/>
                </a:solidFill>
              </a:rPr>
              <a:t>OSTCBBitY</a:t>
            </a:r>
            <a:endParaRPr lang="zh-CN" altLang="en-US" b="1" dirty="0">
              <a:solidFill>
                <a:srgbClr val="92D050"/>
              </a:solidFill>
            </a:endParaRP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smtClean="0">
                <a:solidFill>
                  <a:srgbClr val="FFC000"/>
                </a:solidFill>
              </a:rPr>
              <a:t>OSTCBBitX</a:t>
            </a:r>
            <a:endParaRPr lang="zh-CN" altLang="en-US" b="1" dirty="0">
              <a:solidFill>
                <a:srgbClr val="FFC000"/>
              </a:solidFill>
            </a:endParaRP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1" y="1470887"/>
            <a:ext cx="2497015"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8081490"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639830" cy="400110"/>
          </a:xfrm>
          <a:prstGeom prst="rect">
            <a:avLst/>
          </a:prstGeom>
        </p:spPr>
        <p:txBody>
          <a:bodyPr wrap="square">
            <a:spAutoFit/>
          </a:bodyPr>
          <a:lstStyle/>
          <a:p>
            <a:r>
              <a:rPr lang="zh-CN" altLang="en-US" sz="2000" b="1" dirty="0" smtClean="0"/>
              <a:t>OS</a:t>
            </a:r>
            <a:r>
              <a:rPr lang="en-US" altLang="zh-CN" sz="2000" b="1" dirty="0" smtClean="0"/>
              <a:t>Event</a:t>
            </a:r>
            <a:r>
              <a:rPr lang="zh-CN" altLang="en-US" sz="2000" b="1" dirty="0" smtClean="0"/>
              <a:t>Tbl</a:t>
            </a:r>
            <a:endParaRPr lang="zh-CN" altLang="en-US" sz="2000" b="1" dirty="0"/>
          </a:p>
        </p:txBody>
      </p:sp>
      <p:sp>
        <p:nvSpPr>
          <p:cNvPr id="19" name="文本框 18"/>
          <p:cNvSpPr txBox="1"/>
          <p:nvPr/>
        </p:nvSpPr>
        <p:spPr>
          <a:xfrm>
            <a:off x="1096401" y="803319"/>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0" name="直接箭头连接符 19"/>
          <p:cNvCxnSpPr/>
          <p:nvPr/>
        </p:nvCxnSpPr>
        <p:spPr>
          <a:xfrm>
            <a:off x="1726478" y="112500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863379" y="5821690"/>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6401" y="6254544"/>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3" name="直接箭头连接符 22"/>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62704" y="210207"/>
            <a:ext cx="3584028" cy="369332"/>
          </a:xfrm>
          <a:prstGeom prst="rect">
            <a:avLst/>
          </a:prstGeom>
          <a:noFill/>
        </p:spPr>
        <p:txBody>
          <a:bodyPr wrap="square" rtlCol="0">
            <a:spAutoFit/>
          </a:bodyPr>
          <a:lstStyle/>
          <a:p>
            <a:r>
              <a:rPr lang="zh-CN" altLang="en-US" dirty="0" smtClean="0"/>
              <a:t>内核从这里选择任务</a:t>
            </a:r>
            <a:r>
              <a:rPr lang="zh-CN" altLang="en-US" dirty="0" smtClean="0"/>
              <a:t>进行</a:t>
            </a:r>
            <a:r>
              <a:rPr lang="zh-CN" altLang="en-US" dirty="0"/>
              <a:t>就绪表</a:t>
            </a:r>
            <a:endParaRPr lang="zh-CN" altLang="en-US" dirty="0"/>
          </a:p>
        </p:txBody>
      </p:sp>
    </p:spTree>
    <p:extLst>
      <p:ext uri="{BB962C8B-B14F-4D97-AF65-F5344CB8AC3E}">
        <p14:creationId xmlns:p14="http://schemas.microsoft.com/office/powerpoint/2010/main" val="77345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703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任务的状态分析</a:t>
            </a:r>
            <a:endParaRPr lang="zh-CN" altLang="en-US" sz="3600" dirty="0"/>
          </a:p>
        </p:txBody>
      </p:sp>
      <p:sp>
        <p:nvSpPr>
          <p:cNvPr id="4" name="文本框 3"/>
          <p:cNvSpPr txBox="1"/>
          <p:nvPr/>
        </p:nvSpPr>
        <p:spPr>
          <a:xfrm>
            <a:off x="291663" y="966951"/>
            <a:ext cx="11477297" cy="5493812"/>
          </a:xfrm>
          <a:prstGeom prst="rect">
            <a:avLst/>
          </a:prstGeom>
          <a:noFill/>
        </p:spPr>
        <p:txBody>
          <a:bodyPr wrap="square" rtlCol="0">
            <a:spAutoFit/>
          </a:bodyPr>
          <a:lstStyle/>
          <a:p>
            <a:pPr>
              <a:lnSpc>
                <a:spcPct val="150000"/>
              </a:lnSpc>
            </a:pPr>
            <a:r>
              <a:rPr lang="zh-CN" altLang="en-US" dirty="0" smtClean="0"/>
              <a:t>任务首先需要有个定义，是能够</a:t>
            </a:r>
            <a:r>
              <a:rPr lang="zh-CN" altLang="en-US" dirty="0" smtClean="0">
                <a:solidFill>
                  <a:schemeClr val="accent1"/>
                </a:solidFill>
              </a:rPr>
              <a:t>执行某种功能的单元</a:t>
            </a:r>
            <a:r>
              <a:rPr lang="zh-CN" altLang="en-US" dirty="0" smtClean="0"/>
              <a:t>。</a:t>
            </a:r>
            <a:endParaRPr lang="en-US" altLang="zh-CN" dirty="0" smtClean="0"/>
          </a:p>
          <a:p>
            <a:pPr>
              <a:lnSpc>
                <a:spcPct val="150000"/>
              </a:lnSpc>
            </a:pPr>
            <a:r>
              <a:rPr lang="zh-CN" altLang="en-US" dirty="0" smtClean="0"/>
              <a:t>计算机术语中进程还是线程主要区分点是是否有私有空间</a:t>
            </a:r>
            <a:r>
              <a:rPr lang="en-US" altLang="zh-CN" dirty="0" smtClean="0"/>
              <a:t>(</a:t>
            </a:r>
            <a:r>
              <a:rPr lang="zh-CN" altLang="en-US" dirty="0" smtClean="0"/>
              <a:t>不是私有变量！！！</a:t>
            </a:r>
            <a:r>
              <a:rPr lang="en-US" altLang="zh-CN" dirty="0" smtClean="0"/>
              <a:t>)</a:t>
            </a:r>
            <a:r>
              <a:rPr lang="zh-CN" altLang="en-US" dirty="0" smtClean="0"/>
              <a:t>，比较简单的操作系统中任务被定义为线程即一个</a:t>
            </a:r>
            <a:r>
              <a:rPr lang="zh-CN" altLang="en-US" b="1" dirty="0" smtClean="0">
                <a:solidFill>
                  <a:schemeClr val="accent1"/>
                </a:solidFill>
              </a:rPr>
              <a:t>函数</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smtClean="0"/>
              <a:t>由于是操作系统的内核在自动的实现任务调度，所以操作系统如果不认识这个任务</a:t>
            </a:r>
            <a:r>
              <a:rPr lang="en-US" altLang="zh-CN" dirty="0"/>
              <a:t>(</a:t>
            </a:r>
            <a:r>
              <a:rPr lang="zh-CN" altLang="en-US" dirty="0" smtClean="0"/>
              <a:t>函数</a:t>
            </a:r>
            <a:r>
              <a:rPr lang="en-US" altLang="zh-CN" dirty="0" smtClean="0"/>
              <a:t>, </a:t>
            </a:r>
            <a:r>
              <a:rPr lang="zh-CN" altLang="en-US" dirty="0" smtClean="0"/>
              <a:t>下同</a:t>
            </a:r>
            <a:r>
              <a:rPr lang="en-US" altLang="zh-CN" dirty="0"/>
              <a:t>) </a:t>
            </a:r>
            <a:r>
              <a:rPr lang="zh-CN" altLang="en-US" dirty="0" smtClean="0"/>
              <a:t>，那么任务就不可能被调用，认识任务的方式一般都是人为在启动操作系统之前传递给操作系统的。</a:t>
            </a:r>
            <a:r>
              <a:rPr lang="en-US" altLang="zh-CN" dirty="0" smtClean="0"/>
              <a:t>(</a:t>
            </a:r>
            <a:r>
              <a:rPr lang="en-US" altLang="zh-CN" dirty="0" err="1" smtClean="0"/>
              <a:t>ucos</a:t>
            </a:r>
            <a:r>
              <a:rPr lang="zh-CN" altLang="en-US" dirty="0" smtClean="0"/>
              <a:t>中的</a:t>
            </a:r>
            <a:r>
              <a:rPr lang="en-US" altLang="zh-CN" dirty="0" err="1" smtClean="0"/>
              <a:t>TaskCreate</a:t>
            </a:r>
            <a:r>
              <a:rPr lang="en-US" altLang="zh-CN" dirty="0" smtClean="0"/>
              <a:t>)</a:t>
            </a:r>
            <a:r>
              <a:rPr lang="zh-CN" altLang="en-US" dirty="0" smtClean="0"/>
              <a:t>，所以任务没有被认识之前的必须有一个状态，叫做</a:t>
            </a:r>
            <a:r>
              <a:rPr lang="zh-CN" altLang="en-US" b="1" dirty="0" smtClean="0">
                <a:solidFill>
                  <a:schemeClr val="accent1"/>
                </a:solidFill>
              </a:rPr>
              <a:t>睡眠状态</a:t>
            </a:r>
            <a:r>
              <a:rPr lang="zh-CN" altLang="en-US" dirty="0" smtClean="0"/>
              <a:t>，还没起来和操作系统打招呼呢。</a:t>
            </a:r>
            <a:endParaRPr lang="en-US" altLang="zh-CN" dirty="0" smtClean="0"/>
          </a:p>
          <a:p>
            <a:pPr marL="285750" indent="-285750">
              <a:lnSpc>
                <a:spcPct val="150000"/>
              </a:lnSpc>
              <a:buFont typeface="Arial" panose="020B0604020202020204" pitchFamily="34" charset="0"/>
              <a:buChar char="•"/>
            </a:pPr>
            <a:r>
              <a:rPr lang="zh-CN" altLang="en-US" dirty="0" smtClean="0"/>
              <a:t>对于认识的任务，操作系统</a:t>
            </a:r>
            <a:r>
              <a:rPr lang="zh-CN" altLang="en-US" dirty="0"/>
              <a:t>不可能同时调用几个</a:t>
            </a:r>
            <a:r>
              <a:rPr lang="zh-CN" altLang="en-US" dirty="0" smtClean="0"/>
              <a:t>任务，</a:t>
            </a:r>
            <a:r>
              <a:rPr lang="zh-CN" altLang="en-US" dirty="0"/>
              <a:t>所以任务必须有</a:t>
            </a:r>
            <a:r>
              <a:rPr lang="zh-CN" altLang="en-US" b="1" dirty="0" smtClean="0">
                <a:solidFill>
                  <a:schemeClr val="accent1"/>
                </a:solidFill>
              </a:rPr>
              <a:t>等待</a:t>
            </a:r>
            <a:r>
              <a:rPr lang="en-US" altLang="zh-CN" b="1" dirty="0" smtClean="0">
                <a:solidFill>
                  <a:schemeClr val="accent1"/>
                </a:solidFill>
              </a:rPr>
              <a:t>CPU</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a:t>任务有的时候需要调用系统的资源，但是如果其他任务之前也正在调用该资源，那么可能会违反可重入的代码原则，不同情况下代码的输出结果不同，就会出现致命的错误，所以无法得到资源的任务不能运行时，只能退出运行状态等待资源。这种</a:t>
            </a:r>
            <a:r>
              <a:rPr lang="zh-CN" altLang="en-US" dirty="0" smtClean="0"/>
              <a:t>状态叫</a:t>
            </a:r>
            <a:r>
              <a:rPr lang="zh-CN" altLang="en-US" b="1" dirty="0" smtClean="0">
                <a:solidFill>
                  <a:schemeClr val="accent1"/>
                </a:solidFill>
              </a:rPr>
              <a:t>等待资源和</a:t>
            </a:r>
            <a:r>
              <a:rPr lang="en-US" altLang="zh-CN" b="1" dirty="0" smtClean="0">
                <a:solidFill>
                  <a:schemeClr val="accent1"/>
                </a:solidFill>
              </a:rPr>
              <a:t>CPU</a:t>
            </a:r>
            <a:r>
              <a:rPr lang="zh-CN" altLang="en-US" b="1" dirty="0" smtClean="0">
                <a:solidFill>
                  <a:schemeClr val="accent1"/>
                </a:solidFill>
              </a:rPr>
              <a:t>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任务正在执行时，也是一个状态，可以称为</a:t>
            </a:r>
            <a:r>
              <a:rPr lang="zh-CN" altLang="en-US" b="1" dirty="0" smtClean="0">
                <a:solidFill>
                  <a:schemeClr val="accent1"/>
                </a:solidFill>
              </a:rPr>
              <a:t>运行状态</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为了防止单个任务一直占据</a:t>
            </a:r>
            <a:r>
              <a:rPr lang="en-US" altLang="zh-CN" dirty="0" smtClean="0"/>
              <a:t>CPU</a:t>
            </a:r>
            <a:r>
              <a:rPr lang="zh-CN" altLang="en-US" dirty="0" smtClean="0"/>
              <a:t>，或者为了等待一定的时间，我们需要</a:t>
            </a:r>
            <a:r>
              <a:rPr lang="en-US" altLang="zh-CN" dirty="0" smtClean="0"/>
              <a:t>delay</a:t>
            </a:r>
            <a:r>
              <a:rPr lang="zh-CN" altLang="en-US" dirty="0" smtClean="0"/>
              <a:t>一些时间，此时任务处于</a:t>
            </a:r>
            <a:r>
              <a:rPr lang="zh-CN" altLang="en-US" b="1" dirty="0" smtClean="0">
                <a:solidFill>
                  <a:srgbClr val="00B0F0"/>
                </a:solidFill>
              </a:rPr>
              <a:t>延迟状态</a:t>
            </a:r>
            <a:endParaRPr lang="en-US" altLang="zh-CN" b="1" dirty="0" smtClean="0">
              <a:solidFill>
                <a:srgbClr val="00B0F0"/>
              </a:solidFill>
            </a:endParaRPr>
          </a:p>
        </p:txBody>
      </p:sp>
      <p:sp>
        <p:nvSpPr>
          <p:cNvPr id="5" name="标题 1"/>
          <p:cNvSpPr txBox="1">
            <a:spLocks/>
          </p:cNvSpPr>
          <p:nvPr/>
        </p:nvSpPr>
        <p:spPr>
          <a:xfrm rot="21186925">
            <a:off x="7538530" y="459470"/>
            <a:ext cx="3311160" cy="48347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rgbClr val="00B050"/>
                </a:solidFill>
                <a:latin typeface="华文行楷" panose="02010800040101010101" pitchFamily="2" charset="-122"/>
                <a:ea typeface="华文行楷" panose="02010800040101010101" pitchFamily="2" charset="-122"/>
              </a:rPr>
              <a:t>假如你是设计师？</a:t>
            </a:r>
            <a:endParaRPr lang="zh-CN" altLang="en-US" sz="3600" b="1"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09536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任务控制块结构体分析</a:t>
            </a:r>
            <a:endParaRPr lang="zh-CN" altLang="en-US" sz="3600" dirty="0"/>
          </a:p>
        </p:txBody>
      </p:sp>
      <p:sp>
        <p:nvSpPr>
          <p:cNvPr id="3" name="文本框 2"/>
          <p:cNvSpPr txBox="1"/>
          <p:nvPr/>
        </p:nvSpPr>
        <p:spPr>
          <a:xfrm>
            <a:off x="291663" y="2199401"/>
            <a:ext cx="11508828"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任务人名 </a:t>
            </a:r>
            <a:r>
              <a:rPr lang="en-US" altLang="zh-CN" dirty="0" smtClean="0"/>
              <a:t>—— </a:t>
            </a:r>
            <a:r>
              <a:rPr lang="zh-CN" altLang="en-US" dirty="0" smtClean="0"/>
              <a:t>人可以读懂的名称</a:t>
            </a:r>
            <a:endParaRPr lang="en-US" altLang="zh-CN" dirty="0" smtClean="0"/>
          </a:p>
          <a:p>
            <a:pPr marL="285750" indent="-285750">
              <a:lnSpc>
                <a:spcPct val="150000"/>
              </a:lnSpc>
              <a:buFont typeface="Arial" panose="020B0604020202020204" pitchFamily="34" charset="0"/>
              <a:buChar char="•"/>
            </a:pPr>
            <a:r>
              <a:rPr lang="zh-CN" altLang="en-US" dirty="0" smtClean="0"/>
              <a:t>任务运行基本环境 </a:t>
            </a:r>
            <a:r>
              <a:rPr lang="en-US" altLang="zh-CN" dirty="0" smtClean="0"/>
              <a:t>—— </a:t>
            </a:r>
            <a:r>
              <a:rPr lang="zh-CN" altLang="en-US" dirty="0" smtClean="0"/>
              <a:t>指向代码块的指针</a:t>
            </a:r>
            <a:r>
              <a:rPr lang="en-US" altLang="zh-CN" dirty="0" smtClean="0"/>
              <a:t>(</a:t>
            </a:r>
            <a:r>
              <a:rPr lang="zh-CN" altLang="en-US" dirty="0" smtClean="0"/>
              <a:t>上次任务调度时的</a:t>
            </a:r>
            <a:r>
              <a:rPr lang="en-US" altLang="zh-CN" dirty="0" smtClean="0"/>
              <a:t>PC</a:t>
            </a:r>
            <a:r>
              <a:rPr lang="zh-CN" altLang="en-US" dirty="0" smtClean="0"/>
              <a:t>值</a:t>
            </a:r>
            <a:r>
              <a:rPr lang="en-US" altLang="zh-CN" dirty="0" smtClean="0"/>
              <a:t>)</a:t>
            </a:r>
            <a:r>
              <a:rPr lang="zh-CN" altLang="en-US" dirty="0" smtClean="0"/>
              <a:t>，寄存器值存储区</a:t>
            </a:r>
            <a:r>
              <a:rPr lang="en-US" altLang="zh-CN" dirty="0" smtClean="0"/>
              <a:t>(</a:t>
            </a:r>
            <a:r>
              <a:rPr lang="zh-CN" altLang="en-US" dirty="0" smtClean="0"/>
              <a:t>一般为栈，也可以是数组</a:t>
            </a:r>
            <a:r>
              <a:rPr lang="en-US" altLang="zh-CN" dirty="0" smtClean="0"/>
              <a:t>)</a:t>
            </a:r>
            <a:r>
              <a:rPr lang="zh-CN" altLang="en-US" dirty="0" smtClean="0"/>
              <a:t>。有了这些数据，就可以完全的实现上次任务执行的运行环境</a:t>
            </a:r>
            <a:endParaRPr lang="en-US" altLang="zh-CN" dirty="0" smtClean="0"/>
          </a:p>
          <a:p>
            <a:pPr marL="285750" indent="-285750">
              <a:lnSpc>
                <a:spcPct val="150000"/>
              </a:lnSpc>
              <a:buFont typeface="Arial" panose="020B0604020202020204" pitchFamily="34" charset="0"/>
              <a:buChar char="•"/>
            </a:pPr>
            <a:r>
              <a:rPr lang="zh-CN" altLang="en-US" dirty="0" smtClean="0"/>
              <a:t>任务状态指示 </a:t>
            </a:r>
            <a:r>
              <a:rPr lang="en-US" altLang="zh-CN" dirty="0" smtClean="0"/>
              <a:t>—— </a:t>
            </a:r>
            <a:r>
              <a:rPr lang="zh-CN" altLang="en-US" dirty="0" smtClean="0"/>
              <a:t>用于内核检查任务的状态，</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运行</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smtClean="0"/>
              <a:t>任务挂起指示</a:t>
            </a:r>
            <a:r>
              <a:rPr lang="en-US" altLang="zh-CN" dirty="0" smtClean="0"/>
              <a:t>—— </a:t>
            </a:r>
            <a:r>
              <a:rPr lang="zh-CN" altLang="en-US" dirty="0" smtClean="0"/>
              <a:t>有时候我们不希望任务被删除，但是暂时不需要运行，可以挂起。其他任务中使之不挂起。当然这个任务可以用锁实现，但是锁是比较宝贵的资源。</a:t>
            </a:r>
            <a:endParaRPr lang="en-US" altLang="zh-CN" dirty="0"/>
          </a:p>
          <a:p>
            <a:pPr marL="285750" indent="-285750">
              <a:lnSpc>
                <a:spcPct val="150000"/>
              </a:lnSpc>
              <a:buFont typeface="Arial" panose="020B0604020202020204" pitchFamily="34" charset="0"/>
              <a:buChar char="•"/>
            </a:pPr>
            <a:r>
              <a:rPr lang="zh-CN" altLang="en-US" dirty="0" smtClean="0"/>
              <a:t>任务临时变量存储 </a:t>
            </a:r>
            <a:r>
              <a:rPr lang="en-US" altLang="zh-CN" dirty="0" smtClean="0"/>
              <a:t>—— </a:t>
            </a:r>
            <a:r>
              <a:rPr lang="zh-CN" altLang="en-US" dirty="0" smtClean="0"/>
              <a:t>编译器默认为栈</a:t>
            </a:r>
            <a:endParaRPr lang="en-US" altLang="zh-CN" dirty="0" smtClean="0"/>
          </a:p>
          <a:p>
            <a:pPr marL="285750" indent="-285750">
              <a:lnSpc>
                <a:spcPct val="150000"/>
              </a:lnSpc>
              <a:buFont typeface="Arial" panose="020B0604020202020204" pitchFamily="34" charset="0"/>
              <a:buChar char="•"/>
            </a:pPr>
            <a:r>
              <a:rPr lang="zh-CN" altLang="en-US" dirty="0" smtClean="0"/>
              <a:t>指向其他任务控制块的指针 </a:t>
            </a:r>
            <a:r>
              <a:rPr lang="en-US" altLang="zh-CN" dirty="0" smtClean="0"/>
              <a:t>—— </a:t>
            </a:r>
            <a:r>
              <a:rPr lang="zh-CN" altLang="en-US" dirty="0" smtClean="0"/>
              <a:t>便于操作系统遍历任务名片，更新状态</a:t>
            </a:r>
            <a:endParaRPr lang="en-US" altLang="zh-CN" dirty="0" smtClean="0"/>
          </a:p>
          <a:p>
            <a:pPr marL="285750" indent="-285750">
              <a:lnSpc>
                <a:spcPct val="150000"/>
              </a:lnSpc>
              <a:buFont typeface="Arial" panose="020B0604020202020204" pitchFamily="34" charset="0"/>
              <a:buChar char="•"/>
            </a:pPr>
            <a:r>
              <a:rPr lang="zh-CN" altLang="en-US" dirty="0"/>
              <a:t>延迟</a:t>
            </a:r>
            <a:r>
              <a:rPr lang="zh-CN" altLang="en-US" dirty="0" smtClean="0"/>
              <a:t>状态 </a:t>
            </a:r>
            <a:r>
              <a:rPr lang="en-US" altLang="zh-CN" dirty="0" smtClean="0"/>
              <a:t>—— </a:t>
            </a:r>
            <a:r>
              <a:rPr lang="zh-CN" altLang="en-US" dirty="0" smtClean="0"/>
              <a:t>延迟时间节拍。便于延迟结束之后调度回来。</a:t>
            </a:r>
            <a:endParaRPr lang="en-US" altLang="zh-CN" dirty="0" smtClean="0"/>
          </a:p>
        </p:txBody>
      </p:sp>
      <p:sp>
        <p:nvSpPr>
          <p:cNvPr id="7" name="矩形 6"/>
          <p:cNvSpPr/>
          <p:nvPr/>
        </p:nvSpPr>
        <p:spPr>
          <a:xfrm>
            <a:off x="377570" y="1149652"/>
            <a:ext cx="8263801" cy="646331"/>
          </a:xfrm>
          <a:prstGeom prst="rect">
            <a:avLst/>
          </a:prstGeom>
        </p:spPr>
        <p:txBody>
          <a:bodyPr wrap="none">
            <a:spAutoFit/>
          </a:bodyPr>
          <a:lstStyle/>
          <a:p>
            <a:r>
              <a:rPr lang="zh-CN" altLang="en-US" dirty="0" smtClean="0"/>
              <a:t>任务控制块是操作系统认识任务的重要名片，必须包含任务的所有特性和状态，</a:t>
            </a:r>
            <a:endParaRPr lang="en-US" altLang="zh-CN" dirty="0" smtClean="0"/>
          </a:p>
          <a:p>
            <a:r>
              <a:rPr lang="zh-CN" altLang="en-US" dirty="0" smtClean="0"/>
              <a:t>使得操作系统能够快速了解任务的状态，并立刻做出调度判断</a:t>
            </a:r>
            <a:endParaRPr lang="zh-CN" altLang="en-US" dirty="0"/>
          </a:p>
        </p:txBody>
      </p:sp>
    </p:spTree>
    <p:extLst>
      <p:ext uri="{BB962C8B-B14F-4D97-AF65-F5344CB8AC3E}">
        <p14:creationId xmlns:p14="http://schemas.microsoft.com/office/powerpoint/2010/main" val="205160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96538514"/>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036424" y="2967074"/>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9" name="矩形 8"/>
          <p:cNvSpPr/>
          <p:nvPr/>
        </p:nvSpPr>
        <p:spPr>
          <a:xfrm>
            <a:off x="4518830" y="86737"/>
            <a:ext cx="3581678" cy="646331"/>
          </a:xfrm>
          <a:prstGeom prst="rect">
            <a:avLst/>
          </a:prstGeom>
        </p:spPr>
        <p:txBody>
          <a:bodyPr wrap="square">
            <a:spAutoFit/>
          </a:bodyPr>
          <a:lstStyle/>
          <a:p>
            <a:r>
              <a:rPr lang="zh-CN" altLang="en-US" dirty="0" smtClean="0"/>
              <a:t>系统为任务配备了任务控制块且在任务就绪表中进行了就绪登记</a:t>
            </a:r>
            <a:endParaRPr lang="zh-CN" altLang="en-US" dirty="0"/>
          </a:p>
        </p:txBody>
      </p:sp>
      <p:sp>
        <p:nvSpPr>
          <p:cNvPr id="11" name="矩形 10"/>
          <p:cNvSpPr/>
          <p:nvPr/>
        </p:nvSpPr>
        <p:spPr>
          <a:xfrm>
            <a:off x="1381358" y="2920908"/>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732725" y="6021578"/>
            <a:ext cx="4066391" cy="923330"/>
          </a:xfrm>
          <a:prstGeom prst="rect">
            <a:avLst/>
          </a:prstGeom>
        </p:spPr>
        <p:txBody>
          <a:bodyPr wrap="square">
            <a:spAutoFit/>
          </a:bodyPr>
          <a:lstStyle/>
          <a:p>
            <a:r>
              <a:rPr lang="zh-CN" altLang="en-US" dirty="0" smtClean="0"/>
              <a:t>正在运行的任务，需要等待一段时间或需要等待一个事件发生再运行时</a:t>
            </a:r>
            <a:endParaRPr lang="en-US" altLang="zh-CN" dirty="0" smtClean="0"/>
          </a:p>
          <a:p>
            <a:r>
              <a:rPr lang="en-US" altLang="zh-CN" dirty="0" smtClean="0"/>
              <a:t>Pending or Suspended</a:t>
            </a:r>
            <a:endParaRPr lang="zh-CN" altLang="en-US" dirty="0"/>
          </a:p>
        </p:txBody>
      </p:sp>
      <p:sp>
        <p:nvSpPr>
          <p:cNvPr id="13" name="矩形 12"/>
          <p:cNvSpPr/>
          <p:nvPr/>
        </p:nvSpPr>
        <p:spPr>
          <a:xfrm>
            <a:off x="7754984" y="5731996"/>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5265" y="1204857"/>
            <a:ext cx="899438" cy="89288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84724" y="1174568"/>
            <a:ext cx="946673" cy="92317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412018" y="872003"/>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15784" y="3420932"/>
            <a:ext cx="742276" cy="12694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894729" y="2862406"/>
            <a:ext cx="2667897" cy="1838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4728" y="2628303"/>
            <a:ext cx="2714791" cy="390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86692" y="872003"/>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864728" y="3105574"/>
            <a:ext cx="2364411" cy="159551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980791" y="1733007"/>
            <a:ext cx="1241332" cy="296808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885228" y="3349412"/>
            <a:ext cx="1763460" cy="159484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21071998">
            <a:off x="7264768" y="3962170"/>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2" name="矩形 41"/>
          <p:cNvSpPr/>
          <p:nvPr/>
        </p:nvSpPr>
        <p:spPr>
          <a:xfrm rot="1715099">
            <a:off x="7406092" y="1068048"/>
            <a:ext cx="1620957" cy="646331"/>
          </a:xfrm>
          <a:prstGeom prst="rect">
            <a:avLst/>
          </a:prstGeom>
        </p:spPr>
        <p:txBody>
          <a:bodyPr wrap="none">
            <a:spAutoFit/>
          </a:bodyPr>
          <a:lstStyle/>
          <a:p>
            <a:pPr algn="ctr"/>
            <a:r>
              <a:rPr lang="zh-CN" altLang="en-US" dirty="0" smtClean="0">
                <a:solidFill>
                  <a:srgbClr val="7030A0"/>
                </a:solidFill>
              </a:rPr>
              <a:t>就绪表中登记</a:t>
            </a:r>
            <a:r>
              <a:rPr lang="en-US" altLang="zh-CN" dirty="0" smtClean="0">
                <a:solidFill>
                  <a:srgbClr val="7030A0"/>
                </a:solidFill>
              </a:rPr>
              <a:t>,</a:t>
            </a:r>
          </a:p>
          <a:p>
            <a:pPr algn="ctr"/>
            <a:r>
              <a:rPr lang="zh-CN" altLang="en-US" dirty="0" smtClean="0">
                <a:solidFill>
                  <a:srgbClr val="7030A0"/>
                </a:solidFill>
              </a:rPr>
              <a:t>分配</a:t>
            </a:r>
            <a:r>
              <a:rPr lang="en-US" altLang="zh-CN" dirty="0" smtClean="0">
                <a:solidFill>
                  <a:srgbClr val="7030A0"/>
                </a:solidFill>
              </a:rPr>
              <a:t>TCB</a:t>
            </a:r>
            <a:endParaRPr lang="zh-CN" altLang="en-US" dirty="0">
              <a:solidFill>
                <a:srgbClr val="7030A0"/>
              </a:solidFill>
            </a:endParaRPr>
          </a:p>
        </p:txBody>
      </p:sp>
      <p:sp>
        <p:nvSpPr>
          <p:cNvPr id="43" name="矩形 42"/>
          <p:cNvSpPr/>
          <p:nvPr/>
        </p:nvSpPr>
        <p:spPr>
          <a:xfrm rot="1007110">
            <a:off x="6934622" y="1520749"/>
            <a:ext cx="1037463" cy="369332"/>
          </a:xfrm>
          <a:prstGeom prst="rect">
            <a:avLst/>
          </a:prstGeom>
        </p:spPr>
        <p:txBody>
          <a:bodyPr wrap="none">
            <a:spAutoFit/>
          </a:bodyPr>
          <a:lstStyle/>
          <a:p>
            <a:r>
              <a:rPr lang="zh-CN" altLang="en-US" dirty="0" smtClean="0">
                <a:solidFill>
                  <a:schemeClr val="accent2">
                    <a:lumMod val="75000"/>
                  </a:schemeClr>
                </a:solidFill>
              </a:rPr>
              <a:t>删除TCB</a:t>
            </a:r>
            <a:endParaRPr lang="zh-CN" altLang="en-US" dirty="0">
              <a:solidFill>
                <a:schemeClr val="accent2">
                  <a:lumMod val="75000"/>
                </a:schemeClr>
              </a:solidFill>
            </a:endParaRPr>
          </a:p>
        </p:txBody>
      </p:sp>
      <p:sp>
        <p:nvSpPr>
          <p:cNvPr id="44" name="矩形 43"/>
          <p:cNvSpPr/>
          <p:nvPr/>
        </p:nvSpPr>
        <p:spPr>
          <a:xfrm>
            <a:off x="6180431" y="2576700"/>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5946758" y="3418535"/>
            <a:ext cx="646331" cy="369332"/>
          </a:xfrm>
          <a:prstGeom prst="rect">
            <a:avLst/>
          </a:prstGeom>
        </p:spPr>
        <p:txBody>
          <a:bodyPr wrap="none">
            <a:spAutoFit/>
          </a:bodyPr>
          <a:lstStyle/>
          <a:p>
            <a:r>
              <a:rPr lang="zh-CN" altLang="en-US" dirty="0">
                <a:solidFill>
                  <a:schemeClr val="accent1"/>
                </a:solidFill>
              </a:rPr>
              <a:t>中断</a:t>
            </a:r>
          </a:p>
        </p:txBody>
      </p:sp>
      <p:sp>
        <p:nvSpPr>
          <p:cNvPr id="46" name="矩形 45"/>
          <p:cNvSpPr/>
          <p:nvPr/>
        </p:nvSpPr>
        <p:spPr>
          <a:xfrm rot="2430572">
            <a:off x="3488814" y="3916547"/>
            <a:ext cx="1107996" cy="369332"/>
          </a:xfrm>
          <a:prstGeom prst="rect">
            <a:avLst/>
          </a:prstGeom>
        </p:spPr>
        <p:txBody>
          <a:bodyPr wrap="none">
            <a:spAutoFit/>
          </a:bodyPr>
          <a:lstStyle/>
          <a:p>
            <a:r>
              <a:rPr lang="zh-CN" altLang="en-US" dirty="0" smtClean="0">
                <a:solidFill>
                  <a:schemeClr val="accent1"/>
                </a:solidFill>
              </a:rPr>
              <a:t>等待资源</a:t>
            </a:r>
            <a:endParaRPr lang="zh-CN" altLang="en-US" dirty="0">
              <a:solidFill>
                <a:schemeClr val="accent1"/>
              </a:solidFill>
            </a:endParaRP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40731" y="1535807"/>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矩形 5"/>
          <p:cNvSpPr/>
          <p:nvPr/>
        </p:nvSpPr>
        <p:spPr>
          <a:xfrm rot="2450523">
            <a:off x="3968294" y="3716293"/>
            <a:ext cx="1080745" cy="369332"/>
          </a:xfrm>
          <a:prstGeom prst="rect">
            <a:avLst/>
          </a:prstGeom>
          <a:noFill/>
        </p:spPr>
        <p:txBody>
          <a:bodyPr wrap="none">
            <a:spAutoFit/>
          </a:bodyPr>
          <a:lstStyle/>
          <a:p>
            <a:pPr algn="ctr"/>
            <a:r>
              <a:rPr lang="en-US" altLang="zh-CN" b="1" dirty="0" smtClean="0">
                <a:solidFill>
                  <a:schemeClr val="accent1"/>
                </a:solidFill>
              </a:rPr>
              <a:t>Suspend</a:t>
            </a:r>
            <a:endParaRPr lang="zh-CN" altLang="en-US" b="1" dirty="0">
              <a:solidFill>
                <a:schemeClr val="accent1"/>
              </a:solidFill>
            </a:endParaRPr>
          </a:p>
        </p:txBody>
      </p:sp>
    </p:spTree>
    <p:extLst>
      <p:ext uri="{BB962C8B-B14F-4D97-AF65-F5344CB8AC3E}">
        <p14:creationId xmlns:p14="http://schemas.microsoft.com/office/powerpoint/2010/main" val="27064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75264683"/>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6696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838200" y="1880789"/>
            <a:ext cx="10515600" cy="1754326"/>
          </a:xfrm>
          <a:prstGeom prst="rect">
            <a:avLst/>
          </a:prstGeom>
          <a:noFill/>
        </p:spPr>
        <p:txBody>
          <a:bodyPr wrap="square" rtlCol="0">
            <a:spAutoFit/>
          </a:bodyPr>
          <a:lstStyle/>
          <a:p>
            <a:pPr>
              <a:lnSpc>
                <a:spcPct val="150000"/>
              </a:lnSpc>
            </a:pPr>
            <a:r>
              <a:rPr lang="en-US" altLang="zh-CN" dirty="0" err="1" smtClean="0"/>
              <a:t>Ucos</a:t>
            </a:r>
            <a:r>
              <a:rPr lang="en-US" altLang="zh-CN" dirty="0" smtClean="0"/>
              <a:t>-II </a:t>
            </a:r>
            <a:r>
              <a:rPr lang="zh-CN" altLang="en-US" dirty="0" smtClean="0"/>
              <a:t>将</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的任务划分为不同的区域。这样内核就不需要判断最高优先级的任务是不是出于</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了</a:t>
            </a:r>
            <a:endParaRPr lang="en-US" altLang="zh-CN" dirty="0" smtClean="0"/>
          </a:p>
          <a:p>
            <a:pPr marL="285750" indent="-285750">
              <a:lnSpc>
                <a:spcPct val="150000"/>
              </a:lnSpc>
              <a:buFont typeface="Arial" panose="020B0604020202020204" pitchFamily="34" charset="0"/>
              <a:buChar char="•"/>
            </a:pPr>
            <a:r>
              <a:rPr lang="en-US" altLang="zh-CN" dirty="0" smtClean="0"/>
              <a:t>CPU</a:t>
            </a:r>
            <a:r>
              <a:rPr lang="zh-CN" altLang="en-US" dirty="0" smtClean="0"/>
              <a:t>只从</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的区域中挑选任务执行，</a:t>
            </a:r>
            <a:endParaRPr lang="en-US" altLang="zh-CN" dirty="0" smtClean="0"/>
          </a:p>
          <a:p>
            <a:pPr marL="285750" indent="-285750">
              <a:lnSpc>
                <a:spcPct val="150000"/>
              </a:lnSpc>
              <a:buFont typeface="Arial" panose="020B0604020202020204" pitchFamily="34" charset="0"/>
              <a:buChar char="•"/>
            </a:pPr>
            <a:r>
              <a:rPr lang="zh-CN" altLang="en-US" dirty="0" smtClean="0"/>
              <a:t>资源到来时，内核自动将任务从一个区域</a:t>
            </a:r>
            <a:r>
              <a:rPr lang="en-US" altLang="zh-CN" b="1" dirty="0">
                <a:solidFill>
                  <a:schemeClr val="accent1"/>
                </a:solidFill>
              </a:rPr>
              <a:t>(</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en-US" altLang="zh-CN" b="1" dirty="0" smtClean="0">
                <a:solidFill>
                  <a:schemeClr val="accent1"/>
                </a:solidFill>
              </a:rPr>
              <a:t>)</a:t>
            </a:r>
            <a:r>
              <a:rPr lang="zh-CN" altLang="en-US" dirty="0" smtClean="0"/>
              <a:t>调到另一个区域</a:t>
            </a:r>
            <a:r>
              <a:rPr lang="en-US" altLang="zh-CN" b="1" dirty="0" smtClean="0">
                <a:solidFill>
                  <a:schemeClr val="accent1"/>
                </a:solidFill>
              </a:rPr>
              <a:t>(</a:t>
            </a:r>
            <a:r>
              <a:rPr lang="zh-CN" altLang="en-US" b="1" dirty="0">
                <a:solidFill>
                  <a:schemeClr val="accent1"/>
                </a:solidFill>
              </a:rPr>
              <a:t>等待</a:t>
            </a:r>
            <a:r>
              <a:rPr lang="en-US" altLang="zh-CN" b="1" dirty="0">
                <a:solidFill>
                  <a:schemeClr val="accent1"/>
                </a:solidFill>
              </a:rPr>
              <a:t>CPU</a:t>
            </a:r>
            <a:r>
              <a:rPr lang="zh-CN" altLang="en-US" b="1" dirty="0">
                <a:solidFill>
                  <a:schemeClr val="accent1"/>
                </a:solidFill>
              </a:rPr>
              <a:t>状态</a:t>
            </a:r>
            <a:r>
              <a:rPr lang="en-US" altLang="zh-CN" b="1" dirty="0" smtClean="0">
                <a:solidFill>
                  <a:schemeClr val="accent1"/>
                </a:solidFill>
              </a:rPr>
              <a:t>)</a:t>
            </a:r>
            <a:endParaRPr lang="en-US" altLang="zh-CN" dirty="0"/>
          </a:p>
        </p:txBody>
      </p:sp>
      <p:sp>
        <p:nvSpPr>
          <p:cNvPr id="3" name="文本框 2"/>
          <p:cNvSpPr txBox="1"/>
          <p:nvPr/>
        </p:nvSpPr>
        <p:spPr>
          <a:xfrm>
            <a:off x="3791943" y="3804638"/>
            <a:ext cx="5202621" cy="465640"/>
          </a:xfrm>
          <a:prstGeom prst="rect">
            <a:avLst/>
          </a:prstGeom>
          <a:noFill/>
        </p:spPr>
        <p:txBody>
          <a:bodyPr wrap="square" rtlCol="0">
            <a:spAutoFit/>
          </a:bodyPr>
          <a:lstStyle/>
          <a:p>
            <a:pPr>
              <a:lnSpc>
                <a:spcPct val="150000"/>
              </a:lnSpc>
            </a:pPr>
            <a:r>
              <a:rPr lang="zh-CN" altLang="en-US" dirty="0" smtClean="0"/>
              <a:t>但是节拍服务函数同时管理这两块区域</a:t>
            </a:r>
          </a:p>
        </p:txBody>
      </p:sp>
      <p:grpSp>
        <p:nvGrpSpPr>
          <p:cNvPr id="12" name="组合 11"/>
          <p:cNvGrpSpPr/>
          <p:nvPr/>
        </p:nvGrpSpPr>
        <p:grpSpPr>
          <a:xfrm>
            <a:off x="9392613" y="5048948"/>
            <a:ext cx="2522483" cy="1135118"/>
            <a:chOff x="8429297" y="5360275"/>
            <a:chExt cx="2522483" cy="1135118"/>
          </a:xfrm>
        </p:grpSpPr>
        <p:sp>
          <p:nvSpPr>
            <p:cNvPr id="7" name="椭圆 6"/>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睡眠</a:t>
              </a:r>
            </a:p>
          </p:txBody>
        </p:sp>
      </p:grpSp>
      <p:grpSp>
        <p:nvGrpSpPr>
          <p:cNvPr id="21" name="组合 20"/>
          <p:cNvGrpSpPr/>
          <p:nvPr/>
        </p:nvGrpSpPr>
        <p:grpSpPr>
          <a:xfrm>
            <a:off x="1239915" y="4270278"/>
            <a:ext cx="7879460" cy="2531827"/>
            <a:chOff x="1313487" y="4463816"/>
            <a:chExt cx="7879460" cy="2531827"/>
          </a:xfrm>
        </p:grpSpPr>
        <p:sp>
          <p:nvSpPr>
            <p:cNvPr id="18" name="圆角矩形 17"/>
            <p:cNvSpPr/>
            <p:nvPr/>
          </p:nvSpPr>
          <p:spPr>
            <a:xfrm>
              <a:off x="1313487" y="4463816"/>
              <a:ext cx="7879460" cy="2531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20644890">
              <a:off x="1445172" y="4714898"/>
              <a:ext cx="5644055" cy="202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23393" y="5496910"/>
              <a:ext cx="2522483" cy="1135118"/>
              <a:chOff x="1923393" y="5496910"/>
              <a:chExt cx="2522483" cy="1135118"/>
            </a:xfrm>
          </p:grpSpPr>
          <p:sp>
            <p:nvSpPr>
              <p:cNvPr id="5" name="椭圆 4"/>
              <p:cNvSpPr/>
              <p:nvPr/>
            </p:nvSpPr>
            <p:spPr>
              <a:xfrm>
                <a:off x="1923393"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64524" y="5810045"/>
                <a:ext cx="1702676" cy="465640"/>
              </a:xfrm>
              <a:prstGeom prst="rect">
                <a:avLst/>
              </a:prstGeom>
              <a:noFill/>
            </p:spPr>
            <p:txBody>
              <a:bodyPr wrap="square" rtlCol="0">
                <a:spAutoFit/>
              </a:bodyPr>
              <a:lstStyle/>
              <a:p>
                <a:pPr>
                  <a:lnSpc>
                    <a:spcPct val="150000"/>
                  </a:lnSpc>
                </a:pPr>
                <a:r>
                  <a:rPr lang="zh-CN" altLang="en-US" dirty="0" smtClean="0"/>
                  <a:t>等待</a:t>
                </a:r>
                <a:r>
                  <a:rPr lang="en-US" altLang="zh-CN" dirty="0" smtClean="0"/>
                  <a:t>CPU</a:t>
                </a:r>
                <a:endParaRPr lang="zh-CN" altLang="en-US" dirty="0" smtClean="0"/>
              </a:p>
            </p:txBody>
          </p:sp>
        </p:grpSp>
        <p:grpSp>
          <p:nvGrpSpPr>
            <p:cNvPr id="13" name="组合 12"/>
            <p:cNvGrpSpPr/>
            <p:nvPr/>
          </p:nvGrpSpPr>
          <p:grpSpPr>
            <a:xfrm>
              <a:off x="3869120" y="4653748"/>
              <a:ext cx="2522483" cy="1135118"/>
              <a:chOff x="5023945" y="5496910"/>
              <a:chExt cx="2522483" cy="1135118"/>
            </a:xfrm>
          </p:grpSpPr>
          <p:sp>
            <p:nvSpPr>
              <p:cNvPr id="6" name="椭圆 5"/>
              <p:cNvSpPr/>
              <p:nvPr/>
            </p:nvSpPr>
            <p:spPr>
              <a:xfrm>
                <a:off x="5023945"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64924" y="5831649"/>
                <a:ext cx="1702676" cy="465640"/>
              </a:xfrm>
              <a:prstGeom prst="rect">
                <a:avLst/>
              </a:prstGeom>
              <a:noFill/>
            </p:spPr>
            <p:txBody>
              <a:bodyPr wrap="square" rtlCol="0">
                <a:spAutoFit/>
              </a:bodyPr>
              <a:lstStyle/>
              <a:p>
                <a:pPr>
                  <a:lnSpc>
                    <a:spcPct val="150000"/>
                  </a:lnSpc>
                </a:pPr>
                <a:r>
                  <a:rPr lang="zh-CN" altLang="en-US" dirty="0" smtClean="0"/>
                  <a:t>等待资源</a:t>
                </a:r>
              </a:p>
            </p:txBody>
          </p:sp>
        </p:grpSp>
        <p:grpSp>
          <p:nvGrpSpPr>
            <p:cNvPr id="15" name="组合 14"/>
            <p:cNvGrpSpPr/>
            <p:nvPr/>
          </p:nvGrpSpPr>
          <p:grpSpPr>
            <a:xfrm>
              <a:off x="6312775" y="5642888"/>
              <a:ext cx="2522483" cy="1135118"/>
              <a:chOff x="8429297" y="5360275"/>
              <a:chExt cx="2522483" cy="1135118"/>
            </a:xfrm>
          </p:grpSpPr>
          <p:sp>
            <p:nvSpPr>
              <p:cNvPr id="16" name="椭圆 15"/>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挂起</a:t>
                </a:r>
              </a:p>
            </p:txBody>
          </p:sp>
        </p:grpSp>
        <p:sp>
          <p:nvSpPr>
            <p:cNvPr id="19" name="文本框 18"/>
            <p:cNvSpPr txBox="1"/>
            <p:nvPr/>
          </p:nvSpPr>
          <p:spPr>
            <a:xfrm>
              <a:off x="4616012" y="5890785"/>
              <a:ext cx="763313" cy="465640"/>
            </a:xfrm>
            <a:prstGeom prst="rect">
              <a:avLst/>
            </a:prstGeom>
            <a:noFill/>
          </p:spPr>
          <p:txBody>
            <a:bodyPr wrap="square" rtlCol="0">
              <a:spAutoFit/>
            </a:bodyPr>
            <a:lstStyle/>
            <a:p>
              <a:pPr>
                <a:lnSpc>
                  <a:spcPct val="150000"/>
                </a:lnSpc>
              </a:pPr>
              <a:r>
                <a:rPr lang="zh-CN" altLang="en-US" dirty="0" smtClean="0"/>
                <a:t>节拍</a:t>
              </a:r>
            </a:p>
          </p:txBody>
        </p:sp>
        <p:sp>
          <p:nvSpPr>
            <p:cNvPr id="20" name="文本框 19"/>
            <p:cNvSpPr txBox="1"/>
            <p:nvPr/>
          </p:nvSpPr>
          <p:spPr>
            <a:xfrm>
              <a:off x="7825273" y="4786615"/>
              <a:ext cx="763313" cy="465640"/>
            </a:xfrm>
            <a:prstGeom prst="rect">
              <a:avLst/>
            </a:prstGeom>
            <a:noFill/>
          </p:spPr>
          <p:txBody>
            <a:bodyPr wrap="square" rtlCol="0">
              <a:spAutoFit/>
            </a:bodyPr>
            <a:lstStyle/>
            <a:p>
              <a:pPr>
                <a:lnSpc>
                  <a:spcPct val="150000"/>
                </a:lnSpc>
              </a:pPr>
              <a:r>
                <a:rPr lang="en-US" altLang="zh-CN" dirty="0" smtClean="0"/>
                <a:t>TCB</a:t>
              </a:r>
              <a:endParaRPr lang="zh-CN" altLang="en-US" dirty="0" smtClean="0"/>
            </a:p>
          </p:txBody>
        </p:sp>
      </p:grpSp>
    </p:spTree>
    <p:extLst>
      <p:ext uri="{BB962C8B-B14F-4D97-AF65-F5344CB8AC3E}">
        <p14:creationId xmlns:p14="http://schemas.microsoft.com/office/powerpoint/2010/main" val="2427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2593" y="145886"/>
            <a:ext cx="6810704" cy="726473"/>
          </a:xfrm>
        </p:spPr>
        <p:txBody>
          <a:bodyPr>
            <a:normAutofit/>
          </a:bodyPr>
          <a:lstStyle/>
          <a:p>
            <a:r>
              <a:rPr lang="zh-CN" altLang="en-US" sz="2400" b="1" i="1" dirty="0" smtClean="0"/>
              <a:t>信号量结构</a:t>
            </a:r>
            <a:endParaRPr lang="zh-CN" altLang="en-US" sz="2400" dirty="0"/>
          </a:p>
        </p:txBody>
      </p:sp>
      <p:sp>
        <p:nvSpPr>
          <p:cNvPr id="4" name="文本框 3"/>
          <p:cNvSpPr txBox="1"/>
          <p:nvPr/>
        </p:nvSpPr>
        <p:spPr>
          <a:xfrm>
            <a:off x="3069021" y="1019504"/>
            <a:ext cx="8965325"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r>
              <a:rPr lang="en-US" altLang="zh-CN" dirty="0" smtClean="0"/>
              <a:t>(UCOS</a:t>
            </a:r>
            <a:r>
              <a:rPr lang="zh-CN" altLang="en-US" dirty="0" smtClean="0"/>
              <a:t>使用的是</a:t>
            </a:r>
            <a:r>
              <a:rPr lang="zh-CN" altLang="en-US" dirty="0"/>
              <a:t>任务等待表</a:t>
            </a:r>
            <a:r>
              <a:rPr lang="en-US" altLang="zh-CN" dirty="0" smtClean="0"/>
              <a:t>)</a:t>
            </a:r>
          </a:p>
        </p:txBody>
      </p:sp>
      <p:sp>
        <p:nvSpPr>
          <p:cNvPr id="3" name="文本框 2"/>
          <p:cNvSpPr txBox="1"/>
          <p:nvPr/>
        </p:nvSpPr>
        <p:spPr>
          <a:xfrm>
            <a:off x="220717" y="0"/>
            <a:ext cx="3426372" cy="838884"/>
          </a:xfrm>
          <a:prstGeom prst="rect">
            <a:avLst/>
          </a:prstGeom>
          <a:noFill/>
        </p:spPr>
        <p:txBody>
          <a:bodyPr wrap="square" rtlCol="0">
            <a:spAutoFit/>
          </a:bodyPr>
          <a:lstStyle/>
          <a:p>
            <a:pPr>
              <a:lnSpc>
                <a:spcPct val="150000"/>
              </a:lnSpc>
            </a:pPr>
            <a:r>
              <a:rPr lang="zh-CN" altLang="en-US" sz="3600" b="1" dirty="0" smtClean="0"/>
              <a:t>任务同步</a:t>
            </a:r>
          </a:p>
        </p:txBody>
      </p:sp>
      <p:sp>
        <p:nvSpPr>
          <p:cNvPr id="7" name="文本框 6"/>
          <p:cNvSpPr txBox="1"/>
          <p:nvPr/>
        </p:nvSpPr>
        <p:spPr>
          <a:xfrm>
            <a:off x="3069021" y="2217053"/>
            <a:ext cx="8965325" cy="923330"/>
          </a:xfrm>
          <a:prstGeom prst="rect">
            <a:avLst/>
          </a:prstGeom>
          <a:noFill/>
        </p:spPr>
        <p:txBody>
          <a:bodyPr wrap="square" rtlCol="0">
            <a:spAutoFit/>
          </a:bodyPr>
          <a:lstStyle/>
          <a:p>
            <a:pPr>
              <a:lnSpc>
                <a:spcPct val="150000"/>
              </a:lnSpc>
            </a:pPr>
            <a:r>
              <a:rPr lang="zh-CN" altLang="en-US" dirty="0" smtClean="0">
                <a:solidFill>
                  <a:srgbClr val="C00000"/>
                </a:solidFill>
              </a:rPr>
              <a:t>操作：新建信号量，删除信号量，获取信号量，释放信号</a:t>
            </a:r>
            <a:r>
              <a:rPr lang="zh-CN" altLang="en-US" smtClean="0">
                <a:solidFill>
                  <a:srgbClr val="C00000"/>
                </a:solidFill>
              </a:rPr>
              <a:t>量，重设信号量</a:t>
            </a:r>
            <a:r>
              <a:rPr lang="zh-CN" altLang="en-US" dirty="0" smtClean="0">
                <a:solidFill>
                  <a:srgbClr val="C00000"/>
                </a:solidFill>
              </a:rPr>
              <a:t>，中止等待信号量，信号状态查询</a:t>
            </a:r>
            <a:endParaRPr lang="en-US" altLang="zh-CN" dirty="0" smtClean="0">
              <a:solidFill>
                <a:srgbClr val="C00000"/>
              </a:solidFill>
            </a:endParaRPr>
          </a:p>
        </p:txBody>
      </p:sp>
    </p:spTree>
    <p:extLst>
      <p:ext uri="{BB962C8B-B14F-4D97-AF65-F5344CB8AC3E}">
        <p14:creationId xmlns:p14="http://schemas.microsoft.com/office/powerpoint/2010/main" val="167718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563006" y="239378"/>
            <a:ext cx="3153104"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互斥信号量结构</a:t>
            </a:r>
            <a:endParaRPr lang="zh-CN" altLang="en-US" sz="2400" dirty="0"/>
          </a:p>
        </p:txBody>
      </p:sp>
      <p:sp>
        <p:nvSpPr>
          <p:cNvPr id="6" name="文本框 5"/>
          <p:cNvSpPr txBox="1"/>
          <p:nvPr/>
        </p:nvSpPr>
        <p:spPr>
          <a:xfrm>
            <a:off x="3489435" y="1112996"/>
            <a:ext cx="605094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a:t>占有</a:t>
            </a:r>
            <a:r>
              <a:rPr lang="zh-CN" altLang="en-US" dirty="0" smtClean="0"/>
              <a:t>它</a:t>
            </a:r>
            <a:r>
              <a:rPr lang="zh-CN" altLang="en-US" dirty="0" smtClean="0"/>
              <a:t>的任务 </a:t>
            </a:r>
            <a:r>
              <a:rPr lang="en-US" altLang="zh-CN" dirty="0" smtClean="0"/>
              <a:t>—— </a:t>
            </a:r>
            <a:r>
              <a:rPr lang="en-US" altLang="zh-CN" dirty="0" smtClean="0"/>
              <a:t>TCB</a:t>
            </a:r>
            <a:r>
              <a:rPr lang="zh-CN" altLang="en-US" dirty="0" smtClean="0"/>
              <a:t>指针</a:t>
            </a:r>
            <a:endParaRPr lang="en-US" altLang="zh-CN" dirty="0" smtClean="0"/>
          </a:p>
          <a:p>
            <a:pPr marL="285750" indent="-285750">
              <a:lnSpc>
                <a:spcPct val="150000"/>
              </a:lnSpc>
              <a:buFont typeface="Arial" panose="020B0604020202020204" pitchFamily="34" charset="0"/>
              <a:buChar char="•"/>
            </a:pPr>
            <a:r>
              <a:rPr lang="zh-CN" altLang="en-US" dirty="0" smtClean="0"/>
              <a:t>防止</a:t>
            </a:r>
            <a:r>
              <a:rPr lang="zh-CN" altLang="en-US" dirty="0" smtClean="0"/>
              <a:t>任务优先级反转的临时优先级值</a:t>
            </a:r>
            <a:endParaRPr lang="en-US" altLang="zh-CN" dirty="0" smtClean="0"/>
          </a:p>
        </p:txBody>
      </p:sp>
      <p:sp>
        <p:nvSpPr>
          <p:cNvPr id="3" name="文本框 2"/>
          <p:cNvSpPr txBox="1"/>
          <p:nvPr/>
        </p:nvSpPr>
        <p:spPr>
          <a:xfrm>
            <a:off x="220717" y="0"/>
            <a:ext cx="2133600" cy="923330"/>
          </a:xfrm>
          <a:prstGeom prst="rect">
            <a:avLst/>
          </a:prstGeom>
          <a:noFill/>
        </p:spPr>
        <p:txBody>
          <a:bodyPr wrap="square" rtlCol="0">
            <a:spAutoFit/>
          </a:bodyPr>
          <a:lstStyle/>
          <a:p>
            <a:pPr>
              <a:lnSpc>
                <a:spcPct val="150000"/>
              </a:lnSpc>
            </a:pPr>
            <a:r>
              <a:rPr lang="zh-CN" altLang="en-US" sz="3600" b="1" dirty="0" smtClean="0"/>
              <a:t>任务同步</a:t>
            </a:r>
          </a:p>
        </p:txBody>
      </p:sp>
      <p:sp>
        <p:nvSpPr>
          <p:cNvPr id="8" name="文本框 7"/>
          <p:cNvSpPr txBox="1"/>
          <p:nvPr/>
        </p:nvSpPr>
        <p:spPr>
          <a:xfrm>
            <a:off x="3563006" y="3027660"/>
            <a:ext cx="5239991" cy="1754326"/>
          </a:xfrm>
          <a:prstGeom prst="rect">
            <a:avLst/>
          </a:prstGeom>
          <a:noFill/>
        </p:spPr>
        <p:txBody>
          <a:bodyPr wrap="square" rtlCol="0">
            <a:spAutoFit/>
          </a:bodyPr>
          <a:lstStyle/>
          <a:p>
            <a:pPr>
              <a:lnSpc>
                <a:spcPct val="150000"/>
              </a:lnSpc>
            </a:pPr>
            <a:r>
              <a:rPr lang="zh-CN" altLang="en-US" dirty="0" smtClean="0"/>
              <a:t>操作</a:t>
            </a:r>
            <a:r>
              <a:rPr lang="zh-CN" altLang="en-US" dirty="0" smtClean="0"/>
              <a:t>：</a:t>
            </a:r>
            <a:endParaRPr lang="en-US" altLang="zh-CN" dirty="0" smtClean="0"/>
          </a:p>
          <a:p>
            <a:pPr>
              <a:lnSpc>
                <a:spcPct val="150000"/>
              </a:lnSpc>
            </a:pPr>
            <a:r>
              <a:rPr lang="zh-CN" altLang="en-US" dirty="0" smtClean="0"/>
              <a:t>获取</a:t>
            </a:r>
            <a:r>
              <a:rPr lang="zh-CN" altLang="en-US" dirty="0"/>
              <a:t>互斥</a:t>
            </a:r>
            <a:r>
              <a:rPr lang="zh-CN" altLang="en-US" dirty="0" smtClean="0"/>
              <a:t>信号量</a:t>
            </a:r>
            <a:endParaRPr lang="en-US" altLang="zh-CN" dirty="0" smtClean="0"/>
          </a:p>
          <a:p>
            <a:pPr>
              <a:lnSpc>
                <a:spcPct val="150000"/>
              </a:lnSpc>
            </a:pPr>
            <a:r>
              <a:rPr lang="zh-CN" altLang="en-US" dirty="0" smtClean="0"/>
              <a:t>释放</a:t>
            </a:r>
            <a:r>
              <a:rPr lang="zh-CN" altLang="en-US" dirty="0" smtClean="0"/>
              <a:t>互斥</a:t>
            </a:r>
            <a:r>
              <a:rPr lang="zh-CN" altLang="en-US" dirty="0" smtClean="0"/>
              <a:t>信号量</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419914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23491" y="50020"/>
            <a:ext cx="6637282" cy="1602636"/>
          </a:xfrm>
          <a:prstGeom prst="rect">
            <a:avLst/>
          </a:prstGeom>
        </p:spPr>
      </p:pic>
      <p:sp>
        <p:nvSpPr>
          <p:cNvPr id="2" name="标题 1"/>
          <p:cNvSpPr>
            <a:spLocks noGrp="1"/>
          </p:cNvSpPr>
          <p:nvPr>
            <p:ph type="title"/>
          </p:nvPr>
        </p:nvSpPr>
        <p:spPr>
          <a:xfrm>
            <a:off x="800537" y="190992"/>
            <a:ext cx="3825766" cy="726473"/>
          </a:xfrm>
        </p:spPr>
        <p:txBody>
          <a:bodyPr>
            <a:normAutofit/>
          </a:bodyPr>
          <a:lstStyle/>
          <a:p>
            <a:r>
              <a:rPr lang="zh-CN" altLang="en-US" sz="2800" b="1" i="1" dirty="0" smtClean="0"/>
              <a:t>信号量集结构</a:t>
            </a:r>
            <a:endParaRPr lang="zh-CN" altLang="en-US" sz="2800" dirty="0"/>
          </a:p>
        </p:txBody>
      </p:sp>
      <p:sp>
        <p:nvSpPr>
          <p:cNvPr id="4" name="文本框 3"/>
          <p:cNvSpPr txBox="1"/>
          <p:nvPr/>
        </p:nvSpPr>
        <p:spPr>
          <a:xfrm>
            <a:off x="578070" y="998483"/>
            <a:ext cx="645335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信号量集的数量 </a:t>
            </a:r>
            <a:r>
              <a:rPr lang="en-US" altLang="zh-CN" dirty="0" smtClean="0"/>
              <a:t>(8/16/32</a:t>
            </a:r>
            <a:r>
              <a:rPr lang="zh-CN" altLang="en-US" dirty="0" smtClean="0"/>
              <a:t>位变量</a:t>
            </a:r>
            <a:r>
              <a:rPr lang="en-US" altLang="zh-CN" dirty="0" smtClean="0"/>
              <a:t>)</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grpSp>
        <p:nvGrpSpPr>
          <p:cNvPr id="9" name="组合 8"/>
          <p:cNvGrpSpPr/>
          <p:nvPr/>
        </p:nvGrpSpPr>
        <p:grpSpPr>
          <a:xfrm>
            <a:off x="333610" y="1858236"/>
            <a:ext cx="11256821" cy="4878895"/>
            <a:chOff x="333610" y="1858236"/>
            <a:chExt cx="11256821" cy="4878895"/>
          </a:xfrm>
        </p:grpSpPr>
        <p:pic>
          <p:nvPicPr>
            <p:cNvPr id="3" name="图片 2"/>
            <p:cNvPicPr>
              <a:picLocks noChangeAspect="1"/>
            </p:cNvPicPr>
            <p:nvPr/>
          </p:nvPicPr>
          <p:blipFill>
            <a:blip r:embed="rId3"/>
            <a:stretch>
              <a:fillRect/>
            </a:stretch>
          </p:blipFill>
          <p:spPr>
            <a:xfrm>
              <a:off x="333610" y="1921813"/>
              <a:ext cx="11256821" cy="4815318"/>
            </a:xfrm>
            <a:prstGeom prst="rect">
              <a:avLst/>
            </a:prstGeom>
          </p:spPr>
        </p:pic>
        <p:sp>
          <p:nvSpPr>
            <p:cNvPr id="7" name="左箭头 6"/>
            <p:cNvSpPr/>
            <p:nvPr/>
          </p:nvSpPr>
          <p:spPr>
            <a:xfrm rot="16200000">
              <a:off x="4851316" y="2237911"/>
              <a:ext cx="408322" cy="5360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26303" y="1858236"/>
              <a:ext cx="1016000" cy="507831"/>
            </a:xfrm>
            <a:prstGeom prst="rect">
              <a:avLst/>
            </a:prstGeom>
            <a:noFill/>
          </p:spPr>
          <p:txBody>
            <a:bodyPr wrap="square" rtlCol="0">
              <a:spAutoFit/>
            </a:bodyPr>
            <a:lstStyle/>
            <a:p>
              <a:pPr>
                <a:lnSpc>
                  <a:spcPct val="150000"/>
                </a:lnSpc>
              </a:pPr>
              <a:r>
                <a:rPr lang="zh-CN" altLang="en-US" b="1" dirty="0" smtClean="0">
                  <a:solidFill>
                    <a:srgbClr val="FFC000"/>
                  </a:solidFill>
                </a:rPr>
                <a:t>新加入</a:t>
              </a:r>
            </a:p>
          </p:txBody>
        </p:sp>
      </p:grpSp>
    </p:spTree>
    <p:extLst>
      <p:ext uri="{BB962C8B-B14F-4D97-AF65-F5344CB8AC3E}">
        <p14:creationId xmlns:p14="http://schemas.microsoft.com/office/powerpoint/2010/main" val="405471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50000"/>
          </a:lnSpc>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1192</Words>
  <Application>Microsoft Office PowerPoint</Application>
  <PresentationFormat>宽屏</PresentationFormat>
  <Paragraphs>239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华文行楷</vt:lpstr>
      <vt:lpstr>Arial</vt:lpstr>
      <vt:lpstr>Office 主题​​</vt:lpstr>
      <vt:lpstr>PowerPoint 演示文稿</vt:lpstr>
      <vt:lpstr>任务的状态分析</vt:lpstr>
      <vt:lpstr>任务控制块结构体分析</vt:lpstr>
      <vt:lpstr>PowerPoint 演示文稿</vt:lpstr>
      <vt:lpstr>PowerPoint 演示文稿</vt:lpstr>
      <vt:lpstr>PowerPoint 演示文稿</vt:lpstr>
      <vt:lpstr>信号量结构</vt:lpstr>
      <vt:lpstr>PowerPoint 演示文稿</vt:lpstr>
      <vt:lpstr>信号量集结构</vt:lpstr>
      <vt:lpstr>邮箱结构</vt:lpstr>
      <vt:lpstr>任务就绪表</vt:lpstr>
      <vt:lpstr>任务等待表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110</cp:revision>
  <dcterms:created xsi:type="dcterms:W3CDTF">2019-07-18T16:13:06Z</dcterms:created>
  <dcterms:modified xsi:type="dcterms:W3CDTF">2019-08-05T14:38:14Z</dcterms:modified>
</cp:coreProperties>
</file>