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6" r:id="rId3"/>
    <p:sldId id="262" r:id="rId4"/>
    <p:sldId id="263" r:id="rId5"/>
    <p:sldId id="270" r:id="rId6"/>
    <p:sldId id="257" r:id="rId7"/>
    <p:sldId id="261" r:id="rId8"/>
    <p:sldId id="264" r:id="rId9"/>
    <p:sldId id="271" r:id="rId10"/>
    <p:sldId id="266" r:id="rId11"/>
    <p:sldId id="269" r:id="rId12"/>
    <p:sldId id="268" r:id="rId13"/>
    <p:sldId id="267" r:id="rId14"/>
    <p:sldId id="272" r:id="rId15"/>
    <p:sldId id="274" r:id="rId16"/>
    <p:sldId id="258" r:id="rId17"/>
    <p:sldId id="259" r:id="rId18"/>
    <p:sldId id="26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C001583-F62D-4787-845B-BB17C46A8D47}">
          <p14:sldIdLst>
            <p14:sldId id="275"/>
            <p14:sldId id="256"/>
            <p14:sldId id="262"/>
            <p14:sldId id="263"/>
            <p14:sldId id="270"/>
            <p14:sldId id="257"/>
            <p14:sldId id="261"/>
            <p14:sldId id="264"/>
            <p14:sldId id="271"/>
          </p14:sldIdLst>
        </p14:section>
        <p14:section name="任务同步" id="{F2A877F8-E4F8-4097-9E46-660B9A2CB012}">
          <p14:sldIdLst>
            <p14:sldId id="266"/>
            <p14:sldId id="269"/>
            <p14:sldId id="268"/>
          </p14:sldIdLst>
        </p14:section>
        <p14:section name="任务通讯" id="{7C25F074-69D3-48C8-979C-0CDCD3067742}">
          <p14:sldIdLst>
            <p14:sldId id="267"/>
            <p14:sldId id="272"/>
            <p14:sldId id="274"/>
            <p14:sldId id="258"/>
            <p14:sldId id="259"/>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21" autoAdjust="0"/>
    <p:restoredTop sz="94660"/>
  </p:normalViewPr>
  <p:slideViewPr>
    <p:cSldViewPr snapToGrid="0">
      <p:cViewPr>
        <p:scale>
          <a:sx n="50" d="100"/>
          <a:sy n="50" d="100"/>
        </p:scale>
        <p:origin x="-48" y="9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67EBB4-57FD-41DB-8345-E94BA081705C}"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8A08B96D-8AF1-49FA-80D1-ED3ABC53BE1B}">
      <dgm:prSet phldrT="[文本]"/>
      <dgm:spPr>
        <a:solidFill>
          <a:schemeClr val="accent2">
            <a:lumMod val="75000"/>
          </a:schemeClr>
        </a:solidFill>
        <a:ln>
          <a:solidFill>
            <a:schemeClr val="accent2">
              <a:lumMod val="75000"/>
            </a:schemeClr>
          </a:solidFill>
        </a:ln>
      </dgm:spPr>
      <dgm:t>
        <a:bodyPr/>
        <a:lstStyle/>
        <a:p>
          <a:r>
            <a:rPr lang="zh-CN" altLang="en-US" dirty="0" smtClean="0"/>
            <a:t>就绪状态</a:t>
          </a:r>
          <a:endParaRPr lang="zh-CN" altLang="en-US" dirty="0"/>
        </a:p>
      </dgm:t>
    </dgm:pt>
    <dgm:pt modelId="{C8549A04-C6AF-43CC-BA8F-F866658E4206}" type="parTrans" cxnId="{E42DB371-61C0-414C-9476-A8B114154231}">
      <dgm:prSet/>
      <dgm:spPr/>
      <dgm:t>
        <a:bodyPr/>
        <a:lstStyle/>
        <a:p>
          <a:endParaRPr lang="zh-CN" altLang="en-US"/>
        </a:p>
      </dgm:t>
    </dgm:pt>
    <dgm:pt modelId="{1AA65F8F-55DF-4A1B-B955-CE499B2B3C64}" type="sibTrans" cxnId="{E42DB371-61C0-414C-9476-A8B114154231}">
      <dgm:prSet/>
      <dgm:spPr>
        <a:ln>
          <a:noFill/>
        </a:ln>
      </dgm:spPr>
      <dgm:t>
        <a:bodyPr/>
        <a:lstStyle/>
        <a:p>
          <a:endParaRPr lang="zh-CN" altLang="en-US"/>
        </a:p>
      </dgm:t>
    </dgm:pt>
    <dgm:pt modelId="{9CA38BED-1327-474D-A935-6CE07CE9CC2E}">
      <dgm:prSet phldrT="[文本]"/>
      <dgm:spPr>
        <a:solidFill>
          <a:schemeClr val="bg1">
            <a:lumMod val="50000"/>
          </a:schemeClr>
        </a:solidFill>
        <a:ln>
          <a:solidFill>
            <a:schemeClr val="bg1">
              <a:lumMod val="50000"/>
            </a:schemeClr>
          </a:solidFill>
        </a:ln>
      </dgm:spPr>
      <dgm:t>
        <a:bodyPr/>
        <a:lstStyle/>
        <a:p>
          <a:r>
            <a:rPr lang="zh-CN" altLang="en-US" dirty="0" smtClean="0"/>
            <a:t>中断服务状态</a:t>
          </a:r>
          <a:endParaRPr lang="zh-CN" altLang="en-US" dirty="0"/>
        </a:p>
      </dgm:t>
    </dgm:pt>
    <dgm:pt modelId="{FB725EE4-43B2-400F-8F2F-0D51EA369BE0}" type="parTrans" cxnId="{A702A407-6403-4982-8871-F64847036359}">
      <dgm:prSet/>
      <dgm:spPr/>
      <dgm:t>
        <a:bodyPr/>
        <a:lstStyle/>
        <a:p>
          <a:endParaRPr lang="zh-CN" altLang="en-US"/>
        </a:p>
      </dgm:t>
    </dgm:pt>
    <dgm:pt modelId="{206225D1-FDE8-4E93-878C-CC609FBEECA6}" type="sibTrans" cxnId="{A702A407-6403-4982-8871-F64847036359}">
      <dgm:prSet/>
      <dgm:spPr>
        <a:ln>
          <a:noFill/>
        </a:ln>
      </dgm:spPr>
      <dgm:t>
        <a:bodyPr/>
        <a:lstStyle/>
        <a:p>
          <a:endParaRPr lang="zh-CN" altLang="en-US"/>
        </a:p>
      </dgm:t>
    </dgm:pt>
    <dgm:pt modelId="{00420D34-2693-415F-9B3B-CAEC3EB6D10A}">
      <dgm:prSet phldrT="[文本]"/>
      <dgm:spPr>
        <a:solidFill>
          <a:srgbClr val="92D050"/>
        </a:solidFill>
        <a:ln>
          <a:solidFill>
            <a:srgbClr val="92D050"/>
          </a:solidFill>
        </a:ln>
      </dgm:spPr>
      <dgm:t>
        <a:bodyPr/>
        <a:lstStyle/>
        <a:p>
          <a:r>
            <a:rPr lang="zh-CN" altLang="en-US" dirty="0" smtClean="0"/>
            <a:t>等待状态</a:t>
          </a:r>
          <a:endParaRPr lang="zh-CN" altLang="en-US" dirty="0"/>
        </a:p>
      </dgm:t>
    </dgm:pt>
    <dgm:pt modelId="{35411B1D-15A7-4F17-A9BC-7D25BB7B67DB}" type="parTrans" cxnId="{CD8C5471-6A95-46CB-9FAD-DBCFC68CB922}">
      <dgm:prSet/>
      <dgm:spPr/>
      <dgm:t>
        <a:bodyPr/>
        <a:lstStyle/>
        <a:p>
          <a:endParaRPr lang="zh-CN" altLang="en-US"/>
        </a:p>
      </dgm:t>
    </dgm:pt>
    <dgm:pt modelId="{58AA80AA-4172-4038-8E4A-E9B0AAF5DA3A}" type="sibTrans" cxnId="{CD8C5471-6A95-46CB-9FAD-DBCFC68CB922}">
      <dgm:prSet/>
      <dgm:spPr>
        <a:ln>
          <a:noFill/>
        </a:ln>
      </dgm:spPr>
      <dgm:t>
        <a:bodyPr/>
        <a:lstStyle/>
        <a:p>
          <a:endParaRPr lang="zh-CN" altLang="en-US"/>
        </a:p>
      </dgm:t>
    </dgm:pt>
    <dgm:pt modelId="{5C7E8326-9C94-4936-9796-F1590BFEB793}">
      <dgm:prSet phldrT="[文本]"/>
      <dgm:spPr/>
      <dgm:t>
        <a:bodyPr/>
        <a:lstStyle/>
        <a:p>
          <a:r>
            <a:rPr lang="zh-CN" altLang="en-US" dirty="0" smtClean="0"/>
            <a:t>运行状态</a:t>
          </a:r>
          <a:endParaRPr lang="zh-CN" altLang="en-US" dirty="0"/>
        </a:p>
      </dgm:t>
    </dgm:pt>
    <dgm:pt modelId="{26066836-A679-43CC-A609-165AE8B365F2}" type="parTrans" cxnId="{2F26EE97-987F-4BDD-8F41-CD51FBD47DB1}">
      <dgm:prSet/>
      <dgm:spPr/>
      <dgm:t>
        <a:bodyPr/>
        <a:lstStyle/>
        <a:p>
          <a:endParaRPr lang="zh-CN" altLang="en-US"/>
        </a:p>
      </dgm:t>
    </dgm:pt>
    <dgm:pt modelId="{019606D2-C687-42CA-87C4-376A09AC6841}" type="sibTrans" cxnId="{2F26EE97-987F-4BDD-8F41-CD51FBD47DB1}">
      <dgm:prSet/>
      <dgm:spPr>
        <a:ln>
          <a:noFill/>
        </a:ln>
      </dgm:spPr>
      <dgm:t>
        <a:bodyPr/>
        <a:lstStyle/>
        <a:p>
          <a:endParaRPr lang="zh-CN" altLang="en-US"/>
        </a:p>
      </dgm:t>
    </dgm:pt>
    <dgm:pt modelId="{AE79317A-14CB-4428-ABA2-06B65A3FA431}">
      <dgm:prSet/>
      <dgm:spPr>
        <a:solidFill>
          <a:srgbClr val="7030A0"/>
        </a:solidFill>
      </dgm:spPr>
      <dgm:t>
        <a:bodyPr/>
        <a:lstStyle/>
        <a:p>
          <a:r>
            <a:rPr lang="zh-CN" altLang="en-US" smtClean="0"/>
            <a:t>睡眠状态</a:t>
          </a:r>
          <a:endParaRPr lang="zh-CN" altLang="en-US"/>
        </a:p>
      </dgm:t>
    </dgm:pt>
    <dgm:pt modelId="{32C963B5-7F78-4FB0-931B-02FF3CF89348}" type="parTrans" cxnId="{A0230D89-2EF8-4344-A06C-356728A036C0}">
      <dgm:prSet/>
      <dgm:spPr/>
      <dgm:t>
        <a:bodyPr/>
        <a:lstStyle/>
        <a:p>
          <a:endParaRPr lang="zh-CN" altLang="en-US"/>
        </a:p>
      </dgm:t>
    </dgm:pt>
    <dgm:pt modelId="{5644D834-B8DE-4D8B-87DA-D67D8AB06E9F}" type="sibTrans" cxnId="{A0230D89-2EF8-4344-A06C-356728A036C0}">
      <dgm:prSet/>
      <dgm:spPr>
        <a:ln>
          <a:noFill/>
        </a:ln>
      </dgm:spPr>
      <dgm:t>
        <a:bodyPr/>
        <a:lstStyle/>
        <a:p>
          <a:endParaRPr lang="zh-CN" altLang="en-US"/>
        </a:p>
      </dgm:t>
    </dgm:pt>
    <dgm:pt modelId="{1088A015-5DE4-4145-A3C0-5E7B0C128846}" type="pres">
      <dgm:prSet presAssocID="{7267EBB4-57FD-41DB-8345-E94BA081705C}" presName="cycle" presStyleCnt="0">
        <dgm:presLayoutVars>
          <dgm:dir/>
          <dgm:resizeHandles val="exact"/>
        </dgm:presLayoutVars>
      </dgm:prSet>
      <dgm:spPr/>
      <dgm:t>
        <a:bodyPr/>
        <a:lstStyle/>
        <a:p>
          <a:endParaRPr lang="zh-CN" altLang="en-US"/>
        </a:p>
      </dgm:t>
    </dgm:pt>
    <dgm:pt modelId="{A4F25419-009F-4669-AA2E-87BAB36873E8}" type="pres">
      <dgm:prSet presAssocID="{8A08B96D-8AF1-49FA-80D1-ED3ABC53BE1B}" presName="node" presStyleLbl="node1" presStyleIdx="0" presStyleCnt="5">
        <dgm:presLayoutVars>
          <dgm:bulletEnabled val="1"/>
        </dgm:presLayoutVars>
      </dgm:prSet>
      <dgm:spPr/>
      <dgm:t>
        <a:bodyPr/>
        <a:lstStyle/>
        <a:p>
          <a:endParaRPr lang="zh-CN" altLang="en-US"/>
        </a:p>
      </dgm:t>
    </dgm:pt>
    <dgm:pt modelId="{A315DA26-1B60-4DD5-8186-6A50A5E64220}" type="pres">
      <dgm:prSet presAssocID="{8A08B96D-8AF1-49FA-80D1-ED3ABC53BE1B}" presName="spNode" presStyleCnt="0"/>
      <dgm:spPr/>
    </dgm:pt>
    <dgm:pt modelId="{0590F21B-99F9-4AE9-ADC6-71C64C4D79AA}" type="pres">
      <dgm:prSet presAssocID="{1AA65F8F-55DF-4A1B-B955-CE499B2B3C64}" presName="sibTrans" presStyleLbl="sibTrans1D1" presStyleIdx="0" presStyleCnt="5"/>
      <dgm:spPr/>
      <dgm:t>
        <a:bodyPr/>
        <a:lstStyle/>
        <a:p>
          <a:endParaRPr lang="zh-CN" altLang="en-US"/>
        </a:p>
      </dgm:t>
    </dgm:pt>
    <dgm:pt modelId="{21E5C9ED-0D06-4E67-BD95-59C569785CA8}" type="pres">
      <dgm:prSet presAssocID="{AE79317A-14CB-4428-ABA2-06B65A3FA431}" presName="node" presStyleLbl="node1" presStyleIdx="1" presStyleCnt="5">
        <dgm:presLayoutVars>
          <dgm:bulletEnabled val="1"/>
        </dgm:presLayoutVars>
      </dgm:prSet>
      <dgm:spPr/>
      <dgm:t>
        <a:bodyPr/>
        <a:lstStyle/>
        <a:p>
          <a:endParaRPr lang="zh-CN" altLang="en-US"/>
        </a:p>
      </dgm:t>
    </dgm:pt>
    <dgm:pt modelId="{5D81602E-2721-4365-A680-BE9AC64E19C9}" type="pres">
      <dgm:prSet presAssocID="{AE79317A-14CB-4428-ABA2-06B65A3FA431}" presName="spNode" presStyleCnt="0"/>
      <dgm:spPr/>
    </dgm:pt>
    <dgm:pt modelId="{F1737A49-203D-4945-B996-2596B3168EEB}" type="pres">
      <dgm:prSet presAssocID="{5644D834-B8DE-4D8B-87DA-D67D8AB06E9F}" presName="sibTrans" presStyleLbl="sibTrans1D1" presStyleIdx="1" presStyleCnt="5"/>
      <dgm:spPr/>
      <dgm:t>
        <a:bodyPr/>
        <a:lstStyle/>
        <a:p>
          <a:endParaRPr lang="zh-CN" altLang="en-US"/>
        </a:p>
      </dgm:t>
    </dgm:pt>
    <dgm:pt modelId="{E7EEB575-EC6A-4AAD-990B-552531636FBC}" type="pres">
      <dgm:prSet presAssocID="{9CA38BED-1327-474D-A935-6CE07CE9CC2E}" presName="node" presStyleLbl="node1" presStyleIdx="2" presStyleCnt="5">
        <dgm:presLayoutVars>
          <dgm:bulletEnabled val="1"/>
        </dgm:presLayoutVars>
      </dgm:prSet>
      <dgm:spPr/>
      <dgm:t>
        <a:bodyPr/>
        <a:lstStyle/>
        <a:p>
          <a:endParaRPr lang="zh-CN" altLang="en-US"/>
        </a:p>
      </dgm:t>
    </dgm:pt>
    <dgm:pt modelId="{1D3E401E-6A5E-41DE-8C05-7E04B14DD71A}" type="pres">
      <dgm:prSet presAssocID="{9CA38BED-1327-474D-A935-6CE07CE9CC2E}" presName="spNode" presStyleCnt="0"/>
      <dgm:spPr/>
    </dgm:pt>
    <dgm:pt modelId="{7680DAD7-D526-4DE1-BF2F-0F2C356D86D4}" type="pres">
      <dgm:prSet presAssocID="{206225D1-FDE8-4E93-878C-CC609FBEECA6}" presName="sibTrans" presStyleLbl="sibTrans1D1" presStyleIdx="2" presStyleCnt="5"/>
      <dgm:spPr/>
      <dgm:t>
        <a:bodyPr/>
        <a:lstStyle/>
        <a:p>
          <a:endParaRPr lang="zh-CN" altLang="en-US"/>
        </a:p>
      </dgm:t>
    </dgm:pt>
    <dgm:pt modelId="{232DFB48-F824-4124-B8BF-A59C5DEEDA5A}" type="pres">
      <dgm:prSet presAssocID="{00420D34-2693-415F-9B3B-CAEC3EB6D10A}" presName="node" presStyleLbl="node1" presStyleIdx="3" presStyleCnt="5">
        <dgm:presLayoutVars>
          <dgm:bulletEnabled val="1"/>
        </dgm:presLayoutVars>
      </dgm:prSet>
      <dgm:spPr/>
      <dgm:t>
        <a:bodyPr/>
        <a:lstStyle/>
        <a:p>
          <a:endParaRPr lang="zh-CN" altLang="en-US"/>
        </a:p>
      </dgm:t>
    </dgm:pt>
    <dgm:pt modelId="{1026CA50-5725-4FAB-B672-65FBB1651A2F}" type="pres">
      <dgm:prSet presAssocID="{00420D34-2693-415F-9B3B-CAEC3EB6D10A}" presName="spNode" presStyleCnt="0"/>
      <dgm:spPr/>
    </dgm:pt>
    <dgm:pt modelId="{79806251-160E-4CE4-A246-68D098E0B66A}" type="pres">
      <dgm:prSet presAssocID="{58AA80AA-4172-4038-8E4A-E9B0AAF5DA3A}" presName="sibTrans" presStyleLbl="sibTrans1D1" presStyleIdx="3" presStyleCnt="5"/>
      <dgm:spPr/>
      <dgm:t>
        <a:bodyPr/>
        <a:lstStyle/>
        <a:p>
          <a:endParaRPr lang="zh-CN" altLang="en-US"/>
        </a:p>
      </dgm:t>
    </dgm:pt>
    <dgm:pt modelId="{015A42B9-5B85-4E1C-9A81-C284A3E273B0}" type="pres">
      <dgm:prSet presAssocID="{5C7E8326-9C94-4936-9796-F1590BFEB793}" presName="node" presStyleLbl="node1" presStyleIdx="4" presStyleCnt="5">
        <dgm:presLayoutVars>
          <dgm:bulletEnabled val="1"/>
        </dgm:presLayoutVars>
      </dgm:prSet>
      <dgm:spPr/>
      <dgm:t>
        <a:bodyPr/>
        <a:lstStyle/>
        <a:p>
          <a:endParaRPr lang="zh-CN" altLang="en-US"/>
        </a:p>
      </dgm:t>
    </dgm:pt>
    <dgm:pt modelId="{527A888B-F8D6-452B-B3F5-7C7DDED21144}" type="pres">
      <dgm:prSet presAssocID="{5C7E8326-9C94-4936-9796-F1590BFEB793}" presName="spNode" presStyleCnt="0"/>
      <dgm:spPr/>
    </dgm:pt>
    <dgm:pt modelId="{B30CB413-B809-4127-AEEC-B7F25F870F94}" type="pres">
      <dgm:prSet presAssocID="{019606D2-C687-42CA-87C4-376A09AC6841}" presName="sibTrans" presStyleLbl="sibTrans1D1" presStyleIdx="4" presStyleCnt="5"/>
      <dgm:spPr/>
      <dgm:t>
        <a:bodyPr/>
        <a:lstStyle/>
        <a:p>
          <a:endParaRPr lang="zh-CN" altLang="en-US"/>
        </a:p>
      </dgm:t>
    </dgm:pt>
  </dgm:ptLst>
  <dgm:cxnLst>
    <dgm:cxn modelId="{A0230D89-2EF8-4344-A06C-356728A036C0}" srcId="{7267EBB4-57FD-41DB-8345-E94BA081705C}" destId="{AE79317A-14CB-4428-ABA2-06B65A3FA431}" srcOrd="1" destOrd="0" parTransId="{32C963B5-7F78-4FB0-931B-02FF3CF89348}" sibTransId="{5644D834-B8DE-4D8B-87DA-D67D8AB06E9F}"/>
    <dgm:cxn modelId="{E42DB371-61C0-414C-9476-A8B114154231}" srcId="{7267EBB4-57FD-41DB-8345-E94BA081705C}" destId="{8A08B96D-8AF1-49FA-80D1-ED3ABC53BE1B}" srcOrd="0" destOrd="0" parTransId="{C8549A04-C6AF-43CC-BA8F-F866658E4206}" sibTransId="{1AA65F8F-55DF-4A1B-B955-CE499B2B3C64}"/>
    <dgm:cxn modelId="{E6505E7B-ADD6-497B-90F4-24B2938EF019}" type="presOf" srcId="{8A08B96D-8AF1-49FA-80D1-ED3ABC53BE1B}" destId="{A4F25419-009F-4669-AA2E-87BAB36873E8}" srcOrd="0" destOrd="0" presId="urn:microsoft.com/office/officeart/2005/8/layout/cycle6"/>
    <dgm:cxn modelId="{2F26EE97-987F-4BDD-8F41-CD51FBD47DB1}" srcId="{7267EBB4-57FD-41DB-8345-E94BA081705C}" destId="{5C7E8326-9C94-4936-9796-F1590BFEB793}" srcOrd="4" destOrd="0" parTransId="{26066836-A679-43CC-A609-165AE8B365F2}" sibTransId="{019606D2-C687-42CA-87C4-376A09AC6841}"/>
    <dgm:cxn modelId="{1857D94A-3BC1-42EB-BF0C-47E233F70CC7}" type="presOf" srcId="{5644D834-B8DE-4D8B-87DA-D67D8AB06E9F}" destId="{F1737A49-203D-4945-B996-2596B3168EEB}" srcOrd="0" destOrd="0" presId="urn:microsoft.com/office/officeart/2005/8/layout/cycle6"/>
    <dgm:cxn modelId="{F4745F67-F817-4A8E-BF14-3B49EC2AA903}" type="presOf" srcId="{58AA80AA-4172-4038-8E4A-E9B0AAF5DA3A}" destId="{79806251-160E-4CE4-A246-68D098E0B66A}" srcOrd="0" destOrd="0" presId="urn:microsoft.com/office/officeart/2005/8/layout/cycle6"/>
    <dgm:cxn modelId="{6AC892E4-CD6F-41D2-A4EA-8AA7E9156B98}" type="presOf" srcId="{019606D2-C687-42CA-87C4-376A09AC6841}" destId="{B30CB413-B809-4127-AEEC-B7F25F870F94}" srcOrd="0" destOrd="0" presId="urn:microsoft.com/office/officeart/2005/8/layout/cycle6"/>
    <dgm:cxn modelId="{D280DBCE-815F-44CD-BAF6-F4E2555E9C4B}" type="presOf" srcId="{AE79317A-14CB-4428-ABA2-06B65A3FA431}" destId="{21E5C9ED-0D06-4E67-BD95-59C569785CA8}" srcOrd="0" destOrd="0" presId="urn:microsoft.com/office/officeart/2005/8/layout/cycle6"/>
    <dgm:cxn modelId="{6FD87311-E443-4217-95F7-76037763CCF9}" type="presOf" srcId="{7267EBB4-57FD-41DB-8345-E94BA081705C}" destId="{1088A015-5DE4-4145-A3C0-5E7B0C128846}" srcOrd="0" destOrd="0" presId="urn:microsoft.com/office/officeart/2005/8/layout/cycle6"/>
    <dgm:cxn modelId="{A610167E-6F0C-471D-8BD1-3FEB2045A702}" type="presOf" srcId="{206225D1-FDE8-4E93-878C-CC609FBEECA6}" destId="{7680DAD7-D526-4DE1-BF2F-0F2C356D86D4}" srcOrd="0" destOrd="0" presId="urn:microsoft.com/office/officeart/2005/8/layout/cycle6"/>
    <dgm:cxn modelId="{58D08097-5587-48CC-85C7-551D791B7920}" type="presOf" srcId="{5C7E8326-9C94-4936-9796-F1590BFEB793}" destId="{015A42B9-5B85-4E1C-9A81-C284A3E273B0}" srcOrd="0" destOrd="0" presId="urn:microsoft.com/office/officeart/2005/8/layout/cycle6"/>
    <dgm:cxn modelId="{68F1A5B3-9176-4792-B509-BA88FC5C7F94}" type="presOf" srcId="{1AA65F8F-55DF-4A1B-B955-CE499B2B3C64}" destId="{0590F21B-99F9-4AE9-ADC6-71C64C4D79AA}" srcOrd="0" destOrd="0" presId="urn:microsoft.com/office/officeart/2005/8/layout/cycle6"/>
    <dgm:cxn modelId="{CD8C5471-6A95-46CB-9FAD-DBCFC68CB922}" srcId="{7267EBB4-57FD-41DB-8345-E94BA081705C}" destId="{00420D34-2693-415F-9B3B-CAEC3EB6D10A}" srcOrd="3" destOrd="0" parTransId="{35411B1D-15A7-4F17-A9BC-7D25BB7B67DB}" sibTransId="{58AA80AA-4172-4038-8E4A-E9B0AAF5DA3A}"/>
    <dgm:cxn modelId="{A702A407-6403-4982-8871-F64847036359}" srcId="{7267EBB4-57FD-41DB-8345-E94BA081705C}" destId="{9CA38BED-1327-474D-A935-6CE07CE9CC2E}" srcOrd="2" destOrd="0" parTransId="{FB725EE4-43B2-400F-8F2F-0D51EA369BE0}" sibTransId="{206225D1-FDE8-4E93-878C-CC609FBEECA6}"/>
    <dgm:cxn modelId="{9D5EF89F-8FF6-463D-9DCA-1AE4717A5D5B}" type="presOf" srcId="{00420D34-2693-415F-9B3B-CAEC3EB6D10A}" destId="{232DFB48-F824-4124-B8BF-A59C5DEEDA5A}" srcOrd="0" destOrd="0" presId="urn:microsoft.com/office/officeart/2005/8/layout/cycle6"/>
    <dgm:cxn modelId="{5D0DF563-14A1-4D71-9E37-6F5220F11FAF}" type="presOf" srcId="{9CA38BED-1327-474D-A935-6CE07CE9CC2E}" destId="{E7EEB575-EC6A-4AAD-990B-552531636FBC}" srcOrd="0" destOrd="0" presId="urn:microsoft.com/office/officeart/2005/8/layout/cycle6"/>
    <dgm:cxn modelId="{C258BE38-A90A-4BA1-A7A3-942CEF8ECBE8}" type="presParOf" srcId="{1088A015-5DE4-4145-A3C0-5E7B0C128846}" destId="{A4F25419-009F-4669-AA2E-87BAB36873E8}" srcOrd="0" destOrd="0" presId="urn:microsoft.com/office/officeart/2005/8/layout/cycle6"/>
    <dgm:cxn modelId="{6392701A-CE61-4947-AF51-49788CB91C49}" type="presParOf" srcId="{1088A015-5DE4-4145-A3C0-5E7B0C128846}" destId="{A315DA26-1B60-4DD5-8186-6A50A5E64220}" srcOrd="1" destOrd="0" presId="urn:microsoft.com/office/officeart/2005/8/layout/cycle6"/>
    <dgm:cxn modelId="{C2C57730-AEFE-4EEA-8996-12E07011C5CB}" type="presParOf" srcId="{1088A015-5DE4-4145-A3C0-5E7B0C128846}" destId="{0590F21B-99F9-4AE9-ADC6-71C64C4D79AA}" srcOrd="2" destOrd="0" presId="urn:microsoft.com/office/officeart/2005/8/layout/cycle6"/>
    <dgm:cxn modelId="{483510E8-5EA1-4583-9571-E8F902572DDB}" type="presParOf" srcId="{1088A015-5DE4-4145-A3C0-5E7B0C128846}" destId="{21E5C9ED-0D06-4E67-BD95-59C569785CA8}" srcOrd="3" destOrd="0" presId="urn:microsoft.com/office/officeart/2005/8/layout/cycle6"/>
    <dgm:cxn modelId="{D18EAB65-F7B9-4E5D-A80E-8364AFA812DB}" type="presParOf" srcId="{1088A015-5DE4-4145-A3C0-5E7B0C128846}" destId="{5D81602E-2721-4365-A680-BE9AC64E19C9}" srcOrd="4" destOrd="0" presId="urn:microsoft.com/office/officeart/2005/8/layout/cycle6"/>
    <dgm:cxn modelId="{7C4C96E8-C859-4918-B661-2B56C1296367}" type="presParOf" srcId="{1088A015-5DE4-4145-A3C0-5E7B0C128846}" destId="{F1737A49-203D-4945-B996-2596B3168EEB}" srcOrd="5" destOrd="0" presId="urn:microsoft.com/office/officeart/2005/8/layout/cycle6"/>
    <dgm:cxn modelId="{FA0D02E3-2060-490C-8053-CC0D087EB0DB}" type="presParOf" srcId="{1088A015-5DE4-4145-A3C0-5E7B0C128846}" destId="{E7EEB575-EC6A-4AAD-990B-552531636FBC}" srcOrd="6" destOrd="0" presId="urn:microsoft.com/office/officeart/2005/8/layout/cycle6"/>
    <dgm:cxn modelId="{3A4CB67A-2A84-4DED-9D4D-6382DABFFFBF}" type="presParOf" srcId="{1088A015-5DE4-4145-A3C0-5E7B0C128846}" destId="{1D3E401E-6A5E-41DE-8C05-7E04B14DD71A}" srcOrd="7" destOrd="0" presId="urn:microsoft.com/office/officeart/2005/8/layout/cycle6"/>
    <dgm:cxn modelId="{6C7E5E68-1D8D-4D3D-8662-330B53B79393}" type="presParOf" srcId="{1088A015-5DE4-4145-A3C0-5E7B0C128846}" destId="{7680DAD7-D526-4DE1-BF2F-0F2C356D86D4}" srcOrd="8" destOrd="0" presId="urn:microsoft.com/office/officeart/2005/8/layout/cycle6"/>
    <dgm:cxn modelId="{ED5486DD-C01D-4887-A1C2-352864FBF457}" type="presParOf" srcId="{1088A015-5DE4-4145-A3C0-5E7B0C128846}" destId="{232DFB48-F824-4124-B8BF-A59C5DEEDA5A}" srcOrd="9" destOrd="0" presId="urn:microsoft.com/office/officeart/2005/8/layout/cycle6"/>
    <dgm:cxn modelId="{38C0419A-5785-414B-8E57-0F43177B1A81}" type="presParOf" srcId="{1088A015-5DE4-4145-A3C0-5E7B0C128846}" destId="{1026CA50-5725-4FAB-B672-65FBB1651A2F}" srcOrd="10" destOrd="0" presId="urn:microsoft.com/office/officeart/2005/8/layout/cycle6"/>
    <dgm:cxn modelId="{A914E9B4-78CF-48C6-A312-D4C89B9C11AF}" type="presParOf" srcId="{1088A015-5DE4-4145-A3C0-5E7B0C128846}" destId="{79806251-160E-4CE4-A246-68D098E0B66A}" srcOrd="11" destOrd="0" presId="urn:microsoft.com/office/officeart/2005/8/layout/cycle6"/>
    <dgm:cxn modelId="{DA3A90DD-251D-4664-A39D-D939CDA50C28}" type="presParOf" srcId="{1088A015-5DE4-4145-A3C0-5E7B0C128846}" destId="{015A42B9-5B85-4E1C-9A81-C284A3E273B0}" srcOrd="12" destOrd="0" presId="urn:microsoft.com/office/officeart/2005/8/layout/cycle6"/>
    <dgm:cxn modelId="{6C6DDB81-1409-4A7D-AA89-5AEDF8573335}" type="presParOf" srcId="{1088A015-5DE4-4145-A3C0-5E7B0C128846}" destId="{527A888B-F8D6-452B-B3F5-7C7DDED21144}" srcOrd="13" destOrd="0" presId="urn:microsoft.com/office/officeart/2005/8/layout/cycle6"/>
    <dgm:cxn modelId="{D00616B0-A65B-4E34-84C1-82A72F00295A}" type="presParOf" srcId="{1088A015-5DE4-4145-A3C0-5E7B0C128846}" destId="{B30CB413-B809-4127-AEEC-B7F25F870F94}"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67EBB4-57FD-41DB-8345-E94BA081705C}"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8A08B96D-8AF1-49FA-80D1-ED3ABC53BE1B}">
      <dgm:prSet phldrT="[文本]"/>
      <dgm:spPr>
        <a:solidFill>
          <a:schemeClr val="accent2">
            <a:lumMod val="75000"/>
          </a:schemeClr>
        </a:solidFill>
        <a:ln>
          <a:solidFill>
            <a:schemeClr val="accent2">
              <a:lumMod val="75000"/>
            </a:schemeClr>
          </a:solidFill>
        </a:ln>
      </dgm:spPr>
      <dgm:t>
        <a:bodyPr/>
        <a:lstStyle/>
        <a:p>
          <a:r>
            <a:rPr lang="zh-CN" altLang="en-US" dirty="0" smtClean="0"/>
            <a:t>就绪</a:t>
          </a:r>
          <a:r>
            <a:rPr lang="en-US" altLang="zh-CN" dirty="0" smtClean="0"/>
            <a:t>/</a:t>
          </a:r>
          <a:r>
            <a:rPr lang="zh-CN" altLang="en-US" dirty="0" smtClean="0"/>
            <a:t>运行</a:t>
          </a:r>
          <a:endParaRPr lang="zh-CN" altLang="en-US" dirty="0"/>
        </a:p>
      </dgm:t>
    </dgm:pt>
    <dgm:pt modelId="{C8549A04-C6AF-43CC-BA8F-F866658E4206}" type="parTrans" cxnId="{E42DB371-61C0-414C-9476-A8B114154231}">
      <dgm:prSet/>
      <dgm:spPr/>
      <dgm:t>
        <a:bodyPr/>
        <a:lstStyle/>
        <a:p>
          <a:endParaRPr lang="zh-CN" altLang="en-US"/>
        </a:p>
      </dgm:t>
    </dgm:pt>
    <dgm:pt modelId="{1AA65F8F-55DF-4A1B-B955-CE499B2B3C64}" type="sibTrans" cxnId="{E42DB371-61C0-414C-9476-A8B114154231}">
      <dgm:prSet/>
      <dgm:spPr>
        <a:ln>
          <a:noFill/>
        </a:ln>
      </dgm:spPr>
      <dgm:t>
        <a:bodyPr/>
        <a:lstStyle/>
        <a:p>
          <a:endParaRPr lang="zh-CN" altLang="en-US"/>
        </a:p>
      </dgm:t>
    </dgm:pt>
    <dgm:pt modelId="{00420D34-2693-415F-9B3B-CAEC3EB6D10A}">
      <dgm:prSet phldrT="[文本]"/>
      <dgm:spPr>
        <a:solidFill>
          <a:srgbClr val="92D050"/>
        </a:solidFill>
        <a:ln>
          <a:solidFill>
            <a:srgbClr val="92D050"/>
          </a:solidFill>
        </a:ln>
      </dgm:spPr>
      <dgm:t>
        <a:bodyPr/>
        <a:lstStyle/>
        <a:p>
          <a:r>
            <a:rPr lang="zh-CN" altLang="en-US" dirty="0" smtClean="0"/>
            <a:t>等待状态</a:t>
          </a:r>
          <a:endParaRPr lang="zh-CN" altLang="en-US" dirty="0"/>
        </a:p>
      </dgm:t>
    </dgm:pt>
    <dgm:pt modelId="{35411B1D-15A7-4F17-A9BC-7D25BB7B67DB}" type="parTrans" cxnId="{CD8C5471-6A95-46CB-9FAD-DBCFC68CB922}">
      <dgm:prSet/>
      <dgm:spPr/>
      <dgm:t>
        <a:bodyPr/>
        <a:lstStyle/>
        <a:p>
          <a:endParaRPr lang="zh-CN" altLang="en-US"/>
        </a:p>
      </dgm:t>
    </dgm:pt>
    <dgm:pt modelId="{58AA80AA-4172-4038-8E4A-E9B0AAF5DA3A}" type="sibTrans" cxnId="{CD8C5471-6A95-46CB-9FAD-DBCFC68CB922}">
      <dgm:prSet/>
      <dgm:spPr>
        <a:ln>
          <a:noFill/>
        </a:ln>
      </dgm:spPr>
      <dgm:t>
        <a:bodyPr/>
        <a:lstStyle/>
        <a:p>
          <a:endParaRPr lang="zh-CN" altLang="en-US"/>
        </a:p>
      </dgm:t>
    </dgm:pt>
    <dgm:pt modelId="{AE79317A-14CB-4428-ABA2-06B65A3FA431}">
      <dgm:prSet/>
      <dgm:spPr>
        <a:solidFill>
          <a:srgbClr val="7030A0"/>
        </a:solidFill>
      </dgm:spPr>
      <dgm:t>
        <a:bodyPr/>
        <a:lstStyle/>
        <a:p>
          <a:r>
            <a:rPr lang="zh-CN" altLang="en-US" dirty="0" smtClean="0"/>
            <a:t>睡眠状态</a:t>
          </a:r>
          <a:endParaRPr lang="zh-CN" altLang="en-US" dirty="0"/>
        </a:p>
      </dgm:t>
    </dgm:pt>
    <dgm:pt modelId="{32C963B5-7F78-4FB0-931B-02FF3CF89348}" type="parTrans" cxnId="{A0230D89-2EF8-4344-A06C-356728A036C0}">
      <dgm:prSet/>
      <dgm:spPr/>
      <dgm:t>
        <a:bodyPr/>
        <a:lstStyle/>
        <a:p>
          <a:endParaRPr lang="zh-CN" altLang="en-US"/>
        </a:p>
      </dgm:t>
    </dgm:pt>
    <dgm:pt modelId="{5644D834-B8DE-4D8B-87DA-D67D8AB06E9F}" type="sibTrans" cxnId="{A0230D89-2EF8-4344-A06C-356728A036C0}">
      <dgm:prSet/>
      <dgm:spPr>
        <a:ln>
          <a:noFill/>
        </a:ln>
      </dgm:spPr>
      <dgm:t>
        <a:bodyPr/>
        <a:lstStyle/>
        <a:p>
          <a:endParaRPr lang="zh-CN" altLang="en-US"/>
        </a:p>
      </dgm:t>
    </dgm:pt>
    <dgm:pt modelId="{9CA38BED-1327-474D-A935-6CE07CE9CC2E}">
      <dgm:prSet phldrT="[文本]"/>
      <dgm:spPr>
        <a:solidFill>
          <a:schemeClr val="bg1">
            <a:lumMod val="50000"/>
          </a:schemeClr>
        </a:solidFill>
        <a:ln>
          <a:solidFill>
            <a:schemeClr val="bg1">
              <a:lumMod val="50000"/>
            </a:schemeClr>
          </a:solidFill>
        </a:ln>
      </dgm:spPr>
      <dgm:t>
        <a:bodyPr/>
        <a:lstStyle/>
        <a:p>
          <a:r>
            <a:rPr lang="zh-CN" altLang="en-US" dirty="0" smtClean="0"/>
            <a:t>中断服务状态</a:t>
          </a:r>
          <a:endParaRPr lang="zh-CN" altLang="en-US" dirty="0"/>
        </a:p>
      </dgm:t>
    </dgm:pt>
    <dgm:pt modelId="{206225D1-FDE8-4E93-878C-CC609FBEECA6}" type="sibTrans" cxnId="{A702A407-6403-4982-8871-F64847036359}">
      <dgm:prSet/>
      <dgm:spPr>
        <a:ln>
          <a:noFill/>
        </a:ln>
      </dgm:spPr>
      <dgm:t>
        <a:bodyPr/>
        <a:lstStyle/>
        <a:p>
          <a:endParaRPr lang="zh-CN" altLang="en-US"/>
        </a:p>
      </dgm:t>
    </dgm:pt>
    <dgm:pt modelId="{FB725EE4-43B2-400F-8F2F-0D51EA369BE0}" type="parTrans" cxnId="{A702A407-6403-4982-8871-F64847036359}">
      <dgm:prSet/>
      <dgm:spPr/>
      <dgm:t>
        <a:bodyPr/>
        <a:lstStyle/>
        <a:p>
          <a:endParaRPr lang="zh-CN" altLang="en-US"/>
        </a:p>
      </dgm:t>
    </dgm:pt>
    <dgm:pt modelId="{1088A015-5DE4-4145-A3C0-5E7B0C128846}" type="pres">
      <dgm:prSet presAssocID="{7267EBB4-57FD-41DB-8345-E94BA081705C}" presName="cycle" presStyleCnt="0">
        <dgm:presLayoutVars>
          <dgm:dir/>
          <dgm:resizeHandles val="exact"/>
        </dgm:presLayoutVars>
      </dgm:prSet>
      <dgm:spPr/>
      <dgm:t>
        <a:bodyPr/>
        <a:lstStyle/>
        <a:p>
          <a:endParaRPr lang="zh-CN" altLang="en-US"/>
        </a:p>
      </dgm:t>
    </dgm:pt>
    <dgm:pt modelId="{A4F25419-009F-4669-AA2E-87BAB36873E8}" type="pres">
      <dgm:prSet presAssocID="{8A08B96D-8AF1-49FA-80D1-ED3ABC53BE1B}" presName="node" presStyleLbl="node1" presStyleIdx="0" presStyleCnt="4">
        <dgm:presLayoutVars>
          <dgm:bulletEnabled val="1"/>
        </dgm:presLayoutVars>
      </dgm:prSet>
      <dgm:spPr/>
      <dgm:t>
        <a:bodyPr/>
        <a:lstStyle/>
        <a:p>
          <a:endParaRPr lang="zh-CN" altLang="en-US"/>
        </a:p>
      </dgm:t>
    </dgm:pt>
    <dgm:pt modelId="{A315DA26-1B60-4DD5-8186-6A50A5E64220}" type="pres">
      <dgm:prSet presAssocID="{8A08B96D-8AF1-49FA-80D1-ED3ABC53BE1B}" presName="spNode" presStyleCnt="0"/>
      <dgm:spPr/>
    </dgm:pt>
    <dgm:pt modelId="{0590F21B-99F9-4AE9-ADC6-71C64C4D79AA}" type="pres">
      <dgm:prSet presAssocID="{1AA65F8F-55DF-4A1B-B955-CE499B2B3C64}" presName="sibTrans" presStyleLbl="sibTrans1D1" presStyleIdx="0" presStyleCnt="4"/>
      <dgm:spPr/>
      <dgm:t>
        <a:bodyPr/>
        <a:lstStyle/>
        <a:p>
          <a:endParaRPr lang="zh-CN" altLang="en-US"/>
        </a:p>
      </dgm:t>
    </dgm:pt>
    <dgm:pt modelId="{21E5C9ED-0D06-4E67-BD95-59C569785CA8}" type="pres">
      <dgm:prSet presAssocID="{AE79317A-14CB-4428-ABA2-06B65A3FA431}" presName="node" presStyleLbl="node1" presStyleIdx="1" presStyleCnt="4">
        <dgm:presLayoutVars>
          <dgm:bulletEnabled val="1"/>
        </dgm:presLayoutVars>
      </dgm:prSet>
      <dgm:spPr/>
      <dgm:t>
        <a:bodyPr/>
        <a:lstStyle/>
        <a:p>
          <a:endParaRPr lang="zh-CN" altLang="en-US"/>
        </a:p>
      </dgm:t>
    </dgm:pt>
    <dgm:pt modelId="{5D81602E-2721-4365-A680-BE9AC64E19C9}" type="pres">
      <dgm:prSet presAssocID="{AE79317A-14CB-4428-ABA2-06B65A3FA431}" presName="spNode" presStyleCnt="0"/>
      <dgm:spPr/>
    </dgm:pt>
    <dgm:pt modelId="{F1737A49-203D-4945-B996-2596B3168EEB}" type="pres">
      <dgm:prSet presAssocID="{5644D834-B8DE-4D8B-87DA-D67D8AB06E9F}" presName="sibTrans" presStyleLbl="sibTrans1D1" presStyleIdx="1" presStyleCnt="4"/>
      <dgm:spPr/>
      <dgm:t>
        <a:bodyPr/>
        <a:lstStyle/>
        <a:p>
          <a:endParaRPr lang="zh-CN" altLang="en-US"/>
        </a:p>
      </dgm:t>
    </dgm:pt>
    <dgm:pt modelId="{E7EEB575-EC6A-4AAD-990B-552531636FBC}" type="pres">
      <dgm:prSet presAssocID="{9CA38BED-1327-474D-A935-6CE07CE9CC2E}" presName="node" presStyleLbl="node1" presStyleIdx="2" presStyleCnt="4">
        <dgm:presLayoutVars>
          <dgm:bulletEnabled val="1"/>
        </dgm:presLayoutVars>
      </dgm:prSet>
      <dgm:spPr/>
      <dgm:t>
        <a:bodyPr/>
        <a:lstStyle/>
        <a:p>
          <a:endParaRPr lang="zh-CN" altLang="en-US"/>
        </a:p>
      </dgm:t>
    </dgm:pt>
    <dgm:pt modelId="{1D3E401E-6A5E-41DE-8C05-7E04B14DD71A}" type="pres">
      <dgm:prSet presAssocID="{9CA38BED-1327-474D-A935-6CE07CE9CC2E}" presName="spNode" presStyleCnt="0"/>
      <dgm:spPr/>
    </dgm:pt>
    <dgm:pt modelId="{7680DAD7-D526-4DE1-BF2F-0F2C356D86D4}" type="pres">
      <dgm:prSet presAssocID="{206225D1-FDE8-4E93-878C-CC609FBEECA6}" presName="sibTrans" presStyleLbl="sibTrans1D1" presStyleIdx="2" presStyleCnt="4"/>
      <dgm:spPr/>
      <dgm:t>
        <a:bodyPr/>
        <a:lstStyle/>
        <a:p>
          <a:endParaRPr lang="zh-CN" altLang="en-US"/>
        </a:p>
      </dgm:t>
    </dgm:pt>
    <dgm:pt modelId="{232DFB48-F824-4124-B8BF-A59C5DEEDA5A}" type="pres">
      <dgm:prSet presAssocID="{00420D34-2693-415F-9B3B-CAEC3EB6D10A}" presName="node" presStyleLbl="node1" presStyleIdx="3" presStyleCnt="4">
        <dgm:presLayoutVars>
          <dgm:bulletEnabled val="1"/>
        </dgm:presLayoutVars>
      </dgm:prSet>
      <dgm:spPr/>
      <dgm:t>
        <a:bodyPr/>
        <a:lstStyle/>
        <a:p>
          <a:endParaRPr lang="zh-CN" altLang="en-US"/>
        </a:p>
      </dgm:t>
    </dgm:pt>
    <dgm:pt modelId="{1026CA50-5725-4FAB-B672-65FBB1651A2F}" type="pres">
      <dgm:prSet presAssocID="{00420D34-2693-415F-9B3B-CAEC3EB6D10A}" presName="spNode" presStyleCnt="0"/>
      <dgm:spPr/>
    </dgm:pt>
    <dgm:pt modelId="{79806251-160E-4CE4-A246-68D098E0B66A}" type="pres">
      <dgm:prSet presAssocID="{58AA80AA-4172-4038-8E4A-E9B0AAF5DA3A}" presName="sibTrans" presStyleLbl="sibTrans1D1" presStyleIdx="3" presStyleCnt="4"/>
      <dgm:spPr/>
      <dgm:t>
        <a:bodyPr/>
        <a:lstStyle/>
        <a:p>
          <a:endParaRPr lang="zh-CN" altLang="en-US"/>
        </a:p>
      </dgm:t>
    </dgm:pt>
  </dgm:ptLst>
  <dgm:cxnLst>
    <dgm:cxn modelId="{A0230D89-2EF8-4344-A06C-356728A036C0}" srcId="{7267EBB4-57FD-41DB-8345-E94BA081705C}" destId="{AE79317A-14CB-4428-ABA2-06B65A3FA431}" srcOrd="1" destOrd="0" parTransId="{32C963B5-7F78-4FB0-931B-02FF3CF89348}" sibTransId="{5644D834-B8DE-4D8B-87DA-D67D8AB06E9F}"/>
    <dgm:cxn modelId="{E42DB371-61C0-414C-9476-A8B114154231}" srcId="{7267EBB4-57FD-41DB-8345-E94BA081705C}" destId="{8A08B96D-8AF1-49FA-80D1-ED3ABC53BE1B}" srcOrd="0" destOrd="0" parTransId="{C8549A04-C6AF-43CC-BA8F-F866658E4206}" sibTransId="{1AA65F8F-55DF-4A1B-B955-CE499B2B3C64}"/>
    <dgm:cxn modelId="{E6505E7B-ADD6-497B-90F4-24B2938EF019}" type="presOf" srcId="{8A08B96D-8AF1-49FA-80D1-ED3ABC53BE1B}" destId="{A4F25419-009F-4669-AA2E-87BAB36873E8}" srcOrd="0" destOrd="0" presId="urn:microsoft.com/office/officeart/2005/8/layout/cycle6"/>
    <dgm:cxn modelId="{1857D94A-3BC1-42EB-BF0C-47E233F70CC7}" type="presOf" srcId="{5644D834-B8DE-4D8B-87DA-D67D8AB06E9F}" destId="{F1737A49-203D-4945-B996-2596B3168EEB}" srcOrd="0" destOrd="0" presId="urn:microsoft.com/office/officeart/2005/8/layout/cycle6"/>
    <dgm:cxn modelId="{F4745F67-F817-4A8E-BF14-3B49EC2AA903}" type="presOf" srcId="{58AA80AA-4172-4038-8E4A-E9B0AAF5DA3A}" destId="{79806251-160E-4CE4-A246-68D098E0B66A}" srcOrd="0" destOrd="0" presId="urn:microsoft.com/office/officeart/2005/8/layout/cycle6"/>
    <dgm:cxn modelId="{D280DBCE-815F-44CD-BAF6-F4E2555E9C4B}" type="presOf" srcId="{AE79317A-14CB-4428-ABA2-06B65A3FA431}" destId="{21E5C9ED-0D06-4E67-BD95-59C569785CA8}" srcOrd="0" destOrd="0" presId="urn:microsoft.com/office/officeart/2005/8/layout/cycle6"/>
    <dgm:cxn modelId="{6FD87311-E443-4217-95F7-76037763CCF9}" type="presOf" srcId="{7267EBB4-57FD-41DB-8345-E94BA081705C}" destId="{1088A015-5DE4-4145-A3C0-5E7B0C128846}" srcOrd="0" destOrd="0" presId="urn:microsoft.com/office/officeart/2005/8/layout/cycle6"/>
    <dgm:cxn modelId="{A610167E-6F0C-471D-8BD1-3FEB2045A702}" type="presOf" srcId="{206225D1-FDE8-4E93-878C-CC609FBEECA6}" destId="{7680DAD7-D526-4DE1-BF2F-0F2C356D86D4}" srcOrd="0" destOrd="0" presId="urn:microsoft.com/office/officeart/2005/8/layout/cycle6"/>
    <dgm:cxn modelId="{68F1A5B3-9176-4792-B509-BA88FC5C7F94}" type="presOf" srcId="{1AA65F8F-55DF-4A1B-B955-CE499B2B3C64}" destId="{0590F21B-99F9-4AE9-ADC6-71C64C4D79AA}" srcOrd="0" destOrd="0" presId="urn:microsoft.com/office/officeart/2005/8/layout/cycle6"/>
    <dgm:cxn modelId="{CD8C5471-6A95-46CB-9FAD-DBCFC68CB922}" srcId="{7267EBB4-57FD-41DB-8345-E94BA081705C}" destId="{00420D34-2693-415F-9B3B-CAEC3EB6D10A}" srcOrd="3" destOrd="0" parTransId="{35411B1D-15A7-4F17-A9BC-7D25BB7B67DB}" sibTransId="{58AA80AA-4172-4038-8E4A-E9B0AAF5DA3A}"/>
    <dgm:cxn modelId="{A702A407-6403-4982-8871-F64847036359}" srcId="{7267EBB4-57FD-41DB-8345-E94BA081705C}" destId="{9CA38BED-1327-474D-A935-6CE07CE9CC2E}" srcOrd="2" destOrd="0" parTransId="{FB725EE4-43B2-400F-8F2F-0D51EA369BE0}" sibTransId="{206225D1-FDE8-4E93-878C-CC609FBEECA6}"/>
    <dgm:cxn modelId="{9D5EF89F-8FF6-463D-9DCA-1AE4717A5D5B}" type="presOf" srcId="{00420D34-2693-415F-9B3B-CAEC3EB6D10A}" destId="{232DFB48-F824-4124-B8BF-A59C5DEEDA5A}" srcOrd="0" destOrd="0" presId="urn:microsoft.com/office/officeart/2005/8/layout/cycle6"/>
    <dgm:cxn modelId="{5D0DF563-14A1-4D71-9E37-6F5220F11FAF}" type="presOf" srcId="{9CA38BED-1327-474D-A935-6CE07CE9CC2E}" destId="{E7EEB575-EC6A-4AAD-990B-552531636FBC}" srcOrd="0" destOrd="0" presId="urn:microsoft.com/office/officeart/2005/8/layout/cycle6"/>
    <dgm:cxn modelId="{C258BE38-A90A-4BA1-A7A3-942CEF8ECBE8}" type="presParOf" srcId="{1088A015-5DE4-4145-A3C0-5E7B0C128846}" destId="{A4F25419-009F-4669-AA2E-87BAB36873E8}" srcOrd="0" destOrd="0" presId="urn:microsoft.com/office/officeart/2005/8/layout/cycle6"/>
    <dgm:cxn modelId="{6392701A-CE61-4947-AF51-49788CB91C49}" type="presParOf" srcId="{1088A015-5DE4-4145-A3C0-5E7B0C128846}" destId="{A315DA26-1B60-4DD5-8186-6A50A5E64220}" srcOrd="1" destOrd="0" presId="urn:microsoft.com/office/officeart/2005/8/layout/cycle6"/>
    <dgm:cxn modelId="{C2C57730-AEFE-4EEA-8996-12E07011C5CB}" type="presParOf" srcId="{1088A015-5DE4-4145-A3C0-5E7B0C128846}" destId="{0590F21B-99F9-4AE9-ADC6-71C64C4D79AA}" srcOrd="2" destOrd="0" presId="urn:microsoft.com/office/officeart/2005/8/layout/cycle6"/>
    <dgm:cxn modelId="{483510E8-5EA1-4583-9571-E8F902572DDB}" type="presParOf" srcId="{1088A015-5DE4-4145-A3C0-5E7B0C128846}" destId="{21E5C9ED-0D06-4E67-BD95-59C569785CA8}" srcOrd="3" destOrd="0" presId="urn:microsoft.com/office/officeart/2005/8/layout/cycle6"/>
    <dgm:cxn modelId="{D18EAB65-F7B9-4E5D-A80E-8364AFA812DB}" type="presParOf" srcId="{1088A015-5DE4-4145-A3C0-5E7B0C128846}" destId="{5D81602E-2721-4365-A680-BE9AC64E19C9}" srcOrd="4" destOrd="0" presId="urn:microsoft.com/office/officeart/2005/8/layout/cycle6"/>
    <dgm:cxn modelId="{7C4C96E8-C859-4918-B661-2B56C1296367}" type="presParOf" srcId="{1088A015-5DE4-4145-A3C0-5E7B0C128846}" destId="{F1737A49-203D-4945-B996-2596B3168EEB}" srcOrd="5" destOrd="0" presId="urn:microsoft.com/office/officeart/2005/8/layout/cycle6"/>
    <dgm:cxn modelId="{FA0D02E3-2060-490C-8053-CC0D087EB0DB}" type="presParOf" srcId="{1088A015-5DE4-4145-A3C0-5E7B0C128846}" destId="{E7EEB575-EC6A-4AAD-990B-552531636FBC}" srcOrd="6" destOrd="0" presId="urn:microsoft.com/office/officeart/2005/8/layout/cycle6"/>
    <dgm:cxn modelId="{3A4CB67A-2A84-4DED-9D4D-6382DABFFFBF}" type="presParOf" srcId="{1088A015-5DE4-4145-A3C0-5E7B0C128846}" destId="{1D3E401E-6A5E-41DE-8C05-7E04B14DD71A}" srcOrd="7" destOrd="0" presId="urn:microsoft.com/office/officeart/2005/8/layout/cycle6"/>
    <dgm:cxn modelId="{6C7E5E68-1D8D-4D3D-8662-330B53B79393}" type="presParOf" srcId="{1088A015-5DE4-4145-A3C0-5E7B0C128846}" destId="{7680DAD7-D526-4DE1-BF2F-0F2C356D86D4}" srcOrd="8" destOrd="0" presId="urn:microsoft.com/office/officeart/2005/8/layout/cycle6"/>
    <dgm:cxn modelId="{ED5486DD-C01D-4887-A1C2-352864FBF457}" type="presParOf" srcId="{1088A015-5DE4-4145-A3C0-5E7B0C128846}" destId="{232DFB48-F824-4124-B8BF-A59C5DEEDA5A}" srcOrd="9" destOrd="0" presId="urn:microsoft.com/office/officeart/2005/8/layout/cycle6"/>
    <dgm:cxn modelId="{38C0419A-5785-414B-8E57-0F43177B1A81}" type="presParOf" srcId="{1088A015-5DE4-4145-A3C0-5E7B0C128846}" destId="{1026CA50-5725-4FAB-B672-65FBB1651A2F}" srcOrd="10" destOrd="0" presId="urn:microsoft.com/office/officeart/2005/8/layout/cycle6"/>
    <dgm:cxn modelId="{A914E9B4-78CF-48C6-A312-D4C89B9C11AF}" type="presParOf" srcId="{1088A015-5DE4-4145-A3C0-5E7B0C128846}" destId="{79806251-160E-4CE4-A246-68D098E0B66A}"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25419-009F-4669-AA2E-87BAB36873E8}">
      <dsp:nvSpPr>
        <dsp:cNvPr id="0" name=""/>
        <dsp:cNvSpPr/>
      </dsp:nvSpPr>
      <dsp:spPr>
        <a:xfrm>
          <a:off x="4318173" y="745"/>
          <a:ext cx="1879252" cy="1221514"/>
        </a:xfrm>
        <a:prstGeom prst="roundRect">
          <a:avLst/>
        </a:prstGeom>
        <a:solidFill>
          <a:schemeClr val="accent2">
            <a:lumMod val="7500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就绪状态</a:t>
          </a:r>
          <a:endParaRPr lang="zh-CN" altLang="en-US" sz="2800" kern="1200" dirty="0"/>
        </a:p>
      </dsp:txBody>
      <dsp:txXfrm>
        <a:off x="4377802" y="60374"/>
        <a:ext cx="1759994" cy="1102256"/>
      </dsp:txXfrm>
    </dsp:sp>
    <dsp:sp modelId="{0590F21B-99F9-4AE9-ADC6-71C64C4D79AA}">
      <dsp:nvSpPr>
        <dsp:cNvPr id="0" name=""/>
        <dsp:cNvSpPr/>
      </dsp:nvSpPr>
      <dsp:spPr>
        <a:xfrm>
          <a:off x="2819424" y="611502"/>
          <a:ext cx="4876750" cy="4876750"/>
        </a:xfrm>
        <a:custGeom>
          <a:avLst/>
          <a:gdLst/>
          <a:ahLst/>
          <a:cxnLst/>
          <a:rect l="0" t="0" r="0" b="0"/>
          <a:pathLst>
            <a:path>
              <a:moveTo>
                <a:pt x="3390885" y="193737"/>
              </a:moveTo>
              <a:arcTo wR="2438375" hR="2438375" stAng="17579634" swAng="1959409"/>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21E5C9ED-0D06-4E67-BD95-59C569785CA8}">
      <dsp:nvSpPr>
        <dsp:cNvPr id="0" name=""/>
        <dsp:cNvSpPr/>
      </dsp:nvSpPr>
      <dsp:spPr>
        <a:xfrm>
          <a:off x="6637206" y="1685620"/>
          <a:ext cx="1879252" cy="1221514"/>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smtClean="0"/>
            <a:t>睡眠状态</a:t>
          </a:r>
          <a:endParaRPr lang="zh-CN" altLang="en-US" sz="2800" kern="1200"/>
        </a:p>
      </dsp:txBody>
      <dsp:txXfrm>
        <a:off x="6696835" y="1745249"/>
        <a:ext cx="1759994" cy="1102256"/>
      </dsp:txXfrm>
    </dsp:sp>
    <dsp:sp modelId="{F1737A49-203D-4945-B996-2596B3168EEB}">
      <dsp:nvSpPr>
        <dsp:cNvPr id="0" name=""/>
        <dsp:cNvSpPr/>
      </dsp:nvSpPr>
      <dsp:spPr>
        <a:xfrm>
          <a:off x="2819424" y="611502"/>
          <a:ext cx="4876750" cy="4876750"/>
        </a:xfrm>
        <a:custGeom>
          <a:avLst/>
          <a:gdLst/>
          <a:ahLst/>
          <a:cxnLst/>
          <a:rect l="0" t="0" r="0" b="0"/>
          <a:pathLst>
            <a:path>
              <a:moveTo>
                <a:pt x="4873431" y="2311208"/>
              </a:moveTo>
              <a:arcTo wR="2438375" hR="2438375" stAng="21420633" swAng="2194667"/>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E7EEB575-EC6A-4AAD-990B-552531636FBC}">
      <dsp:nvSpPr>
        <dsp:cNvPr id="0" name=""/>
        <dsp:cNvSpPr/>
      </dsp:nvSpPr>
      <dsp:spPr>
        <a:xfrm>
          <a:off x="5751414" y="4411807"/>
          <a:ext cx="1879252" cy="1221514"/>
        </a:xfrm>
        <a:prstGeom prst="roundRect">
          <a:avLst/>
        </a:prstGeom>
        <a:solidFill>
          <a:schemeClr val="bg1">
            <a:lumMod val="5000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中断服务状态</a:t>
          </a:r>
          <a:endParaRPr lang="zh-CN" altLang="en-US" sz="2800" kern="1200" dirty="0"/>
        </a:p>
      </dsp:txBody>
      <dsp:txXfrm>
        <a:off x="5811043" y="4471436"/>
        <a:ext cx="1759994" cy="1102256"/>
      </dsp:txXfrm>
    </dsp:sp>
    <dsp:sp modelId="{7680DAD7-D526-4DE1-BF2F-0F2C356D86D4}">
      <dsp:nvSpPr>
        <dsp:cNvPr id="0" name=""/>
        <dsp:cNvSpPr/>
      </dsp:nvSpPr>
      <dsp:spPr>
        <a:xfrm>
          <a:off x="2819424" y="611502"/>
          <a:ext cx="4876750" cy="4876750"/>
        </a:xfrm>
        <a:custGeom>
          <a:avLst/>
          <a:gdLst/>
          <a:ahLst/>
          <a:cxnLst/>
          <a:rect l="0" t="0" r="0" b="0"/>
          <a:pathLst>
            <a:path>
              <a:moveTo>
                <a:pt x="2922317" y="4828243"/>
              </a:moveTo>
              <a:arcTo wR="2438375" hR="2438375" stAng="4713152" swAng="1373696"/>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232DFB48-F824-4124-B8BF-A59C5DEEDA5A}">
      <dsp:nvSpPr>
        <dsp:cNvPr id="0" name=""/>
        <dsp:cNvSpPr/>
      </dsp:nvSpPr>
      <dsp:spPr>
        <a:xfrm>
          <a:off x="2884932" y="4411807"/>
          <a:ext cx="1879252" cy="1221514"/>
        </a:xfrm>
        <a:prstGeom prst="roundRect">
          <a:avLst/>
        </a:prstGeom>
        <a:solidFill>
          <a:srgbClr val="92D050"/>
        </a:solidFill>
        <a:ln w="12700" cap="flat" cmpd="sng" algn="ctr">
          <a:solidFill>
            <a:srgbClr val="92D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等待状态</a:t>
          </a:r>
          <a:endParaRPr lang="zh-CN" altLang="en-US" sz="2800" kern="1200" dirty="0"/>
        </a:p>
      </dsp:txBody>
      <dsp:txXfrm>
        <a:off x="2944561" y="4471436"/>
        <a:ext cx="1759994" cy="1102256"/>
      </dsp:txXfrm>
    </dsp:sp>
    <dsp:sp modelId="{79806251-160E-4CE4-A246-68D098E0B66A}">
      <dsp:nvSpPr>
        <dsp:cNvPr id="0" name=""/>
        <dsp:cNvSpPr/>
      </dsp:nvSpPr>
      <dsp:spPr>
        <a:xfrm>
          <a:off x="2819424" y="611502"/>
          <a:ext cx="4876750" cy="4876750"/>
        </a:xfrm>
        <a:custGeom>
          <a:avLst/>
          <a:gdLst/>
          <a:ahLst/>
          <a:cxnLst/>
          <a:rect l="0" t="0" r="0" b="0"/>
          <a:pathLst>
            <a:path>
              <a:moveTo>
                <a:pt x="407125" y="3787337"/>
              </a:moveTo>
              <a:arcTo wR="2438375" hR="2438375" stAng="8784700" swAng="2194667"/>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015A42B9-5B85-4E1C-9A81-C284A3E273B0}">
      <dsp:nvSpPr>
        <dsp:cNvPr id="0" name=""/>
        <dsp:cNvSpPr/>
      </dsp:nvSpPr>
      <dsp:spPr>
        <a:xfrm>
          <a:off x="1999141" y="1685620"/>
          <a:ext cx="1879252" cy="12215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运行状态</a:t>
          </a:r>
          <a:endParaRPr lang="zh-CN" altLang="en-US" sz="2800" kern="1200" dirty="0"/>
        </a:p>
      </dsp:txBody>
      <dsp:txXfrm>
        <a:off x="2058770" y="1745249"/>
        <a:ext cx="1759994" cy="1102256"/>
      </dsp:txXfrm>
    </dsp:sp>
    <dsp:sp modelId="{B30CB413-B809-4127-AEEC-B7F25F870F94}">
      <dsp:nvSpPr>
        <dsp:cNvPr id="0" name=""/>
        <dsp:cNvSpPr/>
      </dsp:nvSpPr>
      <dsp:spPr>
        <a:xfrm>
          <a:off x="2819424" y="611502"/>
          <a:ext cx="4876750" cy="4876750"/>
        </a:xfrm>
        <a:custGeom>
          <a:avLst/>
          <a:gdLst/>
          <a:ahLst/>
          <a:cxnLst/>
          <a:rect l="0" t="0" r="0" b="0"/>
          <a:pathLst>
            <a:path>
              <a:moveTo>
                <a:pt x="425220" y="1062555"/>
              </a:moveTo>
              <a:arcTo wR="2438375" hR="2438375" stAng="12860957" swAng="1959409"/>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25419-009F-4669-AA2E-87BAB36873E8}">
      <dsp:nvSpPr>
        <dsp:cNvPr id="0" name=""/>
        <dsp:cNvSpPr/>
      </dsp:nvSpPr>
      <dsp:spPr>
        <a:xfrm>
          <a:off x="4236020" y="472"/>
          <a:ext cx="2043558" cy="1328313"/>
        </a:xfrm>
        <a:prstGeom prst="roundRect">
          <a:avLst/>
        </a:prstGeom>
        <a:solidFill>
          <a:schemeClr val="accent2">
            <a:lumMod val="7500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就绪</a:t>
          </a:r>
          <a:r>
            <a:rPr lang="en-US" altLang="zh-CN" sz="3000" kern="1200" dirty="0" smtClean="0"/>
            <a:t>/</a:t>
          </a:r>
          <a:r>
            <a:rPr lang="zh-CN" altLang="en-US" sz="3000" kern="1200" dirty="0" smtClean="0"/>
            <a:t>运行</a:t>
          </a:r>
          <a:endParaRPr lang="zh-CN" altLang="en-US" sz="3000" kern="1200" dirty="0"/>
        </a:p>
      </dsp:txBody>
      <dsp:txXfrm>
        <a:off x="4300863" y="65315"/>
        <a:ext cx="1913872" cy="1198627"/>
      </dsp:txXfrm>
    </dsp:sp>
    <dsp:sp modelId="{0590F21B-99F9-4AE9-ADC6-71C64C4D79AA}">
      <dsp:nvSpPr>
        <dsp:cNvPr id="0" name=""/>
        <dsp:cNvSpPr/>
      </dsp:nvSpPr>
      <dsp:spPr>
        <a:xfrm>
          <a:off x="3065175" y="664629"/>
          <a:ext cx="4385249" cy="4385249"/>
        </a:xfrm>
        <a:custGeom>
          <a:avLst/>
          <a:gdLst/>
          <a:ahLst/>
          <a:cxnLst/>
          <a:rect l="0" t="0" r="0" b="0"/>
          <a:pathLst>
            <a:path>
              <a:moveTo>
                <a:pt x="3229095" y="260441"/>
              </a:moveTo>
              <a:arcTo wR="2192624" hR="2192624" stAng="17892612"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21E5C9ED-0D06-4E67-BD95-59C569785CA8}">
      <dsp:nvSpPr>
        <dsp:cNvPr id="0" name=""/>
        <dsp:cNvSpPr/>
      </dsp:nvSpPr>
      <dsp:spPr>
        <a:xfrm>
          <a:off x="6428645" y="2193097"/>
          <a:ext cx="2043558" cy="1328313"/>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睡眠状态</a:t>
          </a:r>
          <a:endParaRPr lang="zh-CN" altLang="en-US" sz="3000" kern="1200" dirty="0"/>
        </a:p>
      </dsp:txBody>
      <dsp:txXfrm>
        <a:off x="6493488" y="2257940"/>
        <a:ext cx="1913872" cy="1198627"/>
      </dsp:txXfrm>
    </dsp:sp>
    <dsp:sp modelId="{F1737A49-203D-4945-B996-2596B3168EEB}">
      <dsp:nvSpPr>
        <dsp:cNvPr id="0" name=""/>
        <dsp:cNvSpPr/>
      </dsp:nvSpPr>
      <dsp:spPr>
        <a:xfrm>
          <a:off x="3065175" y="664629"/>
          <a:ext cx="4385249" cy="4385249"/>
        </a:xfrm>
        <a:custGeom>
          <a:avLst/>
          <a:gdLst/>
          <a:ahLst/>
          <a:cxnLst/>
          <a:rect l="0" t="0" r="0" b="0"/>
          <a:pathLst>
            <a:path>
              <a:moveTo>
                <a:pt x="4277142" y="2872618"/>
              </a:moveTo>
              <a:arcTo wR="2192624" hR="2192624" stAng="1084015"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E7EEB575-EC6A-4AAD-990B-552531636FBC}">
      <dsp:nvSpPr>
        <dsp:cNvPr id="0" name=""/>
        <dsp:cNvSpPr/>
      </dsp:nvSpPr>
      <dsp:spPr>
        <a:xfrm>
          <a:off x="4236020" y="4385722"/>
          <a:ext cx="2043558" cy="1328313"/>
        </a:xfrm>
        <a:prstGeom prst="roundRect">
          <a:avLst/>
        </a:prstGeom>
        <a:solidFill>
          <a:schemeClr val="bg1">
            <a:lumMod val="5000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中断服务状态</a:t>
          </a:r>
          <a:endParaRPr lang="zh-CN" altLang="en-US" sz="3000" kern="1200" dirty="0"/>
        </a:p>
      </dsp:txBody>
      <dsp:txXfrm>
        <a:off x="4300863" y="4450565"/>
        <a:ext cx="1913872" cy="1198627"/>
      </dsp:txXfrm>
    </dsp:sp>
    <dsp:sp modelId="{7680DAD7-D526-4DE1-BF2F-0F2C356D86D4}">
      <dsp:nvSpPr>
        <dsp:cNvPr id="0" name=""/>
        <dsp:cNvSpPr/>
      </dsp:nvSpPr>
      <dsp:spPr>
        <a:xfrm>
          <a:off x="3065175" y="664629"/>
          <a:ext cx="4385249" cy="4385249"/>
        </a:xfrm>
        <a:custGeom>
          <a:avLst/>
          <a:gdLst/>
          <a:ahLst/>
          <a:cxnLst/>
          <a:rect l="0" t="0" r="0" b="0"/>
          <a:pathLst>
            <a:path>
              <a:moveTo>
                <a:pt x="1156154" y="4124808"/>
              </a:moveTo>
              <a:arcTo wR="2192624" hR="2192624" stAng="7092612"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232DFB48-F824-4124-B8BF-A59C5DEEDA5A}">
      <dsp:nvSpPr>
        <dsp:cNvPr id="0" name=""/>
        <dsp:cNvSpPr/>
      </dsp:nvSpPr>
      <dsp:spPr>
        <a:xfrm>
          <a:off x="2043395" y="2193097"/>
          <a:ext cx="2043558" cy="1328313"/>
        </a:xfrm>
        <a:prstGeom prst="roundRect">
          <a:avLst/>
        </a:prstGeom>
        <a:solidFill>
          <a:srgbClr val="92D050"/>
        </a:solidFill>
        <a:ln w="12700" cap="flat" cmpd="sng" algn="ctr">
          <a:solidFill>
            <a:srgbClr val="92D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等待状态</a:t>
          </a:r>
          <a:endParaRPr lang="zh-CN" altLang="en-US" sz="3000" kern="1200" dirty="0"/>
        </a:p>
      </dsp:txBody>
      <dsp:txXfrm>
        <a:off x="2108238" y="2257940"/>
        <a:ext cx="1913872" cy="1198627"/>
      </dsp:txXfrm>
    </dsp:sp>
    <dsp:sp modelId="{79806251-160E-4CE4-A246-68D098E0B66A}">
      <dsp:nvSpPr>
        <dsp:cNvPr id="0" name=""/>
        <dsp:cNvSpPr/>
      </dsp:nvSpPr>
      <dsp:spPr>
        <a:xfrm>
          <a:off x="3065175" y="664629"/>
          <a:ext cx="4385249" cy="4385249"/>
        </a:xfrm>
        <a:custGeom>
          <a:avLst/>
          <a:gdLst/>
          <a:ahLst/>
          <a:cxnLst/>
          <a:rect l="0" t="0" r="0" b="0"/>
          <a:pathLst>
            <a:path>
              <a:moveTo>
                <a:pt x="108107" y="1512631"/>
              </a:moveTo>
              <a:arcTo wR="2192624" hR="2192624" stAng="11884015"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6754228-772C-4F87-B467-91EA4980387A}" type="datetimeFigureOut">
              <a:rPr lang="zh-CN" altLang="en-US" smtClean="0"/>
              <a:t>2019/8/9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173735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754228-772C-4F87-B467-91EA4980387A}" type="datetimeFigureOut">
              <a:rPr lang="zh-CN" altLang="en-US" smtClean="0"/>
              <a:t>2019/8/9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51403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754228-772C-4F87-B467-91EA4980387A}" type="datetimeFigureOut">
              <a:rPr lang="zh-CN" altLang="en-US" smtClean="0"/>
              <a:t>2019/8/9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29928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754228-772C-4F87-B467-91EA4980387A}" type="datetimeFigureOut">
              <a:rPr lang="zh-CN" altLang="en-US" smtClean="0"/>
              <a:t>2019/8/9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21974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6754228-772C-4F87-B467-91EA4980387A}" type="datetimeFigureOut">
              <a:rPr lang="zh-CN" altLang="en-US" smtClean="0"/>
              <a:t>2019/8/9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47298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754228-772C-4F87-B467-91EA4980387A}" type="datetimeFigureOut">
              <a:rPr lang="zh-CN" altLang="en-US" smtClean="0"/>
              <a:t>2019/8/9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306109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754228-772C-4F87-B467-91EA4980387A}" type="datetimeFigureOut">
              <a:rPr lang="zh-CN" altLang="en-US" smtClean="0"/>
              <a:t>2019/8/9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18658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754228-772C-4F87-B467-91EA4980387A}" type="datetimeFigureOut">
              <a:rPr lang="zh-CN" altLang="en-US" smtClean="0"/>
              <a:t>2019/8/9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18272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754228-772C-4F87-B467-91EA4980387A}" type="datetimeFigureOut">
              <a:rPr lang="zh-CN" altLang="en-US" smtClean="0"/>
              <a:t>2019/8/9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472579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754228-772C-4F87-B467-91EA4980387A}" type="datetimeFigureOut">
              <a:rPr lang="zh-CN" altLang="en-US" smtClean="0"/>
              <a:t>2019/8/9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53611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754228-772C-4F87-B467-91EA4980387A}" type="datetimeFigureOut">
              <a:rPr lang="zh-CN" altLang="en-US" smtClean="0"/>
              <a:t>2019/8/9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4026421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54228-772C-4F87-B467-91EA4980387A}" type="datetimeFigureOut">
              <a:rPr lang="zh-CN" altLang="en-US" smtClean="0"/>
              <a:t>2019/8/9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23698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4530" y="349322"/>
            <a:ext cx="9754456" cy="1338828"/>
          </a:xfrm>
          <a:prstGeom prst="rect">
            <a:avLst/>
          </a:prstGeom>
          <a:noFill/>
        </p:spPr>
        <p:txBody>
          <a:bodyPr wrap="square" rtlCol="0">
            <a:spAutoFit/>
          </a:bodyPr>
          <a:lstStyle/>
          <a:p>
            <a:pPr>
              <a:lnSpc>
                <a:spcPct val="150000"/>
              </a:lnSpc>
            </a:pPr>
            <a:r>
              <a:rPr lang="zh-CN" altLang="en-US" dirty="0" smtClean="0"/>
              <a:t>大量的结构体的管理方式</a:t>
            </a:r>
            <a:r>
              <a:rPr lang="en-US" altLang="zh-CN" dirty="0" smtClean="0"/>
              <a:t>——</a:t>
            </a:r>
            <a:r>
              <a:rPr lang="zh-CN" altLang="en-US" dirty="0" smtClean="0"/>
              <a:t>我们不可能用一个全局变量表示一个结构体</a:t>
            </a:r>
            <a:endParaRPr lang="en-US" altLang="zh-CN" dirty="0" smtClean="0"/>
          </a:p>
          <a:p>
            <a:pPr>
              <a:lnSpc>
                <a:spcPct val="150000"/>
              </a:lnSpc>
            </a:pPr>
            <a:endParaRPr lang="en-US" altLang="zh-CN" dirty="0" smtClean="0"/>
          </a:p>
          <a:p>
            <a:pPr>
              <a:lnSpc>
                <a:spcPct val="150000"/>
              </a:lnSpc>
            </a:pPr>
            <a:r>
              <a:rPr lang="zh-CN" altLang="en-US" dirty="0" smtClean="0"/>
              <a:t>我们必须另一种合理的方式，能够获取所有的结构体。</a:t>
            </a:r>
            <a:endParaRPr lang="zh-CN" altLang="en-US" dirty="0" smtClean="0"/>
          </a:p>
        </p:txBody>
      </p:sp>
      <p:sp>
        <p:nvSpPr>
          <p:cNvPr id="5" name="文本框 4"/>
          <p:cNvSpPr txBox="1"/>
          <p:nvPr/>
        </p:nvSpPr>
        <p:spPr>
          <a:xfrm>
            <a:off x="544530" y="2054831"/>
            <a:ext cx="11013897" cy="923330"/>
          </a:xfrm>
          <a:prstGeom prst="rect">
            <a:avLst/>
          </a:prstGeom>
          <a:noFill/>
        </p:spPr>
        <p:txBody>
          <a:bodyPr wrap="square" rtlCol="0">
            <a:spAutoFit/>
          </a:bodyPr>
          <a:lstStyle/>
          <a:p>
            <a:pPr>
              <a:lnSpc>
                <a:spcPct val="150000"/>
              </a:lnSpc>
            </a:pPr>
            <a:r>
              <a:rPr lang="zh-CN" altLang="en-US" b="1" dirty="0" smtClean="0">
                <a:solidFill>
                  <a:srgbClr val="FF0000"/>
                </a:solidFill>
              </a:rPr>
              <a:t>单向链表</a:t>
            </a:r>
            <a:r>
              <a:rPr lang="zh-CN" altLang="en-US" dirty="0" smtClean="0"/>
              <a:t>：可以方便的将结构体串联起来，依次的获取所有的结构体。但是修改这个链表有些限制，必须从头部开始获取或者添加结构体</a:t>
            </a:r>
            <a:endParaRPr lang="zh-CN" altLang="en-US" dirty="0" smtClean="0"/>
          </a:p>
        </p:txBody>
      </p:sp>
      <p:sp>
        <p:nvSpPr>
          <p:cNvPr id="6" name="文本框 5"/>
          <p:cNvSpPr txBox="1"/>
          <p:nvPr/>
        </p:nvSpPr>
        <p:spPr>
          <a:xfrm>
            <a:off x="544530" y="3344842"/>
            <a:ext cx="11013897" cy="507831"/>
          </a:xfrm>
          <a:prstGeom prst="rect">
            <a:avLst/>
          </a:prstGeom>
          <a:noFill/>
        </p:spPr>
        <p:txBody>
          <a:bodyPr wrap="square" rtlCol="0">
            <a:spAutoFit/>
          </a:bodyPr>
          <a:lstStyle/>
          <a:p>
            <a:pPr>
              <a:lnSpc>
                <a:spcPct val="150000"/>
              </a:lnSpc>
            </a:pPr>
            <a:r>
              <a:rPr lang="zh-CN" altLang="en-US" b="1" dirty="0" smtClean="0">
                <a:solidFill>
                  <a:srgbClr val="FF0000"/>
                </a:solidFill>
              </a:rPr>
              <a:t>双</a:t>
            </a:r>
            <a:r>
              <a:rPr lang="zh-CN" altLang="en-US" b="1" dirty="0" smtClean="0">
                <a:solidFill>
                  <a:srgbClr val="FF0000"/>
                </a:solidFill>
              </a:rPr>
              <a:t>向链表</a:t>
            </a:r>
            <a:r>
              <a:rPr lang="zh-CN" altLang="en-US" dirty="0" smtClean="0"/>
              <a:t>：可以在任何地方开始插入结构体，或者获取一个结构体，同时保证链表的稳定。</a:t>
            </a:r>
            <a:endParaRPr lang="zh-CN" altLang="en-US" dirty="0" smtClean="0"/>
          </a:p>
        </p:txBody>
      </p:sp>
      <p:sp>
        <p:nvSpPr>
          <p:cNvPr id="7" name="文本框 6"/>
          <p:cNvSpPr txBox="1"/>
          <p:nvPr/>
        </p:nvSpPr>
        <p:spPr>
          <a:xfrm>
            <a:off x="636998" y="4130211"/>
            <a:ext cx="10921429" cy="2169825"/>
          </a:xfrm>
          <a:prstGeom prst="rect">
            <a:avLst/>
          </a:prstGeom>
          <a:noFill/>
        </p:spPr>
        <p:txBody>
          <a:bodyPr wrap="square" rtlCol="0">
            <a:spAutoFit/>
          </a:bodyPr>
          <a:lstStyle/>
          <a:p>
            <a:pPr>
              <a:lnSpc>
                <a:spcPct val="150000"/>
              </a:lnSpc>
            </a:pPr>
            <a:r>
              <a:rPr lang="zh-CN" altLang="en-US" dirty="0" smtClean="0"/>
              <a:t>从复杂程度看。</a:t>
            </a:r>
            <a:endParaRPr lang="en-US" altLang="zh-CN" dirty="0" smtClean="0"/>
          </a:p>
          <a:p>
            <a:pPr marL="285750" indent="-285750">
              <a:lnSpc>
                <a:spcPct val="150000"/>
              </a:lnSpc>
              <a:buFont typeface="Arial" panose="020B0604020202020204" pitchFamily="34" charset="0"/>
              <a:buChar char="•"/>
            </a:pPr>
            <a:r>
              <a:rPr lang="zh-CN" altLang="en-US" dirty="0" smtClean="0"/>
              <a:t>空白的结构体不需要复杂的操作，所以用</a:t>
            </a:r>
            <a:r>
              <a:rPr lang="zh-CN" altLang="en-US" b="1" dirty="0" smtClean="0">
                <a:solidFill>
                  <a:srgbClr val="FF0000"/>
                </a:solidFill>
              </a:rPr>
              <a:t>单向链表</a:t>
            </a:r>
            <a:r>
              <a:rPr lang="zh-CN" altLang="en-US" dirty="0" smtClean="0"/>
              <a:t>就可以管理</a:t>
            </a:r>
            <a:endParaRPr lang="en-US" altLang="zh-CN" dirty="0" smtClean="0"/>
          </a:p>
          <a:p>
            <a:pPr>
              <a:lnSpc>
                <a:spcPct val="150000"/>
              </a:lnSpc>
            </a:pPr>
            <a:endParaRPr lang="en-US" altLang="zh-CN" dirty="0" smtClean="0"/>
          </a:p>
          <a:p>
            <a:pPr marL="285750" indent="-285750">
              <a:lnSpc>
                <a:spcPct val="150000"/>
              </a:lnSpc>
              <a:buFont typeface="Arial" panose="020B0604020202020204" pitchFamily="34" charset="0"/>
              <a:buChar char="•"/>
            </a:pPr>
            <a:r>
              <a:rPr lang="zh-CN" altLang="en-US" dirty="0" smtClean="0"/>
              <a:t>但是等待的任务这种需要查找最高优先级任务，即从不同的位置获取任务块的功能，就必须使用</a:t>
            </a:r>
            <a:r>
              <a:rPr lang="zh-CN" altLang="en-US" b="1" dirty="0" smtClean="0">
                <a:solidFill>
                  <a:srgbClr val="FF0000"/>
                </a:solidFill>
              </a:rPr>
              <a:t>双向链表</a:t>
            </a:r>
            <a:r>
              <a:rPr lang="zh-CN" altLang="en-US" dirty="0" smtClean="0"/>
              <a:t>了</a:t>
            </a:r>
            <a:endParaRPr lang="zh-CN" altLang="en-US" dirty="0" smtClean="0"/>
          </a:p>
        </p:txBody>
      </p:sp>
    </p:spTree>
    <p:extLst>
      <p:ext uri="{BB962C8B-B14F-4D97-AF65-F5344CB8AC3E}">
        <p14:creationId xmlns:p14="http://schemas.microsoft.com/office/powerpoint/2010/main" val="600910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69931" y="312941"/>
            <a:ext cx="6810704" cy="726473"/>
          </a:xfrm>
        </p:spPr>
        <p:txBody>
          <a:bodyPr>
            <a:normAutofit/>
          </a:bodyPr>
          <a:lstStyle/>
          <a:p>
            <a:r>
              <a:rPr lang="zh-CN" altLang="en-US" sz="2400" b="1" i="1" dirty="0" smtClean="0"/>
              <a:t>信号量结构</a:t>
            </a:r>
            <a:r>
              <a:rPr lang="en-US" altLang="zh-CN" sz="2400" b="1" i="1" dirty="0" smtClean="0"/>
              <a:t>(</a:t>
            </a:r>
            <a:r>
              <a:rPr lang="zh-CN" altLang="en-US" sz="2400" dirty="0">
                <a:solidFill>
                  <a:srgbClr val="00B050"/>
                </a:solidFill>
              </a:rPr>
              <a:t>获取信号量之后不一定要释放</a:t>
            </a:r>
            <a:r>
              <a:rPr lang="en-US" altLang="zh-CN" sz="2400" b="1" i="1" dirty="0" smtClean="0"/>
              <a:t>)</a:t>
            </a:r>
            <a:endParaRPr lang="zh-CN" altLang="en-US" sz="2400" dirty="0"/>
          </a:p>
        </p:txBody>
      </p:sp>
      <p:sp>
        <p:nvSpPr>
          <p:cNvPr id="4" name="文本框 3"/>
          <p:cNvSpPr txBox="1"/>
          <p:nvPr/>
        </p:nvSpPr>
        <p:spPr>
          <a:xfrm>
            <a:off x="2272126" y="1039414"/>
            <a:ext cx="8681544"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smtClean="0"/>
              <a:t>a</a:t>
            </a:r>
            <a:r>
              <a:rPr lang="zh-CN" altLang="en-US" dirty="0" smtClean="0"/>
              <a:t>信号的数量</a:t>
            </a:r>
            <a:r>
              <a:rPr lang="en-US" altLang="zh-CN" dirty="0" smtClean="0"/>
              <a:t>(0/1/2/3/…)</a:t>
            </a:r>
          </a:p>
          <a:p>
            <a:pPr marL="285750" indent="-285750">
              <a:lnSpc>
                <a:spcPct val="150000"/>
              </a:lnSpc>
              <a:buFont typeface="Arial" panose="020B0604020202020204" pitchFamily="34" charset="0"/>
              <a:buChar char="•"/>
            </a:pPr>
            <a:r>
              <a:rPr lang="en-US" altLang="zh-CN" dirty="0" smtClean="0"/>
              <a:t>b</a:t>
            </a:r>
            <a:r>
              <a:rPr lang="zh-CN" altLang="en-US" dirty="0" smtClean="0"/>
              <a:t>等待它的任务 </a:t>
            </a:r>
            <a:r>
              <a:rPr lang="en-US" altLang="zh-CN" dirty="0" smtClean="0"/>
              <a:t>—— TCB</a:t>
            </a:r>
            <a:r>
              <a:rPr lang="zh-CN" altLang="en-US" dirty="0" smtClean="0"/>
              <a:t>链表或者其他代替</a:t>
            </a:r>
            <a:r>
              <a:rPr lang="en-US" altLang="zh-CN" dirty="0" smtClean="0"/>
              <a:t>TCB</a:t>
            </a:r>
            <a:r>
              <a:rPr lang="zh-CN" altLang="en-US" dirty="0" smtClean="0"/>
              <a:t>的形式</a:t>
            </a:r>
            <a:r>
              <a:rPr lang="en-US" altLang="zh-CN" dirty="0" smtClean="0"/>
              <a:t>(UCOS</a:t>
            </a:r>
            <a:r>
              <a:rPr lang="zh-CN" altLang="en-US" dirty="0" smtClean="0"/>
              <a:t>使用的是</a:t>
            </a:r>
            <a:r>
              <a:rPr lang="zh-CN" altLang="en-US" dirty="0"/>
              <a:t>任务等待表</a:t>
            </a:r>
            <a:r>
              <a:rPr lang="en-US" altLang="zh-CN" dirty="0" smtClean="0"/>
              <a:t>)</a:t>
            </a:r>
          </a:p>
        </p:txBody>
      </p:sp>
      <p:sp>
        <p:nvSpPr>
          <p:cNvPr id="3" name="文本框 2"/>
          <p:cNvSpPr txBox="1"/>
          <p:nvPr/>
        </p:nvSpPr>
        <p:spPr>
          <a:xfrm>
            <a:off x="220717" y="0"/>
            <a:ext cx="3426372" cy="838884"/>
          </a:xfrm>
          <a:prstGeom prst="rect">
            <a:avLst/>
          </a:prstGeom>
          <a:noFill/>
        </p:spPr>
        <p:txBody>
          <a:bodyPr wrap="square" rtlCol="0">
            <a:spAutoFit/>
          </a:bodyPr>
          <a:lstStyle/>
          <a:p>
            <a:pPr>
              <a:lnSpc>
                <a:spcPct val="150000"/>
              </a:lnSpc>
            </a:pPr>
            <a:r>
              <a:rPr lang="zh-CN" altLang="en-US" sz="3600" b="1" dirty="0" smtClean="0"/>
              <a:t>任务同步</a:t>
            </a:r>
          </a:p>
        </p:txBody>
      </p:sp>
      <p:sp>
        <p:nvSpPr>
          <p:cNvPr id="7" name="文本框 6"/>
          <p:cNvSpPr txBox="1"/>
          <p:nvPr/>
        </p:nvSpPr>
        <p:spPr>
          <a:xfrm>
            <a:off x="966951" y="2260112"/>
            <a:ext cx="10237075" cy="4524315"/>
          </a:xfrm>
          <a:prstGeom prst="rect">
            <a:avLst/>
          </a:prstGeom>
          <a:noFill/>
        </p:spPr>
        <p:txBody>
          <a:bodyPr wrap="square" rtlCol="0">
            <a:spAutoFit/>
          </a:bodyPr>
          <a:lstStyle/>
          <a:p>
            <a:pPr>
              <a:lnSpc>
                <a:spcPct val="150000"/>
              </a:lnSpc>
            </a:pPr>
            <a:r>
              <a:rPr lang="zh-CN" altLang="en-US" sz="1600" dirty="0" smtClean="0">
                <a:solidFill>
                  <a:srgbClr val="C00000"/>
                </a:solidFill>
              </a:rPr>
              <a:t>操作：</a:t>
            </a:r>
            <a:endParaRPr lang="en-US" altLang="zh-CN" sz="1600" dirty="0" smtClean="0">
              <a:solidFill>
                <a:srgbClr val="C00000"/>
              </a:solidFill>
            </a:endParaRPr>
          </a:p>
          <a:p>
            <a:pPr>
              <a:lnSpc>
                <a:spcPct val="150000"/>
              </a:lnSpc>
            </a:pPr>
            <a:r>
              <a:rPr lang="zh-CN" altLang="en-US" sz="1600" dirty="0" smtClean="0">
                <a:solidFill>
                  <a:srgbClr val="C00000"/>
                </a:solidFill>
              </a:rPr>
              <a:t>新建信号量：从信号量链表获取空白信号量</a:t>
            </a:r>
            <a:r>
              <a:rPr lang="en-US" altLang="zh-CN" sz="1600" dirty="0" smtClean="0">
                <a:solidFill>
                  <a:srgbClr val="C00000"/>
                </a:solidFill>
              </a:rPr>
              <a:t>-</a:t>
            </a:r>
            <a:r>
              <a:rPr lang="zh-CN" altLang="en-US" sz="1600" dirty="0" smtClean="0">
                <a:solidFill>
                  <a:srgbClr val="C00000"/>
                </a:solidFill>
              </a:rPr>
              <a:t>信号数量设定</a:t>
            </a:r>
            <a:endParaRPr lang="en-US" altLang="zh-CN" sz="1600" dirty="0" smtClean="0">
              <a:solidFill>
                <a:srgbClr val="C00000"/>
              </a:solidFill>
            </a:endParaRPr>
          </a:p>
          <a:p>
            <a:pPr>
              <a:lnSpc>
                <a:spcPct val="150000"/>
              </a:lnSpc>
            </a:pPr>
            <a:r>
              <a:rPr lang="zh-CN" altLang="en-US" sz="1600" dirty="0" smtClean="0">
                <a:solidFill>
                  <a:srgbClr val="C00000"/>
                </a:solidFill>
              </a:rPr>
              <a:t>删除信号量：使所有等待任务进入等待</a:t>
            </a:r>
            <a:r>
              <a:rPr lang="en-US" altLang="zh-CN" sz="1600" dirty="0" smtClean="0">
                <a:solidFill>
                  <a:srgbClr val="C00000"/>
                </a:solidFill>
              </a:rPr>
              <a:t>CPU</a:t>
            </a:r>
            <a:r>
              <a:rPr lang="zh-CN" altLang="en-US" sz="1600" dirty="0" smtClean="0">
                <a:solidFill>
                  <a:srgbClr val="C00000"/>
                </a:solidFill>
              </a:rPr>
              <a:t>状态</a:t>
            </a:r>
            <a:r>
              <a:rPr lang="en-US" altLang="zh-CN" sz="1600" dirty="0" smtClean="0">
                <a:solidFill>
                  <a:srgbClr val="C00000"/>
                </a:solidFill>
              </a:rPr>
              <a:t>-</a:t>
            </a:r>
            <a:r>
              <a:rPr lang="zh-CN" altLang="en-US" sz="1600" dirty="0" smtClean="0">
                <a:solidFill>
                  <a:srgbClr val="C00000"/>
                </a:solidFill>
              </a:rPr>
              <a:t>信号数值设零</a:t>
            </a:r>
            <a:r>
              <a:rPr lang="en-US" altLang="zh-CN" sz="1600" dirty="0" smtClean="0">
                <a:solidFill>
                  <a:srgbClr val="C00000"/>
                </a:solidFill>
              </a:rPr>
              <a:t>-</a:t>
            </a:r>
            <a:r>
              <a:rPr lang="zh-CN" altLang="en-US" sz="1600" dirty="0" smtClean="0">
                <a:solidFill>
                  <a:srgbClr val="C00000"/>
                </a:solidFill>
              </a:rPr>
              <a:t>归还空白信号量</a:t>
            </a:r>
            <a:r>
              <a:rPr lang="en-US" altLang="zh-CN" sz="1600" dirty="0" smtClean="0">
                <a:solidFill>
                  <a:srgbClr val="C00000"/>
                </a:solidFill>
              </a:rPr>
              <a:t>/</a:t>
            </a:r>
            <a:r>
              <a:rPr lang="zh-CN" altLang="en-US" sz="1600" dirty="0" smtClean="0">
                <a:solidFill>
                  <a:srgbClr val="C00000"/>
                </a:solidFill>
              </a:rPr>
              <a:t>释放内存</a:t>
            </a:r>
            <a:endParaRPr lang="en-US" altLang="zh-CN" sz="1600" dirty="0" smtClean="0">
              <a:solidFill>
                <a:srgbClr val="C00000"/>
              </a:solidFill>
            </a:endParaRPr>
          </a:p>
          <a:p>
            <a:pPr>
              <a:lnSpc>
                <a:spcPct val="150000"/>
              </a:lnSpc>
            </a:pPr>
            <a:r>
              <a:rPr lang="zh-CN" altLang="en-US" sz="1600" dirty="0" smtClean="0">
                <a:solidFill>
                  <a:srgbClr val="C00000"/>
                </a:solidFill>
              </a:rPr>
              <a:t>获取信号量：情景</a:t>
            </a:r>
            <a:r>
              <a:rPr lang="en-US" altLang="zh-CN" sz="1600" dirty="0" smtClean="0">
                <a:solidFill>
                  <a:srgbClr val="C00000"/>
                </a:solidFill>
              </a:rPr>
              <a:t>1 – </a:t>
            </a:r>
            <a:r>
              <a:rPr lang="zh-CN" altLang="en-US" sz="1600" dirty="0" smtClean="0">
                <a:solidFill>
                  <a:srgbClr val="C00000"/>
                </a:solidFill>
              </a:rPr>
              <a:t>信号量不可取</a:t>
            </a:r>
            <a:r>
              <a:rPr lang="en-US" altLang="zh-CN" sz="1600" dirty="0" smtClean="0">
                <a:solidFill>
                  <a:srgbClr val="C00000"/>
                </a:solidFill>
              </a:rPr>
              <a:t>: </a:t>
            </a:r>
            <a:r>
              <a:rPr lang="zh-CN" altLang="en-US" sz="1600" dirty="0">
                <a:solidFill>
                  <a:srgbClr val="C00000"/>
                </a:solidFill>
              </a:rPr>
              <a:t>进入等待</a:t>
            </a:r>
            <a:r>
              <a:rPr lang="zh-CN" altLang="en-US" sz="1600" dirty="0" smtClean="0">
                <a:solidFill>
                  <a:srgbClr val="C00000"/>
                </a:solidFill>
              </a:rPr>
              <a:t>资源状态</a:t>
            </a:r>
            <a:r>
              <a:rPr lang="en-US" altLang="zh-CN" sz="1600" dirty="0" smtClean="0">
                <a:solidFill>
                  <a:srgbClr val="C00000"/>
                </a:solidFill>
              </a:rPr>
              <a:t>-</a:t>
            </a:r>
            <a:r>
              <a:rPr lang="zh-CN" altLang="en-US" sz="1600" dirty="0" smtClean="0">
                <a:solidFill>
                  <a:srgbClr val="C00000"/>
                </a:solidFill>
              </a:rPr>
              <a:t>设置等待时间</a:t>
            </a:r>
            <a:r>
              <a:rPr lang="zh-CN" altLang="en-US" sz="1600" dirty="0">
                <a:solidFill>
                  <a:srgbClr val="C00000"/>
                </a:solidFill>
              </a:rPr>
              <a:t>，</a:t>
            </a:r>
            <a:r>
              <a:rPr lang="zh-CN" altLang="en-US" sz="1600" dirty="0" smtClean="0">
                <a:solidFill>
                  <a:srgbClr val="C00000"/>
                </a:solidFill>
              </a:rPr>
              <a:t>等待结果标志</a:t>
            </a:r>
            <a:r>
              <a:rPr lang="en-US" altLang="zh-CN" sz="1600" dirty="0" smtClean="0">
                <a:solidFill>
                  <a:srgbClr val="C00000"/>
                </a:solidFill>
              </a:rPr>
              <a:t>(</a:t>
            </a:r>
            <a:r>
              <a:rPr lang="zh-CN" altLang="en-US" sz="1600" dirty="0" smtClean="0">
                <a:solidFill>
                  <a:srgbClr val="C00000"/>
                </a:solidFill>
              </a:rPr>
              <a:t>等待失败，成功等</a:t>
            </a:r>
            <a:r>
              <a:rPr lang="en-US" altLang="zh-CN" sz="1600" dirty="0" smtClean="0">
                <a:solidFill>
                  <a:srgbClr val="C00000"/>
                </a:solidFill>
              </a:rPr>
              <a:t>) – </a:t>
            </a:r>
            <a:r>
              <a:rPr lang="zh-CN" altLang="en-US" sz="1600" dirty="0" smtClean="0">
                <a:solidFill>
                  <a:srgbClr val="C00000"/>
                </a:solidFill>
              </a:rPr>
              <a:t>加入信号量的等待任务队列</a:t>
            </a:r>
            <a:endParaRPr lang="zh-CN" altLang="en-US" sz="1600" dirty="0">
              <a:solidFill>
                <a:srgbClr val="C00000"/>
              </a:solidFill>
            </a:endParaRPr>
          </a:p>
          <a:p>
            <a:pPr>
              <a:lnSpc>
                <a:spcPct val="150000"/>
              </a:lnSpc>
            </a:pPr>
            <a:r>
              <a:rPr lang="en-US" altLang="zh-CN" sz="1600" dirty="0">
                <a:solidFill>
                  <a:srgbClr val="C00000"/>
                </a:solidFill>
              </a:rPr>
              <a:t>	</a:t>
            </a:r>
            <a:r>
              <a:rPr lang="zh-CN" altLang="en-US" sz="1600" dirty="0" smtClean="0">
                <a:solidFill>
                  <a:srgbClr val="C00000"/>
                </a:solidFill>
              </a:rPr>
              <a:t>情景</a:t>
            </a:r>
            <a:r>
              <a:rPr lang="en-US" altLang="zh-CN" sz="1600" dirty="0" smtClean="0">
                <a:solidFill>
                  <a:srgbClr val="C00000"/>
                </a:solidFill>
              </a:rPr>
              <a:t>2-</a:t>
            </a:r>
            <a:r>
              <a:rPr lang="zh-CN" altLang="en-US" sz="1600" dirty="0" smtClean="0">
                <a:solidFill>
                  <a:srgbClr val="C00000"/>
                </a:solidFill>
              </a:rPr>
              <a:t>信号量可获取</a:t>
            </a:r>
            <a:r>
              <a:rPr lang="en-US" altLang="zh-CN" sz="1600" dirty="0" smtClean="0">
                <a:solidFill>
                  <a:srgbClr val="C00000"/>
                </a:solidFill>
              </a:rPr>
              <a:t>: </a:t>
            </a:r>
            <a:r>
              <a:rPr lang="zh-CN" altLang="en-US" sz="1600" dirty="0" smtClean="0">
                <a:solidFill>
                  <a:srgbClr val="C00000"/>
                </a:solidFill>
              </a:rPr>
              <a:t>信号数减一</a:t>
            </a:r>
            <a:r>
              <a:rPr lang="en-US" altLang="zh-CN" sz="1600" dirty="0" smtClean="0">
                <a:solidFill>
                  <a:srgbClr val="C00000"/>
                </a:solidFill>
              </a:rPr>
              <a:t>, </a:t>
            </a:r>
            <a:r>
              <a:rPr lang="zh-CN" altLang="en-US" sz="1600" strike="sngStrike" dirty="0" smtClean="0">
                <a:solidFill>
                  <a:srgbClr val="00B050"/>
                </a:solidFill>
              </a:rPr>
              <a:t>将任务添加到占用链表</a:t>
            </a:r>
            <a:endParaRPr lang="en-US" altLang="zh-CN" sz="1600" strike="sngStrike" dirty="0" smtClean="0">
              <a:solidFill>
                <a:srgbClr val="00B050"/>
              </a:solidFill>
            </a:endParaRPr>
          </a:p>
          <a:p>
            <a:pPr>
              <a:lnSpc>
                <a:spcPct val="150000"/>
              </a:lnSpc>
            </a:pPr>
            <a:r>
              <a:rPr lang="zh-CN" altLang="en-US" sz="1600" dirty="0" smtClean="0">
                <a:solidFill>
                  <a:srgbClr val="C00000"/>
                </a:solidFill>
              </a:rPr>
              <a:t>释放信号量：</a:t>
            </a:r>
            <a:r>
              <a:rPr lang="zh-CN" altLang="en-US" sz="1600" strike="sngStrike" dirty="0" smtClean="0">
                <a:solidFill>
                  <a:srgbClr val="00B050"/>
                </a:solidFill>
              </a:rPr>
              <a:t>将任务从占用链表删除（获取信号量之后不一定要释放，所以这条不合理）</a:t>
            </a:r>
            <a:endParaRPr lang="en-US" altLang="zh-CN" sz="1600" strike="sngStrike" dirty="0" smtClean="0">
              <a:solidFill>
                <a:srgbClr val="00B050"/>
              </a:solidFill>
            </a:endParaRPr>
          </a:p>
          <a:p>
            <a:pPr>
              <a:lnSpc>
                <a:spcPct val="150000"/>
              </a:lnSpc>
            </a:pPr>
            <a:r>
              <a:rPr lang="en-US" altLang="zh-CN" sz="1600" dirty="0" smtClean="0">
                <a:solidFill>
                  <a:srgbClr val="C00000"/>
                </a:solidFill>
              </a:rPr>
              <a:t>	</a:t>
            </a:r>
            <a:r>
              <a:rPr lang="zh-CN" altLang="en-US" sz="1600" dirty="0" smtClean="0">
                <a:solidFill>
                  <a:srgbClr val="C00000"/>
                </a:solidFill>
              </a:rPr>
              <a:t>情景</a:t>
            </a:r>
            <a:r>
              <a:rPr lang="en-US" altLang="zh-CN" sz="1600" dirty="0" smtClean="0">
                <a:solidFill>
                  <a:srgbClr val="C00000"/>
                </a:solidFill>
              </a:rPr>
              <a:t>1 – </a:t>
            </a:r>
            <a:r>
              <a:rPr lang="zh-CN" altLang="en-US" sz="1600" dirty="0" smtClean="0">
                <a:solidFill>
                  <a:srgbClr val="C00000"/>
                </a:solidFill>
              </a:rPr>
              <a:t>无等待任务，信号量</a:t>
            </a:r>
            <a:r>
              <a:rPr lang="en-US" altLang="zh-CN" sz="1600" dirty="0" smtClean="0">
                <a:solidFill>
                  <a:srgbClr val="C00000"/>
                </a:solidFill>
              </a:rPr>
              <a:t>++</a:t>
            </a:r>
          </a:p>
          <a:p>
            <a:pPr>
              <a:lnSpc>
                <a:spcPct val="150000"/>
              </a:lnSpc>
            </a:pPr>
            <a:r>
              <a:rPr lang="en-US" altLang="zh-CN" sz="1600" dirty="0" smtClean="0">
                <a:solidFill>
                  <a:srgbClr val="C00000"/>
                </a:solidFill>
              </a:rPr>
              <a:t>	</a:t>
            </a:r>
            <a:r>
              <a:rPr lang="zh-CN" altLang="en-US" sz="1600" dirty="0" smtClean="0">
                <a:solidFill>
                  <a:srgbClr val="C00000"/>
                </a:solidFill>
              </a:rPr>
              <a:t>情景</a:t>
            </a:r>
            <a:r>
              <a:rPr lang="en-US" altLang="zh-CN" sz="1600" dirty="0" smtClean="0">
                <a:solidFill>
                  <a:srgbClr val="C00000"/>
                </a:solidFill>
              </a:rPr>
              <a:t>2 – </a:t>
            </a:r>
            <a:r>
              <a:rPr lang="zh-CN" altLang="en-US" sz="1600" dirty="0" smtClean="0">
                <a:solidFill>
                  <a:srgbClr val="C00000"/>
                </a:solidFill>
              </a:rPr>
              <a:t>有等待任务，从任务队列通过某种规则获取任务，变成等待</a:t>
            </a:r>
            <a:r>
              <a:rPr lang="en-US" altLang="zh-CN" sz="1600" dirty="0" smtClean="0">
                <a:solidFill>
                  <a:srgbClr val="C00000"/>
                </a:solidFill>
              </a:rPr>
              <a:t>CPU</a:t>
            </a:r>
            <a:r>
              <a:rPr lang="zh-CN" altLang="en-US" sz="1600" dirty="0" smtClean="0">
                <a:solidFill>
                  <a:srgbClr val="C00000"/>
                </a:solidFill>
              </a:rPr>
              <a:t>状态</a:t>
            </a:r>
            <a:endParaRPr lang="en-US" altLang="zh-CN" sz="1600" dirty="0" smtClean="0">
              <a:solidFill>
                <a:srgbClr val="C00000"/>
              </a:solidFill>
            </a:endParaRPr>
          </a:p>
          <a:p>
            <a:pPr>
              <a:lnSpc>
                <a:spcPct val="150000"/>
              </a:lnSpc>
            </a:pPr>
            <a:r>
              <a:rPr lang="zh-CN" altLang="en-US" sz="1600" dirty="0" smtClean="0">
                <a:solidFill>
                  <a:srgbClr val="C00000"/>
                </a:solidFill>
              </a:rPr>
              <a:t>重设</a:t>
            </a:r>
            <a:r>
              <a:rPr lang="zh-CN" altLang="en-US" sz="1600" dirty="0">
                <a:solidFill>
                  <a:srgbClr val="C00000"/>
                </a:solidFill>
              </a:rPr>
              <a:t>信号量：使所有等待任务进入等待</a:t>
            </a:r>
            <a:r>
              <a:rPr lang="en-US" altLang="zh-CN" sz="1600" dirty="0">
                <a:solidFill>
                  <a:srgbClr val="C00000"/>
                </a:solidFill>
              </a:rPr>
              <a:t>CPU</a:t>
            </a:r>
            <a:r>
              <a:rPr lang="zh-CN" altLang="en-US" sz="1600" dirty="0" smtClean="0">
                <a:solidFill>
                  <a:srgbClr val="C00000"/>
                </a:solidFill>
              </a:rPr>
              <a:t>状态 </a:t>
            </a:r>
            <a:r>
              <a:rPr lang="en-US" altLang="zh-CN" sz="1600" dirty="0" smtClean="0">
                <a:solidFill>
                  <a:srgbClr val="C00000"/>
                </a:solidFill>
              </a:rPr>
              <a:t>– </a:t>
            </a:r>
            <a:r>
              <a:rPr lang="zh-CN" altLang="en-US" sz="1600" dirty="0">
                <a:solidFill>
                  <a:srgbClr val="C00000"/>
                </a:solidFill>
              </a:rPr>
              <a:t>重</a:t>
            </a:r>
            <a:r>
              <a:rPr lang="zh-CN" altLang="en-US" sz="1600" dirty="0" smtClean="0">
                <a:solidFill>
                  <a:srgbClr val="C00000"/>
                </a:solidFill>
              </a:rPr>
              <a:t>设信号的数量</a:t>
            </a:r>
            <a:endParaRPr lang="en-US" altLang="zh-CN" sz="1600" dirty="0" smtClean="0">
              <a:solidFill>
                <a:srgbClr val="C00000"/>
              </a:solidFill>
            </a:endParaRPr>
          </a:p>
          <a:p>
            <a:pPr>
              <a:lnSpc>
                <a:spcPct val="150000"/>
              </a:lnSpc>
            </a:pPr>
            <a:r>
              <a:rPr lang="zh-CN" altLang="en-US" sz="1600" dirty="0" smtClean="0">
                <a:solidFill>
                  <a:srgbClr val="C00000"/>
                </a:solidFill>
              </a:rPr>
              <a:t>强制中止等待信号量</a:t>
            </a:r>
            <a:r>
              <a:rPr lang="zh-CN" altLang="en-US" sz="1600" dirty="0">
                <a:solidFill>
                  <a:srgbClr val="C00000"/>
                </a:solidFill>
              </a:rPr>
              <a:t>：使所有等待</a:t>
            </a:r>
            <a:r>
              <a:rPr lang="zh-CN" altLang="en-US" sz="1600" dirty="0" smtClean="0">
                <a:solidFill>
                  <a:srgbClr val="C00000"/>
                </a:solidFill>
              </a:rPr>
              <a:t>任务设置等待结果为失败，并进入</a:t>
            </a:r>
            <a:r>
              <a:rPr lang="zh-CN" altLang="en-US" sz="1600" dirty="0">
                <a:solidFill>
                  <a:srgbClr val="C00000"/>
                </a:solidFill>
              </a:rPr>
              <a:t>等待</a:t>
            </a:r>
            <a:r>
              <a:rPr lang="en-US" altLang="zh-CN" sz="1600" dirty="0">
                <a:solidFill>
                  <a:srgbClr val="C00000"/>
                </a:solidFill>
              </a:rPr>
              <a:t>CPU</a:t>
            </a:r>
            <a:r>
              <a:rPr lang="zh-CN" altLang="en-US" sz="1600" dirty="0">
                <a:solidFill>
                  <a:srgbClr val="C00000"/>
                </a:solidFill>
              </a:rPr>
              <a:t>状态 </a:t>
            </a:r>
            <a:r>
              <a:rPr lang="en-US" altLang="zh-CN" sz="1600" dirty="0">
                <a:solidFill>
                  <a:srgbClr val="C00000"/>
                </a:solidFill>
              </a:rPr>
              <a:t>– </a:t>
            </a:r>
            <a:r>
              <a:rPr lang="zh-CN" altLang="en-US" sz="1600" dirty="0">
                <a:solidFill>
                  <a:srgbClr val="C00000"/>
                </a:solidFill>
              </a:rPr>
              <a:t>重设信号的数量</a:t>
            </a:r>
            <a:endParaRPr lang="en-US" altLang="zh-CN" sz="1600" dirty="0">
              <a:solidFill>
                <a:srgbClr val="C00000"/>
              </a:solidFill>
            </a:endParaRPr>
          </a:p>
          <a:p>
            <a:pPr>
              <a:lnSpc>
                <a:spcPct val="150000"/>
              </a:lnSpc>
            </a:pPr>
            <a:r>
              <a:rPr lang="zh-CN" altLang="en-US" sz="1600" dirty="0" smtClean="0">
                <a:solidFill>
                  <a:srgbClr val="C00000"/>
                </a:solidFill>
              </a:rPr>
              <a:t>信号状态查询：返回信号数量、占有它的任务、等待它的任务；返回方式</a:t>
            </a:r>
            <a:r>
              <a:rPr lang="en-US" altLang="zh-CN" sz="1600" dirty="0" smtClean="0">
                <a:solidFill>
                  <a:srgbClr val="C00000"/>
                </a:solidFill>
              </a:rPr>
              <a:t>(</a:t>
            </a:r>
            <a:r>
              <a:rPr lang="zh-CN" altLang="en-US" sz="1600" dirty="0" smtClean="0">
                <a:solidFill>
                  <a:srgbClr val="C00000"/>
                </a:solidFill>
              </a:rPr>
              <a:t>传入指针，返回结构体等</a:t>
            </a:r>
            <a:r>
              <a:rPr lang="en-US" altLang="zh-CN" sz="1600" dirty="0" smtClean="0">
                <a:solidFill>
                  <a:srgbClr val="C00000"/>
                </a:solidFill>
              </a:rPr>
              <a:t>)</a:t>
            </a:r>
          </a:p>
        </p:txBody>
      </p:sp>
    </p:spTree>
    <p:extLst>
      <p:ext uri="{BB962C8B-B14F-4D97-AF65-F5344CB8AC3E}">
        <p14:creationId xmlns:p14="http://schemas.microsoft.com/office/powerpoint/2010/main" val="1677184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3563005" y="239378"/>
            <a:ext cx="6587861" cy="726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i="1" dirty="0" smtClean="0"/>
              <a:t>互斥信号量结构（获取信号之后必须释放）</a:t>
            </a:r>
            <a:endParaRPr lang="zh-CN" altLang="en-US" sz="2400" dirty="0"/>
          </a:p>
        </p:txBody>
      </p:sp>
      <p:sp>
        <p:nvSpPr>
          <p:cNvPr id="6" name="文本框 5"/>
          <p:cNvSpPr txBox="1"/>
          <p:nvPr/>
        </p:nvSpPr>
        <p:spPr>
          <a:xfrm>
            <a:off x="2418887" y="965851"/>
            <a:ext cx="8594446" cy="19851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dirty="0" smtClean="0"/>
              <a:t>a</a:t>
            </a:r>
            <a:r>
              <a:rPr lang="zh-CN" altLang="en-US" sz="1600" dirty="0" smtClean="0"/>
              <a:t>信号是否可用</a:t>
            </a:r>
            <a:r>
              <a:rPr lang="en-US" altLang="zh-CN" sz="1600" dirty="0" smtClean="0"/>
              <a:t>(0/1)</a:t>
            </a:r>
          </a:p>
          <a:p>
            <a:pPr marL="285750" indent="-285750">
              <a:lnSpc>
                <a:spcPct val="150000"/>
              </a:lnSpc>
              <a:buFont typeface="Arial" panose="020B0604020202020204" pitchFamily="34" charset="0"/>
              <a:buChar char="•"/>
            </a:pPr>
            <a:r>
              <a:rPr lang="en-US" altLang="zh-CN" sz="1600" dirty="0" smtClean="0"/>
              <a:t>b</a:t>
            </a:r>
            <a:r>
              <a:rPr lang="zh-CN" altLang="en-US" sz="1600" dirty="0" smtClean="0"/>
              <a:t>占有它的任务</a:t>
            </a:r>
            <a:r>
              <a:rPr lang="en-US" altLang="zh-CN" sz="1600" dirty="0" smtClean="0"/>
              <a:t>(</a:t>
            </a:r>
            <a:r>
              <a:rPr lang="zh-CN" altLang="en-US" sz="1600" dirty="0"/>
              <a:t>仅一个</a:t>
            </a:r>
            <a:r>
              <a:rPr lang="en-US" altLang="zh-CN" sz="1600" dirty="0" smtClean="0"/>
              <a:t>)</a:t>
            </a:r>
            <a:r>
              <a:rPr lang="zh-CN" altLang="en-US" sz="1600" dirty="0" smtClean="0"/>
              <a:t> </a:t>
            </a:r>
            <a:r>
              <a:rPr lang="en-US" altLang="zh-CN" sz="1600" dirty="0" smtClean="0"/>
              <a:t>—— TCB</a:t>
            </a:r>
            <a:r>
              <a:rPr lang="zh-CN" altLang="en-US" sz="1600" dirty="0" smtClean="0"/>
              <a:t>指针</a:t>
            </a:r>
            <a:endParaRPr lang="en-US" altLang="zh-CN" sz="1600" dirty="0" smtClean="0"/>
          </a:p>
          <a:p>
            <a:pPr marL="285750" indent="-285750">
              <a:lnSpc>
                <a:spcPct val="150000"/>
              </a:lnSpc>
              <a:buFont typeface="Arial" panose="020B0604020202020204" pitchFamily="34" charset="0"/>
              <a:buChar char="•"/>
            </a:pPr>
            <a:r>
              <a:rPr lang="en-US" altLang="zh-CN" sz="1600" dirty="0" smtClean="0"/>
              <a:t>c</a:t>
            </a:r>
            <a:r>
              <a:rPr lang="zh-CN" altLang="en-US" sz="1600" dirty="0" smtClean="0"/>
              <a:t>防止任务优先级反转的临时优先级值</a:t>
            </a:r>
            <a:endParaRPr lang="en-US" altLang="zh-CN" sz="1600" dirty="0" smtClean="0"/>
          </a:p>
          <a:p>
            <a:pPr marL="285750" indent="-285750">
              <a:lnSpc>
                <a:spcPct val="150000"/>
              </a:lnSpc>
              <a:buFont typeface="Arial" panose="020B0604020202020204" pitchFamily="34" charset="0"/>
              <a:buChar char="•"/>
            </a:pPr>
            <a:r>
              <a:rPr lang="en-US" altLang="zh-CN" sz="1600" dirty="0" smtClean="0"/>
              <a:t>d</a:t>
            </a:r>
            <a:r>
              <a:rPr lang="zh-CN" altLang="en-US" sz="1600" dirty="0" smtClean="0"/>
              <a:t>原始优先级暂存</a:t>
            </a:r>
            <a:endParaRPr lang="en-US" altLang="zh-CN" sz="1600" dirty="0" smtClean="0"/>
          </a:p>
          <a:p>
            <a:pPr marL="285750" indent="-285750">
              <a:lnSpc>
                <a:spcPct val="150000"/>
              </a:lnSpc>
              <a:buFont typeface="Arial" panose="020B0604020202020204" pitchFamily="34" charset="0"/>
              <a:buChar char="•"/>
            </a:pPr>
            <a:r>
              <a:rPr lang="en-US" altLang="zh-CN" sz="1600" dirty="0" smtClean="0"/>
              <a:t>e</a:t>
            </a:r>
            <a:r>
              <a:rPr lang="zh-CN" altLang="en-US" sz="1600" dirty="0" smtClean="0"/>
              <a:t>等待</a:t>
            </a:r>
            <a:r>
              <a:rPr lang="zh-CN" altLang="en-US" sz="1600" dirty="0"/>
              <a:t>它的任务 </a:t>
            </a:r>
            <a:r>
              <a:rPr lang="en-US" altLang="zh-CN" sz="1600" dirty="0"/>
              <a:t>—— TCB</a:t>
            </a:r>
            <a:r>
              <a:rPr lang="zh-CN" altLang="en-US" sz="1600" dirty="0"/>
              <a:t>链表或者其他代替</a:t>
            </a:r>
            <a:r>
              <a:rPr lang="en-US" altLang="zh-CN" sz="1600" dirty="0"/>
              <a:t>TCB</a:t>
            </a:r>
            <a:r>
              <a:rPr lang="zh-CN" altLang="en-US" sz="1600" dirty="0"/>
              <a:t>的形式</a:t>
            </a:r>
            <a:r>
              <a:rPr lang="en-US" altLang="zh-CN" sz="1600" dirty="0"/>
              <a:t>(UCOS</a:t>
            </a:r>
            <a:r>
              <a:rPr lang="zh-CN" altLang="en-US" sz="1600" dirty="0"/>
              <a:t>使用的是任务等待表</a:t>
            </a:r>
            <a:r>
              <a:rPr lang="en-US" altLang="zh-CN" sz="1600" dirty="0" smtClean="0"/>
              <a:t>)</a:t>
            </a:r>
            <a:endParaRPr lang="en-US" altLang="zh-CN" sz="1600" dirty="0"/>
          </a:p>
        </p:txBody>
      </p:sp>
      <p:sp>
        <p:nvSpPr>
          <p:cNvPr id="3" name="文本框 2"/>
          <p:cNvSpPr txBox="1"/>
          <p:nvPr/>
        </p:nvSpPr>
        <p:spPr>
          <a:xfrm>
            <a:off x="220717" y="0"/>
            <a:ext cx="2133600" cy="923330"/>
          </a:xfrm>
          <a:prstGeom prst="rect">
            <a:avLst/>
          </a:prstGeom>
          <a:noFill/>
        </p:spPr>
        <p:txBody>
          <a:bodyPr wrap="square" rtlCol="0">
            <a:spAutoFit/>
          </a:bodyPr>
          <a:lstStyle/>
          <a:p>
            <a:pPr>
              <a:lnSpc>
                <a:spcPct val="150000"/>
              </a:lnSpc>
            </a:pPr>
            <a:r>
              <a:rPr lang="zh-CN" altLang="en-US" sz="3600" b="1" dirty="0" smtClean="0"/>
              <a:t>任务同步</a:t>
            </a:r>
          </a:p>
        </p:txBody>
      </p:sp>
      <p:sp>
        <p:nvSpPr>
          <p:cNvPr id="8" name="文本框 7"/>
          <p:cNvSpPr txBox="1"/>
          <p:nvPr/>
        </p:nvSpPr>
        <p:spPr>
          <a:xfrm>
            <a:off x="1156611" y="2951010"/>
            <a:ext cx="10520855" cy="3647152"/>
          </a:xfrm>
          <a:prstGeom prst="rect">
            <a:avLst/>
          </a:prstGeom>
          <a:noFill/>
        </p:spPr>
        <p:txBody>
          <a:bodyPr wrap="square" rtlCol="0">
            <a:spAutoFit/>
          </a:bodyPr>
          <a:lstStyle/>
          <a:p>
            <a:pPr>
              <a:lnSpc>
                <a:spcPct val="150000"/>
              </a:lnSpc>
            </a:pPr>
            <a:r>
              <a:rPr lang="zh-CN" altLang="en-US" sz="1400" dirty="0">
                <a:solidFill>
                  <a:srgbClr val="C00000"/>
                </a:solidFill>
              </a:rPr>
              <a:t>操作</a:t>
            </a:r>
            <a:r>
              <a:rPr lang="zh-CN" altLang="en-US" sz="1400" dirty="0" smtClean="0">
                <a:solidFill>
                  <a:srgbClr val="C00000"/>
                </a:solidFill>
              </a:rPr>
              <a:t>：</a:t>
            </a:r>
            <a:endParaRPr lang="en-US" altLang="zh-CN" sz="1400" dirty="0" smtClean="0">
              <a:solidFill>
                <a:srgbClr val="C00000"/>
              </a:solidFill>
            </a:endParaRPr>
          </a:p>
          <a:p>
            <a:pPr>
              <a:lnSpc>
                <a:spcPct val="150000"/>
              </a:lnSpc>
            </a:pPr>
            <a:r>
              <a:rPr lang="zh-CN" altLang="en-US" sz="1400" dirty="0">
                <a:solidFill>
                  <a:srgbClr val="C00000"/>
                </a:solidFill>
              </a:rPr>
              <a:t>新建信号量：从信号量链表获取空白信号量</a:t>
            </a:r>
            <a:r>
              <a:rPr lang="en-US" altLang="zh-CN" sz="1400" dirty="0" smtClean="0">
                <a:solidFill>
                  <a:srgbClr val="C00000"/>
                </a:solidFill>
              </a:rPr>
              <a:t>-</a:t>
            </a:r>
            <a:r>
              <a:rPr lang="zh-CN" altLang="en-US" sz="1400" dirty="0" smtClean="0">
                <a:solidFill>
                  <a:srgbClr val="C00000"/>
                </a:solidFill>
              </a:rPr>
              <a:t>初始化</a:t>
            </a:r>
            <a:r>
              <a:rPr lang="en-US" altLang="zh-CN" sz="1400" dirty="0" err="1" smtClean="0">
                <a:solidFill>
                  <a:srgbClr val="C00000"/>
                </a:solidFill>
              </a:rPr>
              <a:t>abcde</a:t>
            </a:r>
            <a:endParaRPr lang="en-US" altLang="zh-CN" sz="1400" dirty="0" smtClean="0">
              <a:solidFill>
                <a:srgbClr val="C00000"/>
              </a:solidFill>
            </a:endParaRPr>
          </a:p>
          <a:p>
            <a:pPr>
              <a:lnSpc>
                <a:spcPct val="150000"/>
              </a:lnSpc>
            </a:pPr>
            <a:r>
              <a:rPr lang="zh-CN" altLang="en-US" sz="1400" dirty="0" smtClean="0">
                <a:solidFill>
                  <a:srgbClr val="C00000"/>
                </a:solidFill>
              </a:rPr>
              <a:t>删除信号量：未占用，则初始化</a:t>
            </a:r>
            <a:r>
              <a:rPr lang="en-US" altLang="zh-CN" sz="1400" dirty="0" err="1" smtClean="0">
                <a:solidFill>
                  <a:srgbClr val="C00000"/>
                </a:solidFill>
              </a:rPr>
              <a:t>abcd</a:t>
            </a:r>
            <a:r>
              <a:rPr lang="zh-CN" altLang="en-US" sz="1400" dirty="0" smtClean="0">
                <a:solidFill>
                  <a:srgbClr val="C00000"/>
                </a:solidFill>
              </a:rPr>
              <a:t>；</a:t>
            </a:r>
            <a:endParaRPr lang="en-US" altLang="zh-CN" sz="1400" dirty="0" smtClean="0">
              <a:solidFill>
                <a:srgbClr val="C00000"/>
              </a:solidFill>
            </a:endParaRPr>
          </a:p>
          <a:p>
            <a:pPr>
              <a:lnSpc>
                <a:spcPct val="150000"/>
              </a:lnSpc>
            </a:pPr>
            <a:r>
              <a:rPr lang="en-US" altLang="zh-CN" sz="1400" dirty="0">
                <a:solidFill>
                  <a:srgbClr val="C00000"/>
                </a:solidFill>
              </a:rPr>
              <a:t>	</a:t>
            </a:r>
            <a:r>
              <a:rPr lang="zh-CN" altLang="en-US" sz="1400" dirty="0" smtClean="0">
                <a:solidFill>
                  <a:srgbClr val="C00000"/>
                </a:solidFill>
              </a:rPr>
              <a:t>占用则</a:t>
            </a:r>
            <a:r>
              <a:rPr lang="en-US" altLang="zh-CN" sz="1400" dirty="0" smtClean="0">
                <a:solidFill>
                  <a:srgbClr val="C00000"/>
                </a:solidFill>
              </a:rPr>
              <a:t>   </a:t>
            </a:r>
            <a:r>
              <a:rPr lang="zh-CN" altLang="en-US" sz="1400" dirty="0" smtClean="0">
                <a:solidFill>
                  <a:srgbClr val="C00000"/>
                </a:solidFill>
              </a:rPr>
              <a:t>返回原始优先级 </a:t>
            </a:r>
            <a:r>
              <a:rPr lang="en-US" altLang="zh-CN" sz="1400" dirty="0" smtClean="0">
                <a:solidFill>
                  <a:srgbClr val="C00000"/>
                </a:solidFill>
              </a:rPr>
              <a:t>– </a:t>
            </a:r>
            <a:r>
              <a:rPr lang="zh-CN" altLang="en-US" sz="1400" dirty="0" smtClean="0">
                <a:solidFill>
                  <a:srgbClr val="C00000"/>
                </a:solidFill>
              </a:rPr>
              <a:t>使任务进入等待</a:t>
            </a:r>
            <a:r>
              <a:rPr lang="en-US" altLang="zh-CN" sz="1400" dirty="0" smtClean="0">
                <a:solidFill>
                  <a:srgbClr val="C00000"/>
                </a:solidFill>
              </a:rPr>
              <a:t>CPU</a:t>
            </a:r>
            <a:r>
              <a:rPr lang="zh-CN" altLang="en-US" sz="1400" dirty="0">
                <a:solidFill>
                  <a:srgbClr val="C00000"/>
                </a:solidFill>
              </a:rPr>
              <a:t>状态</a:t>
            </a:r>
            <a:r>
              <a:rPr lang="en-US" altLang="zh-CN" sz="1400" dirty="0" smtClean="0">
                <a:solidFill>
                  <a:srgbClr val="C00000"/>
                </a:solidFill>
              </a:rPr>
              <a:t>– </a:t>
            </a:r>
            <a:r>
              <a:rPr lang="zh-CN" altLang="en-US" sz="1400" dirty="0" smtClean="0">
                <a:solidFill>
                  <a:srgbClr val="C00000"/>
                </a:solidFill>
              </a:rPr>
              <a:t>归还或者释放内存</a:t>
            </a:r>
            <a:endParaRPr lang="en-US" altLang="zh-CN" sz="1400" dirty="0" smtClean="0">
              <a:solidFill>
                <a:srgbClr val="C00000"/>
              </a:solidFill>
            </a:endParaRPr>
          </a:p>
          <a:p>
            <a:pPr>
              <a:lnSpc>
                <a:spcPct val="150000"/>
              </a:lnSpc>
            </a:pPr>
            <a:r>
              <a:rPr lang="zh-CN" altLang="en-US" sz="1400" dirty="0" smtClean="0">
                <a:solidFill>
                  <a:srgbClr val="C00000"/>
                </a:solidFill>
              </a:rPr>
              <a:t>获取</a:t>
            </a:r>
            <a:r>
              <a:rPr lang="zh-CN" altLang="en-US" sz="1400" dirty="0">
                <a:solidFill>
                  <a:srgbClr val="C00000"/>
                </a:solidFill>
              </a:rPr>
              <a:t>互斥</a:t>
            </a:r>
            <a:r>
              <a:rPr lang="zh-CN" altLang="en-US" sz="1400" dirty="0" smtClean="0">
                <a:solidFill>
                  <a:srgbClr val="C00000"/>
                </a:solidFill>
              </a:rPr>
              <a:t>信号量：</a:t>
            </a:r>
            <a:r>
              <a:rPr lang="en-US" altLang="zh-CN" sz="1400" dirty="0" smtClean="0">
                <a:solidFill>
                  <a:srgbClr val="C00000"/>
                </a:solidFill>
              </a:rPr>
              <a:t>1.available  </a:t>
            </a:r>
            <a:r>
              <a:rPr lang="zh-CN" altLang="en-US" sz="1400" dirty="0" smtClean="0">
                <a:solidFill>
                  <a:srgbClr val="C00000"/>
                </a:solidFill>
              </a:rPr>
              <a:t>设信号量不可用</a:t>
            </a:r>
            <a:r>
              <a:rPr lang="en-US" altLang="zh-CN" sz="1400" dirty="0" smtClean="0">
                <a:solidFill>
                  <a:srgbClr val="C00000"/>
                </a:solidFill>
              </a:rPr>
              <a:t>-</a:t>
            </a:r>
            <a:r>
              <a:rPr lang="zh-CN" altLang="en-US" sz="1400" dirty="0" smtClean="0">
                <a:solidFill>
                  <a:srgbClr val="C00000"/>
                </a:solidFill>
              </a:rPr>
              <a:t>存储该任务指针</a:t>
            </a:r>
            <a:r>
              <a:rPr lang="en-US" altLang="zh-CN" sz="1400" dirty="0" smtClean="0">
                <a:solidFill>
                  <a:srgbClr val="C00000"/>
                </a:solidFill>
              </a:rPr>
              <a:t>-</a:t>
            </a:r>
            <a:r>
              <a:rPr lang="zh-CN" altLang="en-US" sz="1400" dirty="0" smtClean="0">
                <a:solidFill>
                  <a:srgbClr val="C00000"/>
                </a:solidFill>
              </a:rPr>
              <a:t>提升优先级</a:t>
            </a:r>
            <a:endParaRPr lang="en-US" altLang="zh-CN" sz="1400" dirty="0" smtClean="0">
              <a:solidFill>
                <a:srgbClr val="C00000"/>
              </a:solidFill>
            </a:endParaRPr>
          </a:p>
          <a:p>
            <a:pPr>
              <a:lnSpc>
                <a:spcPct val="150000"/>
              </a:lnSpc>
            </a:pPr>
            <a:r>
              <a:rPr lang="en-US" altLang="zh-CN" sz="1400" dirty="0">
                <a:solidFill>
                  <a:srgbClr val="C00000"/>
                </a:solidFill>
              </a:rPr>
              <a:t>	</a:t>
            </a:r>
            <a:r>
              <a:rPr lang="en-US" altLang="zh-CN" sz="1400" dirty="0" smtClean="0">
                <a:solidFill>
                  <a:srgbClr val="C00000"/>
                </a:solidFill>
              </a:rPr>
              <a:t>2.unava 	</a:t>
            </a:r>
            <a:r>
              <a:rPr lang="zh-CN" altLang="en-US" sz="1400" dirty="0" smtClean="0">
                <a:solidFill>
                  <a:srgbClr val="C00000"/>
                </a:solidFill>
              </a:rPr>
              <a:t>任务进入等待</a:t>
            </a:r>
            <a:r>
              <a:rPr lang="en-US" altLang="zh-CN" sz="1400" dirty="0" smtClean="0">
                <a:solidFill>
                  <a:srgbClr val="C00000"/>
                </a:solidFill>
              </a:rPr>
              <a:t>CPU</a:t>
            </a:r>
            <a:r>
              <a:rPr lang="zh-CN" altLang="en-US" sz="1400" dirty="0" smtClean="0">
                <a:solidFill>
                  <a:srgbClr val="C00000"/>
                </a:solidFill>
              </a:rPr>
              <a:t>，登记到</a:t>
            </a:r>
            <a:r>
              <a:rPr lang="en-US" altLang="zh-CN" sz="1400" dirty="0" smtClean="0">
                <a:solidFill>
                  <a:srgbClr val="C00000"/>
                </a:solidFill>
              </a:rPr>
              <a:t>e-</a:t>
            </a:r>
            <a:endParaRPr lang="en-US" altLang="zh-CN" sz="1400" dirty="0">
              <a:solidFill>
                <a:srgbClr val="C00000"/>
              </a:solidFill>
            </a:endParaRPr>
          </a:p>
          <a:p>
            <a:pPr>
              <a:lnSpc>
                <a:spcPct val="150000"/>
              </a:lnSpc>
            </a:pPr>
            <a:r>
              <a:rPr lang="zh-CN" altLang="en-US" sz="1400" dirty="0">
                <a:solidFill>
                  <a:srgbClr val="C00000"/>
                </a:solidFill>
              </a:rPr>
              <a:t>释放互斥信号量：情景一、没有任务等待 修改信号可用</a:t>
            </a:r>
            <a:endParaRPr lang="en-US" altLang="zh-CN" sz="1400" dirty="0">
              <a:solidFill>
                <a:srgbClr val="C00000"/>
              </a:solidFill>
            </a:endParaRPr>
          </a:p>
          <a:p>
            <a:pPr>
              <a:lnSpc>
                <a:spcPct val="150000"/>
              </a:lnSpc>
            </a:pPr>
            <a:r>
              <a:rPr lang="en-US" altLang="zh-CN" sz="1400" dirty="0">
                <a:solidFill>
                  <a:srgbClr val="C00000"/>
                </a:solidFill>
              </a:rPr>
              <a:t>	</a:t>
            </a:r>
            <a:r>
              <a:rPr lang="en-US" altLang="zh-CN" sz="1400" dirty="0" smtClean="0">
                <a:solidFill>
                  <a:srgbClr val="C00000"/>
                </a:solidFill>
              </a:rPr>
              <a:t>          </a:t>
            </a:r>
            <a:r>
              <a:rPr lang="zh-CN" altLang="en-US" sz="1400" dirty="0" smtClean="0">
                <a:solidFill>
                  <a:srgbClr val="C00000"/>
                </a:solidFill>
              </a:rPr>
              <a:t>情景</a:t>
            </a:r>
            <a:r>
              <a:rPr lang="zh-CN" altLang="en-US" sz="1400" dirty="0">
                <a:solidFill>
                  <a:srgbClr val="C00000"/>
                </a:solidFill>
              </a:rPr>
              <a:t>二、有任务等待 </a:t>
            </a:r>
            <a:endParaRPr lang="en-US" altLang="zh-CN" sz="1400" dirty="0">
              <a:solidFill>
                <a:srgbClr val="C00000"/>
              </a:solidFill>
            </a:endParaRPr>
          </a:p>
          <a:p>
            <a:pPr>
              <a:lnSpc>
                <a:spcPct val="150000"/>
              </a:lnSpc>
            </a:pPr>
            <a:r>
              <a:rPr lang="en-US" altLang="zh-CN" sz="1400" dirty="0">
                <a:solidFill>
                  <a:srgbClr val="C00000"/>
                </a:solidFill>
              </a:rPr>
              <a:t>		</a:t>
            </a:r>
            <a:r>
              <a:rPr lang="zh-CN" altLang="en-US" sz="1400" dirty="0">
                <a:solidFill>
                  <a:srgbClr val="C00000"/>
                </a:solidFill>
              </a:rPr>
              <a:t>情景</a:t>
            </a:r>
            <a:r>
              <a:rPr lang="en-US" altLang="zh-CN" sz="1400" dirty="0">
                <a:solidFill>
                  <a:srgbClr val="C00000"/>
                </a:solidFill>
              </a:rPr>
              <a:t>1 </a:t>
            </a:r>
            <a:r>
              <a:rPr lang="zh-CN" altLang="en-US" sz="1400" dirty="0">
                <a:solidFill>
                  <a:srgbClr val="C00000"/>
                </a:solidFill>
              </a:rPr>
              <a:t>任务有提升优先级 任务返回原始优先级</a:t>
            </a:r>
            <a:r>
              <a:rPr lang="en-US" altLang="zh-CN" sz="1400" dirty="0">
                <a:solidFill>
                  <a:srgbClr val="C00000"/>
                </a:solidFill>
              </a:rPr>
              <a:t>-</a:t>
            </a:r>
            <a:r>
              <a:rPr lang="zh-CN" altLang="en-US" sz="1400" dirty="0">
                <a:solidFill>
                  <a:srgbClr val="C00000"/>
                </a:solidFill>
              </a:rPr>
              <a:t>获取最高等待优先级</a:t>
            </a:r>
            <a:r>
              <a:rPr lang="en-US" altLang="zh-CN" sz="1400" dirty="0">
                <a:solidFill>
                  <a:srgbClr val="C00000"/>
                </a:solidFill>
              </a:rPr>
              <a:t>-</a:t>
            </a:r>
            <a:r>
              <a:rPr lang="zh-CN" altLang="en-US" sz="1400" dirty="0">
                <a:solidFill>
                  <a:srgbClr val="C00000"/>
                </a:solidFill>
              </a:rPr>
              <a:t>修改器</a:t>
            </a:r>
            <a:r>
              <a:rPr lang="en-US" altLang="zh-CN" sz="1400" dirty="0">
                <a:solidFill>
                  <a:srgbClr val="C00000"/>
                </a:solidFill>
              </a:rPr>
              <a:t>pend</a:t>
            </a:r>
            <a:r>
              <a:rPr lang="zh-CN" altLang="en-US" sz="1400" dirty="0">
                <a:solidFill>
                  <a:srgbClr val="C00000"/>
                </a:solidFill>
              </a:rPr>
              <a:t>状态</a:t>
            </a:r>
            <a:r>
              <a:rPr lang="en-US" altLang="zh-CN" sz="1400" dirty="0">
                <a:solidFill>
                  <a:srgbClr val="C00000"/>
                </a:solidFill>
              </a:rPr>
              <a:t>-</a:t>
            </a:r>
            <a:r>
              <a:rPr lang="zh-CN" altLang="en-US" sz="1400" dirty="0">
                <a:solidFill>
                  <a:srgbClr val="C00000"/>
                </a:solidFill>
              </a:rPr>
              <a:t>进入就绪表 调度</a:t>
            </a:r>
            <a:endParaRPr lang="en-US" altLang="zh-CN" sz="1400" dirty="0">
              <a:solidFill>
                <a:srgbClr val="C00000"/>
              </a:solidFill>
            </a:endParaRPr>
          </a:p>
          <a:p>
            <a:pPr>
              <a:lnSpc>
                <a:spcPct val="150000"/>
              </a:lnSpc>
            </a:pPr>
            <a:r>
              <a:rPr lang="zh-CN" altLang="en-US" sz="1400" dirty="0">
                <a:solidFill>
                  <a:srgbClr val="C00000"/>
                </a:solidFill>
              </a:rPr>
              <a:t>强制中止互斥信号量：使所有等待任务设置等待结果为失败，并进入等待</a:t>
            </a:r>
            <a:r>
              <a:rPr lang="en-US" altLang="zh-CN" sz="1400" dirty="0">
                <a:solidFill>
                  <a:srgbClr val="C00000"/>
                </a:solidFill>
              </a:rPr>
              <a:t>CPU</a:t>
            </a:r>
            <a:r>
              <a:rPr lang="zh-CN" altLang="en-US" sz="1400" dirty="0">
                <a:solidFill>
                  <a:srgbClr val="C00000"/>
                </a:solidFill>
              </a:rPr>
              <a:t>状态 </a:t>
            </a:r>
            <a:r>
              <a:rPr lang="en-US" altLang="zh-CN" sz="1400" dirty="0">
                <a:solidFill>
                  <a:srgbClr val="C00000"/>
                </a:solidFill>
              </a:rPr>
              <a:t>– </a:t>
            </a:r>
            <a:r>
              <a:rPr lang="zh-CN" altLang="en-US" sz="1400" dirty="0">
                <a:solidFill>
                  <a:srgbClr val="C00000"/>
                </a:solidFill>
              </a:rPr>
              <a:t>重设信号的数量</a:t>
            </a:r>
            <a:endParaRPr lang="en-US" altLang="zh-CN" sz="1400" dirty="0">
              <a:solidFill>
                <a:srgbClr val="C00000"/>
              </a:solidFill>
            </a:endParaRPr>
          </a:p>
          <a:p>
            <a:pPr>
              <a:lnSpc>
                <a:spcPct val="150000"/>
              </a:lnSpc>
            </a:pPr>
            <a:r>
              <a:rPr lang="zh-CN" altLang="en-US" sz="1400" dirty="0">
                <a:solidFill>
                  <a:srgbClr val="C00000"/>
                </a:solidFill>
              </a:rPr>
              <a:t>信号状态查询：返回信号数量、占有它的任务、等待它的任务；返回方式</a:t>
            </a:r>
            <a:r>
              <a:rPr lang="en-US" altLang="zh-CN" sz="1400" dirty="0">
                <a:solidFill>
                  <a:srgbClr val="C00000"/>
                </a:solidFill>
              </a:rPr>
              <a:t>(</a:t>
            </a:r>
            <a:r>
              <a:rPr lang="zh-CN" altLang="en-US" sz="1400" dirty="0">
                <a:solidFill>
                  <a:srgbClr val="C00000"/>
                </a:solidFill>
              </a:rPr>
              <a:t>传入指针，返回结构体等</a:t>
            </a:r>
            <a:r>
              <a:rPr lang="en-US" altLang="zh-CN" sz="1400" dirty="0" smtClean="0">
                <a:solidFill>
                  <a:srgbClr val="C00000"/>
                </a:solidFill>
              </a:rPr>
              <a:t>)</a:t>
            </a:r>
            <a:endParaRPr lang="en-US" altLang="zh-CN" sz="1400" dirty="0">
              <a:solidFill>
                <a:srgbClr val="C00000"/>
              </a:solidFill>
            </a:endParaRPr>
          </a:p>
        </p:txBody>
      </p:sp>
    </p:spTree>
    <p:extLst>
      <p:ext uri="{BB962C8B-B14F-4D97-AF65-F5344CB8AC3E}">
        <p14:creationId xmlns:p14="http://schemas.microsoft.com/office/powerpoint/2010/main" val="4199144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323491" y="50020"/>
            <a:ext cx="6637282" cy="1602636"/>
          </a:xfrm>
          <a:prstGeom prst="rect">
            <a:avLst/>
          </a:prstGeom>
        </p:spPr>
      </p:pic>
      <p:sp>
        <p:nvSpPr>
          <p:cNvPr id="2" name="标题 1"/>
          <p:cNvSpPr>
            <a:spLocks noGrp="1"/>
          </p:cNvSpPr>
          <p:nvPr>
            <p:ph type="title"/>
          </p:nvPr>
        </p:nvSpPr>
        <p:spPr>
          <a:xfrm>
            <a:off x="800537" y="190992"/>
            <a:ext cx="3825766" cy="726473"/>
          </a:xfrm>
        </p:spPr>
        <p:txBody>
          <a:bodyPr>
            <a:normAutofit/>
          </a:bodyPr>
          <a:lstStyle/>
          <a:p>
            <a:r>
              <a:rPr lang="zh-CN" altLang="en-US" sz="2800" b="1" i="1" dirty="0" smtClean="0"/>
              <a:t>信号量集结构</a:t>
            </a:r>
            <a:endParaRPr lang="zh-CN" altLang="en-US" sz="2800" dirty="0"/>
          </a:p>
        </p:txBody>
      </p:sp>
      <p:sp>
        <p:nvSpPr>
          <p:cNvPr id="4" name="文本框 3"/>
          <p:cNvSpPr txBox="1"/>
          <p:nvPr/>
        </p:nvSpPr>
        <p:spPr>
          <a:xfrm>
            <a:off x="578070" y="998483"/>
            <a:ext cx="6453352"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信号量集的数量 </a:t>
            </a:r>
            <a:r>
              <a:rPr lang="en-US" altLang="zh-CN" dirty="0" smtClean="0"/>
              <a:t>(8/16/32</a:t>
            </a:r>
            <a:r>
              <a:rPr lang="zh-CN" altLang="en-US" dirty="0" smtClean="0"/>
              <a:t>位变量</a:t>
            </a:r>
            <a:r>
              <a:rPr lang="en-US" altLang="zh-CN" dirty="0" smtClean="0"/>
              <a:t>)</a:t>
            </a:r>
          </a:p>
          <a:p>
            <a:pPr marL="285750" indent="-285750">
              <a:lnSpc>
                <a:spcPct val="150000"/>
              </a:lnSpc>
              <a:buFont typeface="Arial" panose="020B0604020202020204" pitchFamily="34" charset="0"/>
              <a:buChar char="•"/>
            </a:pPr>
            <a:r>
              <a:rPr lang="zh-CN" altLang="en-US" dirty="0" smtClean="0"/>
              <a:t>等待它的任务 </a:t>
            </a:r>
            <a:r>
              <a:rPr lang="en-US" altLang="zh-CN" dirty="0" smtClean="0"/>
              <a:t>—— TCB</a:t>
            </a:r>
            <a:r>
              <a:rPr lang="zh-CN" altLang="en-US" dirty="0" smtClean="0"/>
              <a:t>链表或者其他代替</a:t>
            </a:r>
            <a:r>
              <a:rPr lang="en-US" altLang="zh-CN" dirty="0" smtClean="0"/>
              <a:t>TCB</a:t>
            </a:r>
            <a:r>
              <a:rPr lang="zh-CN" altLang="en-US" dirty="0" smtClean="0"/>
              <a:t>的形式</a:t>
            </a:r>
            <a:endParaRPr lang="en-US" altLang="zh-CN" dirty="0" smtClean="0"/>
          </a:p>
        </p:txBody>
      </p:sp>
      <p:grpSp>
        <p:nvGrpSpPr>
          <p:cNvPr id="9" name="组合 8"/>
          <p:cNvGrpSpPr/>
          <p:nvPr/>
        </p:nvGrpSpPr>
        <p:grpSpPr>
          <a:xfrm>
            <a:off x="333610" y="1858236"/>
            <a:ext cx="11256821" cy="4878895"/>
            <a:chOff x="333610" y="1858236"/>
            <a:chExt cx="11256821" cy="4878895"/>
          </a:xfrm>
        </p:grpSpPr>
        <p:pic>
          <p:nvPicPr>
            <p:cNvPr id="3" name="图片 2"/>
            <p:cNvPicPr>
              <a:picLocks noChangeAspect="1"/>
            </p:cNvPicPr>
            <p:nvPr/>
          </p:nvPicPr>
          <p:blipFill>
            <a:blip r:embed="rId3"/>
            <a:stretch>
              <a:fillRect/>
            </a:stretch>
          </p:blipFill>
          <p:spPr>
            <a:xfrm>
              <a:off x="333610" y="1921813"/>
              <a:ext cx="11256821" cy="4815318"/>
            </a:xfrm>
            <a:prstGeom prst="rect">
              <a:avLst/>
            </a:prstGeom>
          </p:spPr>
        </p:pic>
        <p:sp>
          <p:nvSpPr>
            <p:cNvPr id="7" name="左箭头 6"/>
            <p:cNvSpPr/>
            <p:nvPr/>
          </p:nvSpPr>
          <p:spPr>
            <a:xfrm rot="16200000">
              <a:off x="4851316" y="2237911"/>
              <a:ext cx="408322" cy="5360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626303" y="1858236"/>
              <a:ext cx="1016000" cy="507831"/>
            </a:xfrm>
            <a:prstGeom prst="rect">
              <a:avLst/>
            </a:prstGeom>
            <a:noFill/>
          </p:spPr>
          <p:txBody>
            <a:bodyPr wrap="square" rtlCol="0">
              <a:spAutoFit/>
            </a:bodyPr>
            <a:lstStyle/>
            <a:p>
              <a:pPr>
                <a:lnSpc>
                  <a:spcPct val="150000"/>
                </a:lnSpc>
              </a:pPr>
              <a:r>
                <a:rPr lang="zh-CN" altLang="en-US" b="1" dirty="0" smtClean="0">
                  <a:solidFill>
                    <a:srgbClr val="FFC000"/>
                  </a:solidFill>
                </a:rPr>
                <a:t>新加入</a:t>
              </a:r>
            </a:p>
          </p:txBody>
        </p:sp>
      </p:grpSp>
    </p:spTree>
    <p:extLst>
      <p:ext uri="{BB962C8B-B14F-4D97-AF65-F5344CB8AC3E}">
        <p14:creationId xmlns:p14="http://schemas.microsoft.com/office/powerpoint/2010/main" val="4054714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9227" y="344793"/>
            <a:ext cx="6810704" cy="726473"/>
          </a:xfrm>
        </p:spPr>
        <p:txBody>
          <a:bodyPr>
            <a:normAutofit/>
          </a:bodyPr>
          <a:lstStyle/>
          <a:p>
            <a:r>
              <a:rPr lang="zh-CN" altLang="en-US" sz="2400" b="1" i="1" dirty="0" smtClean="0"/>
              <a:t>邮箱结构</a:t>
            </a:r>
            <a:endParaRPr lang="zh-CN" altLang="en-US" sz="2400" dirty="0"/>
          </a:p>
        </p:txBody>
      </p:sp>
      <p:sp>
        <p:nvSpPr>
          <p:cNvPr id="4" name="文本框 3"/>
          <p:cNvSpPr txBox="1"/>
          <p:nvPr/>
        </p:nvSpPr>
        <p:spPr>
          <a:xfrm>
            <a:off x="2925655" y="1218411"/>
            <a:ext cx="6043449"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smtClean="0"/>
              <a:t>a</a:t>
            </a:r>
            <a:r>
              <a:rPr lang="zh-CN" altLang="en-US" dirty="0" smtClean="0"/>
              <a:t>邮箱消息</a:t>
            </a:r>
            <a:endParaRPr lang="en-US" altLang="zh-CN" dirty="0" smtClean="0"/>
          </a:p>
          <a:p>
            <a:pPr marL="285750" indent="-285750">
              <a:lnSpc>
                <a:spcPct val="150000"/>
              </a:lnSpc>
              <a:buFont typeface="Arial" panose="020B0604020202020204" pitchFamily="34" charset="0"/>
              <a:buChar char="•"/>
            </a:pPr>
            <a:r>
              <a:rPr lang="en-US" altLang="zh-CN" dirty="0" smtClean="0"/>
              <a:t>b</a:t>
            </a:r>
            <a:r>
              <a:rPr lang="zh-CN" altLang="en-US" dirty="0" smtClean="0"/>
              <a:t>等待它的任务 </a:t>
            </a:r>
            <a:r>
              <a:rPr lang="en-US" altLang="zh-CN" dirty="0" smtClean="0"/>
              <a:t>—— TCB</a:t>
            </a:r>
            <a:r>
              <a:rPr lang="zh-CN" altLang="en-US" dirty="0" smtClean="0"/>
              <a:t>链表或者其他代替</a:t>
            </a:r>
            <a:r>
              <a:rPr lang="en-US" altLang="zh-CN" dirty="0" smtClean="0"/>
              <a:t>TCB</a:t>
            </a:r>
            <a:r>
              <a:rPr lang="zh-CN" altLang="en-US" dirty="0" smtClean="0"/>
              <a:t>的形式</a:t>
            </a:r>
            <a:endParaRPr lang="en-US" altLang="zh-CN" dirty="0" smtClean="0"/>
          </a:p>
        </p:txBody>
      </p:sp>
      <p:sp>
        <p:nvSpPr>
          <p:cNvPr id="7" name="文本框 6"/>
          <p:cNvSpPr txBox="1"/>
          <p:nvPr/>
        </p:nvSpPr>
        <p:spPr>
          <a:xfrm>
            <a:off x="252248" y="114011"/>
            <a:ext cx="3426372" cy="838884"/>
          </a:xfrm>
          <a:prstGeom prst="rect">
            <a:avLst/>
          </a:prstGeom>
          <a:noFill/>
        </p:spPr>
        <p:txBody>
          <a:bodyPr wrap="square" rtlCol="0">
            <a:spAutoFit/>
          </a:bodyPr>
          <a:lstStyle/>
          <a:p>
            <a:pPr>
              <a:lnSpc>
                <a:spcPct val="150000"/>
              </a:lnSpc>
            </a:pPr>
            <a:r>
              <a:rPr lang="zh-CN" altLang="en-US" sz="3600" b="1" dirty="0" smtClean="0"/>
              <a:t>任务通讯</a:t>
            </a:r>
          </a:p>
        </p:txBody>
      </p:sp>
      <p:sp>
        <p:nvSpPr>
          <p:cNvPr id="8" name="文本框 7"/>
          <p:cNvSpPr txBox="1"/>
          <p:nvPr/>
        </p:nvSpPr>
        <p:spPr>
          <a:xfrm>
            <a:off x="997773" y="2141741"/>
            <a:ext cx="10237075" cy="3785652"/>
          </a:xfrm>
          <a:prstGeom prst="rect">
            <a:avLst/>
          </a:prstGeom>
          <a:noFill/>
        </p:spPr>
        <p:txBody>
          <a:bodyPr wrap="square" rtlCol="0">
            <a:spAutoFit/>
          </a:bodyPr>
          <a:lstStyle/>
          <a:p>
            <a:pPr>
              <a:lnSpc>
                <a:spcPct val="150000"/>
              </a:lnSpc>
            </a:pPr>
            <a:r>
              <a:rPr lang="zh-CN" altLang="en-US" sz="1600" dirty="0" smtClean="0">
                <a:solidFill>
                  <a:srgbClr val="C00000"/>
                </a:solidFill>
              </a:rPr>
              <a:t>操作：</a:t>
            </a:r>
            <a:endParaRPr lang="en-US" altLang="zh-CN" sz="1600" dirty="0" smtClean="0">
              <a:solidFill>
                <a:srgbClr val="C00000"/>
              </a:solidFill>
            </a:endParaRPr>
          </a:p>
          <a:p>
            <a:pPr>
              <a:lnSpc>
                <a:spcPct val="150000"/>
              </a:lnSpc>
            </a:pPr>
            <a:r>
              <a:rPr lang="zh-CN" altLang="en-US" sz="1600" dirty="0" smtClean="0">
                <a:solidFill>
                  <a:srgbClr val="C00000"/>
                </a:solidFill>
              </a:rPr>
              <a:t>新建邮箱：初始化 </a:t>
            </a:r>
            <a:r>
              <a:rPr lang="en-US" altLang="zh-CN" sz="1600" dirty="0" smtClean="0">
                <a:solidFill>
                  <a:srgbClr val="C00000"/>
                </a:solidFill>
              </a:rPr>
              <a:t>a, b</a:t>
            </a:r>
          </a:p>
          <a:p>
            <a:pPr>
              <a:lnSpc>
                <a:spcPct val="150000"/>
              </a:lnSpc>
            </a:pPr>
            <a:r>
              <a:rPr lang="zh-CN" altLang="en-US" sz="1600" dirty="0" smtClean="0">
                <a:solidFill>
                  <a:srgbClr val="C00000"/>
                </a:solidFill>
              </a:rPr>
              <a:t>删除邮箱：</a:t>
            </a:r>
            <a:r>
              <a:rPr lang="en-US" altLang="zh-CN" sz="1600" dirty="0" smtClean="0">
                <a:solidFill>
                  <a:srgbClr val="C00000"/>
                </a:solidFill>
              </a:rPr>
              <a:t>b</a:t>
            </a:r>
            <a:r>
              <a:rPr lang="zh-CN" altLang="en-US" sz="1600" dirty="0" smtClean="0">
                <a:solidFill>
                  <a:srgbClr val="C00000"/>
                </a:solidFill>
              </a:rPr>
              <a:t>全部进入等待</a:t>
            </a:r>
            <a:r>
              <a:rPr lang="en-US" altLang="zh-CN" sz="1600" dirty="0" smtClean="0">
                <a:solidFill>
                  <a:srgbClr val="C00000"/>
                </a:solidFill>
              </a:rPr>
              <a:t>CPU</a:t>
            </a:r>
            <a:r>
              <a:rPr lang="zh-CN" altLang="en-US" sz="1600" dirty="0" smtClean="0">
                <a:solidFill>
                  <a:srgbClr val="C00000"/>
                </a:solidFill>
              </a:rPr>
              <a:t>状态，并获取消息</a:t>
            </a:r>
            <a:r>
              <a:rPr lang="en-US" altLang="zh-CN" sz="1600" dirty="0" smtClean="0">
                <a:solidFill>
                  <a:srgbClr val="C00000"/>
                </a:solidFill>
              </a:rPr>
              <a:t>(</a:t>
            </a:r>
            <a:r>
              <a:rPr lang="zh-CN" altLang="en-US" sz="1600" dirty="0" smtClean="0">
                <a:solidFill>
                  <a:srgbClr val="C00000"/>
                </a:solidFill>
              </a:rPr>
              <a:t>没有消息就是</a:t>
            </a:r>
            <a:r>
              <a:rPr lang="en-US" altLang="zh-CN" sz="1600" dirty="0" smtClean="0">
                <a:solidFill>
                  <a:srgbClr val="C00000"/>
                </a:solidFill>
              </a:rPr>
              <a:t>NULL)</a:t>
            </a:r>
            <a:r>
              <a:rPr lang="zh-CN" altLang="en-US" sz="1600" dirty="0">
                <a:solidFill>
                  <a:srgbClr val="C00000"/>
                </a:solidFill>
              </a:rPr>
              <a:t> </a:t>
            </a:r>
            <a:r>
              <a:rPr lang="en-US" altLang="zh-CN" sz="1600" dirty="0" smtClean="0">
                <a:solidFill>
                  <a:srgbClr val="C00000"/>
                </a:solidFill>
              </a:rPr>
              <a:t>– </a:t>
            </a:r>
          </a:p>
          <a:p>
            <a:pPr>
              <a:lnSpc>
                <a:spcPct val="150000"/>
              </a:lnSpc>
            </a:pPr>
            <a:r>
              <a:rPr lang="zh-CN" altLang="en-US" sz="1600" dirty="0" smtClean="0">
                <a:solidFill>
                  <a:srgbClr val="C00000"/>
                </a:solidFill>
              </a:rPr>
              <a:t>请求邮箱：如果有消息</a:t>
            </a:r>
            <a:r>
              <a:rPr lang="en-US" altLang="zh-CN" sz="1600" dirty="0" smtClean="0">
                <a:solidFill>
                  <a:srgbClr val="C00000"/>
                </a:solidFill>
              </a:rPr>
              <a:t>-</a:t>
            </a:r>
            <a:r>
              <a:rPr lang="zh-CN" altLang="en-US" sz="1600" dirty="0" smtClean="0">
                <a:solidFill>
                  <a:srgbClr val="C00000"/>
                </a:solidFill>
              </a:rPr>
              <a:t>获取消息</a:t>
            </a:r>
            <a:r>
              <a:rPr lang="en-US" altLang="zh-CN" sz="1600" dirty="0" smtClean="0">
                <a:solidFill>
                  <a:srgbClr val="C00000"/>
                </a:solidFill>
              </a:rPr>
              <a:t>-</a:t>
            </a:r>
            <a:r>
              <a:rPr lang="zh-CN" altLang="en-US" sz="1600" dirty="0" smtClean="0">
                <a:solidFill>
                  <a:srgbClr val="C00000"/>
                </a:solidFill>
              </a:rPr>
              <a:t>清空消息</a:t>
            </a:r>
            <a:endParaRPr lang="en-US" altLang="zh-CN" sz="1600" dirty="0" smtClean="0">
              <a:solidFill>
                <a:srgbClr val="C00000"/>
              </a:solidFill>
            </a:endParaRPr>
          </a:p>
          <a:p>
            <a:pPr>
              <a:lnSpc>
                <a:spcPct val="150000"/>
              </a:lnSpc>
            </a:pPr>
            <a:r>
              <a:rPr lang="en-US" altLang="zh-CN" sz="1600" dirty="0">
                <a:solidFill>
                  <a:srgbClr val="C00000"/>
                </a:solidFill>
              </a:rPr>
              <a:t>	</a:t>
            </a:r>
            <a:r>
              <a:rPr lang="zh-CN" altLang="en-US" sz="1600" dirty="0" smtClean="0">
                <a:solidFill>
                  <a:srgbClr val="C00000"/>
                </a:solidFill>
              </a:rPr>
              <a:t>没有消息 </a:t>
            </a:r>
            <a:r>
              <a:rPr lang="en-US" altLang="zh-CN" sz="1600" dirty="0" smtClean="0">
                <a:solidFill>
                  <a:srgbClr val="C00000"/>
                </a:solidFill>
              </a:rPr>
              <a:t>– </a:t>
            </a:r>
            <a:r>
              <a:rPr lang="zh-CN" altLang="en-US" sz="1600" dirty="0" smtClean="0">
                <a:solidFill>
                  <a:srgbClr val="C00000"/>
                </a:solidFill>
              </a:rPr>
              <a:t>进入等待资源状态，设置等待结果状态 </a:t>
            </a:r>
            <a:r>
              <a:rPr lang="en-US" altLang="zh-CN" sz="1600" dirty="0" smtClean="0">
                <a:solidFill>
                  <a:srgbClr val="C00000"/>
                </a:solidFill>
              </a:rPr>
              <a:t>– </a:t>
            </a:r>
            <a:r>
              <a:rPr lang="zh-CN" altLang="en-US" sz="1600" dirty="0" smtClean="0">
                <a:solidFill>
                  <a:srgbClr val="C00000"/>
                </a:solidFill>
              </a:rPr>
              <a:t>任务调度-查看等待结果返回错误</a:t>
            </a:r>
            <a:endParaRPr lang="en-US" altLang="zh-CN" sz="1600" dirty="0" smtClean="0">
              <a:solidFill>
                <a:srgbClr val="C00000"/>
              </a:solidFill>
            </a:endParaRPr>
          </a:p>
          <a:p>
            <a:pPr>
              <a:lnSpc>
                <a:spcPct val="150000"/>
              </a:lnSpc>
            </a:pPr>
            <a:r>
              <a:rPr lang="zh-CN" altLang="en-US" sz="1600" dirty="0" smtClean="0">
                <a:solidFill>
                  <a:srgbClr val="C00000"/>
                </a:solidFill>
              </a:rPr>
              <a:t>请求中止：使所有</a:t>
            </a:r>
            <a:r>
              <a:rPr lang="en-US" altLang="zh-CN" sz="1600" dirty="0" smtClean="0">
                <a:solidFill>
                  <a:srgbClr val="C00000"/>
                </a:solidFill>
              </a:rPr>
              <a:t>b</a:t>
            </a:r>
            <a:r>
              <a:rPr lang="zh-CN" altLang="en-US" sz="1600" dirty="0" smtClean="0">
                <a:solidFill>
                  <a:srgbClr val="C00000"/>
                </a:solidFill>
              </a:rPr>
              <a:t>进入等待</a:t>
            </a:r>
            <a:r>
              <a:rPr lang="en-US" altLang="zh-CN" sz="1600" dirty="0" smtClean="0">
                <a:solidFill>
                  <a:srgbClr val="C00000"/>
                </a:solidFill>
              </a:rPr>
              <a:t>CPU</a:t>
            </a:r>
            <a:r>
              <a:rPr lang="zh-CN" altLang="en-US" sz="1600" dirty="0" smtClean="0">
                <a:solidFill>
                  <a:srgbClr val="C00000"/>
                </a:solidFill>
              </a:rPr>
              <a:t>状态</a:t>
            </a:r>
            <a:r>
              <a:rPr lang="en-US" altLang="zh-CN" sz="1600" dirty="0" smtClean="0">
                <a:solidFill>
                  <a:srgbClr val="C00000"/>
                </a:solidFill>
              </a:rPr>
              <a:t>-</a:t>
            </a:r>
            <a:r>
              <a:rPr lang="zh-CN" altLang="en-US" sz="1600" dirty="0" smtClean="0">
                <a:solidFill>
                  <a:srgbClr val="C00000"/>
                </a:solidFill>
              </a:rPr>
              <a:t>等待结果为中止状态</a:t>
            </a:r>
            <a:endParaRPr lang="en-US" altLang="zh-CN" sz="1600" dirty="0" smtClean="0">
              <a:solidFill>
                <a:srgbClr val="C00000"/>
              </a:solidFill>
            </a:endParaRPr>
          </a:p>
          <a:p>
            <a:pPr>
              <a:lnSpc>
                <a:spcPct val="150000"/>
              </a:lnSpc>
            </a:pPr>
            <a:r>
              <a:rPr lang="zh-CN" altLang="en-US" sz="1600" dirty="0" smtClean="0">
                <a:solidFill>
                  <a:srgbClr val="C00000"/>
                </a:solidFill>
              </a:rPr>
              <a:t>发送邮箱：如果邮箱有邮件，邮件已满出错</a:t>
            </a:r>
            <a:endParaRPr lang="en-US" altLang="zh-CN" sz="1600" dirty="0" smtClean="0">
              <a:solidFill>
                <a:srgbClr val="C00000"/>
              </a:solidFill>
            </a:endParaRPr>
          </a:p>
          <a:p>
            <a:pPr>
              <a:lnSpc>
                <a:spcPct val="150000"/>
              </a:lnSpc>
            </a:pPr>
            <a:r>
              <a:rPr lang="en-US" altLang="zh-CN" sz="1600" dirty="0">
                <a:solidFill>
                  <a:srgbClr val="C00000"/>
                </a:solidFill>
              </a:rPr>
              <a:t>	</a:t>
            </a:r>
            <a:r>
              <a:rPr lang="en-US" altLang="zh-CN" sz="1600" dirty="0" smtClean="0">
                <a:solidFill>
                  <a:srgbClr val="C00000"/>
                </a:solidFill>
              </a:rPr>
              <a:t>  </a:t>
            </a:r>
            <a:r>
              <a:rPr lang="zh-CN" altLang="en-US" sz="1600" dirty="0" smtClean="0">
                <a:solidFill>
                  <a:srgbClr val="C00000"/>
                </a:solidFill>
              </a:rPr>
              <a:t>如果邮箱无邮件，  情景</a:t>
            </a:r>
            <a:r>
              <a:rPr lang="en-US" altLang="zh-CN" sz="1600" dirty="0" smtClean="0">
                <a:solidFill>
                  <a:srgbClr val="C00000"/>
                </a:solidFill>
              </a:rPr>
              <a:t>1-</a:t>
            </a:r>
            <a:r>
              <a:rPr lang="zh-CN" altLang="en-US" sz="1600" dirty="0" smtClean="0">
                <a:solidFill>
                  <a:srgbClr val="C00000"/>
                </a:solidFill>
              </a:rPr>
              <a:t>有</a:t>
            </a:r>
            <a:r>
              <a:rPr lang="en-US" altLang="zh-CN" sz="1600" dirty="0" smtClean="0">
                <a:solidFill>
                  <a:srgbClr val="C00000"/>
                </a:solidFill>
              </a:rPr>
              <a:t>b– </a:t>
            </a:r>
            <a:r>
              <a:rPr lang="zh-CN" altLang="en-US" sz="1600" dirty="0" smtClean="0">
                <a:solidFill>
                  <a:srgbClr val="C00000"/>
                </a:solidFill>
              </a:rPr>
              <a:t>使某个任务获取该邮件</a:t>
            </a:r>
            <a:endParaRPr lang="en-US" altLang="zh-CN" sz="1600" dirty="0" smtClean="0">
              <a:solidFill>
                <a:srgbClr val="C00000"/>
              </a:solidFill>
            </a:endParaRPr>
          </a:p>
          <a:p>
            <a:pPr>
              <a:lnSpc>
                <a:spcPct val="150000"/>
              </a:lnSpc>
            </a:pPr>
            <a:r>
              <a:rPr lang="en-US" altLang="zh-CN" sz="1600" dirty="0">
                <a:solidFill>
                  <a:srgbClr val="C00000"/>
                </a:solidFill>
              </a:rPr>
              <a:t>	</a:t>
            </a:r>
            <a:r>
              <a:rPr lang="en-US" altLang="zh-CN" sz="1600" dirty="0" smtClean="0">
                <a:solidFill>
                  <a:srgbClr val="C00000"/>
                </a:solidFill>
              </a:rPr>
              <a:t>		</a:t>
            </a:r>
            <a:r>
              <a:rPr lang="zh-CN" altLang="en-US" sz="1600" dirty="0" smtClean="0">
                <a:solidFill>
                  <a:srgbClr val="C00000"/>
                </a:solidFill>
              </a:rPr>
              <a:t>情景</a:t>
            </a:r>
            <a:r>
              <a:rPr lang="en-US" altLang="zh-CN" sz="1600" dirty="0" smtClean="0">
                <a:solidFill>
                  <a:srgbClr val="C00000"/>
                </a:solidFill>
              </a:rPr>
              <a:t>2-</a:t>
            </a:r>
            <a:r>
              <a:rPr lang="zh-CN" altLang="en-US" sz="1600" dirty="0" smtClean="0">
                <a:solidFill>
                  <a:srgbClr val="C00000"/>
                </a:solidFill>
              </a:rPr>
              <a:t>无</a:t>
            </a:r>
            <a:r>
              <a:rPr lang="en-US" altLang="zh-CN" sz="1600" dirty="0" smtClean="0">
                <a:solidFill>
                  <a:srgbClr val="C00000"/>
                </a:solidFill>
              </a:rPr>
              <a:t>b– </a:t>
            </a:r>
            <a:r>
              <a:rPr lang="zh-CN" altLang="en-US" sz="1600" dirty="0" smtClean="0">
                <a:solidFill>
                  <a:srgbClr val="C00000"/>
                </a:solidFill>
              </a:rPr>
              <a:t>设置</a:t>
            </a:r>
            <a:r>
              <a:rPr lang="en-US" altLang="zh-CN" sz="1600" dirty="0" smtClean="0">
                <a:solidFill>
                  <a:srgbClr val="C00000"/>
                </a:solidFill>
              </a:rPr>
              <a:t>a</a:t>
            </a:r>
          </a:p>
          <a:p>
            <a:pPr>
              <a:lnSpc>
                <a:spcPct val="150000"/>
              </a:lnSpc>
            </a:pPr>
            <a:r>
              <a:rPr lang="zh-CN" altLang="en-US" sz="1600" dirty="0" smtClean="0">
                <a:solidFill>
                  <a:srgbClr val="C00000"/>
                </a:solidFill>
              </a:rPr>
              <a:t>查询邮箱：返回邮箱结构体</a:t>
            </a:r>
            <a:endParaRPr lang="en-US" altLang="zh-CN" sz="1600" dirty="0" smtClean="0">
              <a:solidFill>
                <a:srgbClr val="C00000"/>
              </a:solidFill>
            </a:endParaRPr>
          </a:p>
        </p:txBody>
      </p:sp>
      <p:sp>
        <p:nvSpPr>
          <p:cNvPr id="3" name="文本框 2"/>
          <p:cNvSpPr txBox="1"/>
          <p:nvPr/>
        </p:nvSpPr>
        <p:spPr>
          <a:xfrm>
            <a:off x="8722525" y="162323"/>
            <a:ext cx="3222896" cy="881139"/>
          </a:xfrm>
          <a:prstGeom prst="rect">
            <a:avLst/>
          </a:prstGeom>
          <a:noFill/>
        </p:spPr>
        <p:txBody>
          <a:bodyPr wrap="square" rtlCol="0">
            <a:spAutoFit/>
          </a:bodyPr>
          <a:lstStyle/>
          <a:p>
            <a:pPr>
              <a:lnSpc>
                <a:spcPct val="150000"/>
              </a:lnSpc>
            </a:pPr>
            <a:r>
              <a:rPr lang="zh-CN" altLang="en-US" dirty="0" smtClean="0">
                <a:solidFill>
                  <a:srgbClr val="FF0000"/>
                </a:solidFill>
              </a:rPr>
              <a:t>任务控制块，必须增加存储消息的属性</a:t>
            </a:r>
          </a:p>
        </p:txBody>
      </p:sp>
    </p:spTree>
    <p:extLst>
      <p:ext uri="{BB962C8B-B14F-4D97-AF65-F5344CB8AC3E}">
        <p14:creationId xmlns:p14="http://schemas.microsoft.com/office/powerpoint/2010/main" val="425901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158620" y="73596"/>
            <a:ext cx="3142593" cy="726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i="1" dirty="0" smtClean="0"/>
              <a:t>消息队列结构</a:t>
            </a:r>
            <a:endParaRPr lang="zh-CN" altLang="en-US" sz="2400" dirty="0"/>
          </a:p>
        </p:txBody>
      </p:sp>
      <p:grpSp>
        <p:nvGrpSpPr>
          <p:cNvPr id="16" name="组合 15"/>
          <p:cNvGrpSpPr/>
          <p:nvPr/>
        </p:nvGrpSpPr>
        <p:grpSpPr>
          <a:xfrm>
            <a:off x="1220146" y="204013"/>
            <a:ext cx="8233497" cy="2576663"/>
            <a:chOff x="1146575" y="347852"/>
            <a:chExt cx="8233497" cy="2576663"/>
          </a:xfrm>
        </p:grpSpPr>
        <p:sp>
          <p:nvSpPr>
            <p:cNvPr id="5" name="文本框 4"/>
            <p:cNvSpPr txBox="1"/>
            <p:nvPr/>
          </p:nvSpPr>
          <p:spPr>
            <a:xfrm>
              <a:off x="1146575" y="1170189"/>
              <a:ext cx="6117020"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smtClean="0"/>
                <a:t>a</a:t>
              </a:r>
              <a:r>
                <a:rPr lang="zh-CN" altLang="en-US" dirty="0" smtClean="0"/>
                <a:t>消息队列</a:t>
              </a:r>
              <a:endParaRPr lang="en-US" altLang="zh-CN" dirty="0" smtClean="0"/>
            </a:p>
            <a:p>
              <a:pPr marL="285750" indent="-285750">
                <a:lnSpc>
                  <a:spcPct val="150000"/>
                </a:lnSpc>
                <a:buFont typeface="Arial" panose="020B0604020202020204" pitchFamily="34" charset="0"/>
                <a:buChar char="•"/>
              </a:pPr>
              <a:r>
                <a:rPr lang="en-US" altLang="zh-CN" dirty="0" smtClean="0"/>
                <a:t>b</a:t>
              </a:r>
              <a:r>
                <a:rPr lang="zh-CN" altLang="en-US" dirty="0" smtClean="0"/>
                <a:t>等待它的任务 </a:t>
              </a:r>
              <a:r>
                <a:rPr lang="en-US" altLang="zh-CN" dirty="0" smtClean="0"/>
                <a:t>—— TCB</a:t>
              </a:r>
              <a:r>
                <a:rPr lang="zh-CN" altLang="en-US" dirty="0" smtClean="0"/>
                <a:t>链表或者其他代替</a:t>
              </a:r>
              <a:r>
                <a:rPr lang="en-US" altLang="zh-CN" dirty="0" smtClean="0"/>
                <a:t>TCB</a:t>
              </a:r>
              <a:r>
                <a:rPr lang="zh-CN" altLang="en-US" dirty="0" smtClean="0"/>
                <a:t>的形式</a:t>
              </a:r>
              <a:endParaRPr lang="en-US" altLang="zh-CN" dirty="0" smtClean="0"/>
            </a:p>
            <a:p>
              <a:pPr marL="285750" indent="-285750">
                <a:lnSpc>
                  <a:spcPct val="150000"/>
                </a:lnSpc>
                <a:buFont typeface="Arial" panose="020B0604020202020204" pitchFamily="34" charset="0"/>
                <a:buChar char="•"/>
              </a:pPr>
              <a:r>
                <a:rPr lang="en-US" altLang="zh-CN" dirty="0" smtClean="0"/>
                <a:t>c</a:t>
              </a:r>
              <a:r>
                <a:rPr lang="zh-CN" altLang="en-US" dirty="0" smtClean="0"/>
                <a:t>消息数量</a:t>
              </a:r>
              <a:r>
                <a:rPr lang="en-US" altLang="zh-CN" dirty="0" smtClean="0"/>
                <a:t>(</a:t>
              </a:r>
              <a:r>
                <a:rPr lang="zh-CN" altLang="en-US" dirty="0" smtClean="0"/>
                <a:t>用于检测是否有可接收的消息</a:t>
              </a:r>
              <a:r>
                <a:rPr lang="en-US" altLang="zh-CN" dirty="0" smtClean="0"/>
                <a:t>)</a:t>
              </a:r>
              <a:endParaRPr lang="zh-CN" altLang="en-US" dirty="0"/>
            </a:p>
            <a:p>
              <a:pPr marL="285750" indent="-285750">
                <a:lnSpc>
                  <a:spcPct val="150000"/>
                </a:lnSpc>
                <a:buFont typeface="Arial" panose="020B0604020202020204" pitchFamily="34" charset="0"/>
                <a:buChar char="•"/>
              </a:pPr>
              <a:endParaRPr lang="en-US" altLang="zh-CN" dirty="0" smtClean="0"/>
            </a:p>
          </p:txBody>
        </p:sp>
        <p:sp>
          <p:nvSpPr>
            <p:cNvPr id="7" name="右箭头 6"/>
            <p:cNvSpPr/>
            <p:nvPr/>
          </p:nvSpPr>
          <p:spPr>
            <a:xfrm>
              <a:off x="2712378" y="1356189"/>
              <a:ext cx="4171307" cy="174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左大括号 7"/>
            <p:cNvSpPr/>
            <p:nvPr/>
          </p:nvSpPr>
          <p:spPr>
            <a:xfrm>
              <a:off x="7047838" y="657546"/>
              <a:ext cx="431514" cy="1243173"/>
            </a:xfrm>
            <a:prstGeom prst="leftBrac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7479353" y="347852"/>
              <a:ext cx="1469205" cy="465640"/>
            </a:xfrm>
            <a:prstGeom prst="rect">
              <a:avLst/>
            </a:prstGeom>
            <a:noFill/>
          </p:spPr>
          <p:txBody>
            <a:bodyPr wrap="square" rtlCol="0">
              <a:spAutoFit/>
            </a:bodyPr>
            <a:lstStyle/>
            <a:p>
              <a:pPr>
                <a:lnSpc>
                  <a:spcPct val="150000"/>
                </a:lnSpc>
              </a:pPr>
              <a:r>
                <a:rPr lang="en-US" altLang="zh-CN" dirty="0" smtClean="0"/>
                <a:t>FIFO</a:t>
              </a:r>
              <a:r>
                <a:rPr lang="zh-CN" altLang="en-US" dirty="0" smtClean="0"/>
                <a:t>结构</a:t>
              </a:r>
            </a:p>
          </p:txBody>
        </p:sp>
        <p:sp>
          <p:nvSpPr>
            <p:cNvPr id="12" name="文本框 11"/>
            <p:cNvSpPr txBox="1"/>
            <p:nvPr/>
          </p:nvSpPr>
          <p:spPr>
            <a:xfrm>
              <a:off x="7479353" y="813492"/>
              <a:ext cx="1469205" cy="465640"/>
            </a:xfrm>
            <a:prstGeom prst="rect">
              <a:avLst/>
            </a:prstGeom>
            <a:noFill/>
          </p:spPr>
          <p:txBody>
            <a:bodyPr wrap="square" rtlCol="0">
              <a:spAutoFit/>
            </a:bodyPr>
            <a:lstStyle/>
            <a:p>
              <a:pPr>
                <a:lnSpc>
                  <a:spcPct val="150000"/>
                </a:lnSpc>
              </a:pPr>
              <a:r>
                <a:rPr lang="zh-CN" altLang="en-US" dirty="0" smtClean="0"/>
                <a:t>队列大小</a:t>
              </a:r>
            </a:p>
          </p:txBody>
        </p:sp>
        <p:sp>
          <p:nvSpPr>
            <p:cNvPr id="13" name="文本框 12"/>
            <p:cNvSpPr txBox="1"/>
            <p:nvPr/>
          </p:nvSpPr>
          <p:spPr>
            <a:xfrm>
              <a:off x="7479352" y="1261350"/>
              <a:ext cx="1900720" cy="507831"/>
            </a:xfrm>
            <a:prstGeom prst="rect">
              <a:avLst/>
            </a:prstGeom>
            <a:noFill/>
          </p:spPr>
          <p:txBody>
            <a:bodyPr wrap="square" rtlCol="0">
              <a:spAutoFit/>
            </a:bodyPr>
            <a:lstStyle/>
            <a:p>
              <a:pPr>
                <a:lnSpc>
                  <a:spcPct val="150000"/>
                </a:lnSpc>
              </a:pPr>
              <a:r>
                <a:rPr lang="zh-CN" altLang="en-US" dirty="0" smtClean="0"/>
                <a:t>队列起始和结束</a:t>
              </a:r>
            </a:p>
          </p:txBody>
        </p:sp>
        <p:sp>
          <p:nvSpPr>
            <p:cNvPr id="14" name="文本框 13"/>
            <p:cNvSpPr txBox="1"/>
            <p:nvPr/>
          </p:nvSpPr>
          <p:spPr>
            <a:xfrm>
              <a:off x="7479352" y="1640803"/>
              <a:ext cx="1900720" cy="465640"/>
            </a:xfrm>
            <a:prstGeom prst="rect">
              <a:avLst/>
            </a:prstGeom>
            <a:noFill/>
          </p:spPr>
          <p:txBody>
            <a:bodyPr wrap="square" rtlCol="0">
              <a:spAutoFit/>
            </a:bodyPr>
            <a:lstStyle/>
            <a:p>
              <a:pPr>
                <a:lnSpc>
                  <a:spcPct val="150000"/>
                </a:lnSpc>
              </a:pPr>
              <a:r>
                <a:rPr lang="zh-CN" altLang="en-US" dirty="0" smtClean="0"/>
                <a:t>读取指针</a:t>
              </a:r>
            </a:p>
          </p:txBody>
        </p:sp>
      </p:grpSp>
      <p:sp>
        <p:nvSpPr>
          <p:cNvPr id="15" name="文本框 14"/>
          <p:cNvSpPr txBox="1"/>
          <p:nvPr/>
        </p:nvSpPr>
        <p:spPr>
          <a:xfrm>
            <a:off x="655302" y="2468114"/>
            <a:ext cx="11536698" cy="4154984"/>
          </a:xfrm>
          <a:prstGeom prst="rect">
            <a:avLst/>
          </a:prstGeom>
          <a:noFill/>
        </p:spPr>
        <p:txBody>
          <a:bodyPr wrap="square" rtlCol="0">
            <a:spAutoFit/>
          </a:bodyPr>
          <a:lstStyle/>
          <a:p>
            <a:pPr>
              <a:lnSpc>
                <a:spcPct val="150000"/>
              </a:lnSpc>
            </a:pPr>
            <a:r>
              <a:rPr lang="zh-CN" altLang="en-US" sz="1600" dirty="0" smtClean="0">
                <a:solidFill>
                  <a:srgbClr val="C00000"/>
                </a:solidFill>
              </a:rPr>
              <a:t>操作：</a:t>
            </a:r>
            <a:endParaRPr lang="en-US" altLang="zh-CN" sz="1600" dirty="0" smtClean="0">
              <a:solidFill>
                <a:srgbClr val="C00000"/>
              </a:solidFill>
            </a:endParaRPr>
          </a:p>
          <a:p>
            <a:pPr>
              <a:lnSpc>
                <a:spcPct val="150000"/>
              </a:lnSpc>
            </a:pPr>
            <a:r>
              <a:rPr lang="zh-CN" altLang="en-US" sz="1600" dirty="0">
                <a:solidFill>
                  <a:srgbClr val="C00000"/>
                </a:solidFill>
              </a:rPr>
              <a:t>新建消息队列：</a:t>
            </a:r>
            <a:r>
              <a:rPr lang="zh-CN" altLang="en-US" sz="1600" dirty="0" smtClean="0">
                <a:solidFill>
                  <a:srgbClr val="C00000"/>
                </a:solidFill>
              </a:rPr>
              <a:t>初始化 </a:t>
            </a:r>
            <a:r>
              <a:rPr lang="en-US" altLang="zh-CN" sz="1600" dirty="0" smtClean="0">
                <a:solidFill>
                  <a:srgbClr val="C00000"/>
                </a:solidFill>
              </a:rPr>
              <a:t>a, b, c</a:t>
            </a:r>
          </a:p>
          <a:p>
            <a:pPr>
              <a:lnSpc>
                <a:spcPct val="150000"/>
              </a:lnSpc>
            </a:pPr>
            <a:r>
              <a:rPr lang="zh-CN" altLang="en-US" sz="1600" dirty="0">
                <a:solidFill>
                  <a:srgbClr val="C00000"/>
                </a:solidFill>
              </a:rPr>
              <a:t>删除消息队列：</a:t>
            </a:r>
            <a:r>
              <a:rPr lang="en-US" altLang="zh-CN" sz="1600" dirty="0" smtClean="0">
                <a:solidFill>
                  <a:srgbClr val="C00000"/>
                </a:solidFill>
              </a:rPr>
              <a:t>b</a:t>
            </a:r>
            <a:r>
              <a:rPr lang="zh-CN" altLang="en-US" sz="1600" dirty="0" smtClean="0">
                <a:solidFill>
                  <a:srgbClr val="C00000"/>
                </a:solidFill>
              </a:rPr>
              <a:t>全部进入等待</a:t>
            </a:r>
            <a:r>
              <a:rPr lang="en-US" altLang="zh-CN" sz="1600" dirty="0" smtClean="0">
                <a:solidFill>
                  <a:srgbClr val="C00000"/>
                </a:solidFill>
              </a:rPr>
              <a:t>CPU</a:t>
            </a:r>
            <a:r>
              <a:rPr lang="zh-CN" altLang="en-US" sz="1600" dirty="0" smtClean="0">
                <a:solidFill>
                  <a:srgbClr val="C00000"/>
                </a:solidFill>
              </a:rPr>
              <a:t>状态，并获取消息</a:t>
            </a:r>
            <a:r>
              <a:rPr lang="en-US" altLang="zh-CN" sz="1600" dirty="0" smtClean="0">
                <a:solidFill>
                  <a:srgbClr val="C00000"/>
                </a:solidFill>
              </a:rPr>
              <a:t>(</a:t>
            </a:r>
            <a:r>
              <a:rPr lang="zh-CN" altLang="en-US" sz="1600" dirty="0" smtClean="0">
                <a:solidFill>
                  <a:srgbClr val="C00000"/>
                </a:solidFill>
              </a:rPr>
              <a:t>没有消息就是</a:t>
            </a:r>
            <a:r>
              <a:rPr lang="en-US" altLang="zh-CN" sz="1600" dirty="0" smtClean="0">
                <a:solidFill>
                  <a:srgbClr val="C00000"/>
                </a:solidFill>
              </a:rPr>
              <a:t>NULL)</a:t>
            </a:r>
            <a:r>
              <a:rPr lang="zh-CN" altLang="en-US" sz="1600" dirty="0">
                <a:solidFill>
                  <a:srgbClr val="C00000"/>
                </a:solidFill>
              </a:rPr>
              <a:t> </a:t>
            </a:r>
            <a:r>
              <a:rPr lang="en-US" altLang="zh-CN" sz="1600" dirty="0" smtClean="0">
                <a:solidFill>
                  <a:srgbClr val="C00000"/>
                </a:solidFill>
              </a:rPr>
              <a:t>– </a:t>
            </a:r>
            <a:r>
              <a:rPr lang="zh-CN" altLang="en-US" sz="1600" dirty="0" smtClean="0">
                <a:solidFill>
                  <a:srgbClr val="C00000"/>
                </a:solidFill>
              </a:rPr>
              <a:t>释放内存或者归还内存到链表</a:t>
            </a:r>
            <a:endParaRPr lang="en-US" altLang="zh-CN" sz="1600" dirty="0" smtClean="0">
              <a:solidFill>
                <a:srgbClr val="C00000"/>
              </a:solidFill>
            </a:endParaRPr>
          </a:p>
          <a:p>
            <a:pPr>
              <a:lnSpc>
                <a:spcPct val="150000"/>
              </a:lnSpc>
            </a:pPr>
            <a:r>
              <a:rPr lang="zh-CN" altLang="en-US" sz="1600" dirty="0">
                <a:solidFill>
                  <a:srgbClr val="C00000"/>
                </a:solidFill>
              </a:rPr>
              <a:t>请求消息队列</a:t>
            </a:r>
            <a:r>
              <a:rPr lang="zh-CN" altLang="en-US" sz="1600" dirty="0" smtClean="0">
                <a:solidFill>
                  <a:srgbClr val="C00000"/>
                </a:solidFill>
              </a:rPr>
              <a:t>：检测</a:t>
            </a:r>
            <a:r>
              <a:rPr lang="en-US" altLang="zh-CN" sz="1600" dirty="0" smtClean="0">
                <a:solidFill>
                  <a:srgbClr val="C00000"/>
                </a:solidFill>
              </a:rPr>
              <a:t>c    </a:t>
            </a:r>
            <a:r>
              <a:rPr lang="zh-CN" altLang="en-US" sz="1600" dirty="0" smtClean="0">
                <a:solidFill>
                  <a:srgbClr val="C00000"/>
                </a:solidFill>
              </a:rPr>
              <a:t>如果有消息</a:t>
            </a:r>
            <a:r>
              <a:rPr lang="en-US" altLang="zh-CN" sz="1600" dirty="0" smtClean="0">
                <a:solidFill>
                  <a:srgbClr val="C00000"/>
                </a:solidFill>
              </a:rPr>
              <a:t>-</a:t>
            </a:r>
            <a:r>
              <a:rPr lang="zh-CN" altLang="en-US" sz="1600" dirty="0" smtClean="0">
                <a:solidFill>
                  <a:srgbClr val="C00000"/>
                </a:solidFill>
              </a:rPr>
              <a:t>获取消息</a:t>
            </a:r>
            <a:r>
              <a:rPr lang="en-US" altLang="zh-CN" sz="1600" dirty="0" smtClean="0">
                <a:solidFill>
                  <a:srgbClr val="C00000"/>
                </a:solidFill>
              </a:rPr>
              <a:t> - </a:t>
            </a:r>
          </a:p>
          <a:p>
            <a:pPr>
              <a:lnSpc>
                <a:spcPct val="150000"/>
              </a:lnSpc>
            </a:pPr>
            <a:r>
              <a:rPr lang="en-US" altLang="zh-CN" sz="1600" dirty="0" smtClean="0">
                <a:solidFill>
                  <a:srgbClr val="C00000"/>
                </a:solidFill>
              </a:rPr>
              <a:t>                          </a:t>
            </a:r>
            <a:r>
              <a:rPr lang="zh-CN" altLang="en-US" sz="1600" dirty="0" smtClean="0">
                <a:solidFill>
                  <a:srgbClr val="C00000"/>
                </a:solidFill>
              </a:rPr>
              <a:t>没有消息 </a:t>
            </a:r>
            <a:r>
              <a:rPr lang="en-US" altLang="zh-CN" sz="1600" dirty="0" smtClean="0">
                <a:solidFill>
                  <a:srgbClr val="C00000"/>
                </a:solidFill>
              </a:rPr>
              <a:t>–</a:t>
            </a:r>
            <a:r>
              <a:rPr lang="zh-CN" altLang="en-US" sz="1600" dirty="0" smtClean="0">
                <a:solidFill>
                  <a:srgbClr val="C00000"/>
                </a:solidFill>
              </a:rPr>
              <a:t>设置任务状态、等待结果状态、请求时间 </a:t>
            </a:r>
            <a:r>
              <a:rPr lang="en-US" altLang="zh-CN" sz="1600" dirty="0" smtClean="0">
                <a:solidFill>
                  <a:srgbClr val="C00000"/>
                </a:solidFill>
              </a:rPr>
              <a:t>–</a:t>
            </a:r>
            <a:r>
              <a:rPr lang="zh-CN" altLang="en-US" sz="1600" dirty="0">
                <a:solidFill>
                  <a:srgbClr val="C00000"/>
                </a:solidFill>
              </a:rPr>
              <a:t>进入等待资源</a:t>
            </a:r>
            <a:r>
              <a:rPr lang="zh-CN" altLang="en-US" sz="1600" dirty="0" smtClean="0">
                <a:solidFill>
                  <a:srgbClr val="C00000"/>
                </a:solidFill>
              </a:rPr>
              <a:t>状态</a:t>
            </a:r>
            <a:r>
              <a:rPr lang="en-US" altLang="zh-CN" sz="1600" dirty="0" smtClean="0">
                <a:solidFill>
                  <a:srgbClr val="C00000"/>
                </a:solidFill>
              </a:rPr>
              <a:t>-</a:t>
            </a:r>
            <a:r>
              <a:rPr lang="zh-CN" altLang="en-US" sz="1600" dirty="0" smtClean="0">
                <a:solidFill>
                  <a:srgbClr val="C00000"/>
                </a:solidFill>
              </a:rPr>
              <a:t>任务调度-查看等待结果返回错误</a:t>
            </a:r>
            <a:endParaRPr lang="en-US" altLang="zh-CN" sz="1600" dirty="0" smtClean="0">
              <a:solidFill>
                <a:srgbClr val="C00000"/>
              </a:solidFill>
            </a:endParaRPr>
          </a:p>
          <a:p>
            <a:pPr>
              <a:lnSpc>
                <a:spcPct val="150000"/>
              </a:lnSpc>
            </a:pPr>
            <a:r>
              <a:rPr lang="zh-CN" altLang="en-US" sz="1600" dirty="0" smtClean="0">
                <a:solidFill>
                  <a:srgbClr val="C00000"/>
                </a:solidFill>
              </a:rPr>
              <a:t>发送</a:t>
            </a:r>
            <a:r>
              <a:rPr lang="zh-CN" altLang="en-US" sz="1600" dirty="0">
                <a:solidFill>
                  <a:srgbClr val="C00000"/>
                </a:solidFill>
              </a:rPr>
              <a:t>消息队列</a:t>
            </a:r>
            <a:r>
              <a:rPr lang="zh-CN" altLang="en-US" sz="1600" dirty="0" smtClean="0">
                <a:solidFill>
                  <a:srgbClr val="C00000"/>
                </a:solidFill>
              </a:rPr>
              <a:t>：如果消息队列满了，出错</a:t>
            </a:r>
            <a:endParaRPr lang="en-US" altLang="zh-CN" sz="1600" dirty="0" smtClean="0">
              <a:solidFill>
                <a:srgbClr val="C00000"/>
              </a:solidFill>
            </a:endParaRPr>
          </a:p>
          <a:p>
            <a:pPr>
              <a:lnSpc>
                <a:spcPct val="150000"/>
              </a:lnSpc>
            </a:pPr>
            <a:r>
              <a:rPr lang="en-US" altLang="zh-CN" sz="1600" dirty="0" smtClean="0">
                <a:solidFill>
                  <a:srgbClr val="C00000"/>
                </a:solidFill>
              </a:rPr>
              <a:t>	         </a:t>
            </a:r>
            <a:r>
              <a:rPr lang="zh-CN" altLang="en-US" sz="1600" dirty="0" smtClean="0">
                <a:solidFill>
                  <a:srgbClr val="C00000"/>
                </a:solidFill>
              </a:rPr>
              <a:t>如果有</a:t>
            </a:r>
            <a:r>
              <a:rPr lang="en-US" altLang="zh-CN" sz="1600" dirty="0" smtClean="0">
                <a:solidFill>
                  <a:srgbClr val="C00000"/>
                </a:solidFill>
              </a:rPr>
              <a:t>b – </a:t>
            </a:r>
            <a:r>
              <a:rPr lang="zh-CN" altLang="en-US" sz="1600" dirty="0" smtClean="0">
                <a:solidFill>
                  <a:srgbClr val="C00000"/>
                </a:solidFill>
              </a:rPr>
              <a:t>某个任务进入等待</a:t>
            </a:r>
            <a:r>
              <a:rPr lang="en-US" altLang="zh-CN" sz="1600" dirty="0" smtClean="0">
                <a:solidFill>
                  <a:srgbClr val="C00000"/>
                </a:solidFill>
              </a:rPr>
              <a:t>CPU</a:t>
            </a:r>
            <a:r>
              <a:rPr lang="zh-CN" altLang="en-US" sz="1600" dirty="0" smtClean="0">
                <a:solidFill>
                  <a:srgbClr val="C00000"/>
                </a:solidFill>
              </a:rPr>
              <a:t>状态</a:t>
            </a:r>
            <a:r>
              <a:rPr lang="en-US" altLang="zh-CN" sz="1600" dirty="0" smtClean="0">
                <a:solidFill>
                  <a:srgbClr val="C00000"/>
                </a:solidFill>
              </a:rPr>
              <a:t>(</a:t>
            </a:r>
            <a:r>
              <a:rPr lang="zh-CN" altLang="en-US" sz="1600" dirty="0" smtClean="0">
                <a:solidFill>
                  <a:srgbClr val="C00000"/>
                </a:solidFill>
              </a:rPr>
              <a:t>或者广播模式</a:t>
            </a:r>
            <a:r>
              <a:rPr lang="en-US" altLang="zh-CN" sz="1600" dirty="0" smtClean="0">
                <a:solidFill>
                  <a:srgbClr val="C00000"/>
                </a:solidFill>
              </a:rPr>
              <a:t>)</a:t>
            </a:r>
            <a:r>
              <a:rPr lang="zh-CN" altLang="en-US" sz="1600" dirty="0" smtClean="0">
                <a:solidFill>
                  <a:srgbClr val="C00000"/>
                </a:solidFill>
              </a:rPr>
              <a:t>，调度</a:t>
            </a:r>
            <a:endParaRPr lang="en-US" altLang="zh-CN" sz="1600" dirty="0" smtClean="0">
              <a:solidFill>
                <a:srgbClr val="C00000"/>
              </a:solidFill>
            </a:endParaRPr>
          </a:p>
          <a:p>
            <a:pPr>
              <a:lnSpc>
                <a:spcPct val="150000"/>
              </a:lnSpc>
            </a:pPr>
            <a:r>
              <a:rPr lang="en-US" altLang="zh-CN" sz="1600" dirty="0">
                <a:solidFill>
                  <a:srgbClr val="C00000"/>
                </a:solidFill>
              </a:rPr>
              <a:t>	</a:t>
            </a:r>
            <a:r>
              <a:rPr lang="en-US" altLang="zh-CN" sz="1600" dirty="0" smtClean="0">
                <a:solidFill>
                  <a:srgbClr val="C00000"/>
                </a:solidFill>
              </a:rPr>
              <a:t>         </a:t>
            </a:r>
            <a:r>
              <a:rPr lang="zh-CN" altLang="en-US" sz="1600" dirty="0" smtClean="0">
                <a:solidFill>
                  <a:srgbClr val="C00000"/>
                </a:solidFill>
              </a:rPr>
              <a:t>否则 ，存储消息到</a:t>
            </a:r>
            <a:r>
              <a:rPr lang="en-US" altLang="zh-CN" sz="1600" dirty="0" smtClean="0">
                <a:solidFill>
                  <a:srgbClr val="C00000"/>
                </a:solidFill>
              </a:rPr>
              <a:t>a(</a:t>
            </a:r>
            <a:r>
              <a:rPr lang="zh-CN" altLang="en-US" sz="1600" dirty="0" smtClean="0">
                <a:solidFill>
                  <a:srgbClr val="C00000"/>
                </a:solidFill>
              </a:rPr>
              <a:t>有多种存储方式</a:t>
            </a:r>
            <a:r>
              <a:rPr lang="en-US" altLang="zh-CN" sz="1600" dirty="0" smtClean="0">
                <a:solidFill>
                  <a:srgbClr val="C00000"/>
                </a:solidFill>
              </a:rPr>
              <a:t>)</a:t>
            </a:r>
          </a:p>
          <a:p>
            <a:pPr>
              <a:lnSpc>
                <a:spcPct val="150000"/>
              </a:lnSpc>
            </a:pPr>
            <a:r>
              <a:rPr lang="zh-CN" altLang="en-US" sz="1600" dirty="0" smtClean="0">
                <a:solidFill>
                  <a:srgbClr val="C00000"/>
                </a:solidFill>
              </a:rPr>
              <a:t>查询</a:t>
            </a:r>
            <a:r>
              <a:rPr lang="zh-CN" altLang="en-US" sz="1600" dirty="0">
                <a:solidFill>
                  <a:srgbClr val="C00000"/>
                </a:solidFill>
              </a:rPr>
              <a:t>消息队列：</a:t>
            </a:r>
            <a:r>
              <a:rPr lang="zh-CN" altLang="en-US" sz="1600" dirty="0" smtClean="0">
                <a:solidFill>
                  <a:srgbClr val="C00000"/>
                </a:solidFill>
              </a:rPr>
              <a:t>返回消息结构体  ，和部分队列信息</a:t>
            </a:r>
            <a:endParaRPr lang="en-US" altLang="zh-CN" sz="1600" dirty="0" smtClean="0">
              <a:solidFill>
                <a:srgbClr val="C00000"/>
              </a:solidFill>
            </a:endParaRPr>
          </a:p>
          <a:p>
            <a:pPr>
              <a:lnSpc>
                <a:spcPct val="150000"/>
              </a:lnSpc>
            </a:pPr>
            <a:r>
              <a:rPr lang="zh-CN" altLang="en-US" sz="1600" dirty="0">
                <a:solidFill>
                  <a:srgbClr val="C00000"/>
                </a:solidFill>
              </a:rPr>
              <a:t>请求中止消息队列：使所有</a:t>
            </a:r>
            <a:r>
              <a:rPr lang="en-US" altLang="zh-CN" sz="1600" dirty="0">
                <a:solidFill>
                  <a:srgbClr val="C00000"/>
                </a:solidFill>
              </a:rPr>
              <a:t>b</a:t>
            </a:r>
            <a:r>
              <a:rPr lang="zh-CN" altLang="en-US" sz="1600" dirty="0">
                <a:solidFill>
                  <a:srgbClr val="C00000"/>
                </a:solidFill>
              </a:rPr>
              <a:t>进入等待</a:t>
            </a:r>
            <a:r>
              <a:rPr lang="en-US" altLang="zh-CN" sz="1600" dirty="0">
                <a:solidFill>
                  <a:srgbClr val="C00000"/>
                </a:solidFill>
              </a:rPr>
              <a:t>CPU</a:t>
            </a:r>
            <a:r>
              <a:rPr lang="zh-CN" altLang="en-US" sz="1600" dirty="0">
                <a:solidFill>
                  <a:srgbClr val="C00000"/>
                </a:solidFill>
              </a:rPr>
              <a:t>状态</a:t>
            </a:r>
            <a:r>
              <a:rPr lang="en-US" altLang="zh-CN" sz="1600" dirty="0">
                <a:solidFill>
                  <a:srgbClr val="C00000"/>
                </a:solidFill>
              </a:rPr>
              <a:t>-</a:t>
            </a:r>
            <a:r>
              <a:rPr lang="zh-CN" altLang="en-US" sz="1600" dirty="0">
                <a:solidFill>
                  <a:srgbClr val="C00000"/>
                </a:solidFill>
              </a:rPr>
              <a:t>等待结果为中止</a:t>
            </a:r>
            <a:r>
              <a:rPr lang="zh-CN" altLang="en-US" sz="1600" dirty="0" smtClean="0">
                <a:solidFill>
                  <a:srgbClr val="C00000"/>
                </a:solidFill>
              </a:rPr>
              <a:t>状态 </a:t>
            </a:r>
            <a:r>
              <a:rPr lang="en-US" altLang="zh-CN" sz="1600" dirty="0" smtClean="0">
                <a:solidFill>
                  <a:srgbClr val="C00000"/>
                </a:solidFill>
              </a:rPr>
              <a:t>– </a:t>
            </a:r>
            <a:r>
              <a:rPr lang="zh-CN" altLang="en-US" sz="1600" dirty="0" smtClean="0">
                <a:solidFill>
                  <a:srgbClr val="C00000"/>
                </a:solidFill>
              </a:rPr>
              <a:t>为便于调试返回中止的任务数</a:t>
            </a:r>
            <a:endParaRPr lang="en-US" altLang="zh-CN" sz="1600" dirty="0" smtClean="0">
              <a:solidFill>
                <a:srgbClr val="C00000"/>
              </a:solidFill>
            </a:endParaRPr>
          </a:p>
          <a:p>
            <a:pPr>
              <a:lnSpc>
                <a:spcPct val="150000"/>
              </a:lnSpc>
            </a:pPr>
            <a:r>
              <a:rPr lang="zh-CN" altLang="en-US" sz="1600" dirty="0">
                <a:solidFill>
                  <a:srgbClr val="C00000"/>
                </a:solidFill>
              </a:rPr>
              <a:t>清</a:t>
            </a:r>
            <a:r>
              <a:rPr lang="zh-CN" altLang="en-US" sz="1600" dirty="0" smtClean="0">
                <a:solidFill>
                  <a:srgbClr val="C00000"/>
                </a:solidFill>
              </a:rPr>
              <a:t>空消息队列：不管有没有等待，初始化</a:t>
            </a:r>
            <a:r>
              <a:rPr lang="en-US" altLang="zh-CN" sz="1600" dirty="0" smtClean="0">
                <a:solidFill>
                  <a:srgbClr val="C00000"/>
                </a:solidFill>
              </a:rPr>
              <a:t>a</a:t>
            </a:r>
            <a:r>
              <a:rPr lang="zh-CN" altLang="en-US" sz="1600" dirty="0" smtClean="0">
                <a:solidFill>
                  <a:srgbClr val="C00000"/>
                </a:solidFill>
              </a:rPr>
              <a:t>，</a:t>
            </a:r>
            <a:r>
              <a:rPr lang="en-US" altLang="zh-CN" sz="1600" dirty="0" smtClean="0">
                <a:solidFill>
                  <a:srgbClr val="C00000"/>
                </a:solidFill>
              </a:rPr>
              <a:t>b</a:t>
            </a:r>
            <a:r>
              <a:rPr lang="zh-CN" altLang="en-US" sz="1600" dirty="0" smtClean="0">
                <a:solidFill>
                  <a:srgbClr val="C00000"/>
                </a:solidFill>
              </a:rPr>
              <a:t>，</a:t>
            </a:r>
            <a:r>
              <a:rPr lang="en-US" altLang="zh-CN" sz="1600" dirty="0">
                <a:solidFill>
                  <a:srgbClr val="C00000"/>
                </a:solidFill>
              </a:rPr>
              <a:t>c</a:t>
            </a:r>
          </a:p>
        </p:txBody>
      </p:sp>
    </p:spTree>
    <p:extLst>
      <p:ext uri="{BB962C8B-B14F-4D97-AF65-F5344CB8AC3E}">
        <p14:creationId xmlns:p14="http://schemas.microsoft.com/office/powerpoint/2010/main" val="60586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250523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231" y="163292"/>
            <a:ext cx="3073055" cy="570079"/>
          </a:xfrm>
        </p:spPr>
        <p:txBody>
          <a:bodyPr>
            <a:normAutofit fontScale="90000"/>
          </a:bodyPr>
          <a:lstStyle/>
          <a:p>
            <a:r>
              <a:rPr lang="zh-CN" altLang="en-US" dirty="0" smtClean="0"/>
              <a:t>任务就绪表</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412206731"/>
              </p:ext>
            </p:extLst>
          </p:nvPr>
        </p:nvGraphicFramePr>
        <p:xfrm>
          <a:off x="3598043" y="1818292"/>
          <a:ext cx="4106040"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3925016222"/>
                    </a:ext>
                  </a:extLst>
                </a:gridCol>
                <a:gridCol w="821208">
                  <a:extLst>
                    <a:ext uri="{9D8B030D-6E8A-4147-A177-3AD203B41FA5}">
                      <a16:colId xmlns:a16="http://schemas.microsoft.com/office/drawing/2014/main" val="1000469538"/>
                    </a:ext>
                  </a:extLst>
                </a:gridCol>
                <a:gridCol w="821208">
                  <a:extLst>
                    <a:ext uri="{9D8B030D-6E8A-4147-A177-3AD203B41FA5}">
                      <a16:colId xmlns:a16="http://schemas.microsoft.com/office/drawing/2014/main" val="3532943145"/>
                    </a:ext>
                  </a:extLst>
                </a:gridCol>
                <a:gridCol w="821208">
                  <a:extLst>
                    <a:ext uri="{9D8B030D-6E8A-4147-A177-3AD203B41FA5}">
                      <a16:colId xmlns:a16="http://schemas.microsoft.com/office/drawing/2014/main" val="3262582348"/>
                    </a:ext>
                  </a:extLst>
                </a:gridCol>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1</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012453660"/>
              </p:ext>
            </p:extLst>
          </p:nvPr>
        </p:nvGraphicFramePr>
        <p:xfrm>
          <a:off x="8085960" y="1818292"/>
          <a:ext cx="821208"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2807816250"/>
                    </a:ext>
                  </a:extLst>
                </a:gridCol>
              </a:tblGrid>
              <a:tr h="536329">
                <a:tc>
                  <a:txBody>
                    <a:bodyPr/>
                    <a:lstStyle/>
                    <a:p>
                      <a:pPr algn="ct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1</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175539629"/>
              </p:ext>
            </p:extLst>
          </p:nvPr>
        </p:nvGraphicFramePr>
        <p:xfrm>
          <a:off x="2469231" y="1840219"/>
          <a:ext cx="821208"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1</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sp>
        <p:nvSpPr>
          <p:cNvPr id="9" name="文本框 8"/>
          <p:cNvSpPr txBox="1"/>
          <p:nvPr/>
        </p:nvSpPr>
        <p:spPr>
          <a:xfrm>
            <a:off x="7919239" y="1448960"/>
            <a:ext cx="1378192" cy="369332"/>
          </a:xfrm>
          <a:prstGeom prst="rect">
            <a:avLst/>
          </a:prstGeom>
          <a:noFill/>
        </p:spPr>
        <p:txBody>
          <a:bodyPr wrap="square" rtlCol="0">
            <a:spAutoFit/>
          </a:bodyPr>
          <a:lstStyle/>
          <a:p>
            <a:r>
              <a:rPr lang="en-US" altLang="zh-CN" b="1" dirty="0">
                <a:solidFill>
                  <a:srgbClr val="00B0F0"/>
                </a:solidFill>
              </a:rPr>
              <a:t>OSRdyGrp</a:t>
            </a:r>
            <a:endParaRPr lang="zh-CN" altLang="en-US" b="1" dirty="0">
              <a:solidFill>
                <a:srgbClr val="00B0F0"/>
              </a:solidFill>
            </a:endParaRPr>
          </a:p>
        </p:txBody>
      </p:sp>
      <p:sp>
        <p:nvSpPr>
          <p:cNvPr id="10" name="文本框 9"/>
          <p:cNvSpPr txBox="1"/>
          <p:nvPr/>
        </p:nvSpPr>
        <p:spPr>
          <a:xfrm>
            <a:off x="8929941" y="2934860"/>
            <a:ext cx="1276097" cy="646331"/>
          </a:xfrm>
          <a:prstGeom prst="rect">
            <a:avLst/>
          </a:prstGeom>
          <a:noFill/>
        </p:spPr>
        <p:txBody>
          <a:bodyPr wrap="square" rtlCol="0">
            <a:spAutoFit/>
          </a:bodyPr>
          <a:lstStyle/>
          <a:p>
            <a:r>
              <a:rPr lang="en-US" altLang="zh-CN" b="1" dirty="0">
                <a:solidFill>
                  <a:srgbClr val="00B0F0"/>
                </a:solidFill>
              </a:rPr>
              <a:t>OSRdyGrp[OSTCBY]</a:t>
            </a:r>
            <a:endParaRPr lang="zh-CN" altLang="en-US" b="1" dirty="0">
              <a:solidFill>
                <a:srgbClr val="00B0F0"/>
              </a:solidFill>
            </a:endParaRPr>
          </a:p>
        </p:txBody>
      </p:sp>
      <p:sp>
        <p:nvSpPr>
          <p:cNvPr id="11" name="矩形 10"/>
          <p:cNvSpPr/>
          <p:nvPr/>
        </p:nvSpPr>
        <p:spPr>
          <a:xfrm>
            <a:off x="5040021" y="5900533"/>
            <a:ext cx="1497414" cy="369332"/>
          </a:xfrm>
          <a:prstGeom prst="rect">
            <a:avLst/>
          </a:prstGeom>
        </p:spPr>
        <p:txBody>
          <a:bodyPr wrap="square">
            <a:spAutoFit/>
          </a:bodyPr>
          <a:lstStyle/>
          <a:p>
            <a:r>
              <a:rPr lang="zh-CN" altLang="en-US" b="1" dirty="0" smtClean="0">
                <a:solidFill>
                  <a:srgbClr val="FFC000"/>
                </a:solidFill>
              </a:rPr>
              <a:t>OSTCBX </a:t>
            </a:r>
            <a:r>
              <a:rPr lang="en-US" altLang="zh-CN" b="1" dirty="0" smtClean="0">
                <a:solidFill>
                  <a:srgbClr val="FFC000"/>
                </a:solidFill>
              </a:rPr>
              <a:t>= 2</a:t>
            </a:r>
            <a:endParaRPr lang="zh-CN" altLang="en-US" b="1" dirty="0">
              <a:solidFill>
                <a:srgbClr val="FFC000"/>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1026543622"/>
              </p:ext>
            </p:extLst>
          </p:nvPr>
        </p:nvGraphicFramePr>
        <p:xfrm>
          <a:off x="3607661" y="5364204"/>
          <a:ext cx="4106040" cy="536329"/>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3925016222"/>
                    </a:ext>
                  </a:extLst>
                </a:gridCol>
                <a:gridCol w="821208">
                  <a:extLst>
                    <a:ext uri="{9D8B030D-6E8A-4147-A177-3AD203B41FA5}">
                      <a16:colId xmlns:a16="http://schemas.microsoft.com/office/drawing/2014/main" val="1000469538"/>
                    </a:ext>
                  </a:extLst>
                </a:gridCol>
                <a:gridCol w="821208">
                  <a:extLst>
                    <a:ext uri="{9D8B030D-6E8A-4147-A177-3AD203B41FA5}">
                      <a16:colId xmlns:a16="http://schemas.microsoft.com/office/drawing/2014/main" val="3532943145"/>
                    </a:ext>
                  </a:extLst>
                </a:gridCol>
                <a:gridCol w="821208">
                  <a:extLst>
                    <a:ext uri="{9D8B030D-6E8A-4147-A177-3AD203B41FA5}">
                      <a16:colId xmlns:a16="http://schemas.microsoft.com/office/drawing/2014/main" val="3262582348"/>
                    </a:ext>
                  </a:extLst>
                </a:gridCol>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FFC000"/>
                    </a:solidFill>
                  </a:tcPr>
                </a:tc>
                <a:tc>
                  <a:txBody>
                    <a:bodyPr/>
                    <a:lstStyle/>
                    <a:p>
                      <a:pPr algn="ctr"/>
                      <a:r>
                        <a:rPr lang="en-US" altLang="zh-CN" dirty="0" smtClean="0"/>
                        <a:t>1</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FFC00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sp>
        <p:nvSpPr>
          <p:cNvPr id="13" name="矩形 12"/>
          <p:cNvSpPr/>
          <p:nvPr/>
        </p:nvSpPr>
        <p:spPr>
          <a:xfrm>
            <a:off x="2241405" y="1470887"/>
            <a:ext cx="1309974" cy="369332"/>
          </a:xfrm>
          <a:prstGeom prst="rect">
            <a:avLst/>
          </a:prstGeom>
        </p:spPr>
        <p:txBody>
          <a:bodyPr wrap="none">
            <a:spAutoFit/>
          </a:bodyPr>
          <a:lstStyle/>
          <a:p>
            <a:r>
              <a:rPr lang="zh-CN" altLang="en-US" b="1" dirty="0">
                <a:solidFill>
                  <a:srgbClr val="92D050"/>
                </a:solidFill>
              </a:rPr>
              <a:t>OSTCBBitY</a:t>
            </a:r>
          </a:p>
        </p:txBody>
      </p:sp>
      <p:sp>
        <p:nvSpPr>
          <p:cNvPr id="14" name="矩形 13"/>
          <p:cNvSpPr/>
          <p:nvPr/>
        </p:nvSpPr>
        <p:spPr>
          <a:xfrm>
            <a:off x="2241405" y="5447702"/>
            <a:ext cx="1319592" cy="369332"/>
          </a:xfrm>
          <a:prstGeom prst="rect">
            <a:avLst/>
          </a:prstGeom>
        </p:spPr>
        <p:txBody>
          <a:bodyPr wrap="none">
            <a:spAutoFit/>
          </a:bodyPr>
          <a:lstStyle/>
          <a:p>
            <a:r>
              <a:rPr lang="zh-CN" altLang="en-US" b="1" dirty="0">
                <a:solidFill>
                  <a:srgbClr val="FFC000"/>
                </a:solidFill>
              </a:rPr>
              <a:t>OSTCBBitX</a:t>
            </a:r>
          </a:p>
        </p:txBody>
      </p:sp>
      <p:sp>
        <p:nvSpPr>
          <p:cNvPr id="15" name="圆角矩形 14"/>
          <p:cNvSpPr/>
          <p:nvPr/>
        </p:nvSpPr>
        <p:spPr>
          <a:xfrm>
            <a:off x="2231787" y="1448960"/>
            <a:ext cx="1319592" cy="3828015"/>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816262" y="1470887"/>
            <a:ext cx="2330294" cy="3828015"/>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2231786" y="5036266"/>
            <a:ext cx="7914769" cy="1233599"/>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81300" y="1380355"/>
            <a:ext cx="2908017" cy="400110"/>
          </a:xfrm>
          <a:prstGeom prst="rect">
            <a:avLst/>
          </a:prstGeom>
        </p:spPr>
        <p:txBody>
          <a:bodyPr wrap="square">
            <a:spAutoFit/>
          </a:bodyPr>
          <a:lstStyle/>
          <a:p>
            <a:r>
              <a:rPr lang="zh-CN" altLang="en-US" sz="2000" b="1" dirty="0" smtClean="0"/>
              <a:t>一维数</a:t>
            </a:r>
            <a:r>
              <a:rPr lang="zh-CN" altLang="en-US" sz="2000" b="1" dirty="0"/>
              <a:t>组</a:t>
            </a:r>
            <a:r>
              <a:rPr lang="zh-CN" altLang="en-US" sz="2000" b="1" dirty="0" smtClean="0"/>
              <a:t>OSRdyTbl</a:t>
            </a:r>
            <a:endParaRPr lang="zh-CN" altLang="en-US" sz="2000" b="1" dirty="0"/>
          </a:p>
        </p:txBody>
      </p:sp>
      <p:cxnSp>
        <p:nvCxnSpPr>
          <p:cNvPr id="4" name="直接箭头连接符 3"/>
          <p:cNvCxnSpPr/>
          <p:nvPr/>
        </p:nvCxnSpPr>
        <p:spPr>
          <a:xfrm flipV="1">
            <a:off x="1877759" y="5898293"/>
            <a:ext cx="1002076" cy="52701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096401" y="6321903"/>
            <a:ext cx="781358" cy="369332"/>
          </a:xfrm>
          <a:prstGeom prst="rect">
            <a:avLst/>
          </a:prstGeom>
          <a:noFill/>
        </p:spPr>
        <p:txBody>
          <a:bodyPr wrap="square" rtlCol="0">
            <a:spAutoFit/>
          </a:bodyPr>
          <a:lstStyle/>
          <a:p>
            <a:r>
              <a:rPr lang="zh-CN" altLang="en-US" dirty="0" smtClean="0"/>
              <a:t>掩码</a:t>
            </a:r>
            <a:endParaRPr lang="zh-CN" altLang="en-US" dirty="0"/>
          </a:p>
        </p:txBody>
      </p:sp>
      <p:sp>
        <p:nvSpPr>
          <p:cNvPr id="20" name="文本框 19"/>
          <p:cNvSpPr txBox="1"/>
          <p:nvPr/>
        </p:nvSpPr>
        <p:spPr>
          <a:xfrm>
            <a:off x="1096401" y="758990"/>
            <a:ext cx="781358" cy="369332"/>
          </a:xfrm>
          <a:prstGeom prst="rect">
            <a:avLst/>
          </a:prstGeom>
          <a:noFill/>
        </p:spPr>
        <p:txBody>
          <a:bodyPr wrap="square" rtlCol="0">
            <a:spAutoFit/>
          </a:bodyPr>
          <a:lstStyle/>
          <a:p>
            <a:r>
              <a:rPr lang="zh-CN" altLang="en-US" dirty="0" smtClean="0"/>
              <a:t>掩码</a:t>
            </a:r>
            <a:endParaRPr lang="zh-CN" altLang="en-US" dirty="0"/>
          </a:p>
        </p:txBody>
      </p:sp>
      <p:cxnSp>
        <p:nvCxnSpPr>
          <p:cNvPr id="21" name="直接箭头连接符 20"/>
          <p:cNvCxnSpPr/>
          <p:nvPr/>
        </p:nvCxnSpPr>
        <p:spPr>
          <a:xfrm>
            <a:off x="1726478" y="1062354"/>
            <a:ext cx="742753" cy="2931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7664450" y="209550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7664449" y="266065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7672367" y="318770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7672366" y="375285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7680726" y="4225925"/>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7680725" y="4791075"/>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05301" y="215361"/>
            <a:ext cx="3310759" cy="369332"/>
          </a:xfrm>
          <a:prstGeom prst="rect">
            <a:avLst/>
          </a:prstGeom>
          <a:noFill/>
        </p:spPr>
        <p:txBody>
          <a:bodyPr wrap="square" rtlCol="0">
            <a:spAutoFit/>
          </a:bodyPr>
          <a:lstStyle/>
          <a:p>
            <a:r>
              <a:rPr lang="zh-CN" altLang="en-US" dirty="0" smtClean="0"/>
              <a:t>内核从这里选择任务进行执行</a:t>
            </a:r>
            <a:endParaRPr lang="zh-CN" altLang="en-US" dirty="0"/>
          </a:p>
        </p:txBody>
      </p:sp>
      <p:sp>
        <p:nvSpPr>
          <p:cNvPr id="6" name="文本框 5"/>
          <p:cNvSpPr txBox="1"/>
          <p:nvPr/>
        </p:nvSpPr>
        <p:spPr>
          <a:xfrm>
            <a:off x="411793" y="5424619"/>
            <a:ext cx="1754198" cy="382669"/>
          </a:xfrm>
          <a:prstGeom prst="rect">
            <a:avLst/>
          </a:prstGeom>
          <a:noFill/>
        </p:spPr>
        <p:txBody>
          <a:bodyPr wrap="square" rtlCol="0">
            <a:spAutoFit/>
          </a:bodyPr>
          <a:lstStyle/>
          <a:p>
            <a:pPr>
              <a:lnSpc>
                <a:spcPct val="150000"/>
              </a:lnSpc>
            </a:pPr>
            <a:r>
              <a:rPr lang="en-US" altLang="zh-CN" sz="1400" b="1" dirty="0" smtClean="0"/>
              <a:t>OSRdyTbl[OSTCBX]</a:t>
            </a:r>
            <a:endParaRPr lang="zh-CN" altLang="en-US" sz="1400" b="1" dirty="0" smtClean="0"/>
          </a:p>
        </p:txBody>
      </p:sp>
    </p:spTree>
    <p:extLst>
      <p:ext uri="{BB962C8B-B14F-4D97-AF65-F5344CB8AC3E}">
        <p14:creationId xmlns:p14="http://schemas.microsoft.com/office/powerpoint/2010/main" val="336177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8324" y="257563"/>
            <a:ext cx="3073055" cy="570079"/>
          </a:xfrm>
        </p:spPr>
        <p:txBody>
          <a:bodyPr>
            <a:normAutofit fontScale="90000"/>
          </a:bodyPr>
          <a:lstStyle/>
          <a:p>
            <a:r>
              <a:rPr lang="zh-CN" altLang="en-US" dirty="0" smtClean="0"/>
              <a:t>任务等待表</a:t>
            </a:r>
            <a:endParaRPr lang="zh-CN" altLang="en-US" dirty="0"/>
          </a:p>
        </p:txBody>
      </p:sp>
      <p:graphicFrame>
        <p:nvGraphicFramePr>
          <p:cNvPr id="5" name="表格 4"/>
          <p:cNvGraphicFramePr>
            <a:graphicFrameLocks noGrp="1"/>
          </p:cNvGraphicFramePr>
          <p:nvPr>
            <p:extLst/>
          </p:nvPr>
        </p:nvGraphicFramePr>
        <p:xfrm>
          <a:off x="3598043" y="1818292"/>
          <a:ext cx="4106040"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3925016222"/>
                    </a:ext>
                  </a:extLst>
                </a:gridCol>
                <a:gridCol w="821208">
                  <a:extLst>
                    <a:ext uri="{9D8B030D-6E8A-4147-A177-3AD203B41FA5}">
                      <a16:colId xmlns:a16="http://schemas.microsoft.com/office/drawing/2014/main" val="1000469538"/>
                    </a:ext>
                  </a:extLst>
                </a:gridCol>
                <a:gridCol w="821208">
                  <a:extLst>
                    <a:ext uri="{9D8B030D-6E8A-4147-A177-3AD203B41FA5}">
                      <a16:colId xmlns:a16="http://schemas.microsoft.com/office/drawing/2014/main" val="3532943145"/>
                    </a:ext>
                  </a:extLst>
                </a:gridCol>
                <a:gridCol w="821208">
                  <a:extLst>
                    <a:ext uri="{9D8B030D-6E8A-4147-A177-3AD203B41FA5}">
                      <a16:colId xmlns:a16="http://schemas.microsoft.com/office/drawing/2014/main" val="3262582348"/>
                    </a:ext>
                  </a:extLst>
                </a:gridCol>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1</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graphicFrame>
        <p:nvGraphicFramePr>
          <p:cNvPr id="7" name="表格 6"/>
          <p:cNvGraphicFramePr>
            <a:graphicFrameLocks noGrp="1"/>
          </p:cNvGraphicFramePr>
          <p:nvPr>
            <p:extLst/>
          </p:nvPr>
        </p:nvGraphicFramePr>
        <p:xfrm>
          <a:off x="8085960" y="1818292"/>
          <a:ext cx="821208"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2807816250"/>
                    </a:ext>
                  </a:extLst>
                </a:gridCol>
              </a:tblGrid>
              <a:tr h="536329">
                <a:tc>
                  <a:txBody>
                    <a:bodyPr/>
                    <a:lstStyle/>
                    <a:p>
                      <a:pPr algn="ct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1</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graphicFrame>
        <p:nvGraphicFramePr>
          <p:cNvPr id="8" name="表格 7"/>
          <p:cNvGraphicFramePr>
            <a:graphicFrameLocks noGrp="1"/>
          </p:cNvGraphicFramePr>
          <p:nvPr>
            <p:extLst/>
          </p:nvPr>
        </p:nvGraphicFramePr>
        <p:xfrm>
          <a:off x="2469231" y="1840219"/>
          <a:ext cx="821208"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1</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sp>
        <p:nvSpPr>
          <p:cNvPr id="9" name="文本框 8"/>
          <p:cNvSpPr txBox="1"/>
          <p:nvPr/>
        </p:nvSpPr>
        <p:spPr>
          <a:xfrm>
            <a:off x="7919239" y="1448960"/>
            <a:ext cx="1802830" cy="369332"/>
          </a:xfrm>
          <a:prstGeom prst="rect">
            <a:avLst/>
          </a:prstGeom>
          <a:noFill/>
        </p:spPr>
        <p:txBody>
          <a:bodyPr wrap="square" rtlCol="0">
            <a:spAutoFit/>
          </a:bodyPr>
          <a:lstStyle/>
          <a:p>
            <a:r>
              <a:rPr lang="en-US" altLang="zh-CN" b="1" dirty="0" err="1" smtClean="0">
                <a:solidFill>
                  <a:srgbClr val="00B0F0"/>
                </a:solidFill>
              </a:rPr>
              <a:t>OSEventGrp</a:t>
            </a:r>
            <a:endParaRPr lang="zh-CN" altLang="en-US" b="1" dirty="0">
              <a:solidFill>
                <a:srgbClr val="00B0F0"/>
              </a:solidFill>
            </a:endParaRPr>
          </a:p>
        </p:txBody>
      </p:sp>
      <p:sp>
        <p:nvSpPr>
          <p:cNvPr id="10" name="文本框 9"/>
          <p:cNvSpPr txBox="1"/>
          <p:nvPr/>
        </p:nvSpPr>
        <p:spPr>
          <a:xfrm>
            <a:off x="8826964" y="2930411"/>
            <a:ext cx="1486313" cy="646331"/>
          </a:xfrm>
          <a:prstGeom prst="rect">
            <a:avLst/>
          </a:prstGeom>
          <a:noFill/>
        </p:spPr>
        <p:txBody>
          <a:bodyPr wrap="square" rtlCol="0">
            <a:spAutoFit/>
          </a:bodyPr>
          <a:lstStyle/>
          <a:p>
            <a:r>
              <a:rPr lang="en-US" altLang="zh-CN" b="1" dirty="0" err="1">
                <a:solidFill>
                  <a:srgbClr val="00B0F0"/>
                </a:solidFill>
              </a:rPr>
              <a:t>OSEventGrp</a:t>
            </a:r>
            <a:endParaRPr lang="en-US" altLang="zh-CN" b="1" dirty="0">
              <a:solidFill>
                <a:srgbClr val="00B0F0"/>
              </a:solidFill>
            </a:endParaRPr>
          </a:p>
          <a:p>
            <a:r>
              <a:rPr lang="en-US" altLang="zh-CN" b="1" dirty="0" smtClean="0">
                <a:solidFill>
                  <a:srgbClr val="00B0F0"/>
                </a:solidFill>
              </a:rPr>
              <a:t>[</a:t>
            </a:r>
            <a:r>
              <a:rPr lang="en-US" altLang="zh-CN" b="1" dirty="0">
                <a:solidFill>
                  <a:srgbClr val="00B0F0"/>
                </a:solidFill>
              </a:rPr>
              <a:t>OSTCBY]</a:t>
            </a:r>
            <a:endParaRPr lang="zh-CN" altLang="en-US" b="1" dirty="0">
              <a:solidFill>
                <a:srgbClr val="00B0F0"/>
              </a:solidFill>
            </a:endParaRPr>
          </a:p>
        </p:txBody>
      </p:sp>
      <p:sp>
        <p:nvSpPr>
          <p:cNvPr id="11" name="矩形 10"/>
          <p:cNvSpPr/>
          <p:nvPr/>
        </p:nvSpPr>
        <p:spPr>
          <a:xfrm>
            <a:off x="5040021" y="5900533"/>
            <a:ext cx="1497414" cy="369332"/>
          </a:xfrm>
          <a:prstGeom prst="rect">
            <a:avLst/>
          </a:prstGeom>
        </p:spPr>
        <p:txBody>
          <a:bodyPr wrap="square">
            <a:spAutoFit/>
          </a:bodyPr>
          <a:lstStyle/>
          <a:p>
            <a:r>
              <a:rPr lang="zh-CN" altLang="en-US" b="1" dirty="0" smtClean="0">
                <a:solidFill>
                  <a:srgbClr val="FFC000"/>
                </a:solidFill>
              </a:rPr>
              <a:t>OSTCBX </a:t>
            </a:r>
            <a:r>
              <a:rPr lang="en-US" altLang="zh-CN" b="1" dirty="0" smtClean="0">
                <a:solidFill>
                  <a:srgbClr val="FFC000"/>
                </a:solidFill>
              </a:rPr>
              <a:t>= 2</a:t>
            </a:r>
            <a:endParaRPr lang="zh-CN" altLang="en-US" b="1" dirty="0">
              <a:solidFill>
                <a:srgbClr val="FFC000"/>
              </a:solidFill>
            </a:endParaRPr>
          </a:p>
        </p:txBody>
      </p:sp>
      <p:graphicFrame>
        <p:nvGraphicFramePr>
          <p:cNvPr id="12" name="表格 11"/>
          <p:cNvGraphicFramePr>
            <a:graphicFrameLocks noGrp="1"/>
          </p:cNvGraphicFramePr>
          <p:nvPr>
            <p:extLst/>
          </p:nvPr>
        </p:nvGraphicFramePr>
        <p:xfrm>
          <a:off x="3607661" y="5364204"/>
          <a:ext cx="4106040" cy="536329"/>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3925016222"/>
                    </a:ext>
                  </a:extLst>
                </a:gridCol>
                <a:gridCol w="821208">
                  <a:extLst>
                    <a:ext uri="{9D8B030D-6E8A-4147-A177-3AD203B41FA5}">
                      <a16:colId xmlns:a16="http://schemas.microsoft.com/office/drawing/2014/main" val="1000469538"/>
                    </a:ext>
                  </a:extLst>
                </a:gridCol>
                <a:gridCol w="821208">
                  <a:extLst>
                    <a:ext uri="{9D8B030D-6E8A-4147-A177-3AD203B41FA5}">
                      <a16:colId xmlns:a16="http://schemas.microsoft.com/office/drawing/2014/main" val="3532943145"/>
                    </a:ext>
                  </a:extLst>
                </a:gridCol>
                <a:gridCol w="821208">
                  <a:extLst>
                    <a:ext uri="{9D8B030D-6E8A-4147-A177-3AD203B41FA5}">
                      <a16:colId xmlns:a16="http://schemas.microsoft.com/office/drawing/2014/main" val="3262582348"/>
                    </a:ext>
                  </a:extLst>
                </a:gridCol>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FFC000"/>
                    </a:solidFill>
                  </a:tcPr>
                </a:tc>
                <a:tc>
                  <a:txBody>
                    <a:bodyPr/>
                    <a:lstStyle/>
                    <a:p>
                      <a:pPr algn="ctr"/>
                      <a:r>
                        <a:rPr lang="en-US" altLang="zh-CN" dirty="0" smtClean="0"/>
                        <a:t>1</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FFC00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sp>
        <p:nvSpPr>
          <p:cNvPr id="13" name="矩形 12"/>
          <p:cNvSpPr/>
          <p:nvPr/>
        </p:nvSpPr>
        <p:spPr>
          <a:xfrm>
            <a:off x="2241405" y="1470887"/>
            <a:ext cx="1309974" cy="369332"/>
          </a:xfrm>
          <a:prstGeom prst="rect">
            <a:avLst/>
          </a:prstGeom>
        </p:spPr>
        <p:txBody>
          <a:bodyPr wrap="none">
            <a:spAutoFit/>
          </a:bodyPr>
          <a:lstStyle/>
          <a:p>
            <a:r>
              <a:rPr lang="zh-CN" altLang="en-US" b="1" dirty="0" smtClean="0">
                <a:solidFill>
                  <a:srgbClr val="92D050"/>
                </a:solidFill>
              </a:rPr>
              <a:t>OSTCBBitY</a:t>
            </a:r>
            <a:endParaRPr lang="zh-CN" altLang="en-US" b="1" dirty="0">
              <a:solidFill>
                <a:srgbClr val="92D050"/>
              </a:solidFill>
            </a:endParaRPr>
          </a:p>
        </p:txBody>
      </p:sp>
      <p:sp>
        <p:nvSpPr>
          <p:cNvPr id="14" name="矩形 13"/>
          <p:cNvSpPr/>
          <p:nvPr/>
        </p:nvSpPr>
        <p:spPr>
          <a:xfrm>
            <a:off x="2241405" y="5447702"/>
            <a:ext cx="1319592" cy="369332"/>
          </a:xfrm>
          <a:prstGeom prst="rect">
            <a:avLst/>
          </a:prstGeom>
        </p:spPr>
        <p:txBody>
          <a:bodyPr wrap="none">
            <a:spAutoFit/>
          </a:bodyPr>
          <a:lstStyle/>
          <a:p>
            <a:r>
              <a:rPr lang="zh-CN" altLang="en-US" b="1" dirty="0" smtClean="0">
                <a:solidFill>
                  <a:srgbClr val="FFC000"/>
                </a:solidFill>
              </a:rPr>
              <a:t>OSTCBBitX</a:t>
            </a:r>
            <a:endParaRPr lang="zh-CN" altLang="en-US" b="1" dirty="0">
              <a:solidFill>
                <a:srgbClr val="FFC000"/>
              </a:solidFill>
            </a:endParaRPr>
          </a:p>
        </p:txBody>
      </p:sp>
      <p:sp>
        <p:nvSpPr>
          <p:cNvPr id="15" name="圆角矩形 14"/>
          <p:cNvSpPr/>
          <p:nvPr/>
        </p:nvSpPr>
        <p:spPr>
          <a:xfrm>
            <a:off x="2231787" y="1448960"/>
            <a:ext cx="1319592" cy="3828015"/>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816261" y="1470887"/>
            <a:ext cx="2497015" cy="3828015"/>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2231786" y="5036266"/>
            <a:ext cx="8081490" cy="1233599"/>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040021" y="1418182"/>
            <a:ext cx="1639830" cy="400110"/>
          </a:xfrm>
          <a:prstGeom prst="rect">
            <a:avLst/>
          </a:prstGeom>
        </p:spPr>
        <p:txBody>
          <a:bodyPr wrap="square">
            <a:spAutoFit/>
          </a:bodyPr>
          <a:lstStyle/>
          <a:p>
            <a:r>
              <a:rPr lang="zh-CN" altLang="en-US" sz="2000" b="1" dirty="0" smtClean="0"/>
              <a:t>OS</a:t>
            </a:r>
            <a:r>
              <a:rPr lang="en-US" altLang="zh-CN" sz="2000" b="1" dirty="0" smtClean="0"/>
              <a:t>Event</a:t>
            </a:r>
            <a:r>
              <a:rPr lang="zh-CN" altLang="en-US" sz="2000" b="1" dirty="0" smtClean="0"/>
              <a:t>Tbl</a:t>
            </a:r>
            <a:endParaRPr lang="zh-CN" altLang="en-US" sz="2000" b="1" dirty="0"/>
          </a:p>
        </p:txBody>
      </p:sp>
      <p:sp>
        <p:nvSpPr>
          <p:cNvPr id="19" name="文本框 18"/>
          <p:cNvSpPr txBox="1"/>
          <p:nvPr/>
        </p:nvSpPr>
        <p:spPr>
          <a:xfrm>
            <a:off x="1096401" y="803319"/>
            <a:ext cx="781358" cy="369332"/>
          </a:xfrm>
          <a:prstGeom prst="rect">
            <a:avLst/>
          </a:prstGeom>
          <a:noFill/>
        </p:spPr>
        <p:txBody>
          <a:bodyPr wrap="square" rtlCol="0">
            <a:spAutoFit/>
          </a:bodyPr>
          <a:lstStyle/>
          <a:p>
            <a:r>
              <a:rPr lang="zh-CN" altLang="en-US" dirty="0" smtClean="0"/>
              <a:t>掩码</a:t>
            </a:r>
            <a:endParaRPr lang="zh-CN" altLang="en-US" dirty="0"/>
          </a:p>
        </p:txBody>
      </p:sp>
      <p:cxnSp>
        <p:nvCxnSpPr>
          <p:cNvPr id="20" name="直接箭头连接符 19"/>
          <p:cNvCxnSpPr/>
          <p:nvPr/>
        </p:nvCxnSpPr>
        <p:spPr>
          <a:xfrm>
            <a:off x="1726478" y="1125005"/>
            <a:ext cx="742753" cy="2931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1863379" y="5821690"/>
            <a:ext cx="1002076" cy="52701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96401" y="6254544"/>
            <a:ext cx="781358" cy="369332"/>
          </a:xfrm>
          <a:prstGeom prst="rect">
            <a:avLst/>
          </a:prstGeom>
          <a:noFill/>
        </p:spPr>
        <p:txBody>
          <a:bodyPr wrap="square" rtlCol="0">
            <a:spAutoFit/>
          </a:bodyPr>
          <a:lstStyle/>
          <a:p>
            <a:r>
              <a:rPr lang="zh-CN" altLang="en-US" dirty="0" smtClean="0"/>
              <a:t>掩码</a:t>
            </a:r>
            <a:endParaRPr lang="zh-CN" altLang="en-US" dirty="0"/>
          </a:p>
        </p:txBody>
      </p:sp>
      <p:cxnSp>
        <p:nvCxnSpPr>
          <p:cNvPr id="23" name="直接箭头连接符 22"/>
          <p:cNvCxnSpPr/>
          <p:nvPr/>
        </p:nvCxnSpPr>
        <p:spPr>
          <a:xfrm flipH="1">
            <a:off x="7664450" y="209550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7664449" y="266065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7672367" y="318770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7672366" y="375285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7680726" y="4225925"/>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7680725" y="4791075"/>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762704" y="210207"/>
            <a:ext cx="3584028" cy="369332"/>
          </a:xfrm>
          <a:prstGeom prst="rect">
            <a:avLst/>
          </a:prstGeom>
          <a:noFill/>
        </p:spPr>
        <p:txBody>
          <a:bodyPr wrap="square" rtlCol="0">
            <a:spAutoFit/>
          </a:bodyPr>
          <a:lstStyle/>
          <a:p>
            <a:r>
              <a:rPr lang="zh-CN" altLang="en-US" dirty="0" smtClean="0"/>
              <a:t>内核从这里选择任务进行</a:t>
            </a:r>
            <a:r>
              <a:rPr lang="zh-CN" altLang="en-US" dirty="0"/>
              <a:t>就绪表</a:t>
            </a:r>
          </a:p>
        </p:txBody>
      </p:sp>
    </p:spTree>
    <p:extLst>
      <p:ext uri="{BB962C8B-B14F-4D97-AF65-F5344CB8AC3E}">
        <p14:creationId xmlns:p14="http://schemas.microsoft.com/office/powerpoint/2010/main" val="773453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47036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536028" y="294291"/>
            <a:ext cx="5486400" cy="6358758"/>
            <a:chOff x="262759" y="409904"/>
            <a:chExt cx="5486400" cy="6358758"/>
          </a:xfrm>
        </p:grpSpPr>
        <p:grpSp>
          <p:nvGrpSpPr>
            <p:cNvPr id="10" name="组合 9"/>
            <p:cNvGrpSpPr/>
            <p:nvPr/>
          </p:nvGrpSpPr>
          <p:grpSpPr>
            <a:xfrm>
              <a:off x="819808" y="409904"/>
              <a:ext cx="4929351" cy="6358758"/>
              <a:chOff x="819808" y="409904"/>
              <a:chExt cx="4929351" cy="6358758"/>
            </a:xfrm>
          </p:grpSpPr>
          <p:sp>
            <p:nvSpPr>
              <p:cNvPr id="4" name="圆角矩形 3"/>
              <p:cNvSpPr/>
              <p:nvPr/>
            </p:nvSpPr>
            <p:spPr>
              <a:xfrm>
                <a:off x="819808" y="409904"/>
                <a:ext cx="4929351" cy="6358758"/>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228193" y="693682"/>
                <a:ext cx="1313793" cy="400110"/>
              </a:xfrm>
              <a:prstGeom prst="rect">
                <a:avLst/>
              </a:prstGeom>
              <a:noFill/>
            </p:spPr>
            <p:txBody>
              <a:bodyPr wrap="square" rtlCol="0">
                <a:spAutoFit/>
              </a:bodyPr>
              <a:lstStyle/>
              <a:p>
                <a:r>
                  <a:rPr lang="en-US" altLang="zh-CN" sz="2000" dirty="0" smtClean="0">
                    <a:solidFill>
                      <a:schemeClr val="bg1"/>
                    </a:solidFill>
                  </a:rPr>
                  <a:t>UCOS-II</a:t>
                </a:r>
                <a:endParaRPr lang="zh-CN" altLang="en-US" sz="2000" dirty="0">
                  <a:solidFill>
                    <a:schemeClr val="bg1"/>
                  </a:solidFill>
                </a:endParaRPr>
              </a:p>
            </p:txBody>
          </p:sp>
        </p:grpSp>
        <p:sp>
          <p:nvSpPr>
            <p:cNvPr id="11" name="圆角矩形 10"/>
            <p:cNvSpPr/>
            <p:nvPr/>
          </p:nvSpPr>
          <p:spPr>
            <a:xfrm>
              <a:off x="1460939" y="2033571"/>
              <a:ext cx="3941378" cy="4629987"/>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370082" y="2332936"/>
              <a:ext cx="1313793" cy="400110"/>
            </a:xfrm>
            <a:prstGeom prst="rect">
              <a:avLst/>
            </a:prstGeom>
            <a:noFill/>
          </p:spPr>
          <p:txBody>
            <a:bodyPr wrap="square" rtlCol="0">
              <a:spAutoFit/>
            </a:bodyPr>
            <a:lstStyle/>
            <a:p>
              <a:r>
                <a:rPr lang="zh-CN" altLang="en-US" sz="2000" dirty="0" smtClean="0">
                  <a:solidFill>
                    <a:schemeClr val="bg1"/>
                  </a:solidFill>
                </a:rPr>
                <a:t>系统任务</a:t>
              </a:r>
              <a:endParaRPr lang="zh-CN" altLang="en-US" sz="2000" dirty="0">
                <a:solidFill>
                  <a:schemeClr val="bg1"/>
                </a:solidFill>
              </a:endParaRPr>
            </a:p>
          </p:txBody>
        </p:sp>
        <p:sp>
          <p:nvSpPr>
            <p:cNvPr id="7" name="文本框 6"/>
            <p:cNvSpPr txBox="1"/>
            <p:nvPr/>
          </p:nvSpPr>
          <p:spPr>
            <a:xfrm>
              <a:off x="2354318" y="4529598"/>
              <a:ext cx="1313793" cy="400110"/>
            </a:xfrm>
            <a:prstGeom prst="rect">
              <a:avLst/>
            </a:prstGeom>
            <a:noFill/>
          </p:spPr>
          <p:txBody>
            <a:bodyPr wrap="square" rtlCol="0">
              <a:spAutoFit/>
            </a:bodyPr>
            <a:lstStyle/>
            <a:p>
              <a:r>
                <a:rPr lang="zh-CN" altLang="en-US" sz="2000" dirty="0" smtClean="0">
                  <a:solidFill>
                    <a:schemeClr val="bg1"/>
                  </a:solidFill>
                </a:rPr>
                <a:t>用户任务</a:t>
              </a:r>
              <a:endParaRPr lang="zh-CN" altLang="en-US" sz="2000" dirty="0">
                <a:solidFill>
                  <a:schemeClr val="bg1"/>
                </a:solidFill>
              </a:endParaRPr>
            </a:p>
          </p:txBody>
        </p:sp>
        <p:sp>
          <p:nvSpPr>
            <p:cNvPr id="9" name="文本框 8"/>
            <p:cNvSpPr txBox="1"/>
            <p:nvPr/>
          </p:nvSpPr>
          <p:spPr>
            <a:xfrm>
              <a:off x="966952" y="2611997"/>
              <a:ext cx="1261241" cy="400110"/>
            </a:xfrm>
            <a:prstGeom prst="rect">
              <a:avLst/>
            </a:prstGeom>
            <a:solidFill>
              <a:srgbClr val="FFC000"/>
            </a:solidFill>
          </p:spPr>
          <p:txBody>
            <a:bodyPr wrap="square" rtlCol="0">
              <a:spAutoFit/>
            </a:bodyPr>
            <a:lstStyle/>
            <a:p>
              <a:r>
                <a:rPr lang="zh-CN" altLang="en-US" sz="2000" dirty="0"/>
                <a:t>线程</a:t>
              </a:r>
            </a:p>
          </p:txBody>
        </p:sp>
        <p:sp>
          <p:nvSpPr>
            <p:cNvPr id="8" name="文本框 7"/>
            <p:cNvSpPr txBox="1"/>
            <p:nvPr/>
          </p:nvSpPr>
          <p:spPr>
            <a:xfrm>
              <a:off x="262759" y="788275"/>
              <a:ext cx="1261241" cy="400110"/>
            </a:xfrm>
            <a:prstGeom prst="rect">
              <a:avLst/>
            </a:prstGeom>
            <a:solidFill>
              <a:srgbClr val="FFFF00"/>
            </a:solidFill>
          </p:spPr>
          <p:txBody>
            <a:bodyPr wrap="square" rtlCol="0">
              <a:spAutoFit/>
            </a:bodyPr>
            <a:lstStyle/>
            <a:p>
              <a:r>
                <a:rPr lang="zh-CN" altLang="en-US" sz="2000" dirty="0" smtClean="0"/>
                <a:t>进程</a:t>
              </a:r>
              <a:endParaRPr lang="zh-CN" altLang="en-US" sz="2000" dirty="0"/>
            </a:p>
          </p:txBody>
        </p:sp>
        <p:sp>
          <p:nvSpPr>
            <p:cNvPr id="14" name="文本框 13"/>
            <p:cNvSpPr txBox="1"/>
            <p:nvPr/>
          </p:nvSpPr>
          <p:spPr>
            <a:xfrm>
              <a:off x="3757447" y="2332936"/>
              <a:ext cx="1313793" cy="400110"/>
            </a:xfrm>
            <a:prstGeom prst="rect">
              <a:avLst/>
            </a:prstGeom>
            <a:noFill/>
          </p:spPr>
          <p:txBody>
            <a:bodyPr wrap="square" rtlCol="0">
              <a:spAutoFit/>
            </a:bodyPr>
            <a:lstStyle/>
            <a:p>
              <a:r>
                <a:rPr lang="zh-CN" altLang="en-US" sz="2000" dirty="0" smtClean="0">
                  <a:solidFill>
                    <a:schemeClr val="bg1"/>
                  </a:solidFill>
                </a:rPr>
                <a:t>空闲任务</a:t>
              </a:r>
              <a:endParaRPr lang="zh-CN" altLang="en-US" sz="2000" dirty="0">
                <a:solidFill>
                  <a:schemeClr val="bg1"/>
                </a:solidFill>
              </a:endParaRPr>
            </a:p>
          </p:txBody>
        </p:sp>
        <p:sp>
          <p:nvSpPr>
            <p:cNvPr id="15" name="文本框 14"/>
            <p:cNvSpPr txBox="1"/>
            <p:nvPr/>
          </p:nvSpPr>
          <p:spPr>
            <a:xfrm>
              <a:off x="3767958" y="2812052"/>
              <a:ext cx="1313793" cy="400110"/>
            </a:xfrm>
            <a:prstGeom prst="rect">
              <a:avLst/>
            </a:prstGeom>
            <a:noFill/>
          </p:spPr>
          <p:txBody>
            <a:bodyPr wrap="square" rtlCol="0">
              <a:spAutoFit/>
            </a:bodyPr>
            <a:lstStyle/>
            <a:p>
              <a:r>
                <a:rPr lang="zh-CN" altLang="en-US" sz="2000" dirty="0" smtClean="0">
                  <a:solidFill>
                    <a:schemeClr val="bg1"/>
                  </a:solidFill>
                </a:rPr>
                <a:t>统计任务</a:t>
              </a:r>
              <a:endParaRPr lang="zh-CN" altLang="en-US" sz="2000" dirty="0">
                <a:solidFill>
                  <a:schemeClr val="bg1"/>
                </a:solidFill>
              </a:endParaRPr>
            </a:p>
          </p:txBody>
        </p:sp>
        <p:sp>
          <p:nvSpPr>
            <p:cNvPr id="35" name="文本框 34"/>
            <p:cNvSpPr txBox="1"/>
            <p:nvPr/>
          </p:nvSpPr>
          <p:spPr>
            <a:xfrm>
              <a:off x="3810001" y="4067860"/>
              <a:ext cx="1313793" cy="400110"/>
            </a:xfrm>
            <a:prstGeom prst="rect">
              <a:avLst/>
            </a:prstGeom>
            <a:noFill/>
          </p:spPr>
          <p:txBody>
            <a:bodyPr wrap="square" rtlCol="0">
              <a:spAutoFit/>
            </a:bodyPr>
            <a:lstStyle/>
            <a:p>
              <a:r>
                <a:rPr lang="zh-CN" altLang="en-US" sz="2000" dirty="0" smtClean="0">
                  <a:solidFill>
                    <a:schemeClr val="bg1"/>
                  </a:solidFill>
                </a:rPr>
                <a:t>空闲任务</a:t>
              </a:r>
              <a:endParaRPr lang="zh-CN" altLang="en-US" sz="2000" dirty="0">
                <a:solidFill>
                  <a:schemeClr val="bg1"/>
                </a:solidFill>
              </a:endParaRPr>
            </a:p>
          </p:txBody>
        </p:sp>
      </p:grpSp>
      <p:sp>
        <p:nvSpPr>
          <p:cNvPr id="13" name="文本框 12"/>
          <p:cNvSpPr txBox="1"/>
          <p:nvPr/>
        </p:nvSpPr>
        <p:spPr>
          <a:xfrm>
            <a:off x="6463862" y="399034"/>
            <a:ext cx="5255172" cy="1477328"/>
          </a:xfrm>
          <a:prstGeom prst="rect">
            <a:avLst/>
          </a:prstGeom>
          <a:noFill/>
        </p:spPr>
        <p:txBody>
          <a:bodyPr wrap="square" rtlCol="0">
            <a:spAutoFit/>
          </a:bodyPr>
          <a:lstStyle/>
          <a:p>
            <a:r>
              <a:rPr lang="zh-CN" altLang="en-US" dirty="0" smtClean="0"/>
              <a:t>由于每个任务都可以访问全局变量，都在同一个内存空间下，所以，每个任务都没有自己的私有空间，但是有自己的私有数据。因此 </a:t>
            </a:r>
            <a:r>
              <a:rPr lang="en-US" altLang="zh-CN" dirty="0" err="1" smtClean="0"/>
              <a:t>ucos</a:t>
            </a:r>
            <a:r>
              <a:rPr lang="en-US" altLang="zh-CN" dirty="0" smtClean="0"/>
              <a:t> </a:t>
            </a:r>
            <a:r>
              <a:rPr lang="zh-CN" altLang="en-US" dirty="0" smtClean="0"/>
              <a:t>所有的任务都是线程。归根结底是</a:t>
            </a:r>
            <a:r>
              <a:rPr lang="en-US" altLang="zh-CN" dirty="0" smtClean="0"/>
              <a:t>stm32</a:t>
            </a:r>
            <a:r>
              <a:rPr lang="zh-CN" altLang="en-US" dirty="0" smtClean="0"/>
              <a:t>没有虚拟内存</a:t>
            </a:r>
            <a:r>
              <a:rPr lang="en-US" altLang="zh-CN" dirty="0" smtClean="0"/>
              <a:t>/MMU</a:t>
            </a:r>
            <a:r>
              <a:rPr lang="zh-CN" altLang="en-US" dirty="0" smtClean="0"/>
              <a:t>的原因。</a:t>
            </a:r>
            <a:endParaRPr lang="zh-CN" altLang="en-US" dirty="0"/>
          </a:p>
        </p:txBody>
      </p:sp>
      <p:cxnSp>
        <p:nvCxnSpPr>
          <p:cNvPr id="3" name="直接箭头连接符 2"/>
          <p:cNvCxnSpPr/>
          <p:nvPr/>
        </p:nvCxnSpPr>
        <p:spPr>
          <a:xfrm>
            <a:off x="5223641" y="2496384"/>
            <a:ext cx="241738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851227" y="2279989"/>
            <a:ext cx="4340773" cy="369332"/>
          </a:xfrm>
          <a:prstGeom prst="rect">
            <a:avLst/>
          </a:prstGeom>
          <a:noFill/>
        </p:spPr>
        <p:txBody>
          <a:bodyPr wrap="square" rtlCol="0">
            <a:spAutoFit/>
          </a:bodyPr>
          <a:lstStyle/>
          <a:p>
            <a:r>
              <a:rPr lang="zh-CN" altLang="en-US" dirty="0" smtClean="0"/>
              <a:t>操作系统必须使用的，可自定义</a:t>
            </a:r>
            <a:r>
              <a:rPr lang="en-US" altLang="zh-CN" dirty="0" smtClean="0"/>
              <a:t>OSdleCtr</a:t>
            </a:r>
            <a:endParaRPr lang="zh-CN" altLang="en-US" dirty="0"/>
          </a:p>
        </p:txBody>
      </p:sp>
      <p:cxnSp>
        <p:nvCxnSpPr>
          <p:cNvPr id="17" name="直接箭头连接符 16"/>
          <p:cNvCxnSpPr/>
          <p:nvPr/>
        </p:nvCxnSpPr>
        <p:spPr>
          <a:xfrm>
            <a:off x="5255172" y="2896494"/>
            <a:ext cx="241738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851227" y="2727217"/>
            <a:ext cx="1418897" cy="369332"/>
          </a:xfrm>
          <a:prstGeom prst="rect">
            <a:avLst/>
          </a:prstGeom>
          <a:noFill/>
        </p:spPr>
        <p:txBody>
          <a:bodyPr wrap="square" rtlCol="0">
            <a:spAutoFit/>
          </a:bodyPr>
          <a:lstStyle/>
          <a:p>
            <a:r>
              <a:rPr lang="zh-CN" altLang="en-US" dirty="0" smtClean="0"/>
              <a:t>可选</a:t>
            </a:r>
            <a:endParaRPr lang="zh-CN" altLang="en-US" dirty="0"/>
          </a:p>
        </p:txBody>
      </p:sp>
      <p:sp>
        <p:nvSpPr>
          <p:cNvPr id="19" name="文本框 18"/>
          <p:cNvSpPr txBox="1"/>
          <p:nvPr/>
        </p:nvSpPr>
        <p:spPr>
          <a:xfrm>
            <a:off x="5612524" y="2113787"/>
            <a:ext cx="1807782" cy="369332"/>
          </a:xfrm>
          <a:prstGeom prst="rect">
            <a:avLst/>
          </a:prstGeom>
          <a:noFill/>
        </p:spPr>
        <p:txBody>
          <a:bodyPr wrap="square" rtlCol="0">
            <a:spAutoFit/>
          </a:bodyPr>
          <a:lstStyle/>
          <a:p>
            <a:r>
              <a:rPr lang="en-US" altLang="zh-CN" dirty="0" smtClean="0"/>
              <a:t>Os_lowest_prio</a:t>
            </a:r>
            <a:endParaRPr lang="zh-CN" altLang="en-US" dirty="0"/>
          </a:p>
        </p:txBody>
      </p:sp>
      <p:sp>
        <p:nvSpPr>
          <p:cNvPr id="32" name="文本框 31"/>
          <p:cNvSpPr txBox="1"/>
          <p:nvPr/>
        </p:nvSpPr>
        <p:spPr>
          <a:xfrm>
            <a:off x="5449613" y="2853698"/>
            <a:ext cx="2028498" cy="369332"/>
          </a:xfrm>
          <a:prstGeom prst="rect">
            <a:avLst/>
          </a:prstGeom>
          <a:noFill/>
        </p:spPr>
        <p:txBody>
          <a:bodyPr wrap="square" rtlCol="0">
            <a:spAutoFit/>
          </a:bodyPr>
          <a:lstStyle/>
          <a:p>
            <a:r>
              <a:rPr lang="en-US" altLang="zh-CN" dirty="0" smtClean="0"/>
              <a:t>Os_lowest_prio+1</a:t>
            </a:r>
            <a:endParaRPr lang="zh-CN" altLang="en-US" dirty="0"/>
          </a:p>
        </p:txBody>
      </p:sp>
      <p:sp>
        <p:nvSpPr>
          <p:cNvPr id="33" name="文本框 32"/>
          <p:cNvSpPr txBox="1"/>
          <p:nvPr/>
        </p:nvSpPr>
        <p:spPr>
          <a:xfrm>
            <a:off x="6621516" y="3793834"/>
            <a:ext cx="5297215" cy="369332"/>
          </a:xfrm>
          <a:prstGeom prst="rect">
            <a:avLst/>
          </a:prstGeom>
          <a:noFill/>
        </p:spPr>
        <p:txBody>
          <a:bodyPr wrap="square" rtlCol="0">
            <a:spAutoFit/>
          </a:bodyPr>
          <a:lstStyle/>
          <a:p>
            <a:r>
              <a:rPr lang="zh-CN" altLang="en-US" dirty="0" smtClean="0"/>
              <a:t>一般</a:t>
            </a:r>
            <a:r>
              <a:rPr lang="en-US" altLang="zh-CN" dirty="0" smtClean="0"/>
              <a:t>C</a:t>
            </a:r>
            <a:r>
              <a:rPr lang="zh-CN" altLang="en-US" dirty="0" smtClean="0"/>
              <a:t>语言，</a:t>
            </a:r>
            <a:r>
              <a:rPr lang="en-US" altLang="zh-CN" dirty="0" smtClean="0"/>
              <a:t>a[0]=*a </a:t>
            </a:r>
            <a:r>
              <a:rPr lang="zh-CN" altLang="en-US" dirty="0" smtClean="0"/>
              <a:t>地址都是低于</a:t>
            </a:r>
            <a:r>
              <a:rPr lang="en-US" altLang="zh-CN" dirty="0" smtClean="0"/>
              <a:t>a[1]=(*p+1)</a:t>
            </a:r>
            <a:r>
              <a:rPr lang="zh-CN" altLang="en-US" dirty="0" smtClean="0"/>
              <a:t>的</a:t>
            </a:r>
            <a:endParaRPr lang="zh-CN" altLang="en-US" dirty="0"/>
          </a:p>
        </p:txBody>
      </p:sp>
      <p:grpSp>
        <p:nvGrpSpPr>
          <p:cNvPr id="46" name="组合 45"/>
          <p:cNvGrpSpPr/>
          <p:nvPr/>
        </p:nvGrpSpPr>
        <p:grpSpPr>
          <a:xfrm>
            <a:off x="3815255" y="3793834"/>
            <a:ext cx="2102069" cy="2685036"/>
            <a:chOff x="3815255" y="3793834"/>
            <a:chExt cx="2102069" cy="2685036"/>
          </a:xfrm>
        </p:grpSpPr>
        <p:sp>
          <p:nvSpPr>
            <p:cNvPr id="34" name="圆角矩形 33"/>
            <p:cNvSpPr/>
            <p:nvPr/>
          </p:nvSpPr>
          <p:spPr>
            <a:xfrm>
              <a:off x="3815255" y="3793834"/>
              <a:ext cx="1740995" cy="268503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3852041" y="3901735"/>
              <a:ext cx="2065283" cy="369332"/>
            </a:xfrm>
            <a:prstGeom prst="rect">
              <a:avLst/>
            </a:prstGeom>
            <a:noFill/>
          </p:spPr>
          <p:txBody>
            <a:bodyPr wrap="square" rtlCol="0">
              <a:spAutoFit/>
            </a:bodyPr>
            <a:lstStyle/>
            <a:p>
              <a:r>
                <a:rPr lang="zh-CN" altLang="en-US" dirty="0" smtClean="0">
                  <a:solidFill>
                    <a:schemeClr val="bg1"/>
                  </a:solidFill>
                </a:rPr>
                <a:t>事件控制块指针</a:t>
              </a:r>
              <a:endParaRPr lang="zh-CN" altLang="en-US" dirty="0">
                <a:solidFill>
                  <a:schemeClr val="bg1"/>
                </a:solidFill>
              </a:endParaRPr>
            </a:p>
          </p:txBody>
        </p:sp>
        <p:sp>
          <p:nvSpPr>
            <p:cNvPr id="38" name="文本框 37"/>
            <p:cNvSpPr txBox="1"/>
            <p:nvPr/>
          </p:nvSpPr>
          <p:spPr>
            <a:xfrm>
              <a:off x="3852041" y="4334755"/>
              <a:ext cx="1313793" cy="369332"/>
            </a:xfrm>
            <a:prstGeom prst="rect">
              <a:avLst/>
            </a:prstGeom>
            <a:noFill/>
          </p:spPr>
          <p:txBody>
            <a:bodyPr wrap="square" rtlCol="0">
              <a:spAutoFit/>
            </a:bodyPr>
            <a:lstStyle/>
            <a:p>
              <a:r>
                <a:rPr lang="zh-CN" altLang="en-US" dirty="0" smtClean="0">
                  <a:solidFill>
                    <a:schemeClr val="bg1"/>
                  </a:solidFill>
                </a:rPr>
                <a:t>消息</a:t>
              </a:r>
              <a:r>
                <a:rPr lang="zh-CN" altLang="en-US" dirty="0">
                  <a:solidFill>
                    <a:schemeClr val="bg1"/>
                  </a:solidFill>
                </a:rPr>
                <a:t>指针</a:t>
              </a:r>
            </a:p>
          </p:txBody>
        </p:sp>
        <p:sp>
          <p:nvSpPr>
            <p:cNvPr id="39" name="文本框 38"/>
            <p:cNvSpPr txBox="1"/>
            <p:nvPr/>
          </p:nvSpPr>
          <p:spPr>
            <a:xfrm>
              <a:off x="3852041" y="4784340"/>
              <a:ext cx="1313793" cy="369332"/>
            </a:xfrm>
            <a:prstGeom prst="rect">
              <a:avLst/>
            </a:prstGeom>
            <a:noFill/>
          </p:spPr>
          <p:txBody>
            <a:bodyPr wrap="square" rtlCol="0">
              <a:spAutoFit/>
            </a:bodyPr>
            <a:lstStyle/>
            <a:p>
              <a:r>
                <a:rPr lang="zh-CN" altLang="en-US" dirty="0" smtClean="0">
                  <a:solidFill>
                    <a:schemeClr val="bg1"/>
                  </a:solidFill>
                </a:rPr>
                <a:t>删除标志</a:t>
              </a:r>
              <a:endParaRPr lang="zh-CN" altLang="en-US" dirty="0">
                <a:solidFill>
                  <a:schemeClr val="bg1"/>
                </a:solidFill>
              </a:endParaRPr>
            </a:p>
          </p:txBody>
        </p:sp>
        <p:sp>
          <p:nvSpPr>
            <p:cNvPr id="40" name="文本框 39"/>
            <p:cNvSpPr txBox="1"/>
            <p:nvPr/>
          </p:nvSpPr>
          <p:spPr>
            <a:xfrm>
              <a:off x="3852042" y="5204754"/>
              <a:ext cx="1502978" cy="369332"/>
            </a:xfrm>
            <a:prstGeom prst="rect">
              <a:avLst/>
            </a:prstGeom>
            <a:noFill/>
          </p:spPr>
          <p:txBody>
            <a:bodyPr wrap="square" rtlCol="0">
              <a:spAutoFit/>
            </a:bodyPr>
            <a:lstStyle/>
            <a:p>
              <a:r>
                <a:rPr lang="zh-CN" altLang="en-US" dirty="0" smtClean="0">
                  <a:solidFill>
                    <a:schemeClr val="bg1"/>
                  </a:solidFill>
                </a:rPr>
                <a:t>就绪表访问</a:t>
              </a:r>
              <a:endParaRPr lang="zh-CN" altLang="en-US" dirty="0">
                <a:solidFill>
                  <a:schemeClr val="bg1"/>
                </a:solidFill>
              </a:endParaRPr>
            </a:p>
          </p:txBody>
        </p:sp>
        <p:sp>
          <p:nvSpPr>
            <p:cNvPr id="41" name="文本框 40"/>
            <p:cNvSpPr txBox="1"/>
            <p:nvPr/>
          </p:nvSpPr>
          <p:spPr>
            <a:xfrm>
              <a:off x="3852040" y="5601431"/>
              <a:ext cx="1313793" cy="369332"/>
            </a:xfrm>
            <a:prstGeom prst="rect">
              <a:avLst/>
            </a:prstGeom>
            <a:noFill/>
          </p:spPr>
          <p:txBody>
            <a:bodyPr wrap="square" rtlCol="0">
              <a:spAutoFit/>
            </a:bodyPr>
            <a:lstStyle/>
            <a:p>
              <a:r>
                <a:rPr lang="zh-CN" altLang="en-US" dirty="0" smtClean="0">
                  <a:solidFill>
                    <a:schemeClr val="bg1"/>
                  </a:solidFill>
                </a:rPr>
                <a:t>任务状态</a:t>
              </a:r>
              <a:endParaRPr lang="zh-CN" altLang="en-US" dirty="0">
                <a:solidFill>
                  <a:schemeClr val="bg1"/>
                </a:solidFill>
              </a:endParaRPr>
            </a:p>
          </p:txBody>
        </p:sp>
        <p:sp>
          <p:nvSpPr>
            <p:cNvPr id="49" name="文本框 48"/>
            <p:cNvSpPr txBox="1"/>
            <p:nvPr/>
          </p:nvSpPr>
          <p:spPr>
            <a:xfrm>
              <a:off x="3852042" y="6051227"/>
              <a:ext cx="1502978" cy="369332"/>
            </a:xfrm>
            <a:prstGeom prst="rect">
              <a:avLst/>
            </a:prstGeom>
            <a:noFill/>
          </p:spPr>
          <p:txBody>
            <a:bodyPr wrap="square" rtlCol="0">
              <a:spAutoFit/>
            </a:bodyPr>
            <a:lstStyle/>
            <a:p>
              <a:r>
                <a:rPr lang="zh-CN" altLang="en-US" dirty="0" smtClean="0">
                  <a:solidFill>
                    <a:schemeClr val="bg1"/>
                  </a:solidFill>
                </a:rPr>
                <a:t>等待时间</a:t>
              </a:r>
              <a:endParaRPr lang="zh-CN" altLang="en-US" dirty="0">
                <a:solidFill>
                  <a:schemeClr val="bg1"/>
                </a:solidFill>
              </a:endParaRPr>
            </a:p>
          </p:txBody>
        </p:sp>
      </p:grpSp>
      <p:cxnSp>
        <p:nvCxnSpPr>
          <p:cNvPr id="43" name="直接箭头连接符 42"/>
          <p:cNvCxnSpPr/>
          <p:nvPr/>
        </p:nvCxnSpPr>
        <p:spPr>
          <a:xfrm>
            <a:off x="5460123" y="5862505"/>
            <a:ext cx="158180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44" name="图片 43"/>
          <p:cNvPicPr>
            <a:picLocks noChangeAspect="1"/>
          </p:cNvPicPr>
          <p:nvPr/>
        </p:nvPicPr>
        <p:blipFill>
          <a:blip r:embed="rId2"/>
          <a:stretch>
            <a:fillRect/>
          </a:stretch>
        </p:blipFill>
        <p:spPr>
          <a:xfrm>
            <a:off x="7210096" y="4595829"/>
            <a:ext cx="4941015" cy="2087753"/>
          </a:xfrm>
          <a:prstGeom prst="rect">
            <a:avLst/>
          </a:prstGeom>
        </p:spPr>
      </p:pic>
    </p:spTree>
    <p:extLst>
      <p:ext uri="{BB962C8B-B14F-4D97-AF65-F5344CB8AC3E}">
        <p14:creationId xmlns:p14="http://schemas.microsoft.com/office/powerpoint/2010/main" val="1740599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663" y="262759"/>
            <a:ext cx="4763813" cy="483475"/>
          </a:xfrm>
        </p:spPr>
        <p:txBody>
          <a:bodyPr>
            <a:normAutofit fontScale="90000"/>
          </a:bodyPr>
          <a:lstStyle/>
          <a:p>
            <a:r>
              <a:rPr lang="zh-CN" altLang="en-US" sz="3600" dirty="0" smtClean="0"/>
              <a:t>任务的状态分析</a:t>
            </a:r>
            <a:endParaRPr lang="zh-CN" altLang="en-US" sz="3600" dirty="0"/>
          </a:p>
        </p:txBody>
      </p:sp>
      <p:sp>
        <p:nvSpPr>
          <p:cNvPr id="4" name="文本框 3"/>
          <p:cNvSpPr txBox="1"/>
          <p:nvPr/>
        </p:nvSpPr>
        <p:spPr>
          <a:xfrm>
            <a:off x="291663" y="966951"/>
            <a:ext cx="11477297" cy="5493812"/>
          </a:xfrm>
          <a:prstGeom prst="rect">
            <a:avLst/>
          </a:prstGeom>
          <a:noFill/>
        </p:spPr>
        <p:txBody>
          <a:bodyPr wrap="square" rtlCol="0">
            <a:spAutoFit/>
          </a:bodyPr>
          <a:lstStyle/>
          <a:p>
            <a:pPr>
              <a:lnSpc>
                <a:spcPct val="150000"/>
              </a:lnSpc>
            </a:pPr>
            <a:r>
              <a:rPr lang="zh-CN" altLang="en-US" dirty="0" smtClean="0"/>
              <a:t>任务首先需要有个定义，是能够</a:t>
            </a:r>
            <a:r>
              <a:rPr lang="zh-CN" altLang="en-US" dirty="0" smtClean="0">
                <a:solidFill>
                  <a:schemeClr val="accent1"/>
                </a:solidFill>
              </a:rPr>
              <a:t>执行某种功能的单元</a:t>
            </a:r>
            <a:r>
              <a:rPr lang="zh-CN" altLang="en-US" dirty="0" smtClean="0"/>
              <a:t>。</a:t>
            </a:r>
            <a:endParaRPr lang="en-US" altLang="zh-CN" dirty="0" smtClean="0"/>
          </a:p>
          <a:p>
            <a:pPr>
              <a:lnSpc>
                <a:spcPct val="150000"/>
              </a:lnSpc>
            </a:pPr>
            <a:r>
              <a:rPr lang="zh-CN" altLang="en-US" dirty="0" smtClean="0"/>
              <a:t>计算机术语中进程还是线程主要区分点是是否有私有空间</a:t>
            </a:r>
            <a:r>
              <a:rPr lang="en-US" altLang="zh-CN" dirty="0" smtClean="0"/>
              <a:t>(</a:t>
            </a:r>
            <a:r>
              <a:rPr lang="zh-CN" altLang="en-US" dirty="0" smtClean="0"/>
              <a:t>不是私有变量！！！</a:t>
            </a:r>
            <a:r>
              <a:rPr lang="en-US" altLang="zh-CN" dirty="0" smtClean="0"/>
              <a:t>)</a:t>
            </a:r>
            <a:r>
              <a:rPr lang="zh-CN" altLang="en-US" dirty="0" smtClean="0"/>
              <a:t>，比较简单的操作系统中任务被定义为线程即一个</a:t>
            </a:r>
            <a:r>
              <a:rPr lang="zh-CN" altLang="en-US" b="1" dirty="0" smtClean="0">
                <a:solidFill>
                  <a:schemeClr val="accent1"/>
                </a:solidFill>
              </a:rPr>
              <a:t>函数</a:t>
            </a:r>
            <a:r>
              <a:rPr lang="zh-CN" altLang="en-US" dirty="0" smtClean="0"/>
              <a:t>。</a:t>
            </a:r>
            <a:endParaRPr lang="en-US" altLang="zh-CN" dirty="0" smtClean="0"/>
          </a:p>
          <a:p>
            <a:pPr>
              <a:lnSpc>
                <a:spcPct val="150000"/>
              </a:lnSpc>
            </a:pPr>
            <a:endParaRPr lang="en-US" altLang="zh-CN" dirty="0"/>
          </a:p>
          <a:p>
            <a:pPr marL="285750" indent="-285750">
              <a:lnSpc>
                <a:spcPct val="150000"/>
              </a:lnSpc>
              <a:buFont typeface="Arial" panose="020B0604020202020204" pitchFamily="34" charset="0"/>
              <a:buChar char="•"/>
            </a:pPr>
            <a:r>
              <a:rPr lang="zh-CN" altLang="en-US" dirty="0" smtClean="0"/>
              <a:t>由于是操作系统的内核在自动的实现任务调度，所以操作系统如果不认识这个任务</a:t>
            </a:r>
            <a:r>
              <a:rPr lang="en-US" altLang="zh-CN" dirty="0"/>
              <a:t>(</a:t>
            </a:r>
            <a:r>
              <a:rPr lang="zh-CN" altLang="en-US" dirty="0" smtClean="0"/>
              <a:t>函数</a:t>
            </a:r>
            <a:r>
              <a:rPr lang="en-US" altLang="zh-CN" dirty="0" smtClean="0"/>
              <a:t>, </a:t>
            </a:r>
            <a:r>
              <a:rPr lang="zh-CN" altLang="en-US" dirty="0" smtClean="0"/>
              <a:t>下同</a:t>
            </a:r>
            <a:r>
              <a:rPr lang="en-US" altLang="zh-CN" dirty="0"/>
              <a:t>) </a:t>
            </a:r>
            <a:r>
              <a:rPr lang="zh-CN" altLang="en-US" dirty="0" smtClean="0"/>
              <a:t>，那么任务就不可能被调用，认识任务的方式一般都是人为在启动操作系统之前传递给操作系统的。</a:t>
            </a:r>
            <a:r>
              <a:rPr lang="en-US" altLang="zh-CN" dirty="0" smtClean="0"/>
              <a:t>(</a:t>
            </a:r>
            <a:r>
              <a:rPr lang="en-US" altLang="zh-CN" dirty="0" err="1" smtClean="0"/>
              <a:t>ucos</a:t>
            </a:r>
            <a:r>
              <a:rPr lang="zh-CN" altLang="en-US" dirty="0" smtClean="0"/>
              <a:t>中的</a:t>
            </a:r>
            <a:r>
              <a:rPr lang="en-US" altLang="zh-CN" dirty="0" err="1" smtClean="0"/>
              <a:t>TaskCreate</a:t>
            </a:r>
            <a:r>
              <a:rPr lang="en-US" altLang="zh-CN" dirty="0" smtClean="0"/>
              <a:t>)</a:t>
            </a:r>
            <a:r>
              <a:rPr lang="zh-CN" altLang="en-US" dirty="0" smtClean="0"/>
              <a:t>，所以任务没有被认识之前的必须有一个状态，叫做</a:t>
            </a:r>
            <a:r>
              <a:rPr lang="zh-CN" altLang="en-US" b="1" dirty="0" smtClean="0">
                <a:solidFill>
                  <a:schemeClr val="accent1"/>
                </a:solidFill>
              </a:rPr>
              <a:t>睡眠状态</a:t>
            </a:r>
            <a:r>
              <a:rPr lang="zh-CN" altLang="en-US" dirty="0" smtClean="0"/>
              <a:t>，还没起来和操作系统打招呼呢。</a:t>
            </a:r>
            <a:endParaRPr lang="en-US" altLang="zh-CN" dirty="0" smtClean="0"/>
          </a:p>
          <a:p>
            <a:pPr marL="285750" indent="-285750">
              <a:lnSpc>
                <a:spcPct val="150000"/>
              </a:lnSpc>
              <a:buFont typeface="Arial" panose="020B0604020202020204" pitchFamily="34" charset="0"/>
              <a:buChar char="•"/>
            </a:pPr>
            <a:r>
              <a:rPr lang="zh-CN" altLang="en-US" dirty="0" smtClean="0"/>
              <a:t>对于认识的任务，操作系统</a:t>
            </a:r>
            <a:r>
              <a:rPr lang="zh-CN" altLang="en-US" dirty="0"/>
              <a:t>不可能同时调用几个</a:t>
            </a:r>
            <a:r>
              <a:rPr lang="zh-CN" altLang="en-US" dirty="0" smtClean="0"/>
              <a:t>任务，</a:t>
            </a:r>
            <a:r>
              <a:rPr lang="zh-CN" altLang="en-US" dirty="0"/>
              <a:t>所以任务必须有</a:t>
            </a:r>
            <a:r>
              <a:rPr lang="zh-CN" altLang="en-US" b="1" dirty="0" smtClean="0">
                <a:solidFill>
                  <a:schemeClr val="accent1"/>
                </a:solidFill>
              </a:rPr>
              <a:t>等待</a:t>
            </a:r>
            <a:r>
              <a:rPr lang="en-US" altLang="zh-CN" b="1" dirty="0" smtClean="0">
                <a:solidFill>
                  <a:schemeClr val="accent1"/>
                </a:solidFill>
              </a:rPr>
              <a:t>CPU</a:t>
            </a:r>
            <a:r>
              <a:rPr lang="zh-CN" altLang="en-US" b="1" dirty="0" smtClean="0">
                <a:solidFill>
                  <a:schemeClr val="accent1"/>
                </a:solidFill>
              </a:rPr>
              <a:t>状态。</a:t>
            </a:r>
            <a:endParaRPr lang="en-US" altLang="zh-CN" b="1" dirty="0" smtClean="0">
              <a:solidFill>
                <a:schemeClr val="accent1"/>
              </a:solidFill>
            </a:endParaRPr>
          </a:p>
          <a:p>
            <a:pPr marL="285750" indent="-285750">
              <a:lnSpc>
                <a:spcPct val="150000"/>
              </a:lnSpc>
              <a:buFont typeface="Arial" panose="020B0604020202020204" pitchFamily="34" charset="0"/>
              <a:buChar char="•"/>
            </a:pPr>
            <a:r>
              <a:rPr lang="zh-CN" altLang="en-US" dirty="0"/>
              <a:t>任务有的时候需要调用系统的资源，但是如果其他任务之前也正在调用该资源，那么可能会违反可重入的代码原则，不同情况下代码的输出结果不同，就会出现致命的错误，所以无法得到资源的任务不能运行时，只能退出运行状态等待资源。这种</a:t>
            </a:r>
            <a:r>
              <a:rPr lang="zh-CN" altLang="en-US" dirty="0" smtClean="0"/>
              <a:t>状态叫</a:t>
            </a:r>
            <a:r>
              <a:rPr lang="zh-CN" altLang="en-US" b="1" dirty="0" smtClean="0">
                <a:solidFill>
                  <a:schemeClr val="accent1"/>
                </a:solidFill>
              </a:rPr>
              <a:t>等待资源和</a:t>
            </a:r>
            <a:r>
              <a:rPr lang="en-US" altLang="zh-CN" b="1" dirty="0" smtClean="0">
                <a:solidFill>
                  <a:schemeClr val="accent1"/>
                </a:solidFill>
              </a:rPr>
              <a:t>CPU</a:t>
            </a:r>
            <a:r>
              <a:rPr lang="zh-CN" altLang="en-US" b="1" dirty="0" smtClean="0">
                <a:solidFill>
                  <a:schemeClr val="accent1"/>
                </a:solidFill>
              </a:rPr>
              <a:t>状态</a:t>
            </a:r>
            <a:endParaRPr lang="en-US" altLang="zh-CN" b="1" dirty="0">
              <a:solidFill>
                <a:schemeClr val="accent1"/>
              </a:solidFill>
            </a:endParaRPr>
          </a:p>
          <a:p>
            <a:pPr marL="285750" indent="-285750">
              <a:lnSpc>
                <a:spcPct val="150000"/>
              </a:lnSpc>
              <a:buFont typeface="Arial" panose="020B0604020202020204" pitchFamily="34" charset="0"/>
              <a:buChar char="•"/>
            </a:pPr>
            <a:r>
              <a:rPr lang="zh-CN" altLang="en-US" dirty="0" smtClean="0"/>
              <a:t>任务正在执行时，也是一个状态，可以称为</a:t>
            </a:r>
            <a:r>
              <a:rPr lang="zh-CN" altLang="en-US" b="1" dirty="0" smtClean="0">
                <a:solidFill>
                  <a:schemeClr val="accent1"/>
                </a:solidFill>
              </a:rPr>
              <a:t>运行状态</a:t>
            </a:r>
            <a:r>
              <a:rPr lang="zh-CN" altLang="en-US" dirty="0" smtClean="0"/>
              <a:t>。</a:t>
            </a:r>
            <a:endParaRPr lang="en-US" altLang="zh-CN" dirty="0" smtClean="0"/>
          </a:p>
          <a:p>
            <a:pPr marL="285750" indent="-285750">
              <a:lnSpc>
                <a:spcPct val="150000"/>
              </a:lnSpc>
              <a:buFont typeface="Arial" panose="020B0604020202020204" pitchFamily="34" charset="0"/>
              <a:buChar char="•"/>
            </a:pPr>
            <a:r>
              <a:rPr lang="zh-CN" altLang="en-US" dirty="0" smtClean="0"/>
              <a:t>为了防止单个任务一直占据</a:t>
            </a:r>
            <a:r>
              <a:rPr lang="en-US" altLang="zh-CN" dirty="0" smtClean="0"/>
              <a:t>CPU</a:t>
            </a:r>
            <a:r>
              <a:rPr lang="zh-CN" altLang="en-US" dirty="0" smtClean="0"/>
              <a:t>，或者为了等待一定的时间，我们需要</a:t>
            </a:r>
            <a:r>
              <a:rPr lang="en-US" altLang="zh-CN" dirty="0" smtClean="0"/>
              <a:t>delay</a:t>
            </a:r>
            <a:r>
              <a:rPr lang="zh-CN" altLang="en-US" dirty="0" smtClean="0"/>
              <a:t>一些时间，此时任务处于</a:t>
            </a:r>
            <a:r>
              <a:rPr lang="zh-CN" altLang="en-US" b="1" dirty="0" smtClean="0">
                <a:solidFill>
                  <a:srgbClr val="00B0F0"/>
                </a:solidFill>
              </a:rPr>
              <a:t>延迟状态</a:t>
            </a:r>
            <a:endParaRPr lang="en-US" altLang="zh-CN" b="1" dirty="0" smtClean="0">
              <a:solidFill>
                <a:srgbClr val="00B0F0"/>
              </a:solidFill>
            </a:endParaRPr>
          </a:p>
        </p:txBody>
      </p:sp>
      <p:sp>
        <p:nvSpPr>
          <p:cNvPr id="5" name="标题 1"/>
          <p:cNvSpPr txBox="1">
            <a:spLocks/>
          </p:cNvSpPr>
          <p:nvPr/>
        </p:nvSpPr>
        <p:spPr>
          <a:xfrm rot="21186925">
            <a:off x="7538530" y="459470"/>
            <a:ext cx="3311160" cy="48347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smtClean="0">
                <a:solidFill>
                  <a:srgbClr val="00B050"/>
                </a:solidFill>
                <a:latin typeface="华文行楷" panose="02010800040101010101" pitchFamily="2" charset="-122"/>
                <a:ea typeface="华文行楷" panose="02010800040101010101" pitchFamily="2" charset="-122"/>
              </a:rPr>
              <a:t>假如你是设计师？</a:t>
            </a:r>
            <a:endParaRPr lang="zh-CN" altLang="en-US" sz="3600" b="1"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095362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663" y="262759"/>
            <a:ext cx="4763813" cy="483475"/>
          </a:xfrm>
        </p:spPr>
        <p:txBody>
          <a:bodyPr>
            <a:normAutofit fontScale="90000"/>
          </a:bodyPr>
          <a:lstStyle/>
          <a:p>
            <a:r>
              <a:rPr lang="zh-CN" altLang="en-US" sz="3600" dirty="0" smtClean="0"/>
              <a:t>任务控制块结构体分析</a:t>
            </a:r>
            <a:endParaRPr lang="zh-CN" altLang="en-US" sz="3600" dirty="0"/>
          </a:p>
        </p:txBody>
      </p:sp>
      <p:sp>
        <p:nvSpPr>
          <p:cNvPr id="3" name="文本框 2"/>
          <p:cNvSpPr txBox="1"/>
          <p:nvPr/>
        </p:nvSpPr>
        <p:spPr>
          <a:xfrm>
            <a:off x="291663" y="2199401"/>
            <a:ext cx="11508828"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任务人名 </a:t>
            </a:r>
            <a:r>
              <a:rPr lang="en-US" altLang="zh-CN" dirty="0" smtClean="0"/>
              <a:t>—— </a:t>
            </a:r>
            <a:r>
              <a:rPr lang="zh-CN" altLang="en-US" dirty="0" smtClean="0"/>
              <a:t>人可以读懂的名称</a:t>
            </a:r>
            <a:endParaRPr lang="en-US" altLang="zh-CN" dirty="0" smtClean="0"/>
          </a:p>
          <a:p>
            <a:pPr marL="285750" indent="-285750">
              <a:lnSpc>
                <a:spcPct val="150000"/>
              </a:lnSpc>
              <a:buFont typeface="Arial" panose="020B0604020202020204" pitchFamily="34" charset="0"/>
              <a:buChar char="•"/>
            </a:pPr>
            <a:r>
              <a:rPr lang="zh-CN" altLang="en-US" dirty="0" smtClean="0"/>
              <a:t>任务运行基本环境 </a:t>
            </a:r>
            <a:r>
              <a:rPr lang="en-US" altLang="zh-CN" dirty="0" smtClean="0"/>
              <a:t>—— </a:t>
            </a:r>
            <a:r>
              <a:rPr lang="zh-CN" altLang="en-US" dirty="0" smtClean="0"/>
              <a:t>指向代码块的指针</a:t>
            </a:r>
            <a:r>
              <a:rPr lang="en-US" altLang="zh-CN" dirty="0" smtClean="0"/>
              <a:t>(</a:t>
            </a:r>
            <a:r>
              <a:rPr lang="zh-CN" altLang="en-US" dirty="0" smtClean="0"/>
              <a:t>上次任务调度时的</a:t>
            </a:r>
            <a:r>
              <a:rPr lang="en-US" altLang="zh-CN" dirty="0" smtClean="0"/>
              <a:t>PC</a:t>
            </a:r>
            <a:r>
              <a:rPr lang="zh-CN" altLang="en-US" dirty="0" smtClean="0"/>
              <a:t>值</a:t>
            </a:r>
            <a:r>
              <a:rPr lang="en-US" altLang="zh-CN" dirty="0" smtClean="0"/>
              <a:t>)</a:t>
            </a:r>
            <a:r>
              <a:rPr lang="zh-CN" altLang="en-US" dirty="0" smtClean="0"/>
              <a:t>，寄存器值存储区</a:t>
            </a:r>
            <a:r>
              <a:rPr lang="en-US" altLang="zh-CN" dirty="0" smtClean="0"/>
              <a:t>(</a:t>
            </a:r>
            <a:r>
              <a:rPr lang="zh-CN" altLang="en-US" dirty="0" smtClean="0"/>
              <a:t>一般为栈，也可以是数组</a:t>
            </a:r>
            <a:r>
              <a:rPr lang="en-US" altLang="zh-CN" dirty="0" smtClean="0"/>
              <a:t>)</a:t>
            </a:r>
            <a:r>
              <a:rPr lang="zh-CN" altLang="en-US" dirty="0" smtClean="0"/>
              <a:t>。有了这些数据，就可以完全的实现上次任务执行的运行环境</a:t>
            </a:r>
            <a:endParaRPr lang="en-US" altLang="zh-CN" dirty="0" smtClean="0"/>
          </a:p>
          <a:p>
            <a:pPr marL="285750" indent="-285750">
              <a:lnSpc>
                <a:spcPct val="150000"/>
              </a:lnSpc>
              <a:buFont typeface="Arial" panose="020B0604020202020204" pitchFamily="34" charset="0"/>
              <a:buChar char="•"/>
            </a:pPr>
            <a:r>
              <a:rPr lang="zh-CN" altLang="en-US" dirty="0" smtClean="0"/>
              <a:t>任务状态指示 </a:t>
            </a:r>
            <a:r>
              <a:rPr lang="en-US" altLang="zh-CN" dirty="0" smtClean="0"/>
              <a:t>—— </a:t>
            </a:r>
            <a:r>
              <a:rPr lang="zh-CN" altLang="en-US" dirty="0" smtClean="0"/>
              <a:t>用于内核检查任务的状态，</a:t>
            </a:r>
            <a:r>
              <a:rPr lang="zh-CN" altLang="en-US" b="1" dirty="0">
                <a:solidFill>
                  <a:schemeClr val="accent1"/>
                </a:solidFill>
              </a:rPr>
              <a:t>等待</a:t>
            </a:r>
            <a:r>
              <a:rPr lang="en-US" altLang="zh-CN" b="1" dirty="0">
                <a:solidFill>
                  <a:schemeClr val="accent1"/>
                </a:solidFill>
              </a:rPr>
              <a:t>CPU</a:t>
            </a:r>
            <a:r>
              <a:rPr lang="zh-CN" altLang="en-US" b="1" dirty="0" smtClean="0">
                <a:solidFill>
                  <a:schemeClr val="accent1"/>
                </a:solidFill>
              </a:rPr>
              <a:t>状态，</a:t>
            </a:r>
            <a:r>
              <a:rPr lang="zh-CN" altLang="en-US" b="1" dirty="0">
                <a:solidFill>
                  <a:schemeClr val="accent1"/>
                </a:solidFill>
              </a:rPr>
              <a:t>等待资源和</a:t>
            </a:r>
            <a:r>
              <a:rPr lang="en-US" altLang="zh-CN" b="1" dirty="0">
                <a:solidFill>
                  <a:schemeClr val="accent1"/>
                </a:solidFill>
              </a:rPr>
              <a:t>CPU</a:t>
            </a:r>
            <a:r>
              <a:rPr lang="zh-CN" altLang="en-US" b="1" dirty="0" smtClean="0">
                <a:solidFill>
                  <a:schemeClr val="accent1"/>
                </a:solidFill>
              </a:rPr>
              <a:t>状态，</a:t>
            </a:r>
            <a:r>
              <a:rPr lang="zh-CN" altLang="en-US" b="1" dirty="0">
                <a:solidFill>
                  <a:schemeClr val="accent1"/>
                </a:solidFill>
              </a:rPr>
              <a:t>运行</a:t>
            </a:r>
            <a:r>
              <a:rPr lang="zh-CN" altLang="en-US" b="1" dirty="0" smtClean="0">
                <a:solidFill>
                  <a:schemeClr val="accent1"/>
                </a:solidFill>
              </a:rPr>
              <a:t>状态</a:t>
            </a:r>
            <a:endParaRPr lang="en-US" altLang="zh-CN" b="1" dirty="0" smtClean="0">
              <a:solidFill>
                <a:schemeClr val="accent1"/>
              </a:solidFill>
            </a:endParaRPr>
          </a:p>
          <a:p>
            <a:pPr marL="285750" indent="-285750">
              <a:lnSpc>
                <a:spcPct val="150000"/>
              </a:lnSpc>
              <a:buFont typeface="Arial" panose="020B0604020202020204" pitchFamily="34" charset="0"/>
              <a:buChar char="•"/>
            </a:pPr>
            <a:r>
              <a:rPr lang="zh-CN" altLang="en-US" dirty="0" smtClean="0"/>
              <a:t>任务挂起指示</a:t>
            </a:r>
            <a:r>
              <a:rPr lang="en-US" altLang="zh-CN" dirty="0" smtClean="0"/>
              <a:t>—— </a:t>
            </a:r>
            <a:r>
              <a:rPr lang="zh-CN" altLang="en-US" dirty="0" smtClean="0"/>
              <a:t>有时候我们不希望任务被删除，但是暂时不需要运行，可以挂起。其他任务中使之不挂起。当然这个任务可以用锁实现，但是锁是比较宝贵的资源。</a:t>
            </a:r>
            <a:endParaRPr lang="en-US" altLang="zh-CN" dirty="0"/>
          </a:p>
          <a:p>
            <a:pPr marL="285750" indent="-285750">
              <a:lnSpc>
                <a:spcPct val="150000"/>
              </a:lnSpc>
              <a:buFont typeface="Arial" panose="020B0604020202020204" pitchFamily="34" charset="0"/>
              <a:buChar char="•"/>
            </a:pPr>
            <a:r>
              <a:rPr lang="zh-CN" altLang="en-US" dirty="0" smtClean="0"/>
              <a:t>任务临时变量存储 </a:t>
            </a:r>
            <a:r>
              <a:rPr lang="en-US" altLang="zh-CN" dirty="0" smtClean="0"/>
              <a:t>—— </a:t>
            </a:r>
            <a:r>
              <a:rPr lang="zh-CN" altLang="en-US" dirty="0" smtClean="0"/>
              <a:t>编译器默认为栈</a:t>
            </a:r>
            <a:endParaRPr lang="en-US" altLang="zh-CN" dirty="0" smtClean="0"/>
          </a:p>
          <a:p>
            <a:pPr marL="285750" indent="-285750">
              <a:lnSpc>
                <a:spcPct val="150000"/>
              </a:lnSpc>
              <a:buFont typeface="Arial" panose="020B0604020202020204" pitchFamily="34" charset="0"/>
              <a:buChar char="•"/>
            </a:pPr>
            <a:r>
              <a:rPr lang="zh-CN" altLang="en-US" dirty="0" smtClean="0"/>
              <a:t>指向其他任务控制块的指针 </a:t>
            </a:r>
            <a:r>
              <a:rPr lang="en-US" altLang="zh-CN" dirty="0" smtClean="0"/>
              <a:t>—— </a:t>
            </a:r>
            <a:r>
              <a:rPr lang="zh-CN" altLang="en-US" dirty="0" smtClean="0"/>
              <a:t>便于操作系统遍历任务名片，更新状态</a:t>
            </a:r>
            <a:endParaRPr lang="en-US" altLang="zh-CN" dirty="0" smtClean="0"/>
          </a:p>
          <a:p>
            <a:pPr marL="285750" indent="-285750">
              <a:lnSpc>
                <a:spcPct val="150000"/>
              </a:lnSpc>
              <a:buFont typeface="Arial" panose="020B0604020202020204" pitchFamily="34" charset="0"/>
              <a:buChar char="•"/>
            </a:pPr>
            <a:r>
              <a:rPr lang="zh-CN" altLang="en-US" dirty="0"/>
              <a:t>延迟</a:t>
            </a:r>
            <a:r>
              <a:rPr lang="zh-CN" altLang="en-US" dirty="0" smtClean="0"/>
              <a:t>状态 </a:t>
            </a:r>
            <a:r>
              <a:rPr lang="en-US" altLang="zh-CN" dirty="0" smtClean="0"/>
              <a:t>—— </a:t>
            </a:r>
            <a:r>
              <a:rPr lang="zh-CN" altLang="en-US" dirty="0" smtClean="0"/>
              <a:t>延迟时间节拍。便于延迟结束之后调度回来。</a:t>
            </a:r>
            <a:endParaRPr lang="en-US" altLang="zh-CN" dirty="0" smtClean="0"/>
          </a:p>
        </p:txBody>
      </p:sp>
      <p:sp>
        <p:nvSpPr>
          <p:cNvPr id="7" name="矩形 6"/>
          <p:cNvSpPr/>
          <p:nvPr/>
        </p:nvSpPr>
        <p:spPr>
          <a:xfrm>
            <a:off x="377570" y="1149652"/>
            <a:ext cx="8263801" cy="646331"/>
          </a:xfrm>
          <a:prstGeom prst="rect">
            <a:avLst/>
          </a:prstGeom>
        </p:spPr>
        <p:txBody>
          <a:bodyPr wrap="none">
            <a:spAutoFit/>
          </a:bodyPr>
          <a:lstStyle/>
          <a:p>
            <a:r>
              <a:rPr lang="zh-CN" altLang="en-US" dirty="0" smtClean="0"/>
              <a:t>任务控制块是操作系统认识任务的重要名片，必须包含任务的所有特性和状态，</a:t>
            </a:r>
            <a:endParaRPr lang="en-US" altLang="zh-CN" dirty="0" smtClean="0"/>
          </a:p>
          <a:p>
            <a:r>
              <a:rPr lang="zh-CN" altLang="en-US" dirty="0" smtClean="0"/>
              <a:t>使得操作系统能够快速了解任务的状态，并立刻做出调度判断</a:t>
            </a:r>
            <a:endParaRPr lang="zh-CN" altLang="en-US" dirty="0"/>
          </a:p>
        </p:txBody>
      </p:sp>
    </p:spTree>
    <p:extLst>
      <p:ext uri="{BB962C8B-B14F-4D97-AF65-F5344CB8AC3E}">
        <p14:creationId xmlns:p14="http://schemas.microsoft.com/office/powerpoint/2010/main" val="2051609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38158"/>
          </a:xfrm>
        </p:spPr>
        <p:txBody>
          <a:bodyPr/>
          <a:lstStyle/>
          <a:p>
            <a:r>
              <a:rPr lang="zh-CN" altLang="en-US" dirty="0" smtClean="0"/>
              <a:t>关于任务的操作</a:t>
            </a:r>
            <a:endParaRPr lang="zh-CN" altLang="en-US" dirty="0"/>
          </a:p>
        </p:txBody>
      </p:sp>
      <p:sp>
        <p:nvSpPr>
          <p:cNvPr id="4" name="文本框 3"/>
          <p:cNvSpPr txBox="1"/>
          <p:nvPr/>
        </p:nvSpPr>
        <p:spPr>
          <a:xfrm>
            <a:off x="935421" y="1639614"/>
            <a:ext cx="10962289" cy="1754326"/>
          </a:xfrm>
          <a:prstGeom prst="rect">
            <a:avLst/>
          </a:prstGeom>
          <a:noFill/>
        </p:spPr>
        <p:txBody>
          <a:bodyPr wrap="square" rtlCol="0">
            <a:spAutoFit/>
          </a:bodyPr>
          <a:lstStyle/>
          <a:p>
            <a:pPr>
              <a:lnSpc>
                <a:spcPct val="150000"/>
              </a:lnSpc>
            </a:pPr>
            <a:r>
              <a:rPr lang="zh-CN" altLang="en-US" dirty="0" smtClean="0"/>
              <a:t>改变优先级：</a:t>
            </a:r>
            <a:r>
              <a:rPr lang="en-US" altLang="zh-CN" dirty="0" smtClean="0"/>
              <a:t>	</a:t>
            </a:r>
            <a:r>
              <a:rPr lang="zh-CN" altLang="en-US" dirty="0" smtClean="0"/>
              <a:t>情景</a:t>
            </a:r>
            <a:r>
              <a:rPr lang="en-US" altLang="zh-CN" dirty="0" smtClean="0"/>
              <a:t>1 </a:t>
            </a:r>
            <a:r>
              <a:rPr lang="zh-CN" altLang="en-US" dirty="0" smtClean="0"/>
              <a:t>该任务正在等待人事件，位于等待列表中</a:t>
            </a:r>
            <a:endParaRPr lang="en-US" altLang="zh-CN" dirty="0" smtClean="0"/>
          </a:p>
          <a:p>
            <a:pPr>
              <a:lnSpc>
                <a:spcPct val="150000"/>
              </a:lnSpc>
            </a:pPr>
            <a:r>
              <a:rPr lang="en-US" altLang="zh-CN" dirty="0"/>
              <a:t>	</a:t>
            </a:r>
            <a:r>
              <a:rPr lang="en-US" altLang="zh-CN" dirty="0" smtClean="0"/>
              <a:t>	</a:t>
            </a:r>
            <a:r>
              <a:rPr lang="zh-CN" altLang="en-US" dirty="0" smtClean="0"/>
              <a:t>情景</a:t>
            </a:r>
            <a:r>
              <a:rPr lang="en-US" altLang="zh-CN" dirty="0" smtClean="0"/>
              <a:t>2 </a:t>
            </a:r>
            <a:r>
              <a:rPr lang="zh-CN" altLang="en-US" dirty="0" smtClean="0"/>
              <a:t>该任务获取互斥信号量并变成了临时优先级</a:t>
            </a:r>
            <a:endParaRPr lang="en-US" altLang="zh-CN" dirty="0" smtClean="0"/>
          </a:p>
          <a:p>
            <a:pPr>
              <a:lnSpc>
                <a:spcPct val="150000"/>
              </a:lnSpc>
            </a:pPr>
            <a:r>
              <a:rPr lang="en-US" altLang="zh-CN" dirty="0"/>
              <a:t>	</a:t>
            </a:r>
            <a:r>
              <a:rPr lang="en-US" altLang="zh-CN" dirty="0" smtClean="0"/>
              <a:t>	</a:t>
            </a:r>
            <a:r>
              <a:rPr lang="zh-CN" altLang="en-US" dirty="0" smtClean="0"/>
              <a:t>情景</a:t>
            </a:r>
            <a:r>
              <a:rPr lang="en-US" altLang="zh-CN" dirty="0" smtClean="0"/>
              <a:t>3 </a:t>
            </a:r>
            <a:r>
              <a:rPr lang="zh-CN" altLang="en-US" dirty="0" smtClean="0"/>
              <a:t>该任务正在运行中</a:t>
            </a:r>
            <a:endParaRPr lang="en-US" altLang="zh-CN" dirty="0" smtClean="0"/>
          </a:p>
          <a:p>
            <a:pPr>
              <a:lnSpc>
                <a:spcPct val="150000"/>
              </a:lnSpc>
            </a:pPr>
            <a:r>
              <a:rPr lang="en-US" altLang="zh-CN" dirty="0"/>
              <a:t>	</a:t>
            </a:r>
            <a:r>
              <a:rPr lang="en-US" altLang="zh-CN" dirty="0" smtClean="0"/>
              <a:t>	</a:t>
            </a:r>
            <a:r>
              <a:rPr lang="zh-CN" altLang="en-US" dirty="0" smtClean="0"/>
              <a:t>情景</a:t>
            </a:r>
            <a:r>
              <a:rPr lang="en-US" altLang="zh-CN" dirty="0" smtClean="0"/>
              <a:t>4 </a:t>
            </a:r>
            <a:r>
              <a:rPr lang="zh-CN" altLang="en-US" dirty="0" smtClean="0"/>
              <a:t>该任务在就绪表中</a:t>
            </a:r>
          </a:p>
        </p:txBody>
      </p:sp>
    </p:spTree>
    <p:extLst>
      <p:ext uri="{BB962C8B-B14F-4D97-AF65-F5344CB8AC3E}">
        <p14:creationId xmlns:p14="http://schemas.microsoft.com/office/powerpoint/2010/main" val="3214085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696538514"/>
              </p:ext>
            </p:extLst>
          </p:nvPr>
        </p:nvGraphicFramePr>
        <p:xfrm>
          <a:off x="964324" y="409903"/>
          <a:ext cx="10515600" cy="5714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9036424" y="2967074"/>
            <a:ext cx="3015727" cy="646331"/>
          </a:xfrm>
          <a:prstGeom prst="rect">
            <a:avLst/>
          </a:prstGeom>
        </p:spPr>
        <p:txBody>
          <a:bodyPr wrap="square">
            <a:spAutoFit/>
          </a:bodyPr>
          <a:lstStyle/>
          <a:p>
            <a:r>
              <a:rPr lang="zh-CN" altLang="en-US" dirty="0" smtClean="0"/>
              <a:t>任务以代码的形式驻留在程序空间（</a:t>
            </a:r>
            <a:r>
              <a:rPr lang="en-US" altLang="zh-CN" dirty="0" smtClean="0"/>
              <a:t>ROM</a:t>
            </a:r>
            <a:r>
              <a:rPr lang="zh-CN" altLang="en-US" dirty="0" smtClean="0"/>
              <a:t>或</a:t>
            </a:r>
            <a:r>
              <a:rPr lang="en-US" altLang="zh-CN" dirty="0" smtClean="0"/>
              <a:t>RAM)</a:t>
            </a:r>
            <a:endParaRPr lang="en-US" altLang="zh-CN" dirty="0"/>
          </a:p>
        </p:txBody>
      </p:sp>
      <p:sp>
        <p:nvSpPr>
          <p:cNvPr id="9" name="矩形 8"/>
          <p:cNvSpPr/>
          <p:nvPr/>
        </p:nvSpPr>
        <p:spPr>
          <a:xfrm>
            <a:off x="4518830" y="86737"/>
            <a:ext cx="3581678" cy="646331"/>
          </a:xfrm>
          <a:prstGeom prst="rect">
            <a:avLst/>
          </a:prstGeom>
        </p:spPr>
        <p:txBody>
          <a:bodyPr wrap="square">
            <a:spAutoFit/>
          </a:bodyPr>
          <a:lstStyle/>
          <a:p>
            <a:r>
              <a:rPr lang="zh-CN" altLang="en-US" dirty="0" smtClean="0"/>
              <a:t>系统为任务配备了任务控制块且在任务就绪表中进行了就绪登记</a:t>
            </a:r>
            <a:endParaRPr lang="zh-CN" altLang="en-US" dirty="0"/>
          </a:p>
        </p:txBody>
      </p:sp>
      <p:sp>
        <p:nvSpPr>
          <p:cNvPr id="11" name="矩形 10"/>
          <p:cNvSpPr/>
          <p:nvPr/>
        </p:nvSpPr>
        <p:spPr>
          <a:xfrm>
            <a:off x="1381358" y="2920908"/>
            <a:ext cx="2286203" cy="369332"/>
          </a:xfrm>
          <a:prstGeom prst="rect">
            <a:avLst/>
          </a:prstGeom>
        </p:spPr>
        <p:txBody>
          <a:bodyPr wrap="none">
            <a:spAutoFit/>
          </a:bodyPr>
          <a:lstStyle/>
          <a:p>
            <a:r>
              <a:rPr lang="zh-CN" altLang="en-US" dirty="0" smtClean="0"/>
              <a:t>获得了 </a:t>
            </a:r>
            <a:r>
              <a:rPr lang="en-US" altLang="zh-CN" dirty="0" smtClean="0"/>
              <a:t>CPU</a:t>
            </a:r>
            <a:r>
              <a:rPr lang="zh-CN" altLang="en-US" dirty="0" smtClean="0"/>
              <a:t>的使用权</a:t>
            </a:r>
            <a:endParaRPr lang="zh-CN" altLang="en-US" dirty="0"/>
          </a:p>
        </p:txBody>
      </p:sp>
      <p:sp>
        <p:nvSpPr>
          <p:cNvPr id="12" name="矩形 11"/>
          <p:cNvSpPr/>
          <p:nvPr/>
        </p:nvSpPr>
        <p:spPr>
          <a:xfrm>
            <a:off x="2732725" y="6021578"/>
            <a:ext cx="4066391" cy="923330"/>
          </a:xfrm>
          <a:prstGeom prst="rect">
            <a:avLst/>
          </a:prstGeom>
        </p:spPr>
        <p:txBody>
          <a:bodyPr wrap="square">
            <a:spAutoFit/>
          </a:bodyPr>
          <a:lstStyle/>
          <a:p>
            <a:r>
              <a:rPr lang="zh-CN" altLang="en-US" dirty="0" smtClean="0"/>
              <a:t>正在运行的任务，需要等待一段时间或需要等待一个事件发生再运行时</a:t>
            </a:r>
            <a:endParaRPr lang="en-US" altLang="zh-CN" dirty="0" smtClean="0"/>
          </a:p>
          <a:p>
            <a:r>
              <a:rPr lang="en-US" altLang="zh-CN" dirty="0" smtClean="0"/>
              <a:t>Pending or Suspended</a:t>
            </a:r>
            <a:endParaRPr lang="zh-CN" altLang="en-US" dirty="0"/>
          </a:p>
        </p:txBody>
      </p:sp>
      <p:sp>
        <p:nvSpPr>
          <p:cNvPr id="13" name="矩形 12"/>
          <p:cNvSpPr/>
          <p:nvPr/>
        </p:nvSpPr>
        <p:spPr>
          <a:xfrm>
            <a:off x="7754984" y="5731996"/>
            <a:ext cx="3416320" cy="369332"/>
          </a:xfrm>
          <a:prstGeom prst="rect">
            <a:avLst/>
          </a:prstGeom>
        </p:spPr>
        <p:txBody>
          <a:bodyPr wrap="none">
            <a:spAutoFit/>
          </a:bodyPr>
          <a:lstStyle/>
          <a:p>
            <a:r>
              <a:rPr lang="zh-CN" altLang="en-US" dirty="0" smtClean="0"/>
              <a:t>中止运行而去执行中断服务程序</a:t>
            </a:r>
            <a:endParaRPr lang="zh-CN" altLang="en-US" dirty="0"/>
          </a:p>
        </p:txBody>
      </p:sp>
      <p:cxnSp>
        <p:nvCxnSpPr>
          <p:cNvPr id="15" name="直接箭头连接符 14"/>
          <p:cNvCxnSpPr/>
          <p:nvPr/>
        </p:nvCxnSpPr>
        <p:spPr>
          <a:xfrm>
            <a:off x="7305265" y="1204857"/>
            <a:ext cx="899438" cy="892884"/>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184724" y="1174568"/>
            <a:ext cx="946673" cy="923173"/>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flipV="1">
            <a:off x="7412018" y="872003"/>
            <a:ext cx="1161826" cy="111879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915784" y="3420932"/>
            <a:ext cx="742276" cy="12694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4894729" y="2862406"/>
            <a:ext cx="2667897" cy="18386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4864728" y="2628303"/>
            <a:ext cx="2714791" cy="390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3786692" y="872003"/>
            <a:ext cx="1194099" cy="11187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4864728" y="3105574"/>
            <a:ext cx="2364411" cy="1595518"/>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4980791" y="1733007"/>
            <a:ext cx="1241332" cy="2968085"/>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5885228" y="3349412"/>
            <a:ext cx="1763460" cy="1594848"/>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rot="20705349">
            <a:off x="5172943" y="1983469"/>
            <a:ext cx="1569660" cy="369332"/>
          </a:xfrm>
          <a:prstGeom prst="rect">
            <a:avLst/>
          </a:prstGeom>
        </p:spPr>
        <p:txBody>
          <a:bodyPr wrap="none">
            <a:spAutoFit/>
          </a:bodyPr>
          <a:lstStyle/>
          <a:p>
            <a:r>
              <a:rPr lang="zh-CN" altLang="en-US" dirty="0" smtClean="0">
                <a:solidFill>
                  <a:srgbClr val="92D050"/>
                </a:solidFill>
              </a:rPr>
              <a:t>就绪表中登记</a:t>
            </a:r>
            <a:endParaRPr lang="zh-CN" altLang="en-US" dirty="0">
              <a:solidFill>
                <a:srgbClr val="92D050"/>
              </a:solidFill>
            </a:endParaRPr>
          </a:p>
        </p:txBody>
      </p:sp>
      <p:sp>
        <p:nvSpPr>
          <p:cNvPr id="41" name="矩形 40"/>
          <p:cNvSpPr/>
          <p:nvPr/>
        </p:nvSpPr>
        <p:spPr>
          <a:xfrm rot="21071998">
            <a:off x="7264768" y="3962170"/>
            <a:ext cx="1037463" cy="369332"/>
          </a:xfrm>
          <a:prstGeom prst="rect">
            <a:avLst/>
          </a:prstGeom>
        </p:spPr>
        <p:txBody>
          <a:bodyPr wrap="none">
            <a:spAutoFit/>
          </a:bodyPr>
          <a:lstStyle/>
          <a:p>
            <a:r>
              <a:rPr lang="zh-CN" altLang="en-US" dirty="0" smtClean="0">
                <a:solidFill>
                  <a:srgbClr val="92D050"/>
                </a:solidFill>
              </a:rPr>
              <a:t>删除</a:t>
            </a:r>
            <a:r>
              <a:rPr lang="en-US" altLang="zh-CN" dirty="0" smtClean="0">
                <a:solidFill>
                  <a:srgbClr val="92D050"/>
                </a:solidFill>
              </a:rPr>
              <a:t>TCB</a:t>
            </a:r>
            <a:endParaRPr lang="zh-CN" altLang="en-US" dirty="0">
              <a:solidFill>
                <a:srgbClr val="92D050"/>
              </a:solidFill>
            </a:endParaRPr>
          </a:p>
        </p:txBody>
      </p:sp>
      <p:sp>
        <p:nvSpPr>
          <p:cNvPr id="42" name="矩形 41"/>
          <p:cNvSpPr/>
          <p:nvPr/>
        </p:nvSpPr>
        <p:spPr>
          <a:xfrm rot="1715099">
            <a:off x="7406092" y="1068048"/>
            <a:ext cx="1620957" cy="646331"/>
          </a:xfrm>
          <a:prstGeom prst="rect">
            <a:avLst/>
          </a:prstGeom>
        </p:spPr>
        <p:txBody>
          <a:bodyPr wrap="none">
            <a:spAutoFit/>
          </a:bodyPr>
          <a:lstStyle/>
          <a:p>
            <a:pPr algn="ctr"/>
            <a:r>
              <a:rPr lang="zh-CN" altLang="en-US" dirty="0" smtClean="0">
                <a:solidFill>
                  <a:srgbClr val="7030A0"/>
                </a:solidFill>
              </a:rPr>
              <a:t>就绪表中登记</a:t>
            </a:r>
            <a:r>
              <a:rPr lang="en-US" altLang="zh-CN" dirty="0" smtClean="0">
                <a:solidFill>
                  <a:srgbClr val="7030A0"/>
                </a:solidFill>
              </a:rPr>
              <a:t>,</a:t>
            </a:r>
          </a:p>
          <a:p>
            <a:pPr algn="ctr"/>
            <a:r>
              <a:rPr lang="zh-CN" altLang="en-US" dirty="0" smtClean="0">
                <a:solidFill>
                  <a:srgbClr val="7030A0"/>
                </a:solidFill>
              </a:rPr>
              <a:t>分配</a:t>
            </a:r>
            <a:r>
              <a:rPr lang="en-US" altLang="zh-CN" dirty="0" smtClean="0">
                <a:solidFill>
                  <a:srgbClr val="7030A0"/>
                </a:solidFill>
              </a:rPr>
              <a:t>TCB</a:t>
            </a:r>
            <a:endParaRPr lang="zh-CN" altLang="en-US" dirty="0">
              <a:solidFill>
                <a:srgbClr val="7030A0"/>
              </a:solidFill>
            </a:endParaRPr>
          </a:p>
        </p:txBody>
      </p:sp>
      <p:sp>
        <p:nvSpPr>
          <p:cNvPr id="43" name="矩形 42"/>
          <p:cNvSpPr/>
          <p:nvPr/>
        </p:nvSpPr>
        <p:spPr>
          <a:xfrm rot="1007110">
            <a:off x="6934622" y="1520749"/>
            <a:ext cx="1037463" cy="369332"/>
          </a:xfrm>
          <a:prstGeom prst="rect">
            <a:avLst/>
          </a:prstGeom>
        </p:spPr>
        <p:txBody>
          <a:bodyPr wrap="none">
            <a:spAutoFit/>
          </a:bodyPr>
          <a:lstStyle/>
          <a:p>
            <a:r>
              <a:rPr lang="zh-CN" altLang="en-US" dirty="0" smtClean="0">
                <a:solidFill>
                  <a:schemeClr val="accent2">
                    <a:lumMod val="75000"/>
                  </a:schemeClr>
                </a:solidFill>
              </a:rPr>
              <a:t>删除TCB</a:t>
            </a:r>
            <a:endParaRPr lang="zh-CN" altLang="en-US" dirty="0">
              <a:solidFill>
                <a:schemeClr val="accent2">
                  <a:lumMod val="75000"/>
                </a:schemeClr>
              </a:solidFill>
            </a:endParaRPr>
          </a:p>
        </p:txBody>
      </p:sp>
      <p:sp>
        <p:nvSpPr>
          <p:cNvPr id="44" name="矩形 43"/>
          <p:cNvSpPr/>
          <p:nvPr/>
        </p:nvSpPr>
        <p:spPr>
          <a:xfrm>
            <a:off x="6180431" y="2576700"/>
            <a:ext cx="1037463" cy="369332"/>
          </a:xfrm>
          <a:prstGeom prst="rect">
            <a:avLst/>
          </a:prstGeom>
        </p:spPr>
        <p:txBody>
          <a:bodyPr wrap="none">
            <a:spAutoFit/>
          </a:bodyPr>
          <a:lstStyle/>
          <a:p>
            <a:r>
              <a:rPr lang="zh-CN" altLang="en-US" dirty="0" smtClean="0">
                <a:solidFill>
                  <a:schemeClr val="accent1"/>
                </a:solidFill>
              </a:rPr>
              <a:t>删除TCB</a:t>
            </a:r>
            <a:endParaRPr lang="zh-CN" altLang="en-US" dirty="0">
              <a:solidFill>
                <a:schemeClr val="accent1"/>
              </a:solidFill>
            </a:endParaRPr>
          </a:p>
        </p:txBody>
      </p:sp>
      <p:sp>
        <p:nvSpPr>
          <p:cNvPr id="45" name="矩形 44"/>
          <p:cNvSpPr/>
          <p:nvPr/>
        </p:nvSpPr>
        <p:spPr>
          <a:xfrm rot="1219818">
            <a:off x="5946758" y="3418535"/>
            <a:ext cx="646331" cy="369332"/>
          </a:xfrm>
          <a:prstGeom prst="rect">
            <a:avLst/>
          </a:prstGeom>
        </p:spPr>
        <p:txBody>
          <a:bodyPr wrap="none">
            <a:spAutoFit/>
          </a:bodyPr>
          <a:lstStyle/>
          <a:p>
            <a:r>
              <a:rPr lang="zh-CN" altLang="en-US" dirty="0">
                <a:solidFill>
                  <a:schemeClr val="accent1"/>
                </a:solidFill>
              </a:rPr>
              <a:t>中断</a:t>
            </a:r>
          </a:p>
        </p:txBody>
      </p:sp>
      <p:sp>
        <p:nvSpPr>
          <p:cNvPr id="46" name="矩形 45"/>
          <p:cNvSpPr/>
          <p:nvPr/>
        </p:nvSpPr>
        <p:spPr>
          <a:xfrm rot="2430572">
            <a:off x="3488814" y="3916547"/>
            <a:ext cx="1107996" cy="369332"/>
          </a:xfrm>
          <a:prstGeom prst="rect">
            <a:avLst/>
          </a:prstGeom>
        </p:spPr>
        <p:txBody>
          <a:bodyPr wrap="none">
            <a:spAutoFit/>
          </a:bodyPr>
          <a:lstStyle/>
          <a:p>
            <a:r>
              <a:rPr lang="zh-CN" altLang="en-US" dirty="0" smtClean="0">
                <a:solidFill>
                  <a:schemeClr val="accent1"/>
                </a:solidFill>
              </a:rPr>
              <a:t>等待资源</a:t>
            </a:r>
            <a:endParaRPr lang="zh-CN" altLang="en-US" dirty="0">
              <a:solidFill>
                <a:schemeClr val="accent1"/>
              </a:solidFill>
            </a:endParaRPr>
          </a:p>
        </p:txBody>
      </p:sp>
      <p:sp>
        <p:nvSpPr>
          <p:cNvPr id="47" name="矩形 46"/>
          <p:cNvSpPr/>
          <p:nvPr/>
        </p:nvSpPr>
        <p:spPr>
          <a:xfrm rot="19585983">
            <a:off x="3181776" y="1004263"/>
            <a:ext cx="1569660" cy="646331"/>
          </a:xfrm>
          <a:prstGeom prst="rect">
            <a:avLst/>
          </a:prstGeom>
        </p:spPr>
        <p:txBody>
          <a:bodyPr wrap="none">
            <a:spAutoFit/>
          </a:bodyPr>
          <a:lstStyle/>
          <a:p>
            <a:pPr algn="ctr"/>
            <a:r>
              <a:rPr lang="en-US" altLang="zh-CN" dirty="0" smtClean="0">
                <a:solidFill>
                  <a:schemeClr val="accent1"/>
                </a:solidFill>
              </a:rPr>
              <a:t>2.</a:t>
            </a:r>
            <a:r>
              <a:rPr lang="zh-CN" altLang="en-US" dirty="0" smtClean="0">
                <a:solidFill>
                  <a:schemeClr val="accent1"/>
                </a:solidFill>
              </a:rPr>
              <a:t>任务切换</a:t>
            </a:r>
            <a:endParaRPr lang="en-US" altLang="zh-CN" dirty="0" smtClean="0">
              <a:solidFill>
                <a:schemeClr val="accent1"/>
              </a:solidFill>
            </a:endParaRPr>
          </a:p>
          <a:p>
            <a:r>
              <a:rPr lang="zh-CN" altLang="en-US" dirty="0" smtClean="0">
                <a:solidFill>
                  <a:schemeClr val="accent1"/>
                </a:solidFill>
              </a:rPr>
              <a:t>就绪表不注销</a:t>
            </a:r>
            <a:endParaRPr lang="zh-CN" altLang="en-US" dirty="0">
              <a:solidFill>
                <a:schemeClr val="accent1"/>
              </a:solidFill>
            </a:endParaRPr>
          </a:p>
        </p:txBody>
      </p:sp>
      <p:sp>
        <p:nvSpPr>
          <p:cNvPr id="48" name="矩形 47"/>
          <p:cNvSpPr/>
          <p:nvPr/>
        </p:nvSpPr>
        <p:spPr>
          <a:xfrm rot="19585983">
            <a:off x="4340731" y="1535807"/>
            <a:ext cx="1107996" cy="369332"/>
          </a:xfrm>
          <a:prstGeom prst="rect">
            <a:avLst/>
          </a:prstGeom>
        </p:spPr>
        <p:txBody>
          <a:bodyPr wrap="none">
            <a:spAutoFit/>
          </a:bodyPr>
          <a:lstStyle/>
          <a:p>
            <a:r>
              <a:rPr lang="zh-CN" altLang="en-US" dirty="0" smtClean="0">
                <a:solidFill>
                  <a:schemeClr val="accent4">
                    <a:lumMod val="75000"/>
                  </a:schemeClr>
                </a:solidFill>
              </a:rPr>
              <a:t>任务切换</a:t>
            </a:r>
            <a:endParaRPr lang="zh-CN" altLang="en-US" dirty="0">
              <a:solidFill>
                <a:schemeClr val="accent4">
                  <a:lumMod val="75000"/>
                </a:schemeClr>
              </a:solidFill>
            </a:endParaRPr>
          </a:p>
        </p:txBody>
      </p:sp>
      <p:sp>
        <p:nvSpPr>
          <p:cNvPr id="27" name="矩形 26"/>
          <p:cNvSpPr/>
          <p:nvPr/>
        </p:nvSpPr>
        <p:spPr>
          <a:xfrm rot="19478203">
            <a:off x="3072349" y="749214"/>
            <a:ext cx="883575" cy="369332"/>
          </a:xfrm>
          <a:prstGeom prst="rect">
            <a:avLst/>
          </a:prstGeom>
        </p:spPr>
        <p:txBody>
          <a:bodyPr wrap="none">
            <a:spAutoFit/>
          </a:bodyPr>
          <a:lstStyle/>
          <a:p>
            <a:r>
              <a:rPr lang="en-US" altLang="zh-CN" dirty="0" smtClean="0">
                <a:solidFill>
                  <a:schemeClr val="accent1"/>
                </a:solidFill>
              </a:rPr>
              <a:t>1.delay</a:t>
            </a:r>
            <a:endParaRPr lang="zh-CN" altLang="en-US" dirty="0">
              <a:solidFill>
                <a:schemeClr val="accent1"/>
              </a:solidFill>
            </a:endParaRPr>
          </a:p>
        </p:txBody>
      </p:sp>
      <p:grpSp>
        <p:nvGrpSpPr>
          <p:cNvPr id="5" name="组合 4"/>
          <p:cNvGrpSpPr/>
          <p:nvPr/>
        </p:nvGrpSpPr>
        <p:grpSpPr>
          <a:xfrm>
            <a:off x="419621" y="182777"/>
            <a:ext cx="1874197" cy="882869"/>
            <a:chOff x="582952" y="210207"/>
            <a:chExt cx="1874197" cy="882869"/>
          </a:xfrm>
        </p:grpSpPr>
        <p:sp>
          <p:nvSpPr>
            <p:cNvPr id="3" name="圆角矩形 2"/>
            <p:cNvSpPr/>
            <p:nvPr/>
          </p:nvSpPr>
          <p:spPr>
            <a:xfrm>
              <a:off x="582952" y="210207"/>
              <a:ext cx="1829202" cy="88286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7513" y="362602"/>
              <a:ext cx="1769636" cy="523220"/>
            </a:xfrm>
            <a:prstGeom prst="rect">
              <a:avLst/>
            </a:prstGeom>
            <a:noFill/>
          </p:spPr>
          <p:txBody>
            <a:bodyPr wrap="square" rtlCol="0">
              <a:spAutoFit/>
            </a:bodyPr>
            <a:lstStyle/>
            <a:p>
              <a:r>
                <a:rPr lang="zh-CN" altLang="en-US" sz="2800" b="1" dirty="0" smtClean="0">
                  <a:solidFill>
                    <a:schemeClr val="bg1"/>
                  </a:solidFill>
                </a:rPr>
                <a:t>任务创建</a:t>
              </a:r>
              <a:endParaRPr lang="zh-CN" altLang="en-US" sz="2800" b="1" dirty="0">
                <a:solidFill>
                  <a:schemeClr val="bg1"/>
                </a:solidFill>
              </a:endParaRPr>
            </a:p>
          </p:txBody>
        </p:sp>
      </p:grpSp>
      <p:sp>
        <p:nvSpPr>
          <p:cNvPr id="6" name="矩形 5"/>
          <p:cNvSpPr/>
          <p:nvPr/>
        </p:nvSpPr>
        <p:spPr>
          <a:xfrm rot="2450523">
            <a:off x="3968294" y="3716293"/>
            <a:ext cx="1080745" cy="369332"/>
          </a:xfrm>
          <a:prstGeom prst="rect">
            <a:avLst/>
          </a:prstGeom>
          <a:noFill/>
        </p:spPr>
        <p:txBody>
          <a:bodyPr wrap="none">
            <a:spAutoFit/>
          </a:bodyPr>
          <a:lstStyle/>
          <a:p>
            <a:pPr algn="ctr"/>
            <a:r>
              <a:rPr lang="en-US" altLang="zh-CN" b="1" dirty="0" smtClean="0">
                <a:solidFill>
                  <a:schemeClr val="accent1"/>
                </a:solidFill>
              </a:rPr>
              <a:t>Suspend</a:t>
            </a:r>
            <a:endParaRPr lang="zh-CN" altLang="en-US" b="1" dirty="0">
              <a:solidFill>
                <a:schemeClr val="accent1"/>
              </a:solidFill>
            </a:endParaRPr>
          </a:p>
        </p:txBody>
      </p:sp>
    </p:spTree>
    <p:extLst>
      <p:ext uri="{BB962C8B-B14F-4D97-AF65-F5344CB8AC3E}">
        <p14:creationId xmlns:p14="http://schemas.microsoft.com/office/powerpoint/2010/main" val="2706404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575264683"/>
              </p:ext>
            </p:extLst>
          </p:nvPr>
        </p:nvGraphicFramePr>
        <p:xfrm>
          <a:off x="964324" y="409903"/>
          <a:ext cx="10515600" cy="5714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9169926" y="2426613"/>
            <a:ext cx="3015727" cy="646331"/>
          </a:xfrm>
          <a:prstGeom prst="rect">
            <a:avLst/>
          </a:prstGeom>
        </p:spPr>
        <p:txBody>
          <a:bodyPr wrap="square">
            <a:spAutoFit/>
          </a:bodyPr>
          <a:lstStyle/>
          <a:p>
            <a:r>
              <a:rPr lang="zh-CN" altLang="en-US" dirty="0" smtClean="0"/>
              <a:t>任务以代码的形式驻留在程序空间（</a:t>
            </a:r>
            <a:r>
              <a:rPr lang="en-US" altLang="zh-CN" dirty="0" smtClean="0"/>
              <a:t>ROM</a:t>
            </a:r>
            <a:r>
              <a:rPr lang="zh-CN" altLang="en-US" dirty="0" smtClean="0"/>
              <a:t>或</a:t>
            </a:r>
            <a:r>
              <a:rPr lang="en-US" altLang="zh-CN" dirty="0" smtClean="0"/>
              <a:t>RAM)</a:t>
            </a:r>
            <a:endParaRPr lang="en-US" altLang="zh-CN" dirty="0"/>
          </a:p>
        </p:txBody>
      </p:sp>
      <p:sp>
        <p:nvSpPr>
          <p:cNvPr id="11" name="矩形 10"/>
          <p:cNvSpPr/>
          <p:nvPr/>
        </p:nvSpPr>
        <p:spPr>
          <a:xfrm>
            <a:off x="8430326" y="749214"/>
            <a:ext cx="2286203" cy="369332"/>
          </a:xfrm>
          <a:prstGeom prst="rect">
            <a:avLst/>
          </a:prstGeom>
        </p:spPr>
        <p:txBody>
          <a:bodyPr wrap="none">
            <a:spAutoFit/>
          </a:bodyPr>
          <a:lstStyle/>
          <a:p>
            <a:r>
              <a:rPr lang="zh-CN" altLang="en-US" dirty="0" smtClean="0"/>
              <a:t>获得了 </a:t>
            </a:r>
            <a:r>
              <a:rPr lang="en-US" altLang="zh-CN" dirty="0" smtClean="0"/>
              <a:t>CPU</a:t>
            </a:r>
            <a:r>
              <a:rPr lang="zh-CN" altLang="en-US" dirty="0" smtClean="0"/>
              <a:t>的使用权</a:t>
            </a:r>
            <a:endParaRPr lang="zh-CN" altLang="en-US" dirty="0"/>
          </a:p>
        </p:txBody>
      </p:sp>
      <p:sp>
        <p:nvSpPr>
          <p:cNvPr id="12" name="矩形 11"/>
          <p:cNvSpPr/>
          <p:nvPr/>
        </p:nvSpPr>
        <p:spPr>
          <a:xfrm>
            <a:off x="2913726" y="3418073"/>
            <a:ext cx="2547167" cy="646331"/>
          </a:xfrm>
          <a:prstGeom prst="rect">
            <a:avLst/>
          </a:prstGeom>
        </p:spPr>
        <p:txBody>
          <a:bodyPr wrap="square">
            <a:spAutoFit/>
          </a:bodyPr>
          <a:lstStyle/>
          <a:p>
            <a:r>
              <a:rPr lang="zh-CN" altLang="en-US" dirty="0" smtClean="0"/>
              <a:t>资源无法获取，</a:t>
            </a:r>
            <a:r>
              <a:rPr lang="en-US" altLang="zh-CN" dirty="0" smtClean="0"/>
              <a:t>delay</a:t>
            </a:r>
          </a:p>
          <a:p>
            <a:r>
              <a:rPr lang="en-US" altLang="zh-CN" dirty="0" smtClean="0"/>
              <a:t>Pending or Suspended</a:t>
            </a:r>
            <a:endParaRPr lang="zh-CN" altLang="en-US" dirty="0"/>
          </a:p>
        </p:txBody>
      </p:sp>
      <p:sp>
        <p:nvSpPr>
          <p:cNvPr id="13" name="矩形 12"/>
          <p:cNvSpPr/>
          <p:nvPr/>
        </p:nvSpPr>
        <p:spPr>
          <a:xfrm>
            <a:off x="4619813" y="6173461"/>
            <a:ext cx="3416320" cy="369332"/>
          </a:xfrm>
          <a:prstGeom prst="rect">
            <a:avLst/>
          </a:prstGeom>
        </p:spPr>
        <p:txBody>
          <a:bodyPr wrap="none">
            <a:spAutoFit/>
          </a:bodyPr>
          <a:lstStyle/>
          <a:p>
            <a:r>
              <a:rPr lang="zh-CN" altLang="en-US" dirty="0" smtClean="0"/>
              <a:t>中止运行而去执行中断服务程序</a:t>
            </a:r>
            <a:endParaRPr lang="zh-CN" altLang="en-US" dirty="0"/>
          </a:p>
        </p:txBody>
      </p:sp>
      <p:cxnSp>
        <p:nvCxnSpPr>
          <p:cNvPr id="15" name="直接箭头连接符 14"/>
          <p:cNvCxnSpPr/>
          <p:nvPr/>
        </p:nvCxnSpPr>
        <p:spPr>
          <a:xfrm>
            <a:off x="7308397" y="1514990"/>
            <a:ext cx="999626" cy="1003967"/>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3816006" y="1395191"/>
            <a:ext cx="1199489" cy="1108151"/>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flipV="1">
            <a:off x="7397177" y="1307818"/>
            <a:ext cx="1161826" cy="111879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649863" y="4084112"/>
            <a:ext cx="1402756" cy="132863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5118728" y="3260880"/>
            <a:ext cx="2189669" cy="551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3796846" y="1136244"/>
            <a:ext cx="1194099" cy="11187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3816006" y="3978064"/>
            <a:ext cx="1352676" cy="1289362"/>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7386908" y="3977328"/>
            <a:ext cx="1057905" cy="143542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rot="20705349">
            <a:off x="5172943" y="1983469"/>
            <a:ext cx="1569660" cy="369332"/>
          </a:xfrm>
          <a:prstGeom prst="rect">
            <a:avLst/>
          </a:prstGeom>
        </p:spPr>
        <p:txBody>
          <a:bodyPr wrap="none">
            <a:spAutoFit/>
          </a:bodyPr>
          <a:lstStyle/>
          <a:p>
            <a:r>
              <a:rPr lang="zh-CN" altLang="en-US" dirty="0" smtClean="0">
                <a:solidFill>
                  <a:srgbClr val="92D050"/>
                </a:solidFill>
              </a:rPr>
              <a:t>就绪表中登记</a:t>
            </a:r>
            <a:endParaRPr lang="zh-CN" altLang="en-US" dirty="0">
              <a:solidFill>
                <a:srgbClr val="92D050"/>
              </a:solidFill>
            </a:endParaRPr>
          </a:p>
        </p:txBody>
      </p:sp>
      <p:sp>
        <p:nvSpPr>
          <p:cNvPr id="41" name="矩形 40"/>
          <p:cNvSpPr/>
          <p:nvPr/>
        </p:nvSpPr>
        <p:spPr>
          <a:xfrm rot="19415735">
            <a:off x="7162788" y="4341492"/>
            <a:ext cx="1037463" cy="369332"/>
          </a:xfrm>
          <a:prstGeom prst="rect">
            <a:avLst/>
          </a:prstGeom>
        </p:spPr>
        <p:txBody>
          <a:bodyPr wrap="none">
            <a:spAutoFit/>
          </a:bodyPr>
          <a:lstStyle/>
          <a:p>
            <a:r>
              <a:rPr lang="zh-CN" altLang="en-US" dirty="0" smtClean="0">
                <a:solidFill>
                  <a:srgbClr val="92D050"/>
                </a:solidFill>
              </a:rPr>
              <a:t>删除</a:t>
            </a:r>
            <a:r>
              <a:rPr lang="en-US" altLang="zh-CN" dirty="0" smtClean="0">
                <a:solidFill>
                  <a:srgbClr val="92D050"/>
                </a:solidFill>
              </a:rPr>
              <a:t>TCB</a:t>
            </a:r>
            <a:endParaRPr lang="zh-CN" altLang="en-US" dirty="0">
              <a:solidFill>
                <a:srgbClr val="92D050"/>
              </a:solidFill>
            </a:endParaRPr>
          </a:p>
        </p:txBody>
      </p:sp>
      <p:sp>
        <p:nvSpPr>
          <p:cNvPr id="44" name="矩形 43"/>
          <p:cNvSpPr/>
          <p:nvPr/>
        </p:nvSpPr>
        <p:spPr>
          <a:xfrm>
            <a:off x="5694830" y="2854183"/>
            <a:ext cx="1037463" cy="369332"/>
          </a:xfrm>
          <a:prstGeom prst="rect">
            <a:avLst/>
          </a:prstGeom>
        </p:spPr>
        <p:txBody>
          <a:bodyPr wrap="none">
            <a:spAutoFit/>
          </a:bodyPr>
          <a:lstStyle/>
          <a:p>
            <a:r>
              <a:rPr lang="zh-CN" altLang="en-US" dirty="0" smtClean="0">
                <a:solidFill>
                  <a:schemeClr val="accent1"/>
                </a:solidFill>
              </a:rPr>
              <a:t>删除TCB</a:t>
            </a:r>
            <a:endParaRPr lang="zh-CN" altLang="en-US" dirty="0">
              <a:solidFill>
                <a:schemeClr val="accent1"/>
              </a:solidFill>
            </a:endParaRPr>
          </a:p>
        </p:txBody>
      </p:sp>
      <p:sp>
        <p:nvSpPr>
          <p:cNvPr id="45" name="矩形 44"/>
          <p:cNvSpPr/>
          <p:nvPr/>
        </p:nvSpPr>
        <p:spPr>
          <a:xfrm rot="1219818">
            <a:off x="4281182" y="4152639"/>
            <a:ext cx="646331" cy="369332"/>
          </a:xfrm>
          <a:prstGeom prst="rect">
            <a:avLst/>
          </a:prstGeom>
        </p:spPr>
        <p:txBody>
          <a:bodyPr wrap="none">
            <a:spAutoFit/>
          </a:bodyPr>
          <a:lstStyle/>
          <a:p>
            <a:r>
              <a:rPr lang="zh-CN" altLang="en-US" dirty="0">
                <a:solidFill>
                  <a:schemeClr val="accent1"/>
                </a:solidFill>
              </a:rPr>
              <a:t>中断</a:t>
            </a:r>
          </a:p>
        </p:txBody>
      </p:sp>
      <p:sp>
        <p:nvSpPr>
          <p:cNvPr id="47" name="矩形 46"/>
          <p:cNvSpPr/>
          <p:nvPr/>
        </p:nvSpPr>
        <p:spPr>
          <a:xfrm rot="19585983">
            <a:off x="3181776" y="1004263"/>
            <a:ext cx="1569660" cy="646331"/>
          </a:xfrm>
          <a:prstGeom prst="rect">
            <a:avLst/>
          </a:prstGeom>
        </p:spPr>
        <p:txBody>
          <a:bodyPr wrap="none">
            <a:spAutoFit/>
          </a:bodyPr>
          <a:lstStyle/>
          <a:p>
            <a:pPr algn="ctr"/>
            <a:r>
              <a:rPr lang="en-US" altLang="zh-CN" dirty="0" smtClean="0">
                <a:solidFill>
                  <a:schemeClr val="accent1"/>
                </a:solidFill>
              </a:rPr>
              <a:t>2.</a:t>
            </a:r>
            <a:r>
              <a:rPr lang="zh-CN" altLang="en-US" dirty="0" smtClean="0">
                <a:solidFill>
                  <a:schemeClr val="accent1"/>
                </a:solidFill>
              </a:rPr>
              <a:t>任务切换</a:t>
            </a:r>
            <a:endParaRPr lang="en-US" altLang="zh-CN" dirty="0" smtClean="0">
              <a:solidFill>
                <a:schemeClr val="accent1"/>
              </a:solidFill>
            </a:endParaRPr>
          </a:p>
          <a:p>
            <a:r>
              <a:rPr lang="zh-CN" altLang="en-US" dirty="0" smtClean="0">
                <a:solidFill>
                  <a:schemeClr val="accent1"/>
                </a:solidFill>
              </a:rPr>
              <a:t>就绪表不注销</a:t>
            </a:r>
            <a:endParaRPr lang="zh-CN" altLang="en-US" dirty="0">
              <a:solidFill>
                <a:schemeClr val="accent1"/>
              </a:solidFill>
            </a:endParaRPr>
          </a:p>
        </p:txBody>
      </p:sp>
      <p:sp>
        <p:nvSpPr>
          <p:cNvPr id="48" name="矩形 47"/>
          <p:cNvSpPr/>
          <p:nvPr/>
        </p:nvSpPr>
        <p:spPr>
          <a:xfrm rot="19585983">
            <a:off x="4360961" y="1832308"/>
            <a:ext cx="1107996" cy="369332"/>
          </a:xfrm>
          <a:prstGeom prst="rect">
            <a:avLst/>
          </a:prstGeom>
        </p:spPr>
        <p:txBody>
          <a:bodyPr wrap="none">
            <a:spAutoFit/>
          </a:bodyPr>
          <a:lstStyle/>
          <a:p>
            <a:r>
              <a:rPr lang="zh-CN" altLang="en-US" dirty="0" smtClean="0">
                <a:solidFill>
                  <a:schemeClr val="accent4">
                    <a:lumMod val="75000"/>
                  </a:schemeClr>
                </a:solidFill>
              </a:rPr>
              <a:t>任务切换</a:t>
            </a:r>
            <a:endParaRPr lang="zh-CN" altLang="en-US" dirty="0">
              <a:solidFill>
                <a:schemeClr val="accent4">
                  <a:lumMod val="75000"/>
                </a:schemeClr>
              </a:solidFill>
            </a:endParaRPr>
          </a:p>
        </p:txBody>
      </p:sp>
      <p:sp>
        <p:nvSpPr>
          <p:cNvPr id="27" name="矩形 26"/>
          <p:cNvSpPr/>
          <p:nvPr/>
        </p:nvSpPr>
        <p:spPr>
          <a:xfrm rot="19478203">
            <a:off x="3072349" y="749214"/>
            <a:ext cx="883575" cy="369332"/>
          </a:xfrm>
          <a:prstGeom prst="rect">
            <a:avLst/>
          </a:prstGeom>
        </p:spPr>
        <p:txBody>
          <a:bodyPr wrap="none">
            <a:spAutoFit/>
          </a:bodyPr>
          <a:lstStyle/>
          <a:p>
            <a:r>
              <a:rPr lang="en-US" altLang="zh-CN" dirty="0" smtClean="0">
                <a:solidFill>
                  <a:schemeClr val="accent1"/>
                </a:solidFill>
              </a:rPr>
              <a:t>1.delay</a:t>
            </a:r>
            <a:endParaRPr lang="zh-CN" altLang="en-US" dirty="0">
              <a:solidFill>
                <a:schemeClr val="accent1"/>
              </a:solidFill>
            </a:endParaRPr>
          </a:p>
        </p:txBody>
      </p:sp>
      <p:grpSp>
        <p:nvGrpSpPr>
          <p:cNvPr id="5" name="组合 4"/>
          <p:cNvGrpSpPr/>
          <p:nvPr/>
        </p:nvGrpSpPr>
        <p:grpSpPr>
          <a:xfrm>
            <a:off x="419621" y="182777"/>
            <a:ext cx="1874197" cy="882869"/>
            <a:chOff x="582952" y="210207"/>
            <a:chExt cx="1874197" cy="882869"/>
          </a:xfrm>
        </p:grpSpPr>
        <p:sp>
          <p:nvSpPr>
            <p:cNvPr id="3" name="圆角矩形 2"/>
            <p:cNvSpPr/>
            <p:nvPr/>
          </p:nvSpPr>
          <p:spPr>
            <a:xfrm>
              <a:off x="582952" y="210207"/>
              <a:ext cx="1829202" cy="88286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7513" y="362602"/>
              <a:ext cx="1769636" cy="523220"/>
            </a:xfrm>
            <a:prstGeom prst="rect">
              <a:avLst/>
            </a:prstGeom>
            <a:noFill/>
          </p:spPr>
          <p:txBody>
            <a:bodyPr wrap="square" rtlCol="0">
              <a:spAutoFit/>
            </a:bodyPr>
            <a:lstStyle/>
            <a:p>
              <a:r>
                <a:rPr lang="zh-CN" altLang="en-US" sz="2800" b="1" dirty="0" smtClean="0">
                  <a:solidFill>
                    <a:schemeClr val="bg1"/>
                  </a:solidFill>
                </a:rPr>
                <a:t>任务创建</a:t>
              </a:r>
              <a:endParaRPr lang="zh-CN" altLang="en-US" sz="2800" b="1" dirty="0">
                <a:solidFill>
                  <a:schemeClr val="bg1"/>
                </a:solidFill>
              </a:endParaRPr>
            </a:p>
          </p:txBody>
        </p:sp>
      </p:grpSp>
      <p:sp>
        <p:nvSpPr>
          <p:cNvPr id="6" name="文本框 5"/>
          <p:cNvSpPr txBox="1"/>
          <p:nvPr/>
        </p:nvSpPr>
        <p:spPr>
          <a:xfrm>
            <a:off x="9652559" y="3436812"/>
            <a:ext cx="1629104" cy="369332"/>
          </a:xfrm>
          <a:prstGeom prst="rect">
            <a:avLst/>
          </a:prstGeom>
          <a:noFill/>
        </p:spPr>
        <p:txBody>
          <a:bodyPr wrap="square" rtlCol="0">
            <a:spAutoFit/>
          </a:bodyPr>
          <a:lstStyle/>
          <a:p>
            <a:r>
              <a:rPr lang="zh-CN" altLang="en-US" b="1" i="1" dirty="0" smtClean="0"/>
              <a:t>无</a:t>
            </a:r>
            <a:r>
              <a:rPr lang="en-US" altLang="zh-CN" b="1" i="1" dirty="0" smtClean="0"/>
              <a:t>TCB</a:t>
            </a:r>
            <a:r>
              <a:rPr lang="zh-CN" altLang="en-US" b="1" i="1" dirty="0" smtClean="0"/>
              <a:t>任务</a:t>
            </a:r>
            <a:endParaRPr lang="zh-CN" altLang="en-US" b="1" i="1" dirty="0"/>
          </a:p>
        </p:txBody>
      </p:sp>
      <p:sp>
        <p:nvSpPr>
          <p:cNvPr id="29" name="文本框 28"/>
          <p:cNvSpPr txBox="1"/>
          <p:nvPr/>
        </p:nvSpPr>
        <p:spPr>
          <a:xfrm>
            <a:off x="4971541" y="40059"/>
            <a:ext cx="1012981" cy="369332"/>
          </a:xfrm>
          <a:prstGeom prst="rect">
            <a:avLst/>
          </a:prstGeom>
          <a:noFill/>
        </p:spPr>
        <p:txBody>
          <a:bodyPr wrap="square" rtlCol="0">
            <a:spAutoFit/>
          </a:bodyPr>
          <a:lstStyle/>
          <a:p>
            <a:r>
              <a:rPr lang="zh-CN" altLang="en-US" b="1" i="1" dirty="0" smtClean="0"/>
              <a:t>就绪表</a:t>
            </a:r>
            <a:endParaRPr lang="zh-CN" altLang="en-US" b="1" i="1" dirty="0"/>
          </a:p>
        </p:txBody>
      </p:sp>
      <p:sp>
        <p:nvSpPr>
          <p:cNvPr id="30" name="文本框 29"/>
          <p:cNvSpPr txBox="1"/>
          <p:nvPr/>
        </p:nvSpPr>
        <p:spPr>
          <a:xfrm>
            <a:off x="6170543" y="33849"/>
            <a:ext cx="1637667" cy="369332"/>
          </a:xfrm>
          <a:prstGeom prst="rect">
            <a:avLst/>
          </a:prstGeom>
          <a:noFill/>
        </p:spPr>
        <p:txBody>
          <a:bodyPr wrap="square" rtlCol="0">
            <a:spAutoFit/>
          </a:bodyPr>
          <a:lstStyle/>
          <a:p>
            <a:r>
              <a:rPr lang="zh-CN" altLang="en-US" b="1" i="1" dirty="0" smtClean="0"/>
              <a:t>当前运行任务</a:t>
            </a:r>
            <a:endParaRPr lang="zh-CN" altLang="en-US" b="1" i="1" dirty="0"/>
          </a:p>
        </p:txBody>
      </p:sp>
      <p:grpSp>
        <p:nvGrpSpPr>
          <p:cNvPr id="22" name="组合 21"/>
          <p:cNvGrpSpPr/>
          <p:nvPr/>
        </p:nvGrpSpPr>
        <p:grpSpPr>
          <a:xfrm>
            <a:off x="48071" y="1239764"/>
            <a:ext cx="3152392" cy="1419004"/>
            <a:chOff x="-25184" y="2776240"/>
            <a:chExt cx="3152392" cy="1419004"/>
          </a:xfrm>
        </p:grpSpPr>
        <p:grpSp>
          <p:nvGrpSpPr>
            <p:cNvPr id="21" name="组合 20"/>
            <p:cNvGrpSpPr/>
            <p:nvPr/>
          </p:nvGrpSpPr>
          <p:grpSpPr>
            <a:xfrm>
              <a:off x="-25184" y="2854183"/>
              <a:ext cx="1475937" cy="1341061"/>
              <a:chOff x="-25184" y="2854183"/>
              <a:chExt cx="1475937" cy="1341061"/>
            </a:xfrm>
          </p:grpSpPr>
          <p:sp>
            <p:nvSpPr>
              <p:cNvPr id="19" name="左大括号 18"/>
              <p:cNvSpPr/>
              <p:nvPr/>
            </p:nvSpPr>
            <p:spPr>
              <a:xfrm>
                <a:off x="1074516" y="2854183"/>
                <a:ext cx="376237" cy="1341061"/>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文本框 31"/>
              <p:cNvSpPr txBox="1"/>
              <p:nvPr/>
            </p:nvSpPr>
            <p:spPr>
              <a:xfrm>
                <a:off x="-25184" y="3315981"/>
                <a:ext cx="1220749" cy="338554"/>
              </a:xfrm>
              <a:prstGeom prst="rect">
                <a:avLst/>
              </a:prstGeom>
              <a:noFill/>
            </p:spPr>
            <p:txBody>
              <a:bodyPr wrap="square" rtlCol="0">
                <a:spAutoFit/>
              </a:bodyPr>
              <a:lstStyle/>
              <a:p>
                <a:r>
                  <a:rPr lang="zh-CN" altLang="en-US" sz="1600" b="1" i="1" dirty="0" smtClean="0"/>
                  <a:t>等待信号量</a:t>
                </a:r>
                <a:endParaRPr lang="zh-CN" altLang="en-US" sz="1600" b="1" i="1" dirty="0"/>
              </a:p>
            </p:txBody>
          </p:sp>
        </p:grpSp>
        <p:sp>
          <p:nvSpPr>
            <p:cNvPr id="38" name="文本框 37"/>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endParaRPr lang="zh-CN" altLang="en-US" i="1" dirty="0"/>
            </a:p>
          </p:txBody>
        </p:sp>
        <p:sp>
          <p:nvSpPr>
            <p:cNvPr id="39" name="文本框 38"/>
            <p:cNvSpPr txBox="1"/>
            <p:nvPr/>
          </p:nvSpPr>
          <p:spPr>
            <a:xfrm>
              <a:off x="1498104" y="3220303"/>
              <a:ext cx="1629104" cy="369332"/>
            </a:xfrm>
            <a:prstGeom prst="rect">
              <a:avLst/>
            </a:prstGeom>
            <a:noFill/>
          </p:spPr>
          <p:txBody>
            <a:bodyPr wrap="square" rtlCol="0">
              <a:spAutoFit/>
            </a:bodyPr>
            <a:lstStyle/>
            <a:p>
              <a:r>
                <a:rPr lang="zh-CN" altLang="en-US" i="1" dirty="0" smtClean="0"/>
                <a:t>任务</a:t>
              </a:r>
              <a:r>
                <a:rPr lang="en-US" altLang="zh-CN" i="1" dirty="0" smtClean="0"/>
                <a:t>2</a:t>
              </a:r>
              <a:endParaRPr lang="zh-CN" altLang="en-US" i="1" dirty="0"/>
            </a:p>
          </p:txBody>
        </p:sp>
        <p:sp>
          <p:nvSpPr>
            <p:cNvPr id="42" name="文本框 41"/>
            <p:cNvSpPr txBox="1"/>
            <p:nvPr/>
          </p:nvSpPr>
          <p:spPr>
            <a:xfrm>
              <a:off x="1485904" y="3682532"/>
              <a:ext cx="954357" cy="369332"/>
            </a:xfrm>
            <a:prstGeom prst="rect">
              <a:avLst/>
            </a:prstGeom>
            <a:noFill/>
          </p:spPr>
          <p:txBody>
            <a:bodyPr wrap="square" rtlCol="0">
              <a:spAutoFit/>
            </a:bodyPr>
            <a:lstStyle/>
            <a:p>
              <a:r>
                <a:rPr lang="zh-CN" altLang="en-US" i="1" dirty="0" smtClean="0"/>
                <a:t>任务</a:t>
              </a:r>
              <a:r>
                <a:rPr lang="en-US" altLang="zh-CN" i="1" dirty="0"/>
                <a:t>3</a:t>
              </a:r>
              <a:endParaRPr lang="zh-CN" altLang="en-US" i="1" dirty="0"/>
            </a:p>
          </p:txBody>
        </p:sp>
      </p:grpSp>
      <p:grpSp>
        <p:nvGrpSpPr>
          <p:cNvPr id="43" name="组合 42"/>
          <p:cNvGrpSpPr/>
          <p:nvPr/>
        </p:nvGrpSpPr>
        <p:grpSpPr>
          <a:xfrm>
            <a:off x="85268" y="2972585"/>
            <a:ext cx="3075880" cy="878296"/>
            <a:chOff x="51328" y="2776240"/>
            <a:chExt cx="3075880" cy="878296"/>
          </a:xfrm>
        </p:grpSpPr>
        <p:grpSp>
          <p:nvGrpSpPr>
            <p:cNvPr id="46" name="组合 45"/>
            <p:cNvGrpSpPr/>
            <p:nvPr/>
          </p:nvGrpSpPr>
          <p:grpSpPr>
            <a:xfrm>
              <a:off x="51328" y="2854184"/>
              <a:ext cx="1399425" cy="800352"/>
              <a:chOff x="51328" y="2854184"/>
              <a:chExt cx="1399425" cy="800352"/>
            </a:xfrm>
          </p:grpSpPr>
          <p:sp>
            <p:nvSpPr>
              <p:cNvPr id="52" name="左大括号 51"/>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文本框 52"/>
              <p:cNvSpPr txBox="1"/>
              <p:nvPr/>
            </p:nvSpPr>
            <p:spPr>
              <a:xfrm>
                <a:off x="51328" y="2929340"/>
                <a:ext cx="1061658" cy="584775"/>
              </a:xfrm>
              <a:prstGeom prst="rect">
                <a:avLst/>
              </a:prstGeom>
              <a:noFill/>
            </p:spPr>
            <p:txBody>
              <a:bodyPr wrap="square" rtlCol="0">
                <a:spAutoFit/>
              </a:bodyPr>
              <a:lstStyle/>
              <a:p>
                <a:r>
                  <a:rPr lang="zh-CN" altLang="en-US" sz="1600" b="1" i="1" dirty="0" smtClean="0"/>
                  <a:t>等待互斥信号量</a:t>
                </a:r>
                <a:endParaRPr lang="zh-CN" altLang="en-US" sz="1600" b="1" i="1" dirty="0"/>
              </a:p>
            </p:txBody>
          </p:sp>
        </p:grpSp>
        <p:sp>
          <p:nvSpPr>
            <p:cNvPr id="49" name="文本框 48"/>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grpSp>
        <p:nvGrpSpPr>
          <p:cNvPr id="54" name="组合 53"/>
          <p:cNvGrpSpPr/>
          <p:nvPr/>
        </p:nvGrpSpPr>
        <p:grpSpPr>
          <a:xfrm>
            <a:off x="165398" y="4023682"/>
            <a:ext cx="3013232" cy="878296"/>
            <a:chOff x="113976" y="2776240"/>
            <a:chExt cx="3013232" cy="878296"/>
          </a:xfrm>
        </p:grpSpPr>
        <p:grpSp>
          <p:nvGrpSpPr>
            <p:cNvPr id="55" name="组合 54"/>
            <p:cNvGrpSpPr/>
            <p:nvPr/>
          </p:nvGrpSpPr>
          <p:grpSpPr>
            <a:xfrm>
              <a:off x="113976" y="2854184"/>
              <a:ext cx="1336777" cy="800352"/>
              <a:chOff x="113976" y="2854184"/>
              <a:chExt cx="1336777" cy="800352"/>
            </a:xfrm>
          </p:grpSpPr>
          <p:sp>
            <p:nvSpPr>
              <p:cNvPr id="57" name="左大括号 56"/>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文本框 57"/>
              <p:cNvSpPr txBox="1"/>
              <p:nvPr/>
            </p:nvSpPr>
            <p:spPr>
              <a:xfrm>
                <a:off x="113976" y="2916214"/>
                <a:ext cx="1091527" cy="584775"/>
              </a:xfrm>
              <a:prstGeom prst="rect">
                <a:avLst/>
              </a:prstGeom>
              <a:noFill/>
            </p:spPr>
            <p:txBody>
              <a:bodyPr wrap="square" rtlCol="0">
                <a:spAutoFit/>
              </a:bodyPr>
              <a:lstStyle/>
              <a:p>
                <a:r>
                  <a:rPr lang="zh-CN" altLang="en-US" sz="1600" b="1" i="1" dirty="0" smtClean="0"/>
                  <a:t>等待信号邮箱</a:t>
                </a:r>
                <a:endParaRPr lang="zh-CN" altLang="en-US" sz="1600" b="1" i="1" dirty="0"/>
              </a:p>
            </p:txBody>
          </p:sp>
        </p:grpSp>
        <p:sp>
          <p:nvSpPr>
            <p:cNvPr id="56" name="文本框 55"/>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grpSp>
        <p:nvGrpSpPr>
          <p:cNvPr id="59" name="组合 58"/>
          <p:cNvGrpSpPr/>
          <p:nvPr/>
        </p:nvGrpSpPr>
        <p:grpSpPr>
          <a:xfrm>
            <a:off x="154825" y="5035566"/>
            <a:ext cx="3012599" cy="878296"/>
            <a:chOff x="114609" y="2776240"/>
            <a:chExt cx="3012599" cy="878296"/>
          </a:xfrm>
        </p:grpSpPr>
        <p:grpSp>
          <p:nvGrpSpPr>
            <p:cNvPr id="60" name="组合 59"/>
            <p:cNvGrpSpPr/>
            <p:nvPr/>
          </p:nvGrpSpPr>
          <p:grpSpPr>
            <a:xfrm>
              <a:off x="114609" y="2854184"/>
              <a:ext cx="1336144" cy="800352"/>
              <a:chOff x="114609" y="2854184"/>
              <a:chExt cx="1336144" cy="800352"/>
            </a:xfrm>
          </p:grpSpPr>
          <p:sp>
            <p:nvSpPr>
              <p:cNvPr id="62" name="左大括号 61"/>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文本框 62"/>
              <p:cNvSpPr txBox="1"/>
              <p:nvPr/>
            </p:nvSpPr>
            <p:spPr>
              <a:xfrm>
                <a:off x="114609" y="2942301"/>
                <a:ext cx="992946" cy="584775"/>
              </a:xfrm>
              <a:prstGeom prst="rect">
                <a:avLst/>
              </a:prstGeom>
              <a:noFill/>
            </p:spPr>
            <p:txBody>
              <a:bodyPr wrap="square" rtlCol="0">
                <a:spAutoFit/>
              </a:bodyPr>
              <a:lstStyle/>
              <a:p>
                <a:r>
                  <a:rPr lang="zh-CN" altLang="en-US" sz="1600" b="1" i="1" dirty="0" smtClean="0"/>
                  <a:t>等待信号队列</a:t>
                </a:r>
                <a:endParaRPr lang="zh-CN" altLang="en-US" sz="1600" b="1" i="1" dirty="0"/>
              </a:p>
            </p:txBody>
          </p:sp>
        </p:grpSp>
        <p:sp>
          <p:nvSpPr>
            <p:cNvPr id="61" name="文本框 60"/>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grpSp>
        <p:nvGrpSpPr>
          <p:cNvPr id="64" name="组合 63"/>
          <p:cNvGrpSpPr/>
          <p:nvPr/>
        </p:nvGrpSpPr>
        <p:grpSpPr>
          <a:xfrm>
            <a:off x="154825" y="5958283"/>
            <a:ext cx="2975551" cy="878296"/>
            <a:chOff x="151657" y="2776240"/>
            <a:chExt cx="2975551" cy="878296"/>
          </a:xfrm>
        </p:grpSpPr>
        <p:grpSp>
          <p:nvGrpSpPr>
            <p:cNvPr id="65" name="组合 64"/>
            <p:cNvGrpSpPr/>
            <p:nvPr/>
          </p:nvGrpSpPr>
          <p:grpSpPr>
            <a:xfrm>
              <a:off x="151657" y="2854184"/>
              <a:ext cx="1299096" cy="800352"/>
              <a:chOff x="151657" y="2854184"/>
              <a:chExt cx="1299096" cy="800352"/>
            </a:xfrm>
          </p:grpSpPr>
          <p:sp>
            <p:nvSpPr>
              <p:cNvPr id="67" name="左大括号 66"/>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文本框 67"/>
              <p:cNvSpPr txBox="1"/>
              <p:nvPr/>
            </p:nvSpPr>
            <p:spPr>
              <a:xfrm>
                <a:off x="151657" y="2892627"/>
                <a:ext cx="947394" cy="584775"/>
              </a:xfrm>
              <a:prstGeom prst="rect">
                <a:avLst/>
              </a:prstGeom>
              <a:noFill/>
            </p:spPr>
            <p:txBody>
              <a:bodyPr wrap="square" rtlCol="0">
                <a:spAutoFit/>
              </a:bodyPr>
              <a:lstStyle/>
              <a:p>
                <a:r>
                  <a:rPr lang="zh-CN" altLang="en-US" sz="1600" b="1" i="1" dirty="0" smtClean="0"/>
                  <a:t>等待信号量集</a:t>
                </a:r>
                <a:endParaRPr lang="zh-CN" altLang="en-US" sz="1600" b="1" i="1" dirty="0"/>
              </a:p>
            </p:txBody>
          </p:sp>
        </p:grpSp>
        <p:sp>
          <p:nvSpPr>
            <p:cNvPr id="66" name="文本框 65"/>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sp>
        <p:nvSpPr>
          <p:cNvPr id="24" name="右大括号 23"/>
          <p:cNvSpPr/>
          <p:nvPr/>
        </p:nvSpPr>
        <p:spPr>
          <a:xfrm>
            <a:off x="2346596" y="1239764"/>
            <a:ext cx="428135" cy="5518388"/>
          </a:xfrm>
          <a:prstGeom prst="rightBrace">
            <a:avLst>
              <a:gd name="adj1" fmla="val 8333"/>
              <a:gd name="adj2" fmla="val 37620"/>
            </a:avLst>
          </a:prstGeom>
          <a:ln w="1905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16696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文本框 3"/>
          <p:cNvSpPr txBox="1"/>
          <p:nvPr/>
        </p:nvSpPr>
        <p:spPr>
          <a:xfrm>
            <a:off x="838200" y="1880789"/>
            <a:ext cx="10515600" cy="1754326"/>
          </a:xfrm>
          <a:prstGeom prst="rect">
            <a:avLst/>
          </a:prstGeom>
          <a:noFill/>
        </p:spPr>
        <p:txBody>
          <a:bodyPr wrap="square" rtlCol="0">
            <a:spAutoFit/>
          </a:bodyPr>
          <a:lstStyle/>
          <a:p>
            <a:pPr>
              <a:lnSpc>
                <a:spcPct val="150000"/>
              </a:lnSpc>
            </a:pPr>
            <a:r>
              <a:rPr lang="en-US" altLang="zh-CN" dirty="0" err="1" smtClean="0"/>
              <a:t>Ucos</a:t>
            </a:r>
            <a:r>
              <a:rPr lang="en-US" altLang="zh-CN" dirty="0" smtClean="0"/>
              <a:t>-II </a:t>
            </a:r>
            <a:r>
              <a:rPr lang="zh-CN" altLang="en-US" dirty="0" smtClean="0"/>
              <a:t>将</a:t>
            </a:r>
            <a:r>
              <a:rPr lang="zh-CN" altLang="en-US" b="1" dirty="0">
                <a:solidFill>
                  <a:schemeClr val="accent1"/>
                </a:solidFill>
              </a:rPr>
              <a:t>等待资源和</a:t>
            </a:r>
            <a:r>
              <a:rPr lang="en-US" altLang="zh-CN" b="1" dirty="0">
                <a:solidFill>
                  <a:schemeClr val="accent1"/>
                </a:solidFill>
              </a:rPr>
              <a:t>CPU</a:t>
            </a:r>
            <a:r>
              <a:rPr lang="zh-CN" altLang="en-US" b="1" dirty="0" smtClean="0">
                <a:solidFill>
                  <a:schemeClr val="accent1"/>
                </a:solidFill>
              </a:rPr>
              <a:t>状态</a:t>
            </a:r>
            <a:r>
              <a:rPr lang="zh-CN" altLang="en-US" dirty="0" smtClean="0"/>
              <a:t>、</a:t>
            </a:r>
            <a:r>
              <a:rPr lang="zh-CN" altLang="en-US" b="1" dirty="0">
                <a:solidFill>
                  <a:schemeClr val="accent1"/>
                </a:solidFill>
              </a:rPr>
              <a:t>等待</a:t>
            </a:r>
            <a:r>
              <a:rPr lang="en-US" altLang="zh-CN" b="1" dirty="0">
                <a:solidFill>
                  <a:schemeClr val="accent1"/>
                </a:solidFill>
              </a:rPr>
              <a:t>CPU</a:t>
            </a:r>
            <a:r>
              <a:rPr lang="zh-CN" altLang="en-US" b="1" dirty="0" smtClean="0">
                <a:solidFill>
                  <a:schemeClr val="accent1"/>
                </a:solidFill>
              </a:rPr>
              <a:t>状态</a:t>
            </a:r>
            <a:r>
              <a:rPr lang="zh-CN" altLang="en-US" dirty="0" smtClean="0"/>
              <a:t>的任务划分为不同的区域。这样内核就不需要判断最高优先级的任务是不是出于</a:t>
            </a:r>
            <a:r>
              <a:rPr lang="zh-CN" altLang="en-US" b="1" dirty="0">
                <a:solidFill>
                  <a:schemeClr val="accent1"/>
                </a:solidFill>
              </a:rPr>
              <a:t>等待资源和</a:t>
            </a:r>
            <a:r>
              <a:rPr lang="en-US" altLang="zh-CN" b="1" dirty="0">
                <a:solidFill>
                  <a:schemeClr val="accent1"/>
                </a:solidFill>
              </a:rPr>
              <a:t>CPU</a:t>
            </a:r>
            <a:r>
              <a:rPr lang="zh-CN" altLang="en-US" b="1" dirty="0" smtClean="0">
                <a:solidFill>
                  <a:schemeClr val="accent1"/>
                </a:solidFill>
              </a:rPr>
              <a:t>状态</a:t>
            </a:r>
            <a:r>
              <a:rPr lang="zh-CN" altLang="en-US" dirty="0" smtClean="0"/>
              <a:t>了</a:t>
            </a:r>
            <a:endParaRPr lang="en-US" altLang="zh-CN" dirty="0" smtClean="0"/>
          </a:p>
          <a:p>
            <a:pPr marL="285750" indent="-285750">
              <a:lnSpc>
                <a:spcPct val="150000"/>
              </a:lnSpc>
              <a:buFont typeface="Arial" panose="020B0604020202020204" pitchFamily="34" charset="0"/>
              <a:buChar char="•"/>
            </a:pPr>
            <a:r>
              <a:rPr lang="en-US" altLang="zh-CN" dirty="0" smtClean="0"/>
              <a:t>CPU</a:t>
            </a:r>
            <a:r>
              <a:rPr lang="zh-CN" altLang="en-US" dirty="0" smtClean="0"/>
              <a:t>只从</a:t>
            </a:r>
            <a:r>
              <a:rPr lang="zh-CN" altLang="en-US" b="1" dirty="0">
                <a:solidFill>
                  <a:schemeClr val="accent1"/>
                </a:solidFill>
              </a:rPr>
              <a:t>等待</a:t>
            </a:r>
            <a:r>
              <a:rPr lang="en-US" altLang="zh-CN" b="1" dirty="0">
                <a:solidFill>
                  <a:schemeClr val="accent1"/>
                </a:solidFill>
              </a:rPr>
              <a:t>CPU</a:t>
            </a:r>
            <a:r>
              <a:rPr lang="zh-CN" altLang="en-US" b="1" dirty="0" smtClean="0">
                <a:solidFill>
                  <a:schemeClr val="accent1"/>
                </a:solidFill>
              </a:rPr>
              <a:t>状态</a:t>
            </a:r>
            <a:r>
              <a:rPr lang="zh-CN" altLang="en-US" dirty="0" smtClean="0"/>
              <a:t>的区域中挑选任务执行，</a:t>
            </a:r>
            <a:endParaRPr lang="en-US" altLang="zh-CN" dirty="0" smtClean="0"/>
          </a:p>
          <a:p>
            <a:pPr marL="285750" indent="-285750">
              <a:lnSpc>
                <a:spcPct val="150000"/>
              </a:lnSpc>
              <a:buFont typeface="Arial" panose="020B0604020202020204" pitchFamily="34" charset="0"/>
              <a:buChar char="•"/>
            </a:pPr>
            <a:r>
              <a:rPr lang="zh-CN" altLang="en-US" dirty="0" smtClean="0"/>
              <a:t>资源到来时，内核自动将任务从一个区域</a:t>
            </a:r>
            <a:r>
              <a:rPr lang="en-US" altLang="zh-CN" b="1" dirty="0">
                <a:solidFill>
                  <a:schemeClr val="accent1"/>
                </a:solidFill>
              </a:rPr>
              <a:t>(</a:t>
            </a:r>
            <a:r>
              <a:rPr lang="zh-CN" altLang="en-US" b="1" dirty="0">
                <a:solidFill>
                  <a:schemeClr val="accent1"/>
                </a:solidFill>
              </a:rPr>
              <a:t>等待资源和</a:t>
            </a:r>
            <a:r>
              <a:rPr lang="en-US" altLang="zh-CN" b="1" dirty="0">
                <a:solidFill>
                  <a:schemeClr val="accent1"/>
                </a:solidFill>
              </a:rPr>
              <a:t>CPU</a:t>
            </a:r>
            <a:r>
              <a:rPr lang="zh-CN" altLang="en-US" b="1" dirty="0" smtClean="0">
                <a:solidFill>
                  <a:schemeClr val="accent1"/>
                </a:solidFill>
              </a:rPr>
              <a:t>状态</a:t>
            </a:r>
            <a:r>
              <a:rPr lang="en-US" altLang="zh-CN" b="1" dirty="0" smtClean="0">
                <a:solidFill>
                  <a:schemeClr val="accent1"/>
                </a:solidFill>
              </a:rPr>
              <a:t>)</a:t>
            </a:r>
            <a:r>
              <a:rPr lang="zh-CN" altLang="en-US" dirty="0" smtClean="0"/>
              <a:t>调到另一个区域</a:t>
            </a:r>
            <a:r>
              <a:rPr lang="en-US" altLang="zh-CN" b="1" dirty="0" smtClean="0">
                <a:solidFill>
                  <a:schemeClr val="accent1"/>
                </a:solidFill>
              </a:rPr>
              <a:t>(</a:t>
            </a:r>
            <a:r>
              <a:rPr lang="zh-CN" altLang="en-US" b="1" dirty="0">
                <a:solidFill>
                  <a:schemeClr val="accent1"/>
                </a:solidFill>
              </a:rPr>
              <a:t>等待</a:t>
            </a:r>
            <a:r>
              <a:rPr lang="en-US" altLang="zh-CN" b="1" dirty="0">
                <a:solidFill>
                  <a:schemeClr val="accent1"/>
                </a:solidFill>
              </a:rPr>
              <a:t>CPU</a:t>
            </a:r>
            <a:r>
              <a:rPr lang="zh-CN" altLang="en-US" b="1" dirty="0">
                <a:solidFill>
                  <a:schemeClr val="accent1"/>
                </a:solidFill>
              </a:rPr>
              <a:t>状态</a:t>
            </a:r>
            <a:r>
              <a:rPr lang="en-US" altLang="zh-CN" b="1" dirty="0" smtClean="0">
                <a:solidFill>
                  <a:schemeClr val="accent1"/>
                </a:solidFill>
              </a:rPr>
              <a:t>)</a:t>
            </a:r>
            <a:endParaRPr lang="en-US" altLang="zh-CN" dirty="0"/>
          </a:p>
        </p:txBody>
      </p:sp>
      <p:sp>
        <p:nvSpPr>
          <p:cNvPr id="3" name="文本框 2"/>
          <p:cNvSpPr txBox="1"/>
          <p:nvPr/>
        </p:nvSpPr>
        <p:spPr>
          <a:xfrm>
            <a:off x="3791943" y="3804638"/>
            <a:ext cx="5202621" cy="465640"/>
          </a:xfrm>
          <a:prstGeom prst="rect">
            <a:avLst/>
          </a:prstGeom>
          <a:noFill/>
        </p:spPr>
        <p:txBody>
          <a:bodyPr wrap="square" rtlCol="0">
            <a:spAutoFit/>
          </a:bodyPr>
          <a:lstStyle/>
          <a:p>
            <a:pPr>
              <a:lnSpc>
                <a:spcPct val="150000"/>
              </a:lnSpc>
            </a:pPr>
            <a:r>
              <a:rPr lang="zh-CN" altLang="en-US" dirty="0" smtClean="0"/>
              <a:t>但是节拍服务函数同时管理这两块区域</a:t>
            </a:r>
          </a:p>
        </p:txBody>
      </p:sp>
      <p:grpSp>
        <p:nvGrpSpPr>
          <p:cNvPr id="12" name="组合 11"/>
          <p:cNvGrpSpPr/>
          <p:nvPr/>
        </p:nvGrpSpPr>
        <p:grpSpPr>
          <a:xfrm>
            <a:off x="9392613" y="5048948"/>
            <a:ext cx="2522483" cy="1135118"/>
            <a:chOff x="8429297" y="5360275"/>
            <a:chExt cx="2522483" cy="1135118"/>
          </a:xfrm>
        </p:grpSpPr>
        <p:sp>
          <p:nvSpPr>
            <p:cNvPr id="7" name="椭圆 6"/>
            <p:cNvSpPr/>
            <p:nvPr/>
          </p:nvSpPr>
          <p:spPr>
            <a:xfrm>
              <a:off x="8429297" y="5360275"/>
              <a:ext cx="2522483" cy="113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965325" y="5695014"/>
              <a:ext cx="1702676" cy="465640"/>
            </a:xfrm>
            <a:prstGeom prst="rect">
              <a:avLst/>
            </a:prstGeom>
            <a:noFill/>
          </p:spPr>
          <p:txBody>
            <a:bodyPr wrap="square" rtlCol="0">
              <a:spAutoFit/>
            </a:bodyPr>
            <a:lstStyle/>
            <a:p>
              <a:pPr>
                <a:lnSpc>
                  <a:spcPct val="150000"/>
                </a:lnSpc>
              </a:pPr>
              <a:r>
                <a:rPr lang="zh-CN" altLang="en-US" dirty="0" smtClean="0"/>
                <a:t>睡眠</a:t>
              </a:r>
            </a:p>
          </p:txBody>
        </p:sp>
      </p:grpSp>
      <p:grpSp>
        <p:nvGrpSpPr>
          <p:cNvPr id="21" name="组合 20"/>
          <p:cNvGrpSpPr/>
          <p:nvPr/>
        </p:nvGrpSpPr>
        <p:grpSpPr>
          <a:xfrm>
            <a:off x="1239915" y="4270278"/>
            <a:ext cx="7879460" cy="2531827"/>
            <a:chOff x="1313487" y="4463816"/>
            <a:chExt cx="7879460" cy="2531827"/>
          </a:xfrm>
        </p:grpSpPr>
        <p:sp>
          <p:nvSpPr>
            <p:cNvPr id="18" name="圆角矩形 17"/>
            <p:cNvSpPr/>
            <p:nvPr/>
          </p:nvSpPr>
          <p:spPr>
            <a:xfrm>
              <a:off x="1313487" y="4463816"/>
              <a:ext cx="7879460" cy="25318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20644890">
              <a:off x="1445172" y="4714898"/>
              <a:ext cx="5644055" cy="2029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923393" y="5496910"/>
              <a:ext cx="2522483" cy="1135118"/>
              <a:chOff x="1923393" y="5496910"/>
              <a:chExt cx="2522483" cy="1135118"/>
            </a:xfrm>
          </p:grpSpPr>
          <p:sp>
            <p:nvSpPr>
              <p:cNvPr id="5" name="椭圆 4"/>
              <p:cNvSpPr/>
              <p:nvPr/>
            </p:nvSpPr>
            <p:spPr>
              <a:xfrm>
                <a:off x="1923393" y="5496910"/>
                <a:ext cx="2522483" cy="113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564524" y="5810045"/>
                <a:ext cx="1702676" cy="465640"/>
              </a:xfrm>
              <a:prstGeom prst="rect">
                <a:avLst/>
              </a:prstGeom>
              <a:noFill/>
            </p:spPr>
            <p:txBody>
              <a:bodyPr wrap="square" rtlCol="0">
                <a:spAutoFit/>
              </a:bodyPr>
              <a:lstStyle/>
              <a:p>
                <a:pPr>
                  <a:lnSpc>
                    <a:spcPct val="150000"/>
                  </a:lnSpc>
                </a:pPr>
                <a:r>
                  <a:rPr lang="zh-CN" altLang="en-US" dirty="0" smtClean="0"/>
                  <a:t>等待</a:t>
                </a:r>
                <a:r>
                  <a:rPr lang="en-US" altLang="zh-CN" dirty="0" smtClean="0"/>
                  <a:t>CPU</a:t>
                </a:r>
                <a:endParaRPr lang="zh-CN" altLang="en-US" dirty="0" smtClean="0"/>
              </a:p>
            </p:txBody>
          </p:sp>
        </p:grpSp>
        <p:grpSp>
          <p:nvGrpSpPr>
            <p:cNvPr id="13" name="组合 12"/>
            <p:cNvGrpSpPr/>
            <p:nvPr/>
          </p:nvGrpSpPr>
          <p:grpSpPr>
            <a:xfrm>
              <a:off x="3869120" y="4653748"/>
              <a:ext cx="2522483" cy="1135118"/>
              <a:chOff x="5023945" y="5496910"/>
              <a:chExt cx="2522483" cy="1135118"/>
            </a:xfrm>
          </p:grpSpPr>
          <p:sp>
            <p:nvSpPr>
              <p:cNvPr id="6" name="椭圆 5"/>
              <p:cNvSpPr/>
              <p:nvPr/>
            </p:nvSpPr>
            <p:spPr>
              <a:xfrm>
                <a:off x="5023945" y="5496910"/>
                <a:ext cx="2522483" cy="113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764924" y="5831649"/>
                <a:ext cx="1702676" cy="465640"/>
              </a:xfrm>
              <a:prstGeom prst="rect">
                <a:avLst/>
              </a:prstGeom>
              <a:noFill/>
            </p:spPr>
            <p:txBody>
              <a:bodyPr wrap="square" rtlCol="0">
                <a:spAutoFit/>
              </a:bodyPr>
              <a:lstStyle/>
              <a:p>
                <a:pPr>
                  <a:lnSpc>
                    <a:spcPct val="150000"/>
                  </a:lnSpc>
                </a:pPr>
                <a:r>
                  <a:rPr lang="zh-CN" altLang="en-US" dirty="0" smtClean="0"/>
                  <a:t>等待资源</a:t>
                </a:r>
              </a:p>
            </p:txBody>
          </p:sp>
        </p:grpSp>
        <p:grpSp>
          <p:nvGrpSpPr>
            <p:cNvPr id="15" name="组合 14"/>
            <p:cNvGrpSpPr/>
            <p:nvPr/>
          </p:nvGrpSpPr>
          <p:grpSpPr>
            <a:xfrm>
              <a:off x="6312775" y="5642888"/>
              <a:ext cx="2522483" cy="1135118"/>
              <a:chOff x="8429297" y="5360275"/>
              <a:chExt cx="2522483" cy="1135118"/>
            </a:xfrm>
          </p:grpSpPr>
          <p:sp>
            <p:nvSpPr>
              <p:cNvPr id="16" name="椭圆 15"/>
              <p:cNvSpPr/>
              <p:nvPr/>
            </p:nvSpPr>
            <p:spPr>
              <a:xfrm>
                <a:off x="8429297" y="5360275"/>
                <a:ext cx="2522483" cy="113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965325" y="5695014"/>
                <a:ext cx="1702676" cy="465640"/>
              </a:xfrm>
              <a:prstGeom prst="rect">
                <a:avLst/>
              </a:prstGeom>
              <a:noFill/>
            </p:spPr>
            <p:txBody>
              <a:bodyPr wrap="square" rtlCol="0">
                <a:spAutoFit/>
              </a:bodyPr>
              <a:lstStyle/>
              <a:p>
                <a:pPr>
                  <a:lnSpc>
                    <a:spcPct val="150000"/>
                  </a:lnSpc>
                </a:pPr>
                <a:r>
                  <a:rPr lang="zh-CN" altLang="en-US" dirty="0" smtClean="0"/>
                  <a:t>挂起</a:t>
                </a:r>
              </a:p>
            </p:txBody>
          </p:sp>
        </p:grpSp>
        <p:sp>
          <p:nvSpPr>
            <p:cNvPr id="19" name="文本框 18"/>
            <p:cNvSpPr txBox="1"/>
            <p:nvPr/>
          </p:nvSpPr>
          <p:spPr>
            <a:xfrm>
              <a:off x="4616012" y="5890785"/>
              <a:ext cx="763313" cy="465640"/>
            </a:xfrm>
            <a:prstGeom prst="rect">
              <a:avLst/>
            </a:prstGeom>
            <a:noFill/>
          </p:spPr>
          <p:txBody>
            <a:bodyPr wrap="square" rtlCol="0">
              <a:spAutoFit/>
            </a:bodyPr>
            <a:lstStyle/>
            <a:p>
              <a:pPr>
                <a:lnSpc>
                  <a:spcPct val="150000"/>
                </a:lnSpc>
              </a:pPr>
              <a:r>
                <a:rPr lang="zh-CN" altLang="en-US" dirty="0" smtClean="0"/>
                <a:t>节拍</a:t>
              </a:r>
            </a:p>
          </p:txBody>
        </p:sp>
        <p:sp>
          <p:nvSpPr>
            <p:cNvPr id="20" name="文本框 19"/>
            <p:cNvSpPr txBox="1"/>
            <p:nvPr/>
          </p:nvSpPr>
          <p:spPr>
            <a:xfrm>
              <a:off x="7825273" y="4786615"/>
              <a:ext cx="763313" cy="465640"/>
            </a:xfrm>
            <a:prstGeom prst="rect">
              <a:avLst/>
            </a:prstGeom>
            <a:noFill/>
          </p:spPr>
          <p:txBody>
            <a:bodyPr wrap="square" rtlCol="0">
              <a:spAutoFit/>
            </a:bodyPr>
            <a:lstStyle/>
            <a:p>
              <a:pPr>
                <a:lnSpc>
                  <a:spcPct val="150000"/>
                </a:lnSpc>
              </a:pPr>
              <a:r>
                <a:rPr lang="en-US" altLang="zh-CN" dirty="0" smtClean="0"/>
                <a:t>TCB</a:t>
              </a:r>
              <a:endParaRPr lang="zh-CN" altLang="en-US" dirty="0" smtClean="0"/>
            </a:p>
          </p:txBody>
        </p:sp>
      </p:grpSp>
    </p:spTree>
    <p:extLst>
      <p:ext uri="{BB962C8B-B14F-4D97-AF65-F5344CB8AC3E}">
        <p14:creationId xmlns:p14="http://schemas.microsoft.com/office/powerpoint/2010/main" val="242753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信号事件</a:t>
            </a:r>
            <a:endParaRPr lang="zh-CN" altLang="en-US" dirty="0"/>
          </a:p>
        </p:txBody>
      </p:sp>
      <p:sp>
        <p:nvSpPr>
          <p:cNvPr id="5" name="文本框 4"/>
          <p:cNvSpPr txBox="1"/>
          <p:nvPr/>
        </p:nvSpPr>
        <p:spPr>
          <a:xfrm>
            <a:off x="838200" y="1813977"/>
            <a:ext cx="10342179" cy="2400657"/>
          </a:xfrm>
          <a:prstGeom prst="rect">
            <a:avLst/>
          </a:prstGeom>
          <a:noFill/>
        </p:spPr>
        <p:txBody>
          <a:bodyPr wrap="square" rtlCol="0">
            <a:spAutoFit/>
          </a:bodyPr>
          <a:lstStyle/>
          <a:p>
            <a:pPr>
              <a:lnSpc>
                <a:spcPct val="150000"/>
              </a:lnSpc>
            </a:pPr>
            <a:r>
              <a:rPr lang="zh-CN" altLang="en-US" sz="2000" dirty="0" smtClean="0"/>
              <a:t>为使得信号量事件能够被所有的任务获取，必须将其定义在全局变量。为此有两种方案</a:t>
            </a:r>
            <a:endParaRPr lang="en-US" altLang="zh-CN" sz="2000" dirty="0" smtClean="0"/>
          </a:p>
          <a:p>
            <a:pPr marL="342900" indent="-342900">
              <a:lnSpc>
                <a:spcPct val="200000"/>
              </a:lnSpc>
              <a:buFont typeface="Arial" panose="020B0604020202020204" pitchFamily="34" charset="0"/>
              <a:buChar char="•"/>
            </a:pPr>
            <a:r>
              <a:rPr lang="zh-CN" altLang="en-US" sz="2000" dirty="0" smtClean="0"/>
              <a:t>提前分配事件信号量的数目，在全局定义数组。使用时</a:t>
            </a:r>
            <a:r>
              <a:rPr lang="en-US" altLang="zh-CN" sz="2000" dirty="0" smtClean="0"/>
              <a:t>create</a:t>
            </a:r>
            <a:r>
              <a:rPr lang="zh-CN" altLang="en-US" sz="2000" dirty="0" smtClean="0"/>
              <a:t>返回事件结构体，你需要一个全局结构体去接收。</a:t>
            </a:r>
            <a:endParaRPr lang="en-US" altLang="zh-CN" sz="2000" dirty="0" smtClean="0"/>
          </a:p>
          <a:p>
            <a:pPr marL="342900" indent="-342900">
              <a:lnSpc>
                <a:spcPct val="200000"/>
              </a:lnSpc>
              <a:buFont typeface="Arial" panose="020B0604020202020204" pitchFamily="34" charset="0"/>
              <a:buChar char="•"/>
            </a:pPr>
            <a:r>
              <a:rPr lang="zh-CN" altLang="en-US" sz="2000" dirty="0" smtClean="0"/>
              <a:t>你需要多少事件就在全局定义，然后将指针传入对应的</a:t>
            </a:r>
            <a:r>
              <a:rPr lang="en-US" altLang="zh-CN" sz="2000" dirty="0" smtClean="0"/>
              <a:t>create</a:t>
            </a:r>
            <a:r>
              <a:rPr lang="zh-CN" altLang="en-US" sz="2000" dirty="0" smtClean="0"/>
              <a:t>函数。返回错误信息。</a:t>
            </a:r>
            <a:endParaRPr lang="en-US" altLang="zh-CN" sz="2000" dirty="0" smtClean="0"/>
          </a:p>
        </p:txBody>
      </p:sp>
      <p:sp>
        <p:nvSpPr>
          <p:cNvPr id="3" name="文本框 2"/>
          <p:cNvSpPr txBox="1"/>
          <p:nvPr/>
        </p:nvSpPr>
        <p:spPr>
          <a:xfrm>
            <a:off x="1609617" y="5506948"/>
            <a:ext cx="9657472" cy="465640"/>
          </a:xfrm>
          <a:prstGeom prst="rect">
            <a:avLst/>
          </a:prstGeom>
          <a:noFill/>
        </p:spPr>
        <p:txBody>
          <a:bodyPr wrap="square" rtlCol="0">
            <a:spAutoFit/>
          </a:bodyPr>
          <a:lstStyle/>
          <a:p>
            <a:pPr>
              <a:lnSpc>
                <a:spcPct val="150000"/>
              </a:lnSpc>
            </a:pPr>
            <a:r>
              <a:rPr lang="zh-CN" altLang="en-US" dirty="0" smtClean="0">
                <a:solidFill>
                  <a:srgbClr val="FF0000"/>
                </a:solidFill>
              </a:rPr>
              <a:t>与此对应，任务控制块结构必须，增加一个属性，来表述任务等待的事件是什么</a:t>
            </a:r>
          </a:p>
        </p:txBody>
      </p:sp>
    </p:spTree>
    <p:extLst>
      <p:ext uri="{BB962C8B-B14F-4D97-AF65-F5344CB8AC3E}">
        <p14:creationId xmlns:p14="http://schemas.microsoft.com/office/powerpoint/2010/main" val="36197540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7620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50000"/>
          </a:lnSpc>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1716</TotalTime>
  <Words>1700</Words>
  <Application>Microsoft Office PowerPoint</Application>
  <PresentationFormat>宽屏</PresentationFormat>
  <Paragraphs>304</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华文行楷</vt:lpstr>
      <vt:lpstr>Arial</vt:lpstr>
      <vt:lpstr>Office 主题​​</vt:lpstr>
      <vt:lpstr>PowerPoint 演示文稿</vt:lpstr>
      <vt:lpstr>PowerPoint 演示文稿</vt:lpstr>
      <vt:lpstr>任务的状态分析</vt:lpstr>
      <vt:lpstr>任务控制块结构体分析</vt:lpstr>
      <vt:lpstr>关于任务的操作</vt:lpstr>
      <vt:lpstr>PowerPoint 演示文稿</vt:lpstr>
      <vt:lpstr>PowerPoint 演示文稿</vt:lpstr>
      <vt:lpstr>PowerPoint 演示文稿</vt:lpstr>
      <vt:lpstr>信号事件</vt:lpstr>
      <vt:lpstr>信号量结构(获取信号量之后不一定要释放)</vt:lpstr>
      <vt:lpstr>PowerPoint 演示文稿</vt:lpstr>
      <vt:lpstr>信号量集结构</vt:lpstr>
      <vt:lpstr>邮箱结构</vt:lpstr>
      <vt:lpstr>PowerPoint 演示文稿</vt:lpstr>
      <vt:lpstr>PowerPoint 演示文稿</vt:lpstr>
      <vt:lpstr>任务就绪表</vt:lpstr>
      <vt:lpstr>任务等待表</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pc</cp:lastModifiedBy>
  <cp:revision>151</cp:revision>
  <dcterms:created xsi:type="dcterms:W3CDTF">2019-07-18T16:13:06Z</dcterms:created>
  <dcterms:modified xsi:type="dcterms:W3CDTF">2019-08-09T13:07:08Z</dcterms:modified>
</cp:coreProperties>
</file>