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2" r:id="rId4"/>
    <p:sldId id="283" r:id="rId5"/>
    <p:sldId id="284" r:id="rId6"/>
    <p:sldId id="285" r:id="rId7"/>
    <p:sldId id="286" r:id="rId8"/>
    <p:sldId id="287" r:id="rId9"/>
    <p:sldId id="257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270" r:id="rId18"/>
    <p:sldId id="273" r:id="rId19"/>
    <p:sldId id="266" r:id="rId20"/>
    <p:sldId id="267" r:id="rId21"/>
    <p:sldId id="268" r:id="rId22"/>
    <p:sldId id="269" r:id="rId23"/>
    <p:sldId id="272" r:id="rId24"/>
    <p:sldId id="271" r:id="rId25"/>
    <p:sldId id="279" r:id="rId26"/>
    <p:sldId id="277" r:id="rId27"/>
    <p:sldId id="278" r:id="rId28"/>
    <p:sldId id="281" r:id="rId29"/>
    <p:sldId id="274" r:id="rId30"/>
    <p:sldId id="275" r:id="rId31"/>
    <p:sldId id="280" r:id="rId32"/>
    <p:sldId id="2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5E0E5F-B97D-49E9-9A19-C14FE2510E26}">
          <p14:sldIdLst>
            <p14:sldId id="256"/>
            <p14:sldId id="262"/>
          </p14:sldIdLst>
        </p14:section>
        <p14:section name="双坐标曲线绘制" id="{5C8DE7CF-CC3B-40DA-8E10-CBB3805E7820}">
          <p14:sldIdLst>
            <p14:sldId id="282"/>
            <p14:sldId id="283"/>
            <p14:sldId id="284"/>
            <p14:sldId id="285"/>
            <p14:sldId id="286"/>
            <p14:sldId id="287"/>
            <p14:sldId id="257"/>
            <p14:sldId id="258"/>
            <p14:sldId id="259"/>
          </p14:sldIdLst>
        </p14:section>
        <p14:section name="自定义函数" id="{D553DB8D-2CE7-461C-A54F-EF0745E2422C}">
          <p14:sldIdLst>
            <p14:sldId id="260"/>
          </p14:sldIdLst>
        </p14:section>
        <p14:section name="泰勒展开" id="{A89E81B1-2537-4D3B-A52B-90F1A95FF050}">
          <p14:sldIdLst>
            <p14:sldId id="261"/>
          </p14:sldIdLst>
        </p14:section>
        <p14:section name="图片读取" id="{1D70A774-BDEC-4306-AB0A-94726E320B8C}">
          <p14:sldIdLst>
            <p14:sldId id="263"/>
            <p14:sldId id="264"/>
          </p14:sldIdLst>
        </p14:section>
        <p14:section name="拟合与插值" id="{F1015C78-46EA-4FB2-A311-15B04AF82DD3}">
          <p14:sldIdLst>
            <p14:sldId id="265"/>
            <p14:sldId id="270"/>
            <p14:sldId id="273"/>
            <p14:sldId id="266"/>
            <p14:sldId id="267"/>
          </p14:sldIdLst>
        </p14:section>
        <p14:section name="动画" id="{E36EC001-3C2B-4202-A93A-93A7A2FDCB17}">
          <p14:sldIdLst>
            <p14:sldId id="268"/>
          </p14:sldIdLst>
        </p14:section>
        <p14:section name="滤波器设计" id="{230A01C4-980A-4549-B8DC-B2D43C4FC206}">
          <p14:sldIdLst>
            <p14:sldId id="269"/>
            <p14:sldId id="272"/>
          </p14:sldIdLst>
        </p14:section>
        <p14:section name="函数泛化" id="{9C1BB7F0-9939-4930-9CE4-69D6A1D5FC1B}">
          <p14:sldIdLst>
            <p14:sldId id="271"/>
          </p14:sldIdLst>
        </p14:section>
        <p14:section name="实时串口数据接收与动图显示" id="{1A20A00A-500E-41DB-9B72-9F7E9A483EFD}">
          <p14:sldIdLst>
            <p14:sldId id="279"/>
            <p14:sldId id="277"/>
            <p14:sldId id="278"/>
            <p14:sldId id="281"/>
            <p14:sldId id="274"/>
            <p14:sldId id="275"/>
            <p14:sldId id="280"/>
          </p14:sldIdLst>
        </p14:section>
        <p14:section name="arduino" id="{4B7475C4-6092-4756-86D2-7DFB9CE1AD1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0" autoAdjust="0"/>
    <p:restoredTop sz="94397" autoAdjust="0"/>
  </p:normalViewPr>
  <p:slideViewPr>
    <p:cSldViewPr snapToGrid="0">
      <p:cViewPr varScale="1">
        <p:scale>
          <a:sx n="88" d="100"/>
          <a:sy n="88" d="100"/>
        </p:scale>
        <p:origin x="426" y="120"/>
      </p:cViewPr>
      <p:guideLst/>
    </p:cSldViewPr>
  </p:slideViewPr>
  <p:outlineViewPr>
    <p:cViewPr>
      <p:scale>
        <a:sx n="25" d="100"/>
        <a:sy n="25" d="100"/>
      </p:scale>
      <p:origin x="0" y="-8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FCB1-6550-40BF-92CB-81C7EC8A25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MATLAB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技巧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98" y="330621"/>
            <a:ext cx="4561936" cy="911584"/>
          </a:xfrm>
        </p:spPr>
        <p:txBody>
          <a:bodyPr/>
          <a:lstStyle/>
          <a:p>
            <a:r>
              <a:rPr lang="zh-CN" altLang="en-US" smtClean="0"/>
              <a:t>多条曲线双坐标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93299" y="1242205"/>
            <a:ext cx="11743426" cy="4351338"/>
          </a:xfrm>
        </p:spPr>
        <p:txBody>
          <a:bodyPr>
            <a:normAutofit/>
          </a:bodyPr>
          <a:lstStyle/>
          <a:p>
            <a:r>
              <a:rPr lang="zh-CN" altLang="en-US" sz="1600" smtClean="0"/>
              <a:t>绘图，得到句柄，属性对象</a:t>
            </a:r>
            <a:endParaRPr lang="en-US" altLang="zh-CN" sz="1600" smtClean="0"/>
          </a:p>
          <a:p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H2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plotyy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tor_left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';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tor_right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'],</a:t>
            </a:r>
            <a:r>
              <a:rPr lang="en-US" altLang="zh-CN" sz="1600" smtClean="0">
                <a:solidFill>
                  <a:srgbClr val="B5890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smtClean="0">
                <a:solidFill>
                  <a:srgbClr val="2AA198"/>
                </a:solidFill>
                <a:latin typeface="Consolas" panose="020B0609020204030204" pitchFamily="49" charset="0"/>
              </a:rPr>
              <a:t>0.1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degree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degree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control_degree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'plot'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smtClean="0">
                <a:solidFill>
                  <a:srgbClr val="00404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H</a:t>
            </a:r>
            <a:r>
              <a:rPr lang="zh-CN" altLang="en-US" sz="1600" i="1">
                <a:solidFill>
                  <a:srgbClr val="004040"/>
                </a:solidFill>
                <a:latin typeface="Consolas" panose="020B0609020204030204" pitchFamily="49" charset="0"/>
              </a:rPr>
              <a:t>代表曲线，</a:t>
            </a:r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AX</a:t>
            </a:r>
            <a:r>
              <a:rPr lang="zh-CN" altLang="en-US" sz="1600" i="1">
                <a:solidFill>
                  <a:srgbClr val="004040"/>
                </a:solidFill>
                <a:latin typeface="Consolas" panose="020B0609020204030204" pitchFamily="49" charset="0"/>
              </a:rPr>
              <a:t>代表坐标。 </a:t>
            </a:r>
            <a:endParaRPr lang="zh-CN" altLang="en-US" sz="1600" smtClean="0">
              <a:effectLst/>
            </a:endParaRPr>
          </a:p>
          <a:p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7" y="2257306"/>
            <a:ext cx="1891522" cy="20266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66" y="2260586"/>
            <a:ext cx="2414699" cy="2023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582" y="2191108"/>
            <a:ext cx="2707511" cy="36335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898" y="2191108"/>
            <a:ext cx="2509887" cy="3493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127" y="4718649"/>
            <a:ext cx="385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针对，</a:t>
            </a:r>
            <a:r>
              <a:rPr lang="en-US" altLang="zh-CN" smtClean="0"/>
              <a:t>Line</a:t>
            </a:r>
            <a:r>
              <a:rPr lang="zh-CN" altLang="en-US" smtClean="0"/>
              <a:t>数组，可以直接</a:t>
            </a:r>
            <a:r>
              <a:rPr lang="en-US" altLang="zh-CN" smtClean="0"/>
              <a:t>set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zh-CN" altLang="en-US" smtClean="0"/>
              <a:t>针对，</a:t>
            </a:r>
            <a:r>
              <a:rPr lang="en-US" altLang="zh-CN" smtClean="0"/>
              <a:t>Axes</a:t>
            </a:r>
            <a:r>
              <a:rPr lang="zh-CN" altLang="en-US" smtClean="0"/>
              <a:t>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7" y="0"/>
            <a:ext cx="10515600" cy="557901"/>
          </a:xfrm>
        </p:spPr>
        <p:txBody>
          <a:bodyPr>
            <a:noAutofit/>
          </a:bodyPr>
          <a:lstStyle/>
          <a:p>
            <a:r>
              <a:rPr lang="zh-CN" altLang="en-US" sz="1800" smtClean="0"/>
              <a:t>利用句柄设置属性，注意观察句柄是数组（</a:t>
            </a:r>
            <a:r>
              <a:rPr lang="zh-CN" altLang="en-US" sz="1800" b="1" smtClean="0">
                <a:solidFill>
                  <a:srgbClr val="FF0000"/>
                </a:solidFill>
              </a:rPr>
              <a:t>在工作界面输入看看</a:t>
            </a:r>
            <a:r>
              <a:rPr lang="zh-CN" altLang="en-US" sz="1800" smtClean="0"/>
              <a:t>），需要下标选中特定的曲线才能修改。</a:t>
            </a: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452" y="434133"/>
            <a:ext cx="10515600" cy="6377828"/>
          </a:xfrm>
        </p:spPr>
        <p:txBody>
          <a:bodyPr>
            <a:noAutofit/>
          </a:bodyPr>
          <a:lstStyle/>
          <a:p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% set axial limitation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zh-CN" sz="16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B5890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'ylim'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3.6e4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3.8e4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]);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'ylim'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,[-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altLang="zh-CN" sz="1600" smtClean="0">
              <a:effectLst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axial labels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'Ylabel'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'Torque'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'Ylabel'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'Degree'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smtClean="0">
              <a:effectLst/>
            </a:endParaRPr>
          </a:p>
          <a:p>
            <a:endParaRPr lang="en-US" altLang="zh-CN" sz="1600" smtClean="0"/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curves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'-.'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60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legends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'left hip torque'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'right hip torque'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设置图标的属性</a:t>
            </a:r>
            <a:r>
              <a:rPr lang="zh-CN" altLang="en-US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smtClean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'hip adduction degree'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'base'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'control degree'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CN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labels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'whole process time'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altLang="zh-CN" sz="1600" smtClean="0">
              <a:effectLst/>
            </a:endParaRPr>
          </a:p>
          <a:p>
            <a:endParaRPr lang="en-US" altLang="zh-CN" sz="1600" smtClean="0">
              <a:effectLst/>
            </a:endParaRPr>
          </a:p>
          <a:p>
            <a:endParaRPr lang="en-US" altLang="zh-CN" sz="1600" smtClean="0">
              <a:effectLst/>
            </a:endParaRPr>
          </a:p>
          <a:p>
            <a:endParaRPr lang="en-US" altLang="zh-CN" sz="1600" smtClean="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5522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定义子函数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8471" y="1690688"/>
            <a:ext cx="8200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smtClean="0">
                <a:ea typeface="华文仿宋" panose="02010600040101010101" pitchFamily="2" charset="-122"/>
              </a:rPr>
              <a:t>函数</a:t>
            </a:r>
            <a:r>
              <a:rPr lang="zh-CN" altLang="zh-CN" sz="2400" b="1">
                <a:ea typeface="华文仿宋" panose="02010600040101010101" pitchFamily="2" charset="-122"/>
              </a:rPr>
              <a:t>文件</a:t>
            </a:r>
            <a:r>
              <a:rPr lang="en-US" altLang="zh-CN" sz="2400" b="1">
                <a:ea typeface="Calibri" panose="020F0502020204030204" pitchFamily="34" charset="0"/>
              </a:rPr>
              <a:t>+</a:t>
            </a:r>
            <a:r>
              <a:rPr lang="zh-CN" altLang="zh-CN" sz="2400" b="1">
                <a:ea typeface="华文仿宋" panose="02010600040101010101" pitchFamily="2" charset="-122"/>
              </a:rPr>
              <a:t>子函数（子函数只能在该文件内调用）</a:t>
            </a:r>
          </a:p>
          <a:p>
            <a:r>
              <a:rPr lang="zh-CN" altLang="zh-CN" sz="2400" b="1">
                <a:ea typeface="华文仿宋" panose="02010600040101010101" pitchFamily="2" charset="-122"/>
              </a:rPr>
              <a:t>函数文件</a:t>
            </a:r>
            <a:r>
              <a:rPr lang="en-US" altLang="zh-CN" sz="2400" b="1">
                <a:ea typeface="Calibri" panose="020F0502020204030204" pitchFamily="34" charset="0"/>
              </a:rPr>
              <a:t>+</a:t>
            </a:r>
            <a:r>
              <a:rPr lang="zh-CN" altLang="zh-CN" sz="2400" b="1">
                <a:ea typeface="华文仿宋" panose="02010600040101010101" pitchFamily="2" charset="-122"/>
              </a:rPr>
              <a:t>调用命令文件</a:t>
            </a:r>
          </a:p>
          <a:p>
            <a:r>
              <a:rPr lang="zh-CN" altLang="zh-CN" sz="2400" b="1">
                <a:ea typeface="华文仿宋" panose="02010600040101010101" pitchFamily="2" charset="-122"/>
              </a:rPr>
              <a:t>匿名函数</a:t>
            </a:r>
            <a:r>
              <a:rPr lang="en-US" altLang="zh-CN" sz="2400" b="1">
                <a:ea typeface="华文仿宋" panose="02010600040101010101" pitchFamily="2" charset="-122"/>
              </a:rPr>
              <a:t> f=@(x) x</a:t>
            </a:r>
            <a:r>
              <a:rPr lang="zh-CN" altLang="zh-CN" sz="2400" b="1">
                <a:ea typeface="华文仿宋" panose="02010600040101010101" pitchFamily="2" charset="-122"/>
              </a:rPr>
              <a:t>的表达式</a:t>
            </a:r>
          </a:p>
          <a:p>
            <a:r>
              <a:rPr lang="en-US" altLang="zh-CN" sz="2400" b="1">
                <a:ea typeface="华文仿宋" panose="02010600040101010101" pitchFamily="2" charset="-122"/>
              </a:rPr>
              <a:t>Syms+subs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72" y="0"/>
            <a:ext cx="5372353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8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1450" y="193840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f=@(x) log(1+x);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ezplot(f)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y = taylor(f,x,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'ExpansionPoint'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,0,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'order'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,50)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ezplot(y)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axis([-2,2,-20,20])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58" y="1397479"/>
            <a:ext cx="5512281" cy="32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图片读取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1928027"/>
            <a:ext cx="104897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%% raw文件读取</a:t>
            </a:r>
          </a:p>
          <a:p>
            <a:r>
              <a:rPr lang="zh-CN" altLang="en-US"/>
              <a:t>filename = ('C:\Users\zju\Desktop\Data_Report\Recon_Phantom_1024_Rotate_400_400.raw')</a:t>
            </a:r>
          </a:p>
          <a:p>
            <a:r>
              <a:rPr lang="zh-CN" altLang="en-US"/>
              <a:t>fid = fopen(filename,'rb');</a:t>
            </a:r>
          </a:p>
          <a:p>
            <a:r>
              <a:rPr lang="zh-CN" altLang="en-US"/>
              <a:t>img = fread(fid,400*400,'float32');%得到列向量的数据，之后需要reshape一下</a:t>
            </a:r>
          </a:p>
          <a:p>
            <a:r>
              <a:rPr lang="zh-CN" altLang="en-US"/>
              <a:t>fclose(fid);</a:t>
            </a:r>
          </a:p>
          <a:p>
            <a:r>
              <a:rPr lang="zh-CN" altLang="en-US"/>
              <a:t>% figure</a:t>
            </a:r>
          </a:p>
          <a:p>
            <a:r>
              <a:rPr lang="zh-CN" altLang="en-US"/>
              <a:t>% imshow(reshape(img,[400,400]),[0.053,0.063])%读取0.058的纹理，窗长0.01</a:t>
            </a:r>
          </a:p>
          <a:p>
            <a:r>
              <a:rPr lang="zh-CN" altLang="en-US"/>
              <a:t>imshow(reshape(img,[400,400]),[0.023,0.029])</a:t>
            </a:r>
          </a:p>
          <a:p>
            <a:endParaRPr lang="zh-CN" altLang="en-US"/>
          </a:p>
          <a:p>
            <a:r>
              <a:rPr lang="zh-CN" altLang="en-US"/>
              <a:t>%% dicom文件读取</a:t>
            </a:r>
          </a:p>
          <a:p>
            <a:r>
              <a:rPr lang="zh-CN" altLang="en-US"/>
              <a:t>filename = ('C:\Users\zju\Desktop\Data_Report\CT.2732296.1.dcm')</a:t>
            </a:r>
          </a:p>
          <a:p>
            <a:r>
              <a:rPr lang="zh-CN" altLang="en-US"/>
              <a:t>fid = double(dicomread(filename));</a:t>
            </a:r>
          </a:p>
          <a:p>
            <a:r>
              <a:rPr lang="zh-CN" altLang="en-US"/>
              <a:t>imshow(fid,[212, 1112])  %index = [24, 2226]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8520" y="117693"/>
            <a:ext cx="109535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%% ct文件读取</a:t>
            </a:r>
          </a:p>
          <a:p>
            <a:r>
              <a:rPr lang="zh-CN" altLang="en-US"/>
              <a:t>filename='C:\Users\zju\Desktop\Data_Report\Slice00000.ct'</a:t>
            </a:r>
          </a:p>
          <a:p>
            <a:r>
              <a:rPr lang="zh-CN" altLang="en-US"/>
              <a:t>fid = fopen(filename,'rb');</a:t>
            </a:r>
          </a:p>
          <a:p>
            <a:r>
              <a:rPr lang="zh-CN" altLang="en-US"/>
              <a:t>header = fread(fid,1174/2,'uint16')</a:t>
            </a:r>
          </a:p>
          <a:p>
            <a:r>
              <a:rPr lang="zh-CN" altLang="en-US"/>
              <a:t>img = fread(fid,512*512</a:t>
            </a:r>
            <a:r>
              <a:rPr lang="zh-CN" altLang="en-US" smtClean="0"/>
              <a:t>,‘uint16’);   %</a:t>
            </a:r>
            <a:r>
              <a:rPr lang="zh-CN" altLang="en-US"/>
              <a:t>得到列向量的数据，之后需要reshape一下</a:t>
            </a:r>
          </a:p>
          <a:p>
            <a:r>
              <a:rPr lang="zh-CN" altLang="en-US"/>
              <a:t>fclose(fid);</a:t>
            </a:r>
          </a:p>
          <a:p>
            <a:r>
              <a:rPr lang="zh-CN" altLang="en-US"/>
              <a:t>figure</a:t>
            </a:r>
          </a:p>
          <a:p>
            <a:r>
              <a:rPr lang="zh-CN" altLang="en-US"/>
              <a:t>imshow(reshape(img,[512,512]),[0,2766])</a:t>
            </a:r>
          </a:p>
          <a:p>
            <a:endParaRPr lang="zh-CN" altLang="en-US"/>
          </a:p>
          <a:p>
            <a:r>
              <a:rPr lang="zh-CN" altLang="en-US"/>
              <a:t>%变换为实际的μ值，参考PPT公式</a:t>
            </a:r>
          </a:p>
          <a:p>
            <a:r>
              <a:rPr lang="zh-CN" altLang="en-US"/>
              <a:t>figure</a:t>
            </a:r>
          </a:p>
          <a:p>
            <a:r>
              <a:rPr lang="zh-CN" altLang="en-US"/>
              <a:t>img2 = (img./1000+0.02)*0.02</a:t>
            </a:r>
          </a:p>
          <a:p>
            <a:r>
              <a:rPr lang="zh-CN" altLang="en-US"/>
              <a:t>imshow(reshape(img2,[512,512]),[min(img2),max(img2)])</a:t>
            </a:r>
          </a:p>
          <a:p>
            <a:endParaRPr lang="zh-CN" altLang="en-US"/>
          </a:p>
          <a:p>
            <a:r>
              <a:rPr lang="zh-CN" altLang="en-US"/>
              <a:t>%% .his文件读取——投影文件</a:t>
            </a:r>
          </a:p>
          <a:p>
            <a:r>
              <a:rPr lang="zh-CN" altLang="en-US"/>
              <a:t>filename='C:\Users\zju\Desktop\Data_Report\1009MousePhantom_Cal_60kv_30mA_510proj_1pF_066ms577_binning3_corr.his'</a:t>
            </a:r>
          </a:p>
          <a:p>
            <a:r>
              <a:rPr lang="zh-CN" altLang="en-US"/>
              <a:t>fid = fopen(filename,'rb');</a:t>
            </a:r>
          </a:p>
          <a:p>
            <a:r>
              <a:rPr lang="zh-CN" altLang="en-US"/>
              <a:t>header = fread(fid,100/2,'uint16');</a:t>
            </a:r>
          </a:p>
          <a:p>
            <a:r>
              <a:rPr lang="zh-CN" altLang="en-US"/>
              <a:t>sizeimg = header(9:11);</a:t>
            </a:r>
          </a:p>
          <a:p>
            <a:r>
              <a:rPr lang="zh-CN" altLang="en-US"/>
              <a:t>img = fread(fid,sizeimg(1)*sizeimg(2)*sizeimg(3),'uint16');</a:t>
            </a:r>
          </a:p>
          <a:p>
            <a:r>
              <a:rPr lang="zh-CN" altLang="en-US"/>
              <a:t>fclose(fid);</a:t>
            </a:r>
          </a:p>
          <a:p>
            <a:r>
              <a:rPr lang="zh-CN" altLang="en-US"/>
              <a:t>img = reshape(img,[sizeimg(1) sizeimg(2) sizeimg(3)]);</a:t>
            </a:r>
          </a:p>
          <a:p>
            <a:r>
              <a:rPr lang="zh-CN" altLang="en-US"/>
              <a:t>imshow(img(:,:,1),[0 9666</a:t>
            </a:r>
            <a:r>
              <a:rPr lang="zh-CN" altLang="en-US" smtClean="0"/>
              <a:t>])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5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689" y="-15120"/>
            <a:ext cx="2290010" cy="1325563"/>
          </a:xfrm>
        </p:spPr>
        <p:txBody>
          <a:bodyPr/>
          <a:lstStyle/>
          <a:p>
            <a:r>
              <a:rPr lang="zh-CN" altLang="en-US" smtClean="0"/>
              <a:t>拟合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49882" y="365125"/>
            <a:ext cx="8271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——</a:t>
            </a:r>
            <a:r>
              <a:rPr lang="zh-CN" altLang="en-US" sz="2400" smtClean="0"/>
              <a:t>最小 二乘法，并非</a:t>
            </a:r>
            <a:r>
              <a:rPr lang="zh-CN" altLang="en-US" sz="2400"/>
              <a:t>过数据点</a:t>
            </a:r>
            <a:r>
              <a:rPr lang="zh-CN" altLang="en-US" sz="2400" smtClean="0"/>
              <a:t>，优势：能</a:t>
            </a:r>
            <a:r>
              <a:rPr lang="zh-CN" altLang="en-US" sz="2400"/>
              <a:t>导出函数表达式</a:t>
            </a:r>
          </a:p>
        </p:txBody>
      </p:sp>
      <p:sp>
        <p:nvSpPr>
          <p:cNvPr id="5" name="矩形 4"/>
          <p:cNvSpPr/>
          <p:nvPr/>
        </p:nvSpPr>
        <p:spPr>
          <a:xfrm>
            <a:off x="218173" y="1794097"/>
            <a:ext cx="445008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普通拟合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x0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= -20:5:35;</a:t>
            </a:r>
          </a:p>
          <a:p>
            <a:r>
              <a:rPr lang="es-E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y=[0 0 100 800 2000 1800 1300 800 500 100 0 0];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x = -20:.5:35;</a:t>
            </a:r>
          </a:p>
          <a:p>
            <a:r>
              <a:rPr lang="pt-BR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a1 =1398; b1=0.5224; c1=5.811; a2=1179; b2=8.902; c2=10.94;</a:t>
            </a:r>
          </a:p>
          <a:p>
            <a:r>
              <a:rPr lang="pt-BR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 =  a1*exp(-((x-b1)/c1).^2) + a2*exp(-((x-b2)/c2).^2)-1.1028;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plot(x,f)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plot(x0,y,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18173" y="5534965"/>
            <a:ext cx="4450080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精确通过（</a:t>
            </a:r>
            <a:r>
              <a:rPr lang="en-US" altLang="zh-CN" sz="1600"/>
              <a:t>-20,0</a:t>
            </a:r>
            <a:r>
              <a:rPr lang="zh-CN" altLang="en-US" sz="1600"/>
              <a:t>）；（</a:t>
            </a:r>
            <a:r>
              <a:rPr lang="en-US" altLang="zh-CN" sz="1600"/>
              <a:t>35,0</a:t>
            </a:r>
            <a:r>
              <a:rPr lang="zh-CN" altLang="en-US" sz="1600"/>
              <a:t>）</a:t>
            </a:r>
          </a:p>
          <a:p>
            <a:r>
              <a:rPr lang="en-US" altLang="zh-CN" sz="1600"/>
              <a:t>a1=-2.284;b1=4.72;c1=-12.58;</a:t>
            </a:r>
          </a:p>
          <a:p>
            <a:r>
              <a:rPr lang="en-US" altLang="zh-CN" sz="1600"/>
              <a:t>f = (a1*exp(-((x-b1)/c1).^2) ).*(x+20).*(x-35);</a:t>
            </a:r>
            <a:endParaRPr lang="zh-CN" altLang="en-US" sz="1600"/>
          </a:p>
        </p:txBody>
      </p:sp>
      <p:grpSp>
        <p:nvGrpSpPr>
          <p:cNvPr id="10" name="组合 9"/>
          <p:cNvGrpSpPr/>
          <p:nvPr/>
        </p:nvGrpSpPr>
        <p:grpSpPr>
          <a:xfrm>
            <a:off x="7081646" y="1258738"/>
            <a:ext cx="4882556" cy="5599262"/>
            <a:chOff x="5780217" y="1258738"/>
            <a:chExt cx="4882556" cy="55992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217" y="1258738"/>
              <a:ext cx="4783756" cy="273080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0217" y="4230158"/>
              <a:ext cx="4882556" cy="262784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18173" y="1147765"/>
            <a:ext cx="656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拟合方式：首先必须观察曲线，然后选择某种函数形式，选定参数，带入数据点，由最小二乘确定函数参数。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6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402" y="397617"/>
            <a:ext cx="3503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多项式拟合函数</a:t>
            </a:r>
            <a:r>
              <a:rPr lang="en-US" altLang="zh-CN" b="1"/>
              <a:t>	</a:t>
            </a:r>
          </a:p>
          <a:p>
            <a:r>
              <a:rPr lang="en-US" altLang="zh-CN" b="1"/>
              <a:t>coef = polyfit(x, y, degree</a:t>
            </a:r>
            <a:r>
              <a:rPr lang="en-US" altLang="zh-CN" b="1" smtClean="0"/>
              <a:t>)</a:t>
            </a:r>
          </a:p>
          <a:p>
            <a:endParaRPr lang="en-US" altLang="zh-CN" b="1"/>
          </a:p>
          <a:p>
            <a:r>
              <a:rPr lang="en-US" altLang="zh-CN" b="1" smtClean="0"/>
              <a:t>% </a:t>
            </a:r>
            <a:r>
              <a:rPr lang="zh-CN" altLang="en-US" b="1" smtClean="0"/>
              <a:t>计算拟合出来的曲线</a:t>
            </a:r>
            <a:r>
              <a:rPr lang="en-US" altLang="zh-CN" b="1"/>
              <a:t>	</a:t>
            </a:r>
          </a:p>
          <a:p>
            <a:r>
              <a:rPr lang="en-US" altLang="zh-CN" b="1" smtClean="0"/>
              <a:t>value = polyval(coef</a:t>
            </a:r>
            <a:r>
              <a:rPr lang="en-US" altLang="zh-CN" b="1"/>
              <a:t>, x)</a:t>
            </a:r>
          </a:p>
          <a:p>
            <a:endParaRPr lang="en-US" altLang="zh-CN" b="1" smtClean="0"/>
          </a:p>
          <a:p>
            <a:r>
              <a:rPr lang="en-US" altLang="zh-CN" b="1"/>
              <a:t>% </a:t>
            </a:r>
            <a:r>
              <a:rPr lang="zh-CN" altLang="en-US" b="1"/>
              <a:t>计算拟合出来的曲线</a:t>
            </a:r>
            <a:endParaRPr lang="en-US" altLang="zh-CN" b="1"/>
          </a:p>
          <a:p>
            <a:r>
              <a:rPr lang="en-US" altLang="zh-CN" b="1"/>
              <a:t>syms x f(x)	</a:t>
            </a:r>
          </a:p>
          <a:p>
            <a:r>
              <a:rPr lang="en-US" altLang="zh-CN" b="1" smtClean="0"/>
              <a:t>f = poly2sym(y2,x)</a:t>
            </a:r>
          </a:p>
          <a:p>
            <a:r>
              <a:rPr lang="en-US" altLang="zh-CN" b="1" smtClean="0"/>
              <a:t>value = subs(f, x)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4235571" y="161019"/>
            <a:ext cx="7798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x=[0 0.4 1.2 2 2.8 3.6 4.4 5.2 6 7.2 8 9.2 10.4 11.6 12.4 13.6 14.4 15]';</a:t>
            </a:r>
          </a:p>
          <a:p>
            <a:r>
              <a:rPr lang="en-US" altLang="zh-CN" b="1"/>
              <a:t>y=[1 0.85 0.29 -0.27 -0.53 -0.4 -0.12 0.17 0.28 0.15 -0.03 -0.15 -0.071 0.059 0.08 0.032 -0.015 -0.02]';</a:t>
            </a:r>
          </a:p>
          <a:p>
            <a:endParaRPr lang="en-US" altLang="zh-CN" b="1"/>
          </a:p>
          <a:p>
            <a:r>
              <a:rPr lang="en-US" altLang="zh-CN" b="1"/>
              <a:t>syms t</a:t>
            </a:r>
          </a:p>
          <a:p>
            <a:r>
              <a:rPr lang="en-US" altLang="zh-CN" b="1"/>
              <a:t>f = fittype('a*cos(k*t)*exp(w*t)','independent','t','coefficients',{'a','k','w'});</a:t>
            </a:r>
          </a:p>
          <a:p>
            <a:r>
              <a:rPr lang="en-US" altLang="zh-CN" b="1"/>
              <a:t>cfun = fit(x,y,f) %</a:t>
            </a:r>
            <a:r>
              <a:rPr lang="zh-CN" altLang="en-US" b="1"/>
              <a:t>显示拟合函数，数据必须为列向量形式</a:t>
            </a:r>
          </a:p>
          <a:p>
            <a:r>
              <a:rPr lang="en-US" altLang="zh-CN" b="1"/>
              <a:t>xi = 0:0.1:20;</a:t>
            </a:r>
          </a:p>
          <a:p>
            <a:r>
              <a:rPr lang="en-US" altLang="zh-CN" b="1"/>
              <a:t>yi = cfun(xi);</a:t>
            </a:r>
          </a:p>
          <a:p>
            <a:endParaRPr lang="en-US" altLang="zh-CN" b="1"/>
          </a:p>
          <a:p>
            <a:r>
              <a:rPr lang="en-US" altLang="zh-CN" b="1"/>
              <a:t>figure</a:t>
            </a:r>
          </a:p>
          <a:p>
            <a:r>
              <a:rPr lang="en-US" altLang="zh-CN" b="1"/>
              <a:t>plot(x,y,'r*',xi,yi,'b-');</a:t>
            </a:r>
          </a:p>
          <a:p>
            <a:r>
              <a:rPr lang="en-US" altLang="zh-CN" b="1"/>
              <a:t>title('</a:t>
            </a:r>
            <a:r>
              <a:rPr lang="zh-CN" altLang="en-US" b="1"/>
              <a:t>拟合函数图形</a:t>
            </a:r>
            <a:r>
              <a:rPr lang="en-US" altLang="zh-CN" b="1"/>
              <a:t>');</a:t>
            </a:r>
          </a:p>
          <a:p>
            <a:r>
              <a:rPr lang="en-US" altLang="zh-CN" b="1"/>
              <a:t>figure</a:t>
            </a:r>
          </a:p>
          <a:p>
            <a:r>
              <a:rPr lang="en-US" altLang="zh-CN" b="1"/>
              <a:t>plot(x,y-cfun(x),'r*',x,zeros(1,length(x)));</a:t>
            </a:r>
          </a:p>
          <a:p>
            <a:r>
              <a:rPr lang="en-US" altLang="zh-CN" b="1"/>
              <a:t>title('</a:t>
            </a:r>
            <a:r>
              <a:rPr lang="zh-CN" altLang="en-US" b="1"/>
              <a:t>标准误差图</a:t>
            </a:r>
            <a:r>
              <a:rPr lang="en-US" altLang="zh-CN" b="1"/>
              <a:t>');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8892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592" y="45856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function [coef,error] = ffit(x,varargin)</a:t>
            </a:r>
          </a:p>
          <a:p>
            <a:endParaRPr lang="en-US" altLang="zh-CN"/>
          </a:p>
          <a:p>
            <a:r>
              <a:rPr lang="en-US" altLang="zh-CN"/>
              <a:t>    s = [];y = [];</a:t>
            </a:r>
          </a:p>
          <a:p>
            <a:r>
              <a:rPr lang="en-US" altLang="zh-CN"/>
              <a:t>    fprintf('</a:t>
            </a:r>
            <a:r>
              <a:rPr lang="zh-CN" altLang="en-US"/>
              <a:t>输入变量参数个数为 </a:t>
            </a:r>
            <a:r>
              <a:rPr lang="en-US" altLang="zh-CN"/>
              <a:t>%.0f',nargin)</a:t>
            </a:r>
          </a:p>
          <a:p>
            <a:r>
              <a:rPr lang="en-US" altLang="zh-CN"/>
              <a:t>    for i = 1:nargin-1</a:t>
            </a:r>
          </a:p>
          <a:p>
            <a:r>
              <a:rPr lang="en-US" altLang="zh-CN"/>
              <a:t>        s = [s x];</a:t>
            </a:r>
          </a:p>
          <a:p>
            <a:r>
              <a:rPr lang="en-US" altLang="zh-CN"/>
              <a:t>        y = [y varargin{i}];</a:t>
            </a:r>
          </a:p>
          <a:p>
            <a:r>
              <a:rPr lang="en-US" altLang="zh-CN"/>
              <a:t>    end</a:t>
            </a:r>
          </a:p>
          <a:p>
            <a:r>
              <a:rPr lang="en-US" altLang="zh-CN"/>
              <a:t>    coef = polyfit(s, y, 1);</a:t>
            </a:r>
          </a:p>
          <a:p>
            <a:r>
              <a:rPr lang="en-US" altLang="zh-CN"/>
              <a:t>    plot(s,y,'*');</a:t>
            </a:r>
          </a:p>
          <a:p>
            <a:r>
              <a:rPr lang="en-US" altLang="zh-CN"/>
              <a:t>    </a:t>
            </a:r>
          </a:p>
          <a:p>
            <a:r>
              <a:rPr lang="en-US" altLang="zh-CN"/>
              <a:t>    syms x </a:t>
            </a:r>
          </a:p>
          <a:p>
            <a:r>
              <a:rPr lang="en-US" altLang="zh-CN"/>
              <a:t>    t = 0:0.1:12</a:t>
            </a:r>
          </a:p>
          <a:p>
            <a:r>
              <a:rPr lang="en-US" altLang="zh-CN"/>
              <a:t>    f = poly2sym(coef, x);</a:t>
            </a:r>
          </a:p>
          <a:p>
            <a:r>
              <a:rPr lang="en-US" altLang="zh-CN"/>
              <a:t>    F = Subs(f,x,t);</a:t>
            </a:r>
          </a:p>
          <a:p>
            <a:r>
              <a:rPr lang="en-US" altLang="zh-CN"/>
              <a:t>    plot(x,F)</a:t>
            </a:r>
          </a:p>
          <a:p>
            <a:r>
              <a:rPr lang="en-US" altLang="zh-CN"/>
              <a:t>end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8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插值</a:t>
            </a:r>
            <a:r>
              <a:rPr lang="en-US" altLang="zh-CN" smtClean="0"/>
              <a:t>——</a:t>
            </a:r>
            <a:r>
              <a:rPr lang="zh-CN" altLang="en-US" smtClean="0"/>
              <a:t>三维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3184" y="18368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% </a:t>
            </a:r>
            <a:r>
              <a:rPr lang="zh-CN" altLang="en-US"/>
              <a:t>水底地貌采样点</a:t>
            </a:r>
          </a:p>
          <a:p>
            <a:r>
              <a:rPr lang="en-US" altLang="zh-CN"/>
              <a:t>x=[129 140 103.5 88 185.5 195 105.5 157.5 107.5 77 81 162 162 117.5];</a:t>
            </a:r>
          </a:p>
          <a:p>
            <a:r>
              <a:rPr lang="en-US" altLang="zh-CN"/>
              <a:t>y=[7.5 141.5 23 147 22.5 137.5 85.5 -6.5 -81 3 56.5 -66.5 84 -33.5];</a:t>
            </a:r>
          </a:p>
          <a:p>
            <a:r>
              <a:rPr lang="en-US" altLang="zh-CN"/>
              <a:t>z=[4 8 6 8 6 8 8 9 9 8 8 9 4 9 ]';</a:t>
            </a:r>
          </a:p>
          <a:p>
            <a:endParaRPr lang="en-US" altLang="zh-CN"/>
          </a:p>
          <a:p>
            <a:r>
              <a:rPr lang="en-US" altLang="zh-CN"/>
              <a:t>%</a:t>
            </a:r>
            <a:r>
              <a:rPr lang="zh-CN" altLang="en-US"/>
              <a:t>插值细分格数</a:t>
            </a:r>
          </a:p>
          <a:p>
            <a:r>
              <a:rPr lang="en-US" altLang="zh-CN"/>
              <a:t>a=0:200;</a:t>
            </a:r>
          </a:p>
          <a:p>
            <a:r>
              <a:rPr lang="en-US" altLang="zh-CN"/>
              <a:t>b=-100:150;</a:t>
            </a:r>
          </a:p>
          <a:p>
            <a:r>
              <a:rPr lang="en-US" altLang="zh-CN"/>
              <a:t>[xi,yi]=meshgrid(a,b);</a:t>
            </a:r>
          </a:p>
          <a:p>
            <a:endParaRPr lang="en-US" altLang="zh-CN"/>
          </a:p>
          <a:p>
            <a:r>
              <a:rPr lang="en-US" altLang="zh-CN"/>
              <a:t>%</a:t>
            </a:r>
            <a:r>
              <a:rPr lang="zh-CN" altLang="en-US"/>
              <a:t>插值点函数值计算</a:t>
            </a:r>
          </a:p>
          <a:p>
            <a:r>
              <a:rPr lang="en-US" altLang="zh-CN"/>
              <a:t>zi=griddata(x,y,z,xi,yi,'v4');</a:t>
            </a:r>
          </a:p>
          <a:p>
            <a:r>
              <a:rPr lang="en-US" altLang="zh-CN"/>
              <a:t>mesh(xi,yi,zi)</a:t>
            </a:r>
          </a:p>
          <a:p>
            <a:r>
              <a:rPr lang="en-US" altLang="zh-CN"/>
              <a:t>hold on</a:t>
            </a:r>
          </a:p>
          <a:p>
            <a:r>
              <a:rPr lang="en-US" altLang="zh-CN"/>
              <a:t>plot3(x,y,z','ro')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832" y="3234648"/>
            <a:ext cx="6185116" cy="34035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7525" y="430088"/>
            <a:ext cx="5701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海底地貌建模：由于地貌采样点是绝对的精确的，所以采用插值方式外拓和细分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0925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工作目录（</a:t>
            </a:r>
            <a:r>
              <a:rPr lang="en-US" altLang="zh-CN" smtClean="0"/>
              <a:t>load mat</a:t>
            </a:r>
            <a:r>
              <a:rPr lang="zh-CN" altLang="en-US" smtClean="0"/>
              <a:t>时很烦）</a:t>
            </a:r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31819"/>
            <a:ext cx="62889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 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用于切换当前工作目录。例如：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cd(‘c:/toolbox/matlab/demos’) %切换当前工作目录到demos 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 .. %切换当前工作目录到matlab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mtClean="0">
                <a:solidFill>
                  <a:srgbClr val="999999"/>
                </a:solidFill>
                <a:latin typeface="Arial" panose="020B0604020202020204" pitchFamily="34" charset="0"/>
              </a:rPr>
              <a:t>cd</a:t>
            </a:r>
            <a:r>
              <a:rPr lang="en-US" altLang="zh-CN" smtClean="0">
                <a:solidFill>
                  <a:srgbClr val="999999"/>
                </a:solidFill>
                <a:latin typeface="Arial" panose="020B0604020202020204" pitchFamily="34" charset="0"/>
              </a:rPr>
              <a:t> </a:t>
            </a:r>
            <a:r>
              <a:rPr lang="zh-CN" altLang="zh-CN" smtClean="0">
                <a:solidFill>
                  <a:srgbClr val="999999"/>
                </a:solidFill>
                <a:latin typeface="Arial" panose="020B0604020202020204" pitchFamily="34" charset="0"/>
              </a:rPr>
              <a:t>‘c:/toolbox/matlab/demos’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999999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pwd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看当前工作目录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999999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which +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文件名 搜索该文件的目录，可能能和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配合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2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1428" y="22673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load handscription.mat</a:t>
            </a:r>
          </a:p>
          <a:p>
            <a:r>
              <a:rPr lang="zh-CN" altLang="en-US"/>
              <a:t>n = length(x);</a:t>
            </a:r>
          </a:p>
          <a:p>
            <a:r>
              <a:rPr lang="zh-CN" altLang="en-US"/>
              <a:t>s = (</a:t>
            </a:r>
            <a:r>
              <a:rPr lang="zh-CN" altLang="en-US" smtClean="0"/>
              <a:t>1 : n</a:t>
            </a:r>
            <a:r>
              <a:rPr lang="zh-CN" altLang="en-US"/>
              <a:t>)';</a:t>
            </a:r>
          </a:p>
          <a:p>
            <a:r>
              <a:rPr lang="zh-CN" altLang="en-US"/>
              <a:t>t = (</a:t>
            </a:r>
            <a:r>
              <a:rPr lang="zh-CN" altLang="en-US" smtClean="0"/>
              <a:t>1 : </a:t>
            </a:r>
            <a:r>
              <a:rPr lang="en-US" altLang="zh-CN" smtClean="0"/>
              <a:t>0</a:t>
            </a:r>
            <a:r>
              <a:rPr lang="zh-CN" altLang="en-US" smtClean="0"/>
              <a:t>.05 : n</a:t>
            </a:r>
            <a:r>
              <a:rPr lang="zh-CN" altLang="en-US"/>
              <a:t>)';</a:t>
            </a:r>
          </a:p>
          <a:p>
            <a:r>
              <a:rPr lang="zh-CN" altLang="en-US"/>
              <a:t>u = </a:t>
            </a:r>
            <a:r>
              <a:rPr lang="zh-CN" altLang="en-US" smtClean="0"/>
              <a:t>spline(</a:t>
            </a:r>
            <a:r>
              <a:rPr lang="zh-CN" altLang="en-US"/>
              <a:t>s,x,t);</a:t>
            </a:r>
          </a:p>
          <a:p>
            <a:r>
              <a:rPr lang="zh-CN" altLang="en-US"/>
              <a:t>v = </a:t>
            </a:r>
            <a:r>
              <a:rPr lang="zh-CN" altLang="en-US" smtClean="0"/>
              <a:t>spline(</a:t>
            </a:r>
            <a:r>
              <a:rPr lang="zh-CN" altLang="en-US"/>
              <a:t>s,y,t);</a:t>
            </a:r>
          </a:p>
          <a:p>
            <a:r>
              <a:rPr lang="zh-CN" altLang="en-US"/>
              <a:t>clf reset       %clf 清除图像窗口中的当前图像  reset 重置所有的对象设置，返回默认设置</a:t>
            </a:r>
          </a:p>
          <a:p>
            <a:r>
              <a:rPr lang="zh-CN" altLang="en-US"/>
              <a:t>plot(x,y,'.',u,v,'-');</a:t>
            </a:r>
          </a:p>
          <a:p>
            <a:r>
              <a:rPr lang="zh-CN" altLang="en-US"/>
              <a:t>legend('样条插值')</a:t>
            </a:r>
          </a:p>
        </p:txBody>
      </p:sp>
    </p:spTree>
    <p:extLst>
      <p:ext uri="{BB962C8B-B14F-4D97-AF65-F5344CB8AC3E}">
        <p14:creationId xmlns:p14="http://schemas.microsoft.com/office/powerpoint/2010/main" val="200510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动画的制作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8779" y="1690688"/>
            <a:ext cx="1006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drawon ——</a:t>
            </a:r>
            <a:r>
              <a:rPr lang="en-US" altLang="zh-CN"/>
              <a:t>Update figures and process callbacks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727" y="37622"/>
            <a:ext cx="10515600" cy="1325563"/>
          </a:xfrm>
        </p:spPr>
        <p:txBody>
          <a:bodyPr/>
          <a:lstStyle/>
          <a:p>
            <a:r>
              <a:rPr lang="zh-CN" altLang="en-US" smtClean="0"/>
              <a:t>滤波器设计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5727" y="1363185"/>
            <a:ext cx="9852259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首先拟合理想滤波器频域曲线，获得</a:t>
            </a:r>
            <a:r>
              <a:rPr lang="en-US" altLang="zh-CN" sz="2000" smtClean="0"/>
              <a:t>s</a:t>
            </a:r>
            <a:r>
              <a:rPr lang="zh-CN" altLang="en-US" sz="2000" smtClean="0"/>
              <a:t>形式的滤波器模型</a:t>
            </a:r>
            <a:r>
              <a:rPr lang="en-US" altLang="zh-CN" sz="2000" smtClean="0"/>
              <a:t>(</a:t>
            </a:r>
            <a:r>
              <a:rPr lang="zh-CN" altLang="en-US" sz="2000" smtClean="0"/>
              <a:t>终值为</a:t>
            </a:r>
            <a:r>
              <a:rPr lang="en-US" altLang="zh-CN" sz="2000" smtClean="0"/>
              <a:t>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/>
              <a:t>c2d</a:t>
            </a:r>
            <a:r>
              <a:rPr lang="zh-CN" altLang="en-US" sz="2000" smtClean="0"/>
              <a:t>（）函数将</a:t>
            </a:r>
            <a:r>
              <a:rPr lang="en-US" altLang="zh-CN" sz="2000" smtClean="0"/>
              <a:t>s</a:t>
            </a:r>
            <a:r>
              <a:rPr lang="zh-CN" altLang="en-US" sz="2000" smtClean="0"/>
              <a:t>域化为离散采样信号的</a:t>
            </a:r>
            <a:r>
              <a:rPr lang="en-US" altLang="zh-CN" sz="2000" smtClean="0"/>
              <a:t>z</a:t>
            </a:r>
            <a:r>
              <a:rPr lang="zh-CN" altLang="en-US" sz="2000" smtClean="0"/>
              <a:t>域模型</a:t>
            </a:r>
            <a:endParaRPr lang="en-US" altLang="zh-CN" sz="20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/>
              <a:t>z</a:t>
            </a:r>
            <a:r>
              <a:rPr lang="zh-CN" altLang="en-US" sz="2000" smtClean="0"/>
              <a:t>域反变换得到离散采样信号域的滤波器模型</a:t>
            </a:r>
            <a:endParaRPr lang="en-US" altLang="zh-CN" sz="20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根据离散模型编写程序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647298" y="4505766"/>
            <a:ext cx="91909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 'zoh'       Zero-order hold on the inputs</a:t>
            </a:r>
          </a:p>
          <a:p>
            <a:r>
              <a:rPr lang="zh-CN" altLang="en-US" sz="2000" smtClean="0"/>
              <a:t> '</a:t>
            </a:r>
            <a:r>
              <a:rPr lang="zh-CN" altLang="en-US" sz="2000"/>
              <a:t>foh'       Linear interpolation of inputs</a:t>
            </a:r>
          </a:p>
          <a:p>
            <a:r>
              <a:rPr lang="zh-CN" altLang="en-US" sz="2000"/>
              <a:t> </a:t>
            </a:r>
            <a:r>
              <a:rPr lang="zh-CN" altLang="en-US" sz="2000" smtClean="0"/>
              <a:t>'</a:t>
            </a:r>
            <a:r>
              <a:rPr lang="zh-CN" altLang="en-US" sz="2000"/>
              <a:t>impulse'   Impulse-invariant discretization</a:t>
            </a:r>
          </a:p>
          <a:p>
            <a:r>
              <a:rPr lang="zh-CN" altLang="en-US" sz="2000"/>
              <a:t> </a:t>
            </a:r>
            <a:r>
              <a:rPr lang="zh-CN" altLang="en-US" sz="2000" smtClean="0"/>
              <a:t>'</a:t>
            </a:r>
            <a:r>
              <a:rPr lang="zh-CN" altLang="en-US" sz="2000"/>
              <a:t>tustin'    Bilinear (Tustin) approximation.</a:t>
            </a:r>
          </a:p>
          <a:p>
            <a:r>
              <a:rPr lang="zh-CN" altLang="en-US" sz="2000"/>
              <a:t> </a:t>
            </a:r>
            <a:r>
              <a:rPr lang="zh-CN" altLang="en-US" sz="2000" smtClean="0"/>
              <a:t>'</a:t>
            </a:r>
            <a:r>
              <a:rPr lang="zh-CN" altLang="en-US" sz="2000"/>
              <a:t>matched'   Matched pole-zero method (for SISO systems only).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0771" y="4109987"/>
            <a:ext cx="25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</a:t>
            </a:r>
            <a:r>
              <a:rPr lang="zh-CN" altLang="en-US" smtClean="0"/>
              <a:t>域到频域的算法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25" y="2387112"/>
            <a:ext cx="6065656" cy="34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2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7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可变输入和输出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9453" y="1673346"/>
            <a:ext cx="5955476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元胞数组记录输入输出变量，真正实现输入输出变量可变</a:t>
            </a:r>
            <a:endParaRPr lang="en-US" altLang="zh-CN" b="1" smtClean="0"/>
          </a:p>
          <a:p>
            <a:r>
              <a:rPr lang="en-US" altLang="zh-CN" b="1" smtClean="0"/>
              <a:t>function </a:t>
            </a:r>
            <a:r>
              <a:rPr lang="en-US" altLang="zh-CN" b="1">
                <a:solidFill>
                  <a:srgbClr val="FF0000"/>
                </a:solidFill>
              </a:rPr>
              <a:t>varargout</a:t>
            </a:r>
            <a:r>
              <a:rPr lang="en-US" altLang="zh-CN" b="1"/>
              <a:t> = multiple(</a:t>
            </a:r>
            <a:r>
              <a:rPr lang="en-US" altLang="zh-CN" b="1">
                <a:solidFill>
                  <a:srgbClr val="FF0000"/>
                </a:solidFill>
              </a:rPr>
              <a:t>varargin</a:t>
            </a:r>
            <a:r>
              <a:rPr lang="en-US" altLang="zh-CN" b="1" smtClean="0"/>
              <a:t>)</a:t>
            </a:r>
          </a:p>
          <a:p>
            <a:endParaRPr lang="en-US" altLang="zh-CN" b="1" smtClean="0"/>
          </a:p>
          <a:p>
            <a:pPr lvl="1"/>
            <a:r>
              <a:rPr lang="en-US" altLang="zh-CN" b="1" smtClean="0"/>
              <a:t>if </a:t>
            </a:r>
            <a:r>
              <a:rPr lang="en-US" altLang="zh-CN" b="1">
                <a:solidFill>
                  <a:srgbClr val="FF0000"/>
                </a:solidFill>
              </a:rPr>
              <a:t>nargin</a:t>
            </a:r>
            <a:r>
              <a:rPr lang="en-US" altLang="zh-CN" b="1"/>
              <a:t> == 2   </a:t>
            </a:r>
            <a:endParaRPr lang="en-US" altLang="zh-CN" b="1" smtClean="0"/>
          </a:p>
          <a:p>
            <a:pPr lvl="2"/>
            <a:r>
              <a:rPr lang="en-US" altLang="zh-CN" b="1" smtClean="0"/>
              <a:t>a1 </a:t>
            </a:r>
            <a:r>
              <a:rPr lang="en-US" altLang="zh-CN" b="1"/>
              <a:t>= varargin{1};    </a:t>
            </a:r>
            <a:endParaRPr lang="en-US" altLang="zh-CN" b="1" smtClean="0"/>
          </a:p>
          <a:p>
            <a:pPr lvl="2"/>
            <a:r>
              <a:rPr lang="en-US" altLang="zh-CN" b="1" smtClean="0"/>
              <a:t>a2 </a:t>
            </a:r>
            <a:r>
              <a:rPr lang="en-US" altLang="zh-CN" b="1"/>
              <a:t>= varargin{2};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varargout{1</a:t>
            </a:r>
            <a:r>
              <a:rPr lang="en-US" altLang="zh-CN" b="1"/>
              <a:t>} = a1*3;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varargout{2</a:t>
            </a:r>
            <a:r>
              <a:rPr lang="en-US" altLang="zh-CN" b="1"/>
              <a:t>} = </a:t>
            </a:r>
            <a:r>
              <a:rPr lang="en-US" altLang="zh-CN" b="1" smtClean="0"/>
              <a:t>a2*3;</a:t>
            </a:r>
          </a:p>
          <a:p>
            <a:pPr lvl="1"/>
            <a:r>
              <a:rPr lang="en-US" altLang="zh-CN" b="1" smtClean="0"/>
              <a:t>elseif </a:t>
            </a:r>
            <a:r>
              <a:rPr lang="en-US" altLang="zh-CN" b="1">
                <a:solidFill>
                  <a:srgbClr val="FF0000"/>
                </a:solidFill>
              </a:rPr>
              <a:t>nargin</a:t>
            </a:r>
            <a:r>
              <a:rPr lang="en-US" altLang="zh-CN" b="1"/>
              <a:t> == 3    </a:t>
            </a:r>
            <a:endParaRPr lang="en-US" altLang="zh-CN" b="1" smtClean="0"/>
          </a:p>
          <a:p>
            <a:pPr lvl="2"/>
            <a:r>
              <a:rPr lang="en-US" altLang="zh-CN" b="1" smtClean="0"/>
              <a:t>a1 </a:t>
            </a:r>
            <a:r>
              <a:rPr lang="en-US" altLang="zh-CN" b="1"/>
              <a:t>= varargin{1};    </a:t>
            </a:r>
            <a:endParaRPr lang="en-US" altLang="zh-CN" b="1" smtClean="0"/>
          </a:p>
          <a:p>
            <a:pPr lvl="2"/>
            <a:r>
              <a:rPr lang="en-US" altLang="zh-CN" b="1" smtClean="0"/>
              <a:t>a2 </a:t>
            </a:r>
            <a:r>
              <a:rPr lang="en-US" altLang="zh-CN" b="1"/>
              <a:t>= varargin{2};    </a:t>
            </a:r>
            <a:endParaRPr lang="en-US" altLang="zh-CN" b="1" smtClean="0"/>
          </a:p>
          <a:p>
            <a:pPr lvl="2"/>
            <a:r>
              <a:rPr lang="en-US" altLang="zh-CN" b="1" smtClean="0"/>
              <a:t>a3 </a:t>
            </a:r>
            <a:r>
              <a:rPr lang="en-US" altLang="zh-CN" b="1"/>
              <a:t>= varargin{3};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varargout{1</a:t>
            </a:r>
            <a:r>
              <a:rPr lang="en-US" altLang="zh-CN" b="1"/>
              <a:t>} = a1*3;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varargout{2</a:t>
            </a:r>
            <a:r>
              <a:rPr lang="en-US" altLang="zh-CN" b="1"/>
              <a:t>} = a2*3;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varargout{3</a:t>
            </a:r>
            <a:r>
              <a:rPr lang="en-US" altLang="zh-CN" b="1"/>
              <a:t>} = </a:t>
            </a:r>
            <a:r>
              <a:rPr lang="en-US" altLang="zh-CN" b="1" smtClean="0"/>
              <a:t>a3*3;</a:t>
            </a:r>
          </a:p>
          <a:p>
            <a:pPr lvl="1"/>
            <a:r>
              <a:rPr lang="en-US" altLang="zh-CN" b="1" smtClean="0"/>
              <a:t>end</a:t>
            </a:r>
          </a:p>
          <a:p>
            <a:r>
              <a:rPr lang="en-US" altLang="zh-CN" b="1" smtClean="0"/>
              <a:t>end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7208808" y="1673346"/>
            <a:ext cx="341632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/>
              <a:t>法</a:t>
            </a:r>
            <a:r>
              <a:rPr lang="zh-CN" altLang="en-US" b="1" smtClean="0"/>
              <a:t>二，将输入，输出用向量表示</a:t>
            </a:r>
            <a:endParaRPr lang="en-US" altLang="zh-CN" b="1" smtClean="0"/>
          </a:p>
          <a:p>
            <a:endParaRPr lang="en-US" altLang="zh-CN" b="1"/>
          </a:p>
          <a:p>
            <a:r>
              <a:rPr lang="en-US" altLang="zh-CN" b="1"/>
              <a:t>function [b] = multiple(a)</a:t>
            </a:r>
          </a:p>
          <a:p>
            <a:r>
              <a:rPr lang="en-US" altLang="zh-CN" b="1"/>
              <a:t>    a1 = a.a1; </a:t>
            </a:r>
            <a:r>
              <a:rPr lang="en-US" altLang="zh-CN" b="1" smtClean="0"/>
              <a:t>a2 </a:t>
            </a:r>
            <a:r>
              <a:rPr lang="en-US" altLang="zh-CN" b="1"/>
              <a:t>= a.a2;</a:t>
            </a:r>
          </a:p>
          <a:p>
            <a:r>
              <a:rPr lang="en-US" altLang="zh-CN" b="1"/>
              <a:t>    b = a1*a2;</a:t>
            </a:r>
          </a:p>
          <a:p>
            <a:r>
              <a:rPr lang="en-US" altLang="zh-CN" b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4947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串口对象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26" y="1690688"/>
            <a:ext cx="9773545" cy="2208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5562" y="4573601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s.BytesAvailable </a:t>
            </a:r>
            <a:r>
              <a:rPr lang="zh-CN" altLang="en-US" smtClean="0"/>
              <a:t>返回可读取的字符数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5562" y="5101951"/>
            <a:ext cx="8739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% </a:t>
            </a:r>
            <a:r>
              <a:rPr lang="zh-CN" altLang="en-US"/>
              <a:t>删除串口对象（并非必须）</a:t>
            </a:r>
          </a:p>
          <a:p>
            <a:r>
              <a:rPr lang="en-US" altLang="zh-CN"/>
              <a:t>delete(s);</a:t>
            </a:r>
          </a:p>
          <a:p>
            <a:endParaRPr lang="en-US" altLang="zh-CN"/>
          </a:p>
          <a:p>
            <a:r>
              <a:rPr lang="en-US" altLang="zh-CN"/>
              <a:t>% </a:t>
            </a:r>
            <a:r>
              <a:rPr lang="zh-CN" altLang="en-US"/>
              <a:t>清楚串口对象所占内存（并非必须）</a:t>
            </a:r>
          </a:p>
          <a:p>
            <a:r>
              <a:rPr lang="en-US" altLang="zh-CN"/>
              <a:t>clear s;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7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16" y="0"/>
            <a:ext cx="4218352" cy="1325563"/>
          </a:xfrm>
        </p:spPr>
        <p:txBody>
          <a:bodyPr/>
          <a:lstStyle/>
          <a:p>
            <a:r>
              <a:rPr lang="zh-CN" altLang="en-US" smtClean="0"/>
              <a:t>数据接收</a:t>
            </a:r>
            <a:r>
              <a:rPr lang="zh-CN" altLang="en-US"/>
              <a:t>与发送</a:t>
            </a:r>
          </a:p>
        </p:txBody>
      </p:sp>
      <p:sp>
        <p:nvSpPr>
          <p:cNvPr id="3" name="矩形 2"/>
          <p:cNvSpPr/>
          <p:nvPr/>
        </p:nvSpPr>
        <p:spPr>
          <a:xfrm>
            <a:off x="453217" y="2277042"/>
            <a:ext cx="10324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fwrite(obj,A,'precision','mode')	</a:t>
            </a:r>
            <a:r>
              <a:rPr lang="zh-CN" altLang="en-US" sz="2000"/>
              <a:t>二进制数据</a:t>
            </a:r>
            <a:r>
              <a:rPr lang="zh-CN" altLang="en-US" sz="2000" smtClean="0"/>
              <a:t>写</a:t>
            </a:r>
            <a:endParaRPr lang="en-US" altLang="zh-CN" sz="2000" smtClean="0"/>
          </a:p>
          <a:p>
            <a:r>
              <a:rPr lang="en-US" altLang="zh-CN" sz="2000"/>
              <a:t>A = fread(obj,size,'precision')	</a:t>
            </a:r>
            <a:r>
              <a:rPr lang="zh-CN" altLang="en-US" sz="2000" smtClean="0"/>
              <a:t>二进制数据读，读取固定个数的字节</a:t>
            </a:r>
            <a:endParaRPr lang="en-US" altLang="zh-CN" sz="2000" smtClean="0"/>
          </a:p>
        </p:txBody>
      </p:sp>
      <p:sp>
        <p:nvSpPr>
          <p:cNvPr id="4" name="矩形 3"/>
          <p:cNvSpPr/>
          <p:nvPr/>
        </p:nvSpPr>
        <p:spPr>
          <a:xfrm>
            <a:off x="453217" y="3334114"/>
            <a:ext cx="879893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fprintf(obj,'format','cmd','mode')	 ASCII</a:t>
            </a:r>
            <a:r>
              <a:rPr lang="zh-CN" altLang="en-US" sz="2000" smtClean="0"/>
              <a:t>码</a:t>
            </a:r>
            <a:r>
              <a:rPr lang="zh-CN" altLang="en-US" sz="2000"/>
              <a:t>数据</a:t>
            </a:r>
            <a:r>
              <a:rPr lang="zh-CN" altLang="en-US" sz="2000" smtClean="0"/>
              <a:t>写，</a:t>
            </a:r>
            <a:r>
              <a:rPr lang="zh-CN" altLang="en-US" sz="2000"/>
              <a:t>返回写入字节数，</a:t>
            </a:r>
            <a:endParaRPr lang="en-US" altLang="zh-CN" sz="2000" smtClean="0"/>
          </a:p>
          <a:p>
            <a:r>
              <a:rPr lang="en-US" altLang="zh-CN" sz="2000"/>
              <a:t>fscanf(obj</a:t>
            </a:r>
            <a:r>
              <a:rPr lang="en-US" altLang="zh-CN" sz="2000" smtClean="0"/>
              <a:t>,‘format’,</a:t>
            </a:r>
            <a:r>
              <a:rPr lang="en-US" altLang="zh-CN" sz="2000"/>
              <a:t>size) 	</a:t>
            </a:r>
            <a:r>
              <a:rPr lang="zh-CN" altLang="en-US" sz="2000" smtClean="0"/>
              <a:t> </a:t>
            </a:r>
            <a:r>
              <a:rPr lang="en-US" altLang="zh-CN" sz="2000" smtClean="0"/>
              <a:t>ASCII</a:t>
            </a:r>
            <a:r>
              <a:rPr lang="zh-CN" altLang="en-US" sz="2000"/>
              <a:t>码</a:t>
            </a:r>
            <a:r>
              <a:rPr lang="zh-CN" altLang="en-US" sz="2000" smtClean="0"/>
              <a:t>数据读取 ，返回</a:t>
            </a:r>
            <a:r>
              <a:rPr lang="en-US" altLang="zh-CN" sz="2000" smtClean="0"/>
              <a:t>format</a:t>
            </a:r>
            <a:r>
              <a:rPr lang="zh-CN" altLang="en-US" sz="2000" smtClean="0"/>
              <a:t>类型的数据。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/>
              <a:t>fprintf </a:t>
            </a:r>
            <a:r>
              <a:rPr lang="zh-CN" altLang="zh-CN"/>
              <a:t>默认是在传输数据的结尾添加终止符的</a:t>
            </a:r>
            <a:r>
              <a:rPr lang="zh-CN" altLang="zh-CN" smtClean="0"/>
              <a:t>，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要去除这个终止符，需要用</a:t>
            </a:r>
            <a:r>
              <a:rPr lang="en-US" altLang="zh-CN"/>
              <a:t>%s</a:t>
            </a:r>
            <a:r>
              <a:rPr lang="zh-CN" altLang="zh-CN"/>
              <a:t>格式化字符串</a:t>
            </a:r>
            <a:r>
              <a:rPr lang="zh-CN" altLang="zh-CN" smtClean="0"/>
              <a:t>，</a:t>
            </a:r>
            <a:endParaRPr lang="en-US" altLang="zh-CN" smtClean="0"/>
          </a:p>
          <a:p>
            <a:r>
              <a:rPr lang="zh-CN" altLang="zh-CN" smtClean="0"/>
              <a:t>如</a:t>
            </a:r>
            <a:r>
              <a:rPr lang="zh-CN" altLang="zh-CN"/>
              <a:t>：</a:t>
            </a:r>
            <a:r>
              <a:rPr lang="en-US" altLang="zh-CN"/>
              <a:t>fprintf(s,’%s’,'start')</a:t>
            </a:r>
            <a:r>
              <a:rPr lang="zh-CN" altLang="zh-CN"/>
              <a:t>，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453217" y="1362065"/>
            <a:ext cx="836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g =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altLang="zh-CN"/>
              <a:t> </a:t>
            </a:r>
            <a:r>
              <a:rPr lang="en-US" altLang="zh-CN" smtClean="0"/>
              <a:t>(serial</a:t>
            </a:r>
            <a:r>
              <a:rPr lang="en-US" altLang="zh-CN"/>
              <a:t>('COM5</a:t>
            </a:r>
            <a:r>
              <a:rPr lang="en-US" altLang="zh-CN" smtClean="0"/>
              <a:t>')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	)	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打开串口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文件标识符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/>
              <a:t>fclose(g</a:t>
            </a:r>
            <a:r>
              <a:rPr lang="en-US" altLang="zh-CN" smtClean="0"/>
              <a:t>)				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关闭串口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文件标识符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4816" y="5371426"/>
            <a:ext cx="10389499" cy="995517"/>
            <a:chOff x="453217" y="5581134"/>
            <a:chExt cx="10389499" cy="995517"/>
          </a:xfrm>
        </p:grpSpPr>
        <p:sp>
          <p:nvSpPr>
            <p:cNvPr id="7" name="矩形 6"/>
            <p:cNvSpPr/>
            <p:nvPr/>
          </p:nvSpPr>
          <p:spPr>
            <a:xfrm>
              <a:off x="453217" y="5581134"/>
              <a:ext cx="2247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fprintf(s,'%s','RS232?')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5649" y="5581134"/>
              <a:ext cx="3833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The default format for fprintf is %s\n. 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85649" y="5930320"/>
              <a:ext cx="7857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Therefore, the terminator specified by the Terminator property is automatically written</a:t>
              </a:r>
              <a:r>
                <a:rPr lang="en-US" altLang="zh-CN" smtClean="0">
                  <a:solidFill>
                    <a:srgbClr val="FF0000"/>
                  </a:solidFill>
                </a:rPr>
                <a:t>.</a:t>
              </a:r>
              <a:r>
                <a:rPr lang="zh-CN" altLang="en-US" smtClean="0">
                  <a:solidFill>
                    <a:srgbClr val="FF0000"/>
                  </a:solidFill>
                </a:rPr>
                <a:t>可以修改</a:t>
              </a:r>
              <a:r>
                <a:rPr lang="en-US" altLang="zh-CN" smtClean="0">
                  <a:solidFill>
                    <a:srgbClr val="FF0000"/>
                  </a:solidFill>
                </a:rPr>
                <a:t>terminator</a:t>
              </a:r>
              <a:r>
                <a:rPr lang="zh-CN" altLang="en-US" smtClean="0">
                  <a:solidFill>
                    <a:srgbClr val="FF0000"/>
                  </a:solidFill>
                </a:rPr>
                <a:t>的值，默认为‘</a:t>
              </a:r>
              <a:r>
                <a:rPr lang="en-US" altLang="zh-CN" smtClean="0">
                  <a:solidFill>
                    <a:srgbClr val="FF0000"/>
                  </a:solidFill>
                </a:rPr>
                <a:t>LF</a:t>
              </a:r>
              <a:r>
                <a:rPr lang="zh-CN" altLang="en-US" smtClean="0">
                  <a:solidFill>
                    <a:srgbClr val="FF0000"/>
                  </a:solidFill>
                </a:rPr>
                <a:t>’</a:t>
              </a:r>
              <a:r>
                <a:rPr lang="en-US" altLang="zh-CN" smtClean="0">
                  <a:solidFill>
                    <a:srgbClr val="FF0000"/>
                  </a:solidFill>
                </a:rPr>
                <a:t>(</a:t>
              </a:r>
              <a:r>
                <a:rPr lang="zh-CN" altLang="en-US" smtClean="0">
                  <a:solidFill>
                    <a:srgbClr val="FF0000"/>
                  </a:solidFill>
                </a:rPr>
                <a:t>回车</a:t>
              </a:r>
              <a:r>
                <a:rPr lang="en-US" altLang="zh-CN" smtClean="0">
                  <a:solidFill>
                    <a:srgbClr val="FF0000"/>
                  </a:solidFill>
                </a:rPr>
                <a:t>)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77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524" y="-131038"/>
            <a:ext cx="10515600" cy="1325563"/>
          </a:xfrm>
        </p:spPr>
        <p:txBody>
          <a:bodyPr/>
          <a:lstStyle/>
          <a:p>
            <a:r>
              <a:rPr lang="zh-CN" altLang="en-US"/>
              <a:t>数据</a:t>
            </a:r>
            <a:r>
              <a:rPr lang="zh-CN" altLang="en-US" smtClean="0"/>
              <a:t>接收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040" y="1020358"/>
            <a:ext cx="1181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fgetl (serial</a:t>
            </a:r>
            <a:r>
              <a:rPr lang="en-US" altLang="zh-CN" b="1" smtClean="0"/>
              <a:t>) 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读取一行</a:t>
            </a:r>
            <a:r>
              <a:rPr lang="en-US" altLang="zh-CN"/>
              <a:t>ASCII text 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数据。</a:t>
            </a:r>
            <a:r>
              <a:rPr lang="en-US" altLang="zh-CN"/>
              <a:t> This returned data does not include the terminator with the text line. </a:t>
            </a:r>
            <a:endParaRPr lang="en-US" altLang="zh-CN" smtClean="0"/>
          </a:p>
          <a:p>
            <a:r>
              <a:rPr lang="en-US" altLang="zh-CN" b="1"/>
              <a:t>fgets (serial)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读取一行</a:t>
            </a:r>
            <a:r>
              <a:rPr lang="en-US" altLang="zh-CN"/>
              <a:t>ASCII text 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数据。</a:t>
            </a:r>
            <a:r>
              <a:rPr lang="zh-CN" altLang="en-US" smtClean="0"/>
              <a:t>返回包括</a:t>
            </a:r>
            <a:r>
              <a:rPr lang="en-US" altLang="zh-CN" smtClean="0"/>
              <a:t>terminator</a:t>
            </a:r>
            <a:r>
              <a:rPr lang="zh-CN" altLang="en-US" smtClean="0"/>
              <a:t>的</a:t>
            </a:r>
            <a:r>
              <a:rPr lang="zh-CN" altLang="en-US" b="1" smtClean="0"/>
              <a:t>数据</a:t>
            </a:r>
            <a:endParaRPr lang="en-US" altLang="zh-CN" b="1" smtClean="0"/>
          </a:p>
          <a:p>
            <a:r>
              <a:rPr lang="en-US" altLang="zh-CN" smtClean="0"/>
              <a:t>terminator</a:t>
            </a:r>
            <a:r>
              <a:rPr lang="zh-CN" altLang="en-US" smtClean="0"/>
              <a:t>可以在</a:t>
            </a:r>
            <a:r>
              <a:rPr lang="en-US" altLang="zh-CN" smtClean="0"/>
              <a:t>serial</a:t>
            </a:r>
            <a:r>
              <a:rPr lang="zh-CN" altLang="en-US" smtClean="0"/>
              <a:t>对象中修改，默认为‘</a:t>
            </a:r>
            <a:r>
              <a:rPr lang="en-US" altLang="zh-CN" smtClean="0"/>
              <a:t>LF</a:t>
            </a:r>
            <a:r>
              <a:rPr lang="zh-CN" altLang="en-US" smtClean="0"/>
              <a:t>’</a:t>
            </a:r>
            <a:endParaRPr lang="en-US" altLang="zh-CN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600" y="-37846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pitchFamily="34" charset="-122"/>
                <a:ea typeface="Menlo"/>
              </a:rPr>
              <a:t>fgets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34362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.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12524" y="2147272"/>
            <a:ext cx="9601200" cy="893478"/>
            <a:chOff x="377016" y="3068134"/>
            <a:chExt cx="9601200" cy="893478"/>
          </a:xfrm>
        </p:grpSpPr>
        <p:sp>
          <p:nvSpPr>
            <p:cNvPr id="7" name="文本框 6"/>
            <p:cNvSpPr txBox="1"/>
            <p:nvPr/>
          </p:nvSpPr>
          <p:spPr>
            <a:xfrm>
              <a:off x="377016" y="3068134"/>
              <a:ext cx="960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mtClean="0"/>
                <a:t>采用查询方式接受数据，采样频率最快只能达到</a:t>
              </a:r>
              <a:r>
                <a:rPr lang="en-US" altLang="zh-CN" smtClean="0"/>
                <a:t>4Hz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7016" y="3592280"/>
              <a:ext cx="960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mtClean="0"/>
                <a:t>采用中断方式接受数据，采样频率可以达到</a:t>
              </a:r>
              <a:r>
                <a:rPr lang="en-US" altLang="zh-CN" smtClean="0"/>
                <a:t>30Hz</a:t>
              </a:r>
              <a:r>
                <a:rPr lang="zh-CN" altLang="en-US" smtClean="0"/>
                <a:t>以上。</a:t>
              </a:r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073319" y="3244334"/>
            <a:ext cx="104263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% </a:t>
            </a:r>
            <a:r>
              <a:rPr lang="zh-CN" altLang="en-US" smtClean="0">
                <a:solidFill>
                  <a:srgbClr val="FF0000"/>
                </a:solidFill>
              </a:rPr>
              <a:t>主函数 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b="1" smtClean="0">
                <a:solidFill>
                  <a:srgbClr val="FF0000"/>
                </a:solidFill>
              </a:rPr>
              <a:t>% </a:t>
            </a:r>
            <a:r>
              <a:rPr lang="zh-CN" altLang="en-US" b="1" smtClean="0">
                <a:solidFill>
                  <a:srgbClr val="FF0000"/>
                </a:solidFill>
              </a:rPr>
              <a:t>设置</a:t>
            </a:r>
            <a:r>
              <a:rPr lang="zh-CN" altLang="en-US" b="1">
                <a:solidFill>
                  <a:srgbClr val="FF0000"/>
                </a:solidFill>
              </a:rPr>
              <a:t>中断响应（</a:t>
            </a:r>
            <a:r>
              <a:rPr lang="zh-CN" altLang="en-US" b="1" smtClean="0">
                <a:solidFill>
                  <a:srgbClr val="FF0000"/>
                </a:solidFill>
              </a:rPr>
              <a:t>有</a:t>
            </a:r>
            <a:r>
              <a:rPr lang="en-US" altLang="zh-CN" b="1" smtClean="0">
                <a:solidFill>
                  <a:srgbClr val="FF0000"/>
                </a:solidFill>
              </a:rPr>
              <a:t>128</a:t>
            </a:r>
            <a:r>
              <a:rPr lang="zh-CN" altLang="en-US" b="1" smtClean="0">
                <a:solidFill>
                  <a:srgbClr val="FF0000"/>
                </a:solidFill>
              </a:rPr>
              <a:t>个</a:t>
            </a:r>
            <a:r>
              <a:rPr lang="zh-CN" altLang="en-US" b="1">
                <a:solidFill>
                  <a:srgbClr val="FF0000"/>
                </a:solidFill>
              </a:rPr>
              <a:t>可用字节时，产生中断）</a:t>
            </a:r>
          </a:p>
          <a:p>
            <a:r>
              <a:rPr lang="zh-CN" altLang="en-US"/>
              <a:t>    </a:t>
            </a:r>
            <a:r>
              <a:rPr lang="en-US" altLang="zh-CN"/>
              <a:t>set(s, 'BytesAvailableFcnCount', 128</a:t>
            </a:r>
            <a:r>
              <a:rPr lang="en-US" altLang="zh-CN" smtClean="0"/>
              <a:t>);</a:t>
            </a:r>
          </a:p>
          <a:p>
            <a:r>
              <a:rPr lang="en-US" altLang="zh-CN"/>
              <a:t>% </a:t>
            </a:r>
            <a:r>
              <a:rPr lang="zh-CN" altLang="en-US"/>
              <a:t>设置中断响应模式（有“</a:t>
            </a:r>
            <a:r>
              <a:rPr lang="en-US" altLang="zh-CN"/>
              <a:t>byte”</a:t>
            </a:r>
            <a:r>
              <a:rPr lang="zh-CN" altLang="en-US"/>
              <a:t>和“</a:t>
            </a:r>
            <a:r>
              <a:rPr lang="en-US" altLang="zh-CN"/>
              <a:t>Terminator”</a:t>
            </a:r>
            <a:r>
              <a:rPr lang="zh-CN" altLang="en-US"/>
              <a:t>两种模式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</a:p>
          <a:p>
            <a:r>
              <a:rPr lang="en-US" altLang="zh-CN" b="1" smtClean="0">
                <a:solidFill>
                  <a:srgbClr val="FF0000"/>
                </a:solidFill>
              </a:rPr>
              <a:t>% </a:t>
            </a:r>
            <a:r>
              <a:rPr lang="zh-CN" altLang="en-US" b="1" smtClean="0">
                <a:solidFill>
                  <a:srgbClr val="FF0000"/>
                </a:solidFill>
              </a:rPr>
              <a:t>“</a:t>
            </a:r>
            <a:r>
              <a:rPr lang="en-US" altLang="zh-CN" b="1" smtClean="0">
                <a:solidFill>
                  <a:srgbClr val="FF0000"/>
                </a:solidFill>
              </a:rPr>
              <a:t>byte”</a:t>
            </a:r>
            <a:r>
              <a:rPr lang="zh-CN" altLang="en-US" b="1">
                <a:solidFill>
                  <a:srgbClr val="FF0000"/>
                </a:solidFill>
              </a:rPr>
              <a:t>是达到一定字节数产生中断</a:t>
            </a:r>
            <a:r>
              <a:rPr lang="zh-CN" altLang="en-US" b="1" smtClean="0">
                <a:solidFill>
                  <a:srgbClr val="FF0000"/>
                </a:solidFill>
              </a:rPr>
              <a:t>，</a:t>
            </a:r>
            <a:r>
              <a:rPr lang="en-US" altLang="zh-CN" b="1" smtClean="0">
                <a:solidFill>
                  <a:srgbClr val="FF0000"/>
                </a:solidFill>
              </a:rPr>
              <a:t>——</a:t>
            </a:r>
            <a:r>
              <a:rPr lang="zh-CN" altLang="en-US" sz="1600" b="1">
                <a:solidFill>
                  <a:srgbClr val="FF0000"/>
                </a:solidFill>
              </a:rPr>
              <a:t>相应的中断函数</a:t>
            </a:r>
            <a:r>
              <a:rPr lang="zh-CN" altLang="en-US" sz="1600" b="1" smtClean="0">
                <a:solidFill>
                  <a:srgbClr val="FF0000"/>
                </a:solidFill>
              </a:rPr>
              <a:t>用</a:t>
            </a:r>
            <a:r>
              <a:rPr lang="en-US" altLang="zh-CN" b="1">
                <a:solidFill>
                  <a:srgbClr val="FF0000"/>
                </a:solidFill>
              </a:rPr>
              <a:t>recivedata </a:t>
            </a:r>
            <a:r>
              <a:rPr lang="en-US" altLang="zh-CN" b="1" smtClean="0">
                <a:solidFill>
                  <a:srgbClr val="FF0000"/>
                </a:solidFill>
              </a:rPr>
              <a:t>= fread(s,</a:t>
            </a:r>
            <a:r>
              <a:rPr lang="zh-CN" altLang="en-US" b="1" smtClean="0">
                <a:solidFill>
                  <a:srgbClr val="FF0000"/>
                </a:solidFill>
              </a:rPr>
              <a:t>字节数</a:t>
            </a:r>
            <a:r>
              <a:rPr lang="en-US" altLang="zh-CN" b="1" smtClean="0">
                <a:solidFill>
                  <a:srgbClr val="FF0000"/>
                </a:solidFill>
              </a:rPr>
              <a:t>)'; 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 smtClean="0">
                <a:solidFill>
                  <a:srgbClr val="FF0000"/>
                </a:solidFill>
              </a:rPr>
              <a:t>% </a:t>
            </a:r>
            <a:r>
              <a:rPr lang="zh-CN" altLang="en-US" b="1" smtClean="0">
                <a:solidFill>
                  <a:srgbClr val="FF0000"/>
                </a:solidFill>
              </a:rPr>
              <a:t>“</a:t>
            </a:r>
            <a:r>
              <a:rPr lang="en-US" altLang="zh-CN" b="1" smtClean="0">
                <a:solidFill>
                  <a:srgbClr val="FF0000"/>
                </a:solidFill>
              </a:rPr>
              <a:t>Terminator”</a:t>
            </a:r>
            <a:r>
              <a:rPr lang="zh-CN" altLang="en-US" b="1">
                <a:solidFill>
                  <a:srgbClr val="FF0000"/>
                </a:solidFill>
              </a:rPr>
              <a:t>可用作键盘某个按键事件来产生</a:t>
            </a:r>
            <a:r>
              <a:rPr lang="zh-CN" altLang="en-US" b="1" smtClean="0">
                <a:solidFill>
                  <a:srgbClr val="FF0000"/>
                </a:solidFill>
              </a:rPr>
              <a:t>中断</a:t>
            </a:r>
            <a:r>
              <a:rPr lang="en-US" altLang="zh-CN" b="1" smtClean="0">
                <a:solidFill>
                  <a:srgbClr val="FF0000"/>
                </a:solidFill>
              </a:rPr>
              <a:t>——</a:t>
            </a:r>
            <a:r>
              <a:rPr lang="zh-CN" altLang="en-US" b="1" smtClean="0">
                <a:solidFill>
                  <a:srgbClr val="FF0000"/>
                </a:solidFill>
              </a:rPr>
              <a:t>相应的中断函数用</a:t>
            </a:r>
            <a:r>
              <a:rPr lang="en-US" altLang="zh-CN" sz="2000" b="1">
                <a:solidFill>
                  <a:srgbClr val="FF0000"/>
                </a:solidFill>
              </a:rPr>
              <a:t>b = </a:t>
            </a:r>
            <a:r>
              <a:rPr lang="en-US" altLang="zh-CN" sz="2000" b="1" smtClean="0">
                <a:solidFill>
                  <a:srgbClr val="FF0000"/>
                </a:solidFill>
              </a:rPr>
              <a:t>fgetl(s</a:t>
            </a:r>
            <a:r>
              <a:rPr lang="en-US" altLang="zh-CN" sz="2000" b="1">
                <a:solidFill>
                  <a:srgbClr val="FF0000"/>
                </a:solidFill>
              </a:rPr>
              <a:t>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set(s</a:t>
            </a:r>
            <a:r>
              <a:rPr lang="en-US" altLang="zh-CN"/>
              <a:t>, 'BytesAvailableFcnMode', 'byte</a:t>
            </a:r>
            <a:r>
              <a:rPr lang="en-US" altLang="zh-CN" smtClean="0"/>
              <a:t>');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r>
              <a:rPr lang="en-US" altLang="zh-CN"/>
              <a:t>s.BytesAvailableFcn = @ReceiveCallback; </a:t>
            </a:r>
            <a:r>
              <a:rPr lang="en-US" altLang="zh-CN" smtClean="0"/>
              <a:t>% </a:t>
            </a:r>
            <a:r>
              <a:rPr lang="zh-CN" altLang="en-US" smtClean="0"/>
              <a:t>中断处理函数，定义在相同的文件下，作为</a:t>
            </a:r>
            <a:r>
              <a:rPr lang="zh-CN" altLang="en-US" smtClean="0">
                <a:solidFill>
                  <a:srgbClr val="FF0000"/>
                </a:solidFill>
              </a:rPr>
              <a:t>子函数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2663" y="6091391"/>
            <a:ext cx="682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主</a:t>
            </a:r>
            <a:r>
              <a:rPr lang="zh-CN" altLang="en-US" sz="2000" smtClean="0"/>
              <a:t>函数与子函数中分享数据，采用全局变量 </a:t>
            </a:r>
            <a:r>
              <a:rPr lang="en-US" altLang="zh-CN" sz="2000" b="1" smtClean="0">
                <a:solidFill>
                  <a:srgbClr val="FF0000"/>
                </a:solidFill>
              </a:rPr>
              <a:t>global s</a:t>
            </a:r>
            <a:r>
              <a:rPr lang="en-US" altLang="zh-CN" sz="2000" smtClean="0"/>
              <a:t>; 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0127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How Do I Replace the EraseMode Property</a:t>
            </a:r>
            <a:r>
              <a:rPr lang="en-US" altLang="zh-CN" b="1" smtClean="0"/>
              <a:t>?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2684" y="2279674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Create Animations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684" y="4666430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Display Changes to Object Data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684" y="530567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Produce Overlaid Colors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684" y="6011432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Increase Rendering Speed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684" y="2780555"/>
            <a:ext cx="11719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To accumulate a picture by adding data to each frame, use one of these approaches instead of setting the EraseMode property to 'none':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hold on to retain the current data and add new data to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the new animatedline function to create line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the movie function to play recorded movie frames.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321" y="241844"/>
            <a:ext cx="10515600" cy="1325563"/>
          </a:xfrm>
        </p:spPr>
        <p:txBody>
          <a:bodyPr/>
          <a:lstStyle/>
          <a:p>
            <a:r>
              <a:rPr lang="zh-CN" altLang="en-US" smtClean="0"/>
              <a:t>快速动画绘制</a:t>
            </a:r>
            <a:r>
              <a:rPr lang="en-US" altLang="zh-CN"/>
              <a:t>animatedline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321" y="1836773"/>
            <a:ext cx="3250721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theta = linspace(0,2*pi,10000);</a:t>
            </a:r>
          </a:p>
          <a:p>
            <a:r>
              <a:rPr lang="en-US" altLang="zh-CN"/>
              <a:t>h = animatedline();</a:t>
            </a:r>
          </a:p>
          <a:p>
            <a:r>
              <a:rPr lang="en-US" altLang="zh-CN" smtClean="0"/>
              <a:t>% axis</a:t>
            </a:r>
            <a:r>
              <a:rPr lang="en-US" altLang="zh-CN"/>
              <a:t>([0,2*pi,-1,1])</a:t>
            </a:r>
          </a:p>
          <a:p>
            <a:endParaRPr lang="en-US" altLang="zh-CN"/>
          </a:p>
          <a:p>
            <a:r>
              <a:rPr lang="en-US" altLang="zh-CN"/>
              <a:t>for t = theta</a:t>
            </a:r>
          </a:p>
          <a:p>
            <a:r>
              <a:rPr lang="en-US" altLang="zh-CN"/>
              <a:t>    addpoints(h,t,sin(t</a:t>
            </a:r>
            <a:r>
              <a:rPr lang="en-US" altLang="zh-CN" smtClean="0"/>
              <a:t>), cos(t));</a:t>
            </a:r>
            <a:endParaRPr lang="en-US" altLang="zh-CN"/>
          </a:p>
          <a:p>
            <a:r>
              <a:rPr lang="en-US" altLang="zh-CN"/>
              <a:t>    drawnow update;</a:t>
            </a:r>
          </a:p>
          <a:p>
            <a:r>
              <a:rPr lang="en-US" altLang="zh-CN"/>
              <a:t>end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4" y="5074920"/>
            <a:ext cx="10975614" cy="15179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70" y="1270980"/>
            <a:ext cx="8757141" cy="36045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783476" y="241844"/>
            <a:ext cx="3502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同一个图上</a:t>
            </a:r>
            <a:r>
              <a:rPr lang="zh-CN" altLang="en-US" sz="2400" b="1"/>
              <a:t>可以</a:t>
            </a:r>
            <a:r>
              <a:rPr lang="zh-CN" altLang="en-US" sz="2400" b="1" smtClean="0"/>
              <a:t>绘制</a:t>
            </a:r>
            <a:endParaRPr lang="en-US" altLang="zh-CN" sz="2400" b="1" smtClean="0"/>
          </a:p>
          <a:p>
            <a:r>
              <a:rPr lang="zh-CN" altLang="en-US" sz="2400" b="1" smtClean="0"/>
              <a:t>两根</a:t>
            </a:r>
            <a:r>
              <a:rPr lang="en-US" altLang="zh-CN" sz="2400" b="1"/>
              <a:t>animatedline</a:t>
            </a:r>
            <a:r>
              <a:rPr lang="zh-CN" altLang="en-US" sz="2400" b="1" smtClean="0"/>
              <a:t>曲线！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5140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37338" cy="1325563"/>
          </a:xfrm>
        </p:spPr>
        <p:txBody>
          <a:bodyPr/>
          <a:lstStyle/>
          <a:p>
            <a:r>
              <a:rPr lang="en-US" altLang="zh-CN" dirty="0" smtClean="0"/>
              <a:t>Figure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123"/>
            <a:ext cx="6096000" cy="6096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401" y="2001559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PingFangSC-Regular"/>
              </a:rPr>
              <a:t>在 </a:t>
            </a:r>
            <a:r>
              <a:rPr lang="en-US" altLang="zh-CN" b="1" dirty="0" err="1">
                <a:latin typeface="PingFangSC-Regular"/>
              </a:rPr>
              <a:t>matplotlib</a:t>
            </a:r>
            <a:r>
              <a:rPr lang="en-US" altLang="zh-CN" b="1" dirty="0">
                <a:latin typeface="PingFangSC-Regular"/>
              </a:rPr>
              <a:t> </a:t>
            </a:r>
            <a:r>
              <a:rPr lang="zh-CN" altLang="en-US" b="1" dirty="0">
                <a:latin typeface="PingFangSC-Regular"/>
              </a:rPr>
              <a:t>中几个重要的标签，分别是</a:t>
            </a:r>
            <a:r>
              <a:rPr lang="en-US" altLang="zh-CN" b="1" dirty="0">
                <a:latin typeface="PingFangSC-Regular"/>
              </a:rPr>
              <a:t>: figure</a:t>
            </a:r>
            <a:r>
              <a:rPr lang="zh-CN" altLang="en-US" b="1" dirty="0">
                <a:latin typeface="PingFangSC-Regular"/>
              </a:rPr>
              <a:t>、</a:t>
            </a:r>
            <a:r>
              <a:rPr lang="en-US" altLang="zh-CN" b="1" dirty="0">
                <a:latin typeface="PingFangSC-Regular"/>
              </a:rPr>
              <a:t>axes</a:t>
            </a:r>
            <a:r>
              <a:rPr lang="zh-CN" altLang="en-US" b="1" dirty="0">
                <a:latin typeface="PingFangSC-Regular"/>
              </a:rPr>
              <a:t>、</a:t>
            </a:r>
            <a:r>
              <a:rPr lang="en-US" altLang="zh-CN" b="1" dirty="0" smtClean="0">
                <a:latin typeface="PingFangSC-Regular"/>
              </a:rPr>
              <a:t>axis</a:t>
            </a:r>
            <a:endParaRPr lang="en-US" altLang="zh-CN" b="1" dirty="0">
              <a:latin typeface="PingFangSC-Regular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PingFangSC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Figure </a:t>
            </a:r>
            <a:r>
              <a:rPr lang="zh-CN" altLang="en-US" sz="1600" dirty="0"/>
              <a:t>是包裹 </a:t>
            </a:r>
            <a:r>
              <a:rPr lang="en-US" altLang="zh-CN" sz="1600" dirty="0"/>
              <a:t>Axes</a:t>
            </a:r>
            <a:r>
              <a:rPr lang="zh-CN" altLang="en-US" sz="1600" dirty="0"/>
              <a:t>、</a:t>
            </a:r>
            <a:r>
              <a:rPr lang="en-US" altLang="zh-CN" sz="1600" dirty="0"/>
              <a:t>tiles</a:t>
            </a:r>
            <a:r>
              <a:rPr lang="zh-CN" altLang="en-US" sz="1600" dirty="0"/>
              <a:t>、</a:t>
            </a:r>
            <a:r>
              <a:rPr lang="en-US" altLang="zh-CN" sz="1600" dirty="0"/>
              <a:t>legends </a:t>
            </a:r>
            <a:r>
              <a:rPr lang="zh-CN" altLang="en-US" sz="1600" dirty="0"/>
              <a:t>等组件的最外层窗口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Figure </a:t>
            </a:r>
            <a:r>
              <a:rPr lang="zh-CN" altLang="en-US" sz="1600" dirty="0"/>
              <a:t>中</a:t>
            </a:r>
            <a:r>
              <a:rPr lang="zh-CN" altLang="en-US" sz="1600" dirty="0"/>
              <a:t>最主要的元素是 </a:t>
            </a:r>
            <a:r>
              <a:rPr lang="en-US" altLang="zh-CN" sz="1600" dirty="0"/>
              <a:t>Axes</a:t>
            </a:r>
            <a:r>
              <a:rPr lang="zh-CN" altLang="en-US" sz="1600" dirty="0"/>
              <a:t>（子图）</a:t>
            </a:r>
            <a:r>
              <a:rPr lang="zh-CN" altLang="en-US" sz="1600" dirty="0"/>
              <a:t>。</a:t>
            </a:r>
            <a:r>
              <a:rPr lang="zh-CN" altLang="en-US" sz="1600" dirty="0"/>
              <a:t>一个 </a:t>
            </a:r>
            <a:r>
              <a:rPr lang="en-US" altLang="zh-CN" sz="1600" dirty="0"/>
              <a:t>Figure </a:t>
            </a:r>
            <a:r>
              <a:rPr lang="zh-CN" altLang="en-US" sz="1600" dirty="0"/>
              <a:t>中可以有多个子图，但至少要有一个能够显示内容的子图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Axis </a:t>
            </a:r>
            <a:r>
              <a:rPr lang="zh-CN" altLang="en-US" sz="1600" dirty="0"/>
              <a:t>在中文的意思是轴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0" y="5306016"/>
            <a:ext cx="6588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第一层是底层的容器层，主要包括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Canvas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Figure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Axes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；</a:t>
            </a:r>
          </a:p>
          <a:p>
            <a:pPr algn="just" fontAlgn="base"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第二层是辅助显示层，主要包括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Axis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Spines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Tick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Grid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Legend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Title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等，该层可通过</a:t>
            </a:r>
            <a:r>
              <a:rPr lang="en-US" altLang="zh-CN" sz="1400" dirty="0" err="1">
                <a:solidFill>
                  <a:srgbClr val="333333"/>
                </a:solidFill>
                <a:latin typeface="inherit"/>
              </a:rPr>
              <a:t>set_axis_off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()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或</a:t>
            </a:r>
            <a:r>
              <a:rPr lang="en-US" altLang="zh-CN" sz="1400" dirty="0" err="1">
                <a:solidFill>
                  <a:srgbClr val="333333"/>
                </a:solidFill>
                <a:latin typeface="inherit"/>
              </a:rPr>
              <a:t>set_frame_on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(False)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等方法设置不显示；</a:t>
            </a:r>
          </a:p>
          <a:p>
            <a:pPr algn="just" fontAlgn="base"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第三层为图像层，即通过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plot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contour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scatter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等方法绘制的图像。</a:t>
            </a:r>
            <a:endParaRPr lang="zh-CN" altLang="en-US" sz="1400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0934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43536"/>
            <a:ext cx="10687050" cy="3743325"/>
            <a:chOff x="838200" y="1535199"/>
            <a:chExt cx="10687050" cy="3743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5199"/>
              <a:ext cx="10687050" cy="37433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" name="圆角矩形 3"/>
            <p:cNvSpPr/>
            <p:nvPr/>
          </p:nvSpPr>
          <p:spPr>
            <a:xfrm>
              <a:off x="1399032" y="4700016"/>
              <a:ext cx="2057400" cy="2651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60832" y="4170325"/>
            <a:ext cx="1151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drawnow</a:t>
            </a:r>
            <a:r>
              <a:rPr lang="en-US" altLang="zh-CN" smtClean="0"/>
              <a:t> 	</a:t>
            </a:r>
            <a:r>
              <a:rPr lang="zh-CN" altLang="en-US" smtClean="0"/>
              <a:t>暂停目前的任务，去快速刷新屏幕</a:t>
            </a:r>
            <a:endParaRPr lang="en-US" altLang="zh-CN"/>
          </a:p>
          <a:p>
            <a:r>
              <a:rPr lang="en-US" altLang="zh-CN" b="1"/>
              <a:t>drawnow </a:t>
            </a:r>
            <a:r>
              <a:rPr lang="en-US" altLang="zh-CN" b="1" smtClean="0"/>
              <a:t>limitrate </a:t>
            </a:r>
            <a:r>
              <a:rPr lang="zh-CN" altLang="en-US" smtClean="0"/>
              <a:t>并不是每一次都刷新</a:t>
            </a:r>
            <a:r>
              <a:rPr lang="en-US" altLang="zh-CN" smtClean="0"/>
              <a:t>(</a:t>
            </a:r>
            <a:r>
              <a:rPr lang="zh-CN" altLang="en-US" smtClean="0"/>
              <a:t>限制每秒</a:t>
            </a:r>
            <a:r>
              <a:rPr lang="en-US" altLang="zh-CN" smtClean="0"/>
              <a:t>20</a:t>
            </a:r>
            <a:r>
              <a:rPr lang="zh-CN" altLang="en-US" smtClean="0"/>
              <a:t>帧</a:t>
            </a:r>
            <a:r>
              <a:rPr lang="en-US" altLang="zh-CN" smtClean="0"/>
              <a:t>)</a:t>
            </a:r>
            <a:r>
              <a:rPr lang="zh-CN" altLang="en-US" smtClean="0"/>
              <a:t>，并且如果渲染费时会跳过，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zh-CN" altLang="en-US" smtClean="0"/>
              <a:t>但是回调函数一直在执行，所以可以和动画交互</a:t>
            </a:r>
            <a:endParaRPr lang="en-US" altLang="zh-CN" smtClean="0"/>
          </a:p>
          <a:p>
            <a:r>
              <a:rPr lang="en-US" altLang="zh-CN" b="1" smtClean="0"/>
              <a:t>drawnow nocallbacks</a:t>
            </a:r>
            <a:r>
              <a:rPr lang="en-US" altLang="zh-CN" smtClean="0"/>
              <a:t>	</a:t>
            </a:r>
            <a:r>
              <a:rPr lang="zh-CN" altLang="en-US" smtClean="0"/>
              <a:t>延迟回调函数</a:t>
            </a:r>
            <a:r>
              <a:rPr lang="en-US" altLang="zh-CN" smtClean="0"/>
              <a:t>(</a:t>
            </a:r>
            <a:r>
              <a:rPr lang="zh-CN" altLang="en-US" smtClean="0"/>
              <a:t>比如鼠标点击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/>
              <a:t>希望防止回调中断代码，请使用此选项</a:t>
            </a:r>
            <a:endParaRPr lang="en-US" altLang="zh-CN"/>
          </a:p>
          <a:p>
            <a:r>
              <a:rPr lang="en-US" altLang="zh-CN" b="1"/>
              <a:t>drawnow limitrate nocallbacks</a:t>
            </a:r>
          </a:p>
          <a:p>
            <a:r>
              <a:rPr lang="en-US" altLang="zh-CN" b="1"/>
              <a:t>drawnow </a:t>
            </a:r>
            <a:r>
              <a:rPr lang="en-US" altLang="zh-CN" b="1" smtClean="0"/>
              <a:t>update</a:t>
            </a:r>
            <a:r>
              <a:rPr lang="en-US" altLang="zh-CN" smtClean="0"/>
              <a:t>	</a:t>
            </a:r>
            <a:r>
              <a:rPr lang="zh-CN" altLang="en-US" smtClean="0"/>
              <a:t>如果</a:t>
            </a:r>
            <a:r>
              <a:rPr lang="zh-CN" altLang="en-US"/>
              <a:t>渲染费时会跳</a:t>
            </a:r>
            <a:r>
              <a:rPr lang="zh-CN" altLang="en-US" smtClean="0"/>
              <a:t>过，</a:t>
            </a:r>
            <a:r>
              <a:rPr lang="zh-CN" altLang="en-US"/>
              <a:t>延迟回调函数</a:t>
            </a:r>
            <a:r>
              <a:rPr lang="zh-CN" altLang="en-US" smtClean="0"/>
              <a:t>，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This syntax is not recommended. Use the </a:t>
            </a:r>
            <a:r>
              <a:rPr lang="en-US" altLang="zh-CN" b="1" smtClean="0"/>
              <a:t>limitrate</a:t>
            </a:r>
            <a:r>
              <a:rPr lang="en-US" altLang="zh-CN" smtClean="0"/>
              <a:t> option instead.</a:t>
            </a:r>
          </a:p>
          <a:p>
            <a:r>
              <a:rPr lang="en-US" altLang="zh-CN" b="1" smtClean="0"/>
              <a:t>drawnow expose</a:t>
            </a:r>
            <a:r>
              <a:rPr lang="en-US" altLang="zh-CN" smtClean="0"/>
              <a:t>	</a:t>
            </a:r>
            <a:r>
              <a:rPr lang="en-US" altLang="zh-CN"/>
              <a:t>This syntax is not recommended. Use the </a:t>
            </a:r>
            <a:r>
              <a:rPr lang="en-US" altLang="zh-CN" b="1"/>
              <a:t>nocallbacks</a:t>
            </a:r>
            <a:r>
              <a:rPr lang="en-US" altLang="zh-CN" smtClean="0"/>
              <a:t> </a:t>
            </a:r>
            <a:r>
              <a:rPr lang="en-US" altLang="zh-CN"/>
              <a:t>option instead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6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Animatedline </a:t>
            </a:r>
            <a:r>
              <a:rPr lang="zh-CN" altLang="en-US" smtClean="0"/>
              <a:t>对象 的函数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114264"/>
            <a:ext cx="10116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Object Functions</a:t>
            </a:r>
          </a:p>
          <a:p>
            <a:endParaRPr lang="en-US" altLang="zh-CN" sz="2000"/>
          </a:p>
          <a:p>
            <a:r>
              <a:rPr lang="en-US" altLang="zh-CN" sz="2000"/>
              <a:t>addpoints	Add points to animated </a:t>
            </a:r>
            <a:r>
              <a:rPr lang="en-US" altLang="zh-CN" sz="2000" smtClean="0"/>
              <a:t>line </a:t>
            </a:r>
            <a:r>
              <a:rPr lang="zh-CN" altLang="en-US" sz="2000" smtClean="0"/>
              <a:t>增加点</a:t>
            </a:r>
            <a:endParaRPr lang="en-US" altLang="zh-CN" sz="2000"/>
          </a:p>
          <a:p>
            <a:r>
              <a:rPr lang="en-US" altLang="zh-CN" sz="2000"/>
              <a:t>getpoints	Return points that define animated </a:t>
            </a:r>
            <a:r>
              <a:rPr lang="en-US" altLang="zh-CN" sz="2000" smtClean="0"/>
              <a:t>line</a:t>
            </a:r>
            <a:r>
              <a:rPr lang="zh-CN" altLang="en-US" sz="2000" smtClean="0"/>
              <a:t>获取曲线上所有的点</a:t>
            </a:r>
            <a:endParaRPr lang="en-US" altLang="zh-CN" sz="2000"/>
          </a:p>
          <a:p>
            <a:r>
              <a:rPr lang="en-US" altLang="zh-CN" sz="2000" smtClean="0"/>
              <a:t>clearpoints	</a:t>
            </a:r>
            <a:r>
              <a:rPr lang="en-US" altLang="zh-CN" sz="2000"/>
              <a:t> Clear points from animated </a:t>
            </a:r>
            <a:r>
              <a:rPr lang="en-US" altLang="zh-CN" sz="2000" smtClean="0"/>
              <a:t>line</a:t>
            </a:r>
            <a:r>
              <a:rPr lang="zh-CN" altLang="en-US" sz="2000" smtClean="0"/>
              <a:t>清楚点</a:t>
            </a:r>
            <a:endParaRPr lang="en-US" altLang="zh-CN" sz="2000" smtClean="0"/>
          </a:p>
        </p:txBody>
      </p:sp>
      <p:sp>
        <p:nvSpPr>
          <p:cNvPr id="7" name="矩形 6"/>
          <p:cNvSpPr/>
          <p:nvPr/>
        </p:nvSpPr>
        <p:spPr>
          <a:xfrm>
            <a:off x="838200" y="4431715"/>
            <a:ext cx="8324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用法：</a:t>
            </a:r>
            <a:endParaRPr lang="en-US" altLang="zh-CN" sz="2000" smtClean="0"/>
          </a:p>
          <a:p>
            <a:r>
              <a:rPr lang="en-US" altLang="zh-CN" sz="2000"/>
              <a:t>h = animatedline(1:10,1:10);</a:t>
            </a:r>
          </a:p>
          <a:p>
            <a:r>
              <a:rPr lang="en-US" altLang="zh-CN" sz="2000" smtClean="0"/>
              <a:t>clearpoints(h)——The </a:t>
            </a:r>
            <a:r>
              <a:rPr lang="en-US" altLang="zh-CN" sz="2000"/>
              <a:t>animated line still exists, but has no data</a:t>
            </a:r>
            <a:r>
              <a:rPr lang="en-US" altLang="zh-CN" sz="2000" smtClean="0"/>
              <a:t>.</a:t>
            </a:r>
          </a:p>
          <a:p>
            <a:r>
              <a:rPr lang="en-US" altLang="zh-CN" sz="2000"/>
              <a:t>[x,y] = getpoints(h)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1702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056" y="1"/>
            <a:ext cx="3090672" cy="804672"/>
          </a:xfrm>
        </p:spPr>
        <p:txBody>
          <a:bodyPr/>
          <a:lstStyle/>
          <a:p>
            <a:r>
              <a:rPr lang="zh-CN" altLang="en-US" smtClean="0"/>
              <a:t>多个软串口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1108" y="804673"/>
            <a:ext cx="1063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当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需要连接多个串口设备时，可以建立多个软串口，但限于软串口的实现原理，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 UNO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只能同时监听一个软串口，当存在多个软串口设备时，你需要使用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listen() 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函数指定需要监听的设备。如程序中存在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portOne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portTwo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两个软串口对象时，你欲监听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portOne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，便需要使用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portOne.listen() 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语句，要切换监听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port2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，便使用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portTwo.listen() 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r>
              <a:rPr lang="zh-CN" altLang="en-US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4538" y="2589283"/>
            <a:ext cx="3508248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/*</a:t>
            </a:r>
          </a:p>
          <a:p>
            <a:r>
              <a:rPr lang="zh-CN" altLang="en-US" sz="1600"/>
              <a:t>Arduino UNO软串口通信</a:t>
            </a:r>
          </a:p>
          <a:p>
            <a:r>
              <a:rPr lang="zh-CN" altLang="en-US" sz="1600"/>
              <a:t>通过listen()切换监听软串口</a:t>
            </a:r>
          </a:p>
          <a:p>
            <a:r>
              <a:rPr lang="zh-CN" altLang="en-US" sz="1600"/>
              <a:t>*/</a:t>
            </a:r>
          </a:p>
          <a:p>
            <a:r>
              <a:rPr lang="zh-CN" altLang="en-US" sz="1600"/>
              <a:t>#include &lt;SoftwareSerial.h&gt;</a:t>
            </a:r>
          </a:p>
          <a:p>
            <a:r>
              <a:rPr lang="zh-CN" altLang="en-US" sz="1600"/>
              <a:t>SoftwareSerial portOne(10, 11)</a:t>
            </a:r>
            <a:r>
              <a:rPr lang="zh-CN" altLang="en-US" sz="1600" smtClean="0"/>
              <a:t>;</a:t>
            </a:r>
            <a:endParaRPr lang="en-US" altLang="zh-CN" sz="1600" smtClean="0"/>
          </a:p>
          <a:p>
            <a:r>
              <a:rPr lang="zh-CN" altLang="en-US" sz="1600" smtClean="0"/>
              <a:t>SoftwareSerial </a:t>
            </a:r>
            <a:r>
              <a:rPr lang="zh-CN" altLang="en-US" sz="1600"/>
              <a:t>portTwo(8, 9);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void setup() {</a:t>
            </a:r>
          </a:p>
          <a:p>
            <a:r>
              <a:rPr lang="zh-CN" altLang="en-US" sz="1600"/>
              <a:t>  Serial.begin(9600);</a:t>
            </a:r>
          </a:p>
          <a:p>
            <a:r>
              <a:rPr lang="zh-CN" altLang="en-US" sz="1600"/>
              <a:t>  while (!Serial) {}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portOne.begin(9600)</a:t>
            </a:r>
            <a:r>
              <a:rPr lang="zh-CN" altLang="en-US" sz="1600" smtClean="0"/>
              <a:t>;</a:t>
            </a:r>
            <a:endParaRPr lang="en-US" altLang="zh-CN" sz="1600" smtClean="0"/>
          </a:p>
          <a:p>
            <a:r>
              <a:rPr lang="en-US" altLang="zh-CN" sz="1600"/>
              <a:t> </a:t>
            </a:r>
            <a:r>
              <a:rPr lang="en-US" altLang="zh-CN" sz="1600" smtClean="0"/>
              <a:t> </a:t>
            </a:r>
            <a:r>
              <a:rPr lang="zh-CN" altLang="en-US" sz="1600" smtClean="0"/>
              <a:t>portTwo</a:t>
            </a:r>
            <a:r>
              <a:rPr lang="zh-CN" altLang="en-US" sz="1600"/>
              <a:t>.begin(9600);}</a:t>
            </a:r>
          </a:p>
          <a:p>
            <a:r>
              <a:rPr lang="zh-CN" altLang="en-US" sz="160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528976" y="1687354"/>
            <a:ext cx="4230624" cy="517064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void loop() {</a:t>
            </a:r>
          </a:p>
          <a:p>
            <a:endParaRPr lang="zh-CN" altLang="en-US" sz="1600"/>
          </a:p>
          <a:p>
            <a:r>
              <a:rPr lang="zh-CN" altLang="en-US" sz="1600"/>
              <a:t>  portOne.listen();//监听1号软串口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Serial.println("Data from port one:");</a:t>
            </a:r>
          </a:p>
          <a:p>
            <a:r>
              <a:rPr lang="zh-CN" altLang="en-US" sz="1600"/>
              <a:t>  while (portOne.available() &gt; 0) {</a:t>
            </a:r>
          </a:p>
          <a:p>
            <a:r>
              <a:rPr lang="zh-CN" altLang="en-US" sz="1600"/>
              <a:t>    char inByte = portOne.read();</a:t>
            </a:r>
          </a:p>
          <a:p>
            <a:r>
              <a:rPr lang="zh-CN" altLang="en-US" sz="1600"/>
              <a:t>    Serial.write(inByte);}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Serial.println();</a:t>
            </a:r>
          </a:p>
          <a:p>
            <a:r>
              <a:rPr lang="zh-CN" altLang="en-US" sz="1600"/>
              <a:t>  </a:t>
            </a:r>
          </a:p>
          <a:p>
            <a:r>
              <a:rPr lang="zh-CN" altLang="en-US" sz="1600"/>
              <a:t>  portTwo.listen();//监听2号软串口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Serial.println("Data from port two:");</a:t>
            </a:r>
          </a:p>
          <a:p>
            <a:r>
              <a:rPr lang="zh-CN" altLang="en-US" sz="1600"/>
              <a:t>  while (portTwo.available() &gt; 0) {</a:t>
            </a:r>
          </a:p>
          <a:p>
            <a:r>
              <a:rPr lang="zh-CN" altLang="en-US" sz="1600"/>
              <a:t>    char inByte = portTwo.read();</a:t>
            </a:r>
          </a:p>
          <a:p>
            <a:r>
              <a:rPr lang="zh-CN" altLang="en-US" sz="1600"/>
              <a:t>    Serial.write(inByte);}</a:t>
            </a:r>
          </a:p>
          <a:p>
            <a:endParaRPr lang="zh-CN" altLang="en-US" sz="1600"/>
          </a:p>
          <a:p>
            <a:r>
              <a:rPr lang="zh-CN" altLang="en-US" sz="1600"/>
              <a:t>  Serial.println();</a:t>
            </a:r>
          </a:p>
          <a:p>
            <a:r>
              <a:rPr lang="zh-CN" alt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5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容器层主要由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组成</a:t>
            </a:r>
            <a:r>
              <a:rPr lang="zh-CN" altLang="en-US" dirty="0" smtClean="0">
                <a:solidFill>
                  <a:srgbClr val="333333"/>
                </a:solidFill>
                <a:latin typeface="PingFangSC-Regular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9936" y="2151581"/>
            <a:ext cx="104100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smtClean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是位于最底层的系统层，在绘图的过程中充当画板的角色，即放置画布的工具。通常情况下，我们并不需要对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特别的声明，但是当我需要在其他模块如</a:t>
            </a:r>
            <a:r>
              <a:rPr lang="en-US" altLang="zh-CN" dirty="0" err="1">
                <a:solidFill>
                  <a:srgbClr val="333333"/>
                </a:solidFill>
                <a:latin typeface="PingFangSC-Regular"/>
              </a:rPr>
              <a:t>PyQt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中调用</a:t>
            </a:r>
            <a:r>
              <a:rPr lang="en-US" altLang="zh-CN" dirty="0" err="1">
                <a:solidFill>
                  <a:srgbClr val="333333"/>
                </a:solidFill>
                <a:latin typeface="PingFangSC-Regular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模块绘图时，就需要首先声明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，这就相当于我们在自家画室画画不用强调要用画板，出去写生时要特意带一块画板</a:t>
            </a:r>
            <a:r>
              <a:rPr lang="zh-CN" altLang="en-US" dirty="0" smtClean="0">
                <a:solidFill>
                  <a:srgbClr val="333333"/>
                </a:solidFill>
                <a:latin typeface="PingFangSC-Regular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endParaRPr lang="zh-CN" altLang="en-US" dirty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是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上方的第一层，也是需要用户来操作的应用层的第一层，在绘图的过程中充当画布的角色。当我们对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大小、背景色彩等进行设置的时候，就相当于是选择画布大小、材质的过程。因此，每当我们绘图的时候，写的第一行就是创建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的代码</a:t>
            </a:r>
            <a:r>
              <a:rPr lang="zh-CN" altLang="en-US" dirty="0" smtClean="0">
                <a:solidFill>
                  <a:srgbClr val="333333"/>
                </a:solidFill>
                <a:latin typeface="PingFangSC-Regular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endParaRPr lang="zh-CN" altLang="en-US" dirty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是应用层的第二层，在绘图的过程中相当于画布上的绘图区的角色。一个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对象可以包含多个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对象，每个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都是一个独立的坐标系，绘图过程中的所有图像都是基于坐标系绘制的。</a:t>
            </a:r>
            <a:endParaRPr lang="zh-CN" altLang="en-US" b="0" i="0" dirty="0">
              <a:solidFill>
                <a:srgbClr val="333333"/>
              </a:solidFill>
              <a:effectLst/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74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4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2" y="2272445"/>
            <a:ext cx="3349869" cy="27875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5033" y="3188677"/>
            <a:ext cx="2167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不可写，只读属性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749" y="5101087"/>
            <a:ext cx="54184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Name: Close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指定名称可以关闭对应的图片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name','video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Position 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是从电脑屏幕左下角开始计算的，高为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，宽为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400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Units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： 计算高度时的单位为像素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3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2013411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</a:rPr>
              <a:t>Movie</a:t>
            </a: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</a:rPr>
              <a:t>frame(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图片数据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数组，用于播放一张张的图片</a:t>
            </a:r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84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141" y="207852"/>
            <a:ext cx="12773141" cy="65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86347" y="94307"/>
            <a:ext cx="6146935" cy="669173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双坐标曲线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82" y="76348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x = 0:0.01:20;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y1 = 200*exp(-0.05*x).*sin(x);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y2 = 0.8*exp(-0.5*x).*sin(10*x);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[AX,H1,H2] = plotyy(x,y1,x,y2,'plot'); %H代表曲线，AX代表坐标。</a:t>
            </a:r>
            <a:endParaRPr lang="en-US" altLang="zh-CN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%%%AX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为一个句柄，相当于一个对象，一种类别的属性</a:t>
            </a:r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set(AX(1),'XColor','k','YColor','b'); %设置坐标的属性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set(AX(2),'XColor','k','YColor','r'); 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HH1=get(AX(1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),‘Ylabel’)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; %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设置坐标的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set(HH1,'String','Left Y-axis');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set(HH1,'color','b');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HH2=get(AX(2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),‘Ylabel’)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; %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设置坐标的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set(HH2,'String','Right Y-axis');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set(HH2,'color','r');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set(H1,'LineStyle','-'); %设置曲线的属性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set(H1,'color','b');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set(H2,'LineStyle',':');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set(H2,'color','r');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legend([H1,H2],{'y1 = 200*exp(-0.05*x).*sin(x)';'y2 = 0.8*exp(-0.5*x).*sin(10*x)'}); %设置图标的属性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xlabel('Zero to 20 musec.');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title('Labeling plotyy');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82" y="94307"/>
            <a:ext cx="5981981" cy="34310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66852" y="3822198"/>
            <a:ext cx="7205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plotyy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x1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y1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x2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y2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,@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plot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,@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semilogy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zh-CN" sz="16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one curve axis type is normal,the other axis type is semilogy.</a:t>
            </a:r>
            <a:endParaRPr lang="en-US" altLang="zh-CN" sz="160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2979</Words>
  <Application>Microsoft Office PowerPoint</Application>
  <PresentationFormat>宽屏</PresentationFormat>
  <Paragraphs>370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 Unicode MS</vt:lpstr>
      <vt:lpstr>inherit</vt:lpstr>
      <vt:lpstr>Menlo</vt:lpstr>
      <vt:lpstr>PingFangSC-Regular</vt:lpstr>
      <vt:lpstr>等线</vt:lpstr>
      <vt:lpstr>等线 Light</vt:lpstr>
      <vt:lpstr>华文仿宋</vt:lpstr>
      <vt:lpstr>Microsoft YaHei</vt:lpstr>
      <vt:lpstr>Arial</vt:lpstr>
      <vt:lpstr>Calibri</vt:lpstr>
      <vt:lpstr>Consolas</vt:lpstr>
      <vt:lpstr>Courier New</vt:lpstr>
      <vt:lpstr>Office 主题​​</vt:lpstr>
      <vt:lpstr>MATLAB</vt:lpstr>
      <vt:lpstr>工作目录（load mat时很烦）</vt:lpstr>
      <vt:lpstr>Figure</vt:lpstr>
      <vt:lpstr>容器层主要由Canvas、Figure、Axes组成。</vt:lpstr>
      <vt:lpstr>PowerPoint 演示文稿</vt:lpstr>
      <vt:lpstr>PowerPoint 演示文稿</vt:lpstr>
      <vt:lpstr>PowerPoint 演示文稿</vt:lpstr>
      <vt:lpstr>PowerPoint 演示文稿</vt:lpstr>
      <vt:lpstr>双坐标曲线</vt:lpstr>
      <vt:lpstr>多条曲线双坐标</vt:lpstr>
      <vt:lpstr>利用句柄设置属性，注意观察句柄是数组（在工作界面输入看看），需要下标选中特定的曲线才能修改。</vt:lpstr>
      <vt:lpstr>定义子函数</vt:lpstr>
      <vt:lpstr>PowerPoint 演示文稿</vt:lpstr>
      <vt:lpstr>图片读取</vt:lpstr>
      <vt:lpstr>PowerPoint 演示文稿</vt:lpstr>
      <vt:lpstr>拟合</vt:lpstr>
      <vt:lpstr>PowerPoint 演示文稿</vt:lpstr>
      <vt:lpstr>PowerPoint 演示文稿</vt:lpstr>
      <vt:lpstr>插值——三维</vt:lpstr>
      <vt:lpstr>PowerPoint 演示文稿</vt:lpstr>
      <vt:lpstr>动画的制作</vt:lpstr>
      <vt:lpstr>滤波器设计</vt:lpstr>
      <vt:lpstr>PowerPoint 演示文稿</vt:lpstr>
      <vt:lpstr>可变输入和输出</vt:lpstr>
      <vt:lpstr>串口对象</vt:lpstr>
      <vt:lpstr>数据接收与发送</vt:lpstr>
      <vt:lpstr>数据接收</vt:lpstr>
      <vt:lpstr>How Do I Replace the EraseMode Property?</vt:lpstr>
      <vt:lpstr>快速动画绘制animatedline</vt:lpstr>
      <vt:lpstr>PowerPoint 演示文稿</vt:lpstr>
      <vt:lpstr>Animatedline 对象 的函数</vt:lpstr>
      <vt:lpstr>多个软串口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POWER-LJR</dc:creator>
  <cp:lastModifiedBy>pc</cp:lastModifiedBy>
  <cp:revision>95</cp:revision>
  <dcterms:created xsi:type="dcterms:W3CDTF">2018-08-24T17:02:01Z</dcterms:created>
  <dcterms:modified xsi:type="dcterms:W3CDTF">2019-05-23T14:50:55Z</dcterms:modified>
</cp:coreProperties>
</file>