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PPT 底圖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7224" y="1214422"/>
            <a:ext cx="7772400" cy="1470025"/>
          </a:xfrm>
        </p:spPr>
        <p:txBody>
          <a:bodyPr/>
          <a:lstStyle>
            <a:lvl1pPr>
              <a:defRPr b="1">
                <a:latin typeface="Ebrima" pitchFamily="2" charset="0"/>
                <a:ea typeface="標楷體" pitchFamily="65" charset="-120"/>
                <a:cs typeface="Ebrima" pitchFamily="2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1604" y="292893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ptt 底圖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lvl2pPr>
              <a:defRPr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03AA-76E2-43FD-A8E4-B6453F138645}" type="datetimeFigureOut">
              <a:rPr lang="zh-TW" altLang="en-US" smtClean="0"/>
              <a:t>2013/1/7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EE95-AAB0-4BB2-8600-35D04F8725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Ebrima" pitchFamily="2" charset="0"/>
          <a:ea typeface="標楷體" pitchFamily="65" charset="-120"/>
          <a:cs typeface="Ebrima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Ebrima" pitchFamily="2" charset="0"/>
          <a:ea typeface="標楷體" pitchFamily="65" charset="-120"/>
          <a:cs typeface="Ebrima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brima" pitchFamily="2" charset="0"/>
          <a:ea typeface="標楷體" pitchFamily="65" charset="-120"/>
          <a:cs typeface="Ebrima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Ebrima" pitchFamily="2" charset="0"/>
          <a:ea typeface="標楷體" pitchFamily="65" charset="-120"/>
          <a:cs typeface="Ebrima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Ebrima" pitchFamily="2" charset="0"/>
          <a:ea typeface="標楷體" pitchFamily="65" charset="-120"/>
          <a:cs typeface="Ebrima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Ebrima" pitchFamily="2" charset="0"/>
                <a:ea typeface="Ebrima" pitchFamily="2" charset="0"/>
                <a:cs typeface="Ebrima" pitchFamily="2" charset="0"/>
              </a:rPr>
              <a:t>Log4j</a:t>
            </a:r>
            <a:endParaRPr lang="zh-TW" altLang="en-US" dirty="0">
              <a:latin typeface="Ebrima" pitchFamily="2" charset="0"/>
              <a:cs typeface="Ebrima" pitchFamily="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GB" altLang="zh-TW" dirty="0">
              <a:solidFill>
                <a:schemeClr val="tx1"/>
              </a:solidFill>
              <a:latin typeface="Helvetica" pitchFamily="1" charset="0"/>
            </a:endParaRPr>
          </a:p>
          <a:p>
            <a:pPr algn="r"/>
            <a:endParaRPr lang="en-GB" altLang="zh-TW" dirty="0">
              <a:solidFill>
                <a:schemeClr val="tx1"/>
              </a:solidFill>
              <a:latin typeface="Helvetica" pitchFamily="1" charset="0"/>
            </a:endParaRPr>
          </a:p>
          <a:p>
            <a:pPr algn="r"/>
            <a:endParaRPr lang="en-GB" altLang="zh-TW" dirty="0">
              <a:solidFill>
                <a:schemeClr val="tx1"/>
              </a:solidFill>
              <a:latin typeface="Helvetica" pitchFamily="1" charset="0"/>
            </a:endParaRPr>
          </a:p>
          <a:p>
            <a:pPr algn="r"/>
            <a:r>
              <a:rPr lang="en-GB" altLang="zh-TW" dirty="0" err="1">
                <a:solidFill>
                  <a:schemeClr val="tx1"/>
                </a:solidFill>
                <a:latin typeface="Helvetica" pitchFamily="1" charset="0"/>
              </a:rPr>
              <a:t>EricJang</a:t>
            </a:r>
            <a:r>
              <a:rPr lang="en-GB" altLang="zh-TW" dirty="0">
                <a:solidFill>
                  <a:schemeClr val="tx1"/>
                </a:solidFill>
                <a:latin typeface="Helvetica" pitchFamily="1" charset="0"/>
              </a:rPr>
              <a:t> </a:t>
            </a:r>
            <a:r>
              <a:rPr lang="en-GB" altLang="zh-TW" dirty="0" smtClean="0">
                <a:solidFill>
                  <a:schemeClr val="tx1"/>
                </a:solidFill>
                <a:latin typeface="Helvetica" pitchFamily="1" charset="0"/>
              </a:rPr>
              <a:t>2013.01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8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Ebrima" pitchFamily="2" charset="0"/>
                <a:ea typeface="Ebrima" pitchFamily="2" charset="0"/>
              </a:rPr>
              <a:t>Layout</a:t>
            </a:r>
            <a:endParaRPr lang="zh-TW" altLang="en-US" dirty="0">
              <a:latin typeface="Ebrima" pitchFamily="2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Layout是個依照格式字串將訊息格式化的物件</a:t>
            </a:r>
            <a:r>
              <a:rPr lang="en-US" altLang="en-US" sz="2400" dirty="0"/>
              <a:t>。</a:t>
            </a:r>
          </a:p>
          <a:p>
            <a:r>
              <a:rPr lang="en-US" altLang="en-US" sz="2400" dirty="0" err="1"/>
              <a:t>格式字串可包含文字與Conversion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specifier的特定範本</a:t>
            </a:r>
            <a:r>
              <a:rPr lang="en-US" altLang="en-US" sz="2400" dirty="0"/>
              <a:t>。</a:t>
            </a:r>
          </a:p>
          <a:p>
            <a:r>
              <a:rPr lang="zh-TW" altLang="en-US" sz="2400" dirty="0"/>
              <a:t>範例</a:t>
            </a:r>
            <a:r>
              <a:rPr lang="en-US" altLang="zh-TW" sz="2400" dirty="0"/>
              <a:t>:</a:t>
            </a:r>
          </a:p>
          <a:p>
            <a:pPr>
              <a:buFontTx/>
              <a:buNone/>
            </a:pPr>
            <a:r>
              <a:rPr lang="zh-TW" altLang="en-US" sz="2400" dirty="0"/>
              <a:t>    格式化語句</a:t>
            </a:r>
            <a:r>
              <a:rPr lang="en-US" altLang="zh-TW" sz="2400" dirty="0"/>
              <a:t>%r [%t] %-5p %c - %</a:t>
            </a:r>
          </a:p>
          <a:p>
            <a:endParaRPr lang="zh-TW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7345362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Ebrima" pitchFamily="2" charset="0"/>
                <a:ea typeface="Ebrima" pitchFamily="2" charset="0"/>
              </a:rPr>
              <a:t>Conversion </a:t>
            </a:r>
            <a:r>
              <a:rPr lang="en-US" altLang="en-US" dirty="0" err="1" smtClean="0">
                <a:latin typeface="Ebrima" pitchFamily="2" charset="0"/>
                <a:ea typeface="Ebrima" pitchFamily="2" charset="0"/>
              </a:rPr>
              <a:t>specifier</a:t>
            </a:r>
            <a:endParaRPr lang="zh-TW" altLang="en-US" dirty="0">
              <a:latin typeface="Ebrima" pitchFamily="2" charset="0"/>
            </a:endParaRP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85" y="1739372"/>
            <a:ext cx="6571429" cy="42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6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備份及指定log</a:t>
            </a:r>
            <a:r>
              <a:rPr lang="en-US" altLang="en-US" dirty="0"/>
              <a:t> </a:t>
            </a:r>
            <a:r>
              <a:rPr lang="en-US" altLang="en-US" dirty="0" err="1"/>
              <a:t>size的大小</a:t>
            </a:r>
            <a:endParaRPr lang="en-US" altLang="en-US" dirty="0"/>
          </a:p>
          <a:p>
            <a:endParaRPr lang="zh-TW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03" y="2492896"/>
            <a:ext cx="7775575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9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Ebrima" pitchFamily="2" charset="0"/>
                <a:ea typeface="Ebrima" pitchFamily="2" charset="0"/>
              </a:rPr>
              <a:t>Agenda</a:t>
            </a:r>
            <a:endParaRPr lang="zh-TW" altLang="en-US" dirty="0">
              <a:latin typeface="Ebrima" pitchFamily="2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0"/>
              </a:spcAft>
            </a:pPr>
            <a:r>
              <a:rPr lang="zh-TW" altLang="en-US" sz="2600" dirty="0"/>
              <a:t>什麼是</a:t>
            </a:r>
            <a:r>
              <a:rPr lang="en-US" altLang="zh-TW" sz="2600" dirty="0"/>
              <a:t>Log4j?</a:t>
            </a:r>
          </a:p>
          <a:p>
            <a:pPr>
              <a:spcAft>
                <a:spcPct val="0"/>
              </a:spcAft>
            </a:pPr>
            <a:r>
              <a:rPr lang="zh-TW" altLang="en-US" sz="2600" dirty="0"/>
              <a:t>安裝</a:t>
            </a:r>
            <a:r>
              <a:rPr lang="en-US" altLang="zh-TW" sz="2600" dirty="0"/>
              <a:t>Log4j</a:t>
            </a:r>
          </a:p>
          <a:p>
            <a:pPr>
              <a:spcAft>
                <a:spcPct val="0"/>
              </a:spcAft>
            </a:pPr>
            <a:r>
              <a:rPr lang="en-US" altLang="zh-TW" sz="2600" dirty="0"/>
              <a:t>Log4j</a:t>
            </a:r>
            <a:r>
              <a:rPr lang="zh-TW" altLang="en-US" sz="2600" dirty="0"/>
              <a:t>輸出等級</a:t>
            </a:r>
          </a:p>
          <a:p>
            <a:pPr>
              <a:spcAft>
                <a:spcPct val="0"/>
              </a:spcAft>
            </a:pPr>
            <a:r>
              <a:rPr lang="zh-TW" altLang="en-US" sz="2600" dirty="0"/>
              <a:t>第一個範例</a:t>
            </a:r>
          </a:p>
          <a:p>
            <a:pPr>
              <a:spcAft>
                <a:spcPct val="0"/>
              </a:spcAft>
            </a:pPr>
            <a:r>
              <a:rPr lang="en-US" altLang="zh-TW" sz="2600" dirty="0" err="1"/>
              <a:t>Appender</a:t>
            </a:r>
            <a:r>
              <a:rPr lang="zh-TW" altLang="en-US" sz="2600" dirty="0"/>
              <a:t>設定</a:t>
            </a:r>
          </a:p>
          <a:p>
            <a:pPr>
              <a:spcAft>
                <a:spcPct val="0"/>
              </a:spcAft>
            </a:pPr>
            <a:r>
              <a:rPr lang="zh-TW" altLang="en-US" sz="2600" dirty="0"/>
              <a:t>第二個範例</a:t>
            </a:r>
          </a:p>
          <a:p>
            <a:pPr>
              <a:spcAft>
                <a:spcPct val="0"/>
              </a:spcAft>
            </a:pPr>
            <a:r>
              <a:rPr lang="en-US" altLang="zh-TW" sz="2600" dirty="0"/>
              <a:t>Layout</a:t>
            </a:r>
          </a:p>
          <a:p>
            <a:pPr>
              <a:spcAft>
                <a:spcPct val="0"/>
              </a:spcAft>
            </a:pPr>
            <a:r>
              <a:rPr lang="zh-TW" altLang="en-US" sz="2600" dirty="0"/>
              <a:t>備份</a:t>
            </a:r>
          </a:p>
          <a:p>
            <a:pPr>
              <a:spcAft>
                <a:spcPct val="0"/>
              </a:spcAft>
            </a:pPr>
            <a:r>
              <a:rPr lang="en-US" altLang="zh-TW" sz="2600" dirty="0"/>
              <a:t>SLF4J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4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rbel" pitchFamily="34" charset="0"/>
              </a:rPr>
              <a:t>什麼是</a:t>
            </a:r>
            <a:r>
              <a:rPr lang="en-US" altLang="zh-TW" dirty="0">
                <a:latin typeface="Corbel" pitchFamily="34" charset="0"/>
              </a:rPr>
              <a:t>Log4j?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en-US" sz="2400" dirty="0">
                <a:latin typeface="Ebrima" pitchFamily="2" charset="0"/>
                <a:ea typeface="Ebrima" pitchFamily="2" charset="0"/>
                <a:cs typeface="Ebrima" pitchFamily="2" charset="0"/>
              </a:rPr>
              <a:t>log4j</a:t>
            </a:r>
            <a:r>
              <a:rPr lang="en-US" altLang="en-US" sz="2400" dirty="0"/>
              <a:t>是</a:t>
            </a:r>
            <a:r>
              <a:rPr lang="en-US" altLang="en-US" sz="2400" dirty="0">
                <a:latin typeface="Ebrima" pitchFamily="2" charset="0"/>
                <a:ea typeface="Ebrima" pitchFamily="2" charset="0"/>
                <a:cs typeface="Ebrima" pitchFamily="2" charset="0"/>
              </a:rPr>
              <a:t>jakarta</a:t>
            </a:r>
            <a:r>
              <a:rPr lang="en-US" altLang="en-US" sz="2400" dirty="0"/>
              <a:t>的一個專案。</a:t>
            </a:r>
            <a:endParaRPr lang="en-US" altLang="zh-TW" sz="2400" dirty="0"/>
          </a:p>
          <a:p>
            <a:pPr>
              <a:spcAft>
                <a:spcPct val="0"/>
              </a:spcAft>
            </a:pPr>
            <a:r>
              <a:rPr lang="zh-TW" altLang="en-US" sz="2400" dirty="0"/>
              <a:t>使</a:t>
            </a:r>
            <a:r>
              <a:rPr lang="en-US" altLang="zh-TW" sz="2400" dirty="0"/>
              <a:t>log</a:t>
            </a:r>
            <a:r>
              <a:rPr lang="zh-TW" altLang="en-US" sz="2400" dirty="0"/>
              <a:t>輸出不限於命令列或檔案。</a:t>
            </a:r>
          </a:p>
          <a:p>
            <a:pPr>
              <a:spcAft>
                <a:spcPct val="0"/>
              </a:spcAft>
            </a:pPr>
            <a:r>
              <a:rPr lang="zh-TW" altLang="en-US" sz="2400" dirty="0"/>
              <a:t>有表示訊息優先權的方法。</a:t>
            </a:r>
          </a:p>
          <a:p>
            <a:pPr>
              <a:spcAft>
                <a:spcPct val="0"/>
              </a:spcAft>
            </a:pPr>
            <a:r>
              <a:rPr lang="en-US" altLang="zh-TW" sz="2400" dirty="0"/>
              <a:t>Java API 1.4 logging</a:t>
            </a:r>
            <a:r>
              <a:rPr lang="zh-TW" altLang="en-US" sz="2400" dirty="0"/>
              <a:t>也是參考</a:t>
            </a:r>
            <a:r>
              <a:rPr lang="en-US" altLang="zh-TW" sz="2400" dirty="0">
                <a:latin typeface="Ebrima" pitchFamily="2" charset="0"/>
                <a:ea typeface="Ebrima" pitchFamily="2" charset="0"/>
                <a:cs typeface="Ebrima" pitchFamily="2" charset="0"/>
              </a:rPr>
              <a:t>log4j</a:t>
            </a:r>
            <a:r>
              <a:rPr lang="zh-TW" altLang="en-US" sz="2400" dirty="0"/>
              <a:t>建立的。</a:t>
            </a:r>
          </a:p>
          <a:p>
            <a:pPr>
              <a:spcAft>
                <a:spcPct val="0"/>
              </a:spcAft>
            </a:pPr>
            <a:r>
              <a:rPr lang="zh-TW" altLang="en-US" sz="2400" dirty="0"/>
              <a:t>可以減少</a:t>
            </a:r>
            <a:r>
              <a:rPr lang="en-US" altLang="zh-TW" sz="2400" dirty="0" err="1">
                <a:latin typeface="Ebrima" pitchFamily="2" charset="0"/>
                <a:ea typeface="Ebrima" pitchFamily="2" charset="0"/>
                <a:cs typeface="Ebrima" pitchFamily="2" charset="0"/>
              </a:rPr>
              <a:t>System.out.println</a:t>
            </a:r>
            <a:r>
              <a:rPr lang="en-US" altLang="zh-TW" sz="2400" dirty="0">
                <a:latin typeface="Ebrima" pitchFamily="2" charset="0"/>
                <a:ea typeface="Ebrima" pitchFamily="2" charset="0"/>
                <a:cs typeface="Ebrima" pitchFamily="2" charset="0"/>
              </a:rPr>
              <a:t>()</a:t>
            </a:r>
            <a:r>
              <a:rPr lang="zh-TW" altLang="en-US" sz="2400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6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>
                <a:latin typeface="Ebrima" pitchFamily="2" charset="0"/>
                <a:ea typeface="Ebrima" pitchFamily="2" charset="0"/>
              </a:rPr>
              <a:t>Log4j</a:t>
            </a:r>
            <a:endParaRPr lang="zh-TW" altLang="en-US" dirty="0">
              <a:latin typeface="Ebrima" pitchFamily="2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Ebrima" pitchFamily="2" charset="0"/>
                <a:cs typeface="Ebrima" pitchFamily="2" charset="0"/>
              </a:rPr>
              <a:t>可至</a:t>
            </a:r>
            <a:r>
              <a:rPr lang="en-US" altLang="zh-TW" sz="2400" dirty="0">
                <a:latin typeface="Ebrima" pitchFamily="2" charset="0"/>
                <a:ea typeface="Ebrima" pitchFamily="2" charset="0"/>
                <a:cs typeface="Ebrima" pitchFamily="2" charset="0"/>
              </a:rPr>
              <a:t>http://jakarta.apache.org</a:t>
            </a:r>
            <a:r>
              <a:rPr lang="zh-TW" altLang="en-US" sz="2400" dirty="0">
                <a:latin typeface="Ebrima" pitchFamily="2" charset="0"/>
                <a:cs typeface="Ebrima" pitchFamily="2" charset="0"/>
              </a:rPr>
              <a:t>下載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Ebrima" pitchFamily="2" charset="0"/>
                <a:cs typeface="Ebrima" pitchFamily="2" charset="0"/>
              </a:rPr>
              <a:t>將</a:t>
            </a:r>
            <a:r>
              <a:rPr lang="en-US" altLang="zh-TW" sz="2400" dirty="0">
                <a:latin typeface="Ebrima" pitchFamily="2" charset="0"/>
                <a:ea typeface="Ebrima" pitchFamily="2" charset="0"/>
                <a:cs typeface="Ebrima" pitchFamily="2" charset="0"/>
              </a:rPr>
              <a:t>jar</a:t>
            </a:r>
            <a:r>
              <a:rPr lang="zh-TW" altLang="en-US" sz="2400" dirty="0">
                <a:latin typeface="Ebrima" pitchFamily="2" charset="0"/>
                <a:cs typeface="Ebrima" pitchFamily="2" charset="0"/>
              </a:rPr>
              <a:t>檔放至</a:t>
            </a:r>
            <a:r>
              <a:rPr lang="en-US" altLang="zh-TW" sz="2400" dirty="0" err="1">
                <a:latin typeface="Ebrima" pitchFamily="2" charset="0"/>
                <a:ea typeface="Ebrima" pitchFamily="2" charset="0"/>
                <a:cs typeface="Ebrima" pitchFamily="2" charset="0"/>
              </a:rPr>
              <a:t>classpath</a:t>
            </a:r>
            <a:r>
              <a:rPr lang="zh-TW" altLang="en-US" sz="2400" dirty="0">
                <a:latin typeface="Ebrima" pitchFamily="2" charset="0"/>
                <a:cs typeface="Ebrima" pitchFamily="2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Ebrima" pitchFamily="2" charset="0"/>
                <a:cs typeface="Ebrima" pitchFamily="2" charset="0"/>
              </a:rPr>
              <a:t>編輯</a:t>
            </a:r>
            <a:r>
              <a:rPr lang="en-US" altLang="zh-TW" sz="2400" dirty="0">
                <a:latin typeface="Ebrima" pitchFamily="2" charset="0"/>
                <a:ea typeface="Ebrima" pitchFamily="2" charset="0"/>
                <a:cs typeface="Ebrima" pitchFamily="2" charset="0"/>
              </a:rPr>
              <a:t>log4j.properties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Ebrima" pitchFamily="2" charset="0"/>
                <a:cs typeface="Ebrima" pitchFamily="2" charset="0"/>
              </a:rPr>
              <a:t>將</a:t>
            </a:r>
            <a:r>
              <a:rPr lang="en-US" altLang="zh-TW" sz="2400" dirty="0">
                <a:latin typeface="Ebrima" pitchFamily="2" charset="0"/>
                <a:ea typeface="Ebrima" pitchFamily="2" charset="0"/>
                <a:cs typeface="Ebrima" pitchFamily="2" charset="0"/>
              </a:rPr>
              <a:t>log4j.properties</a:t>
            </a:r>
            <a:r>
              <a:rPr lang="zh-TW" altLang="en-US" sz="2400" dirty="0">
                <a:latin typeface="Ebrima" pitchFamily="2" charset="0"/>
                <a:cs typeface="Ebrima" pitchFamily="2" charset="0"/>
              </a:rPr>
              <a:t>放至</a:t>
            </a:r>
            <a:r>
              <a:rPr lang="en-US" altLang="zh-TW" sz="2400" dirty="0" err="1">
                <a:latin typeface="Ebrima" pitchFamily="2" charset="0"/>
                <a:ea typeface="Ebrima" pitchFamily="2" charset="0"/>
                <a:cs typeface="Ebrima" pitchFamily="2" charset="0"/>
              </a:rPr>
              <a:t>classpath</a:t>
            </a:r>
            <a:r>
              <a:rPr lang="zh-TW" altLang="en-US" sz="2400" dirty="0">
                <a:latin typeface="Ebrima" pitchFamily="2" charset="0"/>
                <a:cs typeface="Ebrima" pitchFamily="2" charset="0"/>
              </a:rPr>
              <a:t>。</a:t>
            </a:r>
            <a:endParaRPr lang="en-US" altLang="zh-TW" sz="24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1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Ebrima" pitchFamily="2" charset="0"/>
                <a:ea typeface="Ebrima" pitchFamily="2" charset="0"/>
              </a:rPr>
              <a:t>Log4j</a:t>
            </a:r>
            <a:r>
              <a:rPr lang="zh-TW" altLang="en-US" dirty="0">
                <a:latin typeface="Ebrima" pitchFamily="2" charset="0"/>
              </a:rPr>
              <a:t>輸出等級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 err="1">
                <a:latin typeface="Ebrima" pitchFamily="2" charset="0"/>
                <a:ea typeface="Ebrima" pitchFamily="2" charset="0"/>
                <a:cs typeface="Ebrima" pitchFamily="2" charset="0"/>
              </a:rPr>
              <a:t>DEBUG</a:t>
            </a:r>
            <a:r>
              <a:rPr lang="en-US" altLang="zh-TW" sz="2600" dirty="0" err="1">
                <a:cs typeface="Ebrima" pitchFamily="2" charset="0"/>
              </a:rPr>
              <a:t>-</a:t>
            </a:r>
            <a:r>
              <a:rPr lang="en-US" altLang="en-US" sz="2600" dirty="0" err="1">
                <a:cs typeface="Ebrima" pitchFamily="2" charset="0"/>
              </a:rPr>
              <a:t>偵錯層級:自行定義的偵錯訊息</a:t>
            </a:r>
            <a:endParaRPr lang="en-US" altLang="en-US" sz="2600" dirty="0">
              <a:cs typeface="Ebrima" pitchFamily="2" charset="0"/>
            </a:endParaRPr>
          </a:p>
          <a:p>
            <a:r>
              <a:rPr lang="en-US" altLang="en-US" sz="2600" dirty="0" err="1">
                <a:latin typeface="Ebrima" pitchFamily="2" charset="0"/>
                <a:ea typeface="Ebrima" pitchFamily="2" charset="0"/>
                <a:cs typeface="Ebrima" pitchFamily="2" charset="0"/>
              </a:rPr>
              <a:t>INFO</a:t>
            </a:r>
            <a:r>
              <a:rPr lang="en-US" altLang="zh-TW" sz="2600" dirty="0" err="1">
                <a:cs typeface="Ebrima" pitchFamily="2" charset="0"/>
              </a:rPr>
              <a:t>-</a:t>
            </a:r>
            <a:r>
              <a:rPr lang="en-US" altLang="en-US" sz="2600" dirty="0" err="1">
                <a:cs typeface="Ebrima" pitchFamily="2" charset="0"/>
              </a:rPr>
              <a:t>訊息層級:如某些服務啟動</a:t>
            </a:r>
            <a:r>
              <a:rPr lang="en-US" altLang="en-US" sz="2600" dirty="0">
                <a:cs typeface="Ebrima" pitchFamily="2" charset="0"/>
              </a:rPr>
              <a:t>…</a:t>
            </a:r>
            <a:r>
              <a:rPr lang="en-US" altLang="en-US" sz="2600" dirty="0" err="1">
                <a:cs typeface="Ebrima" pitchFamily="2" charset="0"/>
              </a:rPr>
              <a:t>等等</a:t>
            </a:r>
            <a:endParaRPr lang="en-US" altLang="en-US" sz="2600" dirty="0">
              <a:cs typeface="Ebrima" pitchFamily="2" charset="0"/>
            </a:endParaRPr>
          </a:p>
          <a:p>
            <a:r>
              <a:rPr lang="en-US" altLang="en-US" sz="2600" dirty="0" err="1">
                <a:latin typeface="Ebrima" pitchFamily="2" charset="0"/>
                <a:ea typeface="Ebrima" pitchFamily="2" charset="0"/>
                <a:cs typeface="Ebrima" pitchFamily="2" charset="0"/>
              </a:rPr>
              <a:t>WARN</a:t>
            </a:r>
            <a:r>
              <a:rPr lang="en-US" altLang="zh-TW" sz="2600" dirty="0" err="1">
                <a:cs typeface="Ebrima" pitchFamily="2" charset="0"/>
              </a:rPr>
              <a:t>-</a:t>
            </a:r>
            <a:r>
              <a:rPr lang="en-US" altLang="en-US" sz="2600" dirty="0" err="1">
                <a:cs typeface="Ebrima" pitchFamily="2" charset="0"/>
              </a:rPr>
              <a:t>警告層級:就是警告，</a:t>
            </a:r>
            <a:r>
              <a:rPr lang="en-US" altLang="en-US" sz="2600" dirty="0" err="1" smtClean="0">
                <a:cs typeface="Ebrima" pitchFamily="2" charset="0"/>
              </a:rPr>
              <a:t>或使用了不建議的使用方式</a:t>
            </a:r>
            <a:endParaRPr lang="en-US" altLang="en-US" sz="2600" dirty="0">
              <a:cs typeface="Ebrima" pitchFamily="2" charset="0"/>
            </a:endParaRPr>
          </a:p>
          <a:p>
            <a:r>
              <a:rPr lang="en-US" altLang="en-US" sz="2600" dirty="0">
                <a:latin typeface="Ebrima" pitchFamily="2" charset="0"/>
                <a:ea typeface="Ebrima" pitchFamily="2" charset="0"/>
                <a:cs typeface="Ebrima" pitchFamily="2" charset="0"/>
              </a:rPr>
              <a:t>ERROR</a:t>
            </a:r>
            <a:r>
              <a:rPr lang="en-US" altLang="zh-TW" sz="2600" dirty="0">
                <a:cs typeface="Ebrima" pitchFamily="2" charset="0"/>
              </a:rPr>
              <a:t>-</a:t>
            </a:r>
            <a:r>
              <a:rPr lang="en-US" altLang="en-US" sz="2600" dirty="0" err="1">
                <a:cs typeface="Ebrima" pitchFamily="2" charset="0"/>
              </a:rPr>
              <a:t>錯誤層級</a:t>
            </a:r>
            <a:r>
              <a:rPr lang="en-US" altLang="en-US" sz="2600" dirty="0">
                <a:cs typeface="Ebrima" pitchFamily="2" charset="0"/>
              </a:rPr>
              <a:t> : </a:t>
            </a:r>
            <a:r>
              <a:rPr lang="en-US" altLang="en-US" sz="2600" dirty="0" err="1">
                <a:cs typeface="Ebrima" pitchFamily="2" charset="0"/>
              </a:rPr>
              <a:t>發生了Exception</a:t>
            </a:r>
            <a:r>
              <a:rPr lang="en-US" altLang="en-US" sz="2600" dirty="0" err="1" smtClean="0">
                <a:cs typeface="Ebrima" pitchFamily="2" charset="0"/>
              </a:rPr>
              <a:t>時所需輸出的訊息</a:t>
            </a:r>
            <a:endParaRPr lang="en-US" altLang="en-US" sz="2600" dirty="0">
              <a:cs typeface="Ebrima" pitchFamily="2" charset="0"/>
            </a:endParaRPr>
          </a:p>
          <a:p>
            <a:r>
              <a:rPr lang="en-US" altLang="en-US" sz="2600" dirty="0">
                <a:latin typeface="Ebrima" pitchFamily="2" charset="0"/>
                <a:ea typeface="Ebrima" pitchFamily="2" charset="0"/>
                <a:cs typeface="Ebrima" pitchFamily="2" charset="0"/>
              </a:rPr>
              <a:t>FATAL</a:t>
            </a:r>
            <a:r>
              <a:rPr lang="en-US" altLang="zh-TW" sz="2600" dirty="0">
                <a:cs typeface="Ebrima" pitchFamily="2" charset="0"/>
              </a:rPr>
              <a:t>-</a:t>
            </a:r>
            <a:r>
              <a:rPr lang="zh-TW" altLang="en-US" sz="2600" dirty="0">
                <a:cs typeface="Ebrima" pitchFamily="2" charset="0"/>
              </a:rPr>
              <a:t>失敗層級</a:t>
            </a:r>
            <a:r>
              <a:rPr lang="en-US" altLang="zh-TW" sz="2600" dirty="0">
                <a:cs typeface="Ebrima" pitchFamily="2" charset="0"/>
              </a:rPr>
              <a:t>:</a:t>
            </a:r>
            <a:r>
              <a:rPr lang="zh-TW" altLang="en-US" sz="2600" dirty="0">
                <a:cs typeface="Ebrima" pitchFamily="2" charset="0"/>
              </a:rPr>
              <a:t>某些服務取得失敗</a:t>
            </a:r>
          </a:p>
          <a:p>
            <a:pPr>
              <a:buFontTx/>
              <a:buNone/>
            </a:pPr>
            <a:r>
              <a:rPr lang="zh-TW" altLang="en-US" sz="2600" dirty="0">
                <a:cs typeface="Ebrima" pitchFamily="2" charset="0"/>
              </a:rPr>
              <a:t>        </a:t>
            </a:r>
            <a:r>
              <a:rPr lang="zh-TW" altLang="en-US" sz="2600" dirty="0" smtClean="0">
                <a:cs typeface="Ebrima" pitchFamily="2" charset="0"/>
              </a:rPr>
              <a:t> 並非</a:t>
            </a:r>
            <a:r>
              <a:rPr lang="zh-TW" altLang="en-US" sz="2600" dirty="0">
                <a:cs typeface="Ebrima" pitchFamily="2" charset="0"/>
              </a:rPr>
              <a:t>程式碼錯誤時輸出訊息</a:t>
            </a:r>
          </a:p>
          <a:p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18097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9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第一個範例</a:t>
            </a:r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90365" cy="367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第一個範例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17341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701780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4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latin typeface="Corbel" pitchFamily="34" charset="0"/>
              </a:rPr>
              <a:t>Appender</a:t>
            </a:r>
            <a:r>
              <a:rPr lang="zh-TW" altLang="en-US" dirty="0">
                <a:latin typeface="Corbel" pitchFamily="34" charset="0"/>
              </a:rPr>
              <a:t>設定</a:t>
            </a:r>
            <a:r>
              <a:rPr lang="en-US" altLang="zh-TW" dirty="0">
                <a:latin typeface="Corbel" pitchFamily="34" charset="0"/>
              </a:rPr>
              <a:t/>
            </a:r>
            <a:br>
              <a:rPr lang="en-US" altLang="zh-TW" dirty="0">
                <a:latin typeface="Corbel" pitchFamily="34" charset="0"/>
              </a:rPr>
            </a:b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142875"/>
            <a:ext cx="8229600" cy="65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Ebrima" pitchFamily="2" charset="0"/>
                <a:ea typeface="標楷體" pitchFamily="65" charset="-120"/>
                <a:cs typeface="Ebrima" pitchFamily="2" charset="0"/>
              </a:defRPr>
            </a:lvl1pPr>
          </a:lstStyle>
          <a:p>
            <a:endParaRPr lang="en-US" altLang="zh-TW" sz="3100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6" name="日期版面配置區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C66C7193-D0E4-41CF-86DA-341241E716B0}" type="datetime1">
              <a:rPr kumimoji="0" lang="zh-TW" altLang="en-US" sz="1400">
                <a:solidFill>
                  <a:srgbClr val="0D0D0D"/>
                </a:solidFill>
                <a:ea typeface="標楷體" pitchFamily="65" charset="-120"/>
              </a:rPr>
              <a:pPr eaLnBrk="1" hangingPunct="1"/>
              <a:t>2013/1/7</a:t>
            </a:fld>
            <a:endParaRPr kumimoji="0" lang="en-US" altLang="zh-TW" sz="1400">
              <a:solidFill>
                <a:srgbClr val="0D0D0D"/>
              </a:solidFill>
              <a:ea typeface="標楷體" pitchFamily="65" charset="-120"/>
            </a:endParaRPr>
          </a:p>
        </p:txBody>
      </p:sp>
      <p:sp>
        <p:nvSpPr>
          <p:cNvPr id="7" name="投影片編號版面配置區 4"/>
          <p:cNvSpPr txBox="1">
            <a:spLocks noGrp="1"/>
          </p:cNvSpPr>
          <p:nvPr/>
        </p:nvSpPr>
        <p:spPr bwMode="auto">
          <a:xfrm>
            <a:off x="3143250" y="6350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fld id="{95B4DF55-1515-409C-933B-ADA7F5115D11}" type="slidenum">
              <a:rPr kumimoji="0" lang="zh-TW" altLang="en-US" sz="1400">
                <a:solidFill>
                  <a:srgbClr val="0D0D0D"/>
                </a:solidFill>
                <a:ea typeface="標楷體" pitchFamily="65" charset="-120"/>
                <a:cs typeface="Arial" charset="0"/>
              </a:rPr>
              <a:pPr algn="ctr" eaLnBrk="1" hangingPunct="1"/>
              <a:t>8</a:t>
            </a:fld>
            <a:endParaRPr kumimoji="0" lang="en-US" altLang="zh-TW" sz="1400">
              <a:solidFill>
                <a:srgbClr val="0D0D0D"/>
              </a:solidFill>
              <a:ea typeface="標楷體" pitchFamily="65" charset="-120"/>
              <a:cs typeface="Arial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7345363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3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rbel" pitchFamily="34" charset="0"/>
              </a:rPr>
              <a:t>第二個範例</a:t>
            </a:r>
            <a:endParaRPr lang="zh-TW" alt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686053" cy="334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TL</Template>
  <TotalTime>26</TotalTime>
  <Words>176</Words>
  <Application>Microsoft Office PowerPoint</Application>
  <PresentationFormat>如螢幕大小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TL</vt:lpstr>
      <vt:lpstr>Log4j</vt:lpstr>
      <vt:lpstr>Agenda</vt:lpstr>
      <vt:lpstr>什麼是Log4j?</vt:lpstr>
      <vt:lpstr>安裝Log4j</vt:lpstr>
      <vt:lpstr>Log4j輸出等級</vt:lpstr>
      <vt:lpstr>第一個範例</vt:lpstr>
      <vt:lpstr>第一個範例</vt:lpstr>
      <vt:lpstr>Appender設定 </vt:lpstr>
      <vt:lpstr>第二個範例</vt:lpstr>
      <vt:lpstr>Layout</vt:lpstr>
      <vt:lpstr>Conversion specifier</vt:lpstr>
      <vt:lpstr>備份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</dc:title>
  <dc:creator>eric-jang</dc:creator>
  <cp:lastModifiedBy>eric-jang</cp:lastModifiedBy>
  <cp:revision>19</cp:revision>
  <dcterms:created xsi:type="dcterms:W3CDTF">2013-01-07T03:53:47Z</dcterms:created>
  <dcterms:modified xsi:type="dcterms:W3CDTF">2013-01-07T04:20:30Z</dcterms:modified>
</cp:coreProperties>
</file>