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6F81D01-5D9C-4671-BA14-E31A2CE6F12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未命名的章節" id="{CF80D589-7FB0-4C4E-8DD4-0E8D5354E3CE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PPT 底圖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2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57224" y="1214422"/>
            <a:ext cx="7772400" cy="1470025"/>
          </a:xfrm>
        </p:spPr>
        <p:txBody>
          <a:bodyPr/>
          <a:lstStyle>
            <a:lvl1pPr>
              <a:defRPr b="1"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71604" y="292893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0DB1-1A23-4E81-BF48-E7A10897B1B4}" type="datetimeFigureOut">
              <a:rPr lang="zh-TW" altLang="en-US" smtClean="0"/>
              <a:t>2013/1/2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99D9-F8AF-4EBB-A7AC-6CFA1A7BE54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0DB1-1A23-4E81-BF48-E7A10897B1B4}" type="datetimeFigureOut">
              <a:rPr lang="zh-TW" altLang="en-US" smtClean="0"/>
              <a:t>2013/1/2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99D9-F8AF-4EBB-A7AC-6CFA1A7BE54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0DB1-1A23-4E81-BF48-E7A10897B1B4}" type="datetimeFigureOut">
              <a:rPr lang="zh-TW" altLang="en-US" smtClean="0"/>
              <a:t>2013/1/2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99D9-F8AF-4EBB-A7AC-6CFA1A7BE54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ptt 底圖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標楷體" pitchFamily="65" charset="-120"/>
                <a:ea typeface="標楷體" pitchFamily="65" charset="-120"/>
              </a:defRPr>
            </a:lvl1pPr>
            <a:lvl2pPr>
              <a:defRPr>
                <a:latin typeface="標楷體" pitchFamily="65" charset="-120"/>
                <a:ea typeface="標楷體" pitchFamily="65" charset="-120"/>
              </a:defRPr>
            </a:lvl2pPr>
            <a:lvl3pPr>
              <a:defRPr>
                <a:latin typeface="標楷體" pitchFamily="65" charset="-120"/>
                <a:ea typeface="標楷體" pitchFamily="65" charset="-120"/>
              </a:defRPr>
            </a:lvl3pPr>
            <a:lvl4pPr>
              <a:defRPr>
                <a:latin typeface="標楷體" pitchFamily="65" charset="-120"/>
                <a:ea typeface="標楷體" pitchFamily="65" charset="-120"/>
              </a:defRPr>
            </a:lvl4pPr>
            <a:lvl5pPr>
              <a:defRPr>
                <a:latin typeface="標楷體" pitchFamily="65" charset="-12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0DB1-1A23-4E81-BF48-E7A10897B1B4}" type="datetimeFigureOut">
              <a:rPr lang="zh-TW" altLang="en-US" smtClean="0"/>
              <a:t>2013/1/2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99D9-F8AF-4EBB-A7AC-6CFA1A7BE54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0DB1-1A23-4E81-BF48-E7A10897B1B4}" type="datetimeFigureOut">
              <a:rPr lang="zh-TW" altLang="en-US" smtClean="0"/>
              <a:t>2013/1/2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99D9-F8AF-4EBB-A7AC-6CFA1A7BE54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0DB1-1A23-4E81-BF48-E7A10897B1B4}" type="datetimeFigureOut">
              <a:rPr lang="zh-TW" altLang="en-US" smtClean="0"/>
              <a:t>2013/1/2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99D9-F8AF-4EBB-A7AC-6CFA1A7BE54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0DB1-1A23-4E81-BF48-E7A10897B1B4}" type="datetimeFigureOut">
              <a:rPr lang="zh-TW" altLang="en-US" smtClean="0"/>
              <a:t>2013/1/2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99D9-F8AF-4EBB-A7AC-6CFA1A7BE54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0DB1-1A23-4E81-BF48-E7A10897B1B4}" type="datetimeFigureOut">
              <a:rPr lang="zh-TW" altLang="en-US" smtClean="0"/>
              <a:t>2013/1/2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99D9-F8AF-4EBB-A7AC-6CFA1A7BE54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0DB1-1A23-4E81-BF48-E7A10897B1B4}" type="datetimeFigureOut">
              <a:rPr lang="zh-TW" altLang="en-US" smtClean="0"/>
              <a:t>2013/1/2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99D9-F8AF-4EBB-A7AC-6CFA1A7BE54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0DB1-1A23-4E81-BF48-E7A10897B1B4}" type="datetimeFigureOut">
              <a:rPr lang="zh-TW" altLang="en-US" smtClean="0"/>
              <a:t>2013/1/2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99D9-F8AF-4EBB-A7AC-6CFA1A7BE54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0DB1-1A23-4E81-BF48-E7A10897B1B4}" type="datetimeFigureOut">
              <a:rPr lang="zh-TW" altLang="en-US" smtClean="0"/>
              <a:t>2013/1/2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99D9-F8AF-4EBB-A7AC-6CFA1A7BE54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C0DB1-1A23-4E81-BF48-E7A10897B1B4}" type="datetimeFigureOut">
              <a:rPr lang="zh-TW" altLang="en-US" smtClean="0"/>
              <a:t>2013/1/2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899D9-F8AF-4EBB-A7AC-6CFA1A7BE54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MVC Pattern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GB" altLang="zh-TW" sz="2400" dirty="0" smtClean="0">
              <a:solidFill>
                <a:schemeClr val="tx1"/>
              </a:solidFill>
              <a:latin typeface="Helvetica" pitchFamily="1" charset="0"/>
            </a:endParaRPr>
          </a:p>
          <a:p>
            <a:pPr algn="r"/>
            <a:endParaRPr lang="en-GB" altLang="zh-TW" sz="2400" dirty="0">
              <a:solidFill>
                <a:schemeClr val="tx1"/>
              </a:solidFill>
              <a:latin typeface="Helvetica" pitchFamily="1" charset="0"/>
            </a:endParaRPr>
          </a:p>
          <a:p>
            <a:pPr algn="r"/>
            <a:endParaRPr lang="en-GB" altLang="zh-TW" sz="2400" dirty="0" smtClean="0">
              <a:solidFill>
                <a:schemeClr val="tx1"/>
              </a:solidFill>
              <a:latin typeface="Helvetica" pitchFamily="1" charset="0"/>
            </a:endParaRPr>
          </a:p>
          <a:p>
            <a:pPr algn="r"/>
            <a:r>
              <a:rPr lang="en-GB" altLang="zh-TW" sz="2400" dirty="0" err="1" smtClean="0">
                <a:solidFill>
                  <a:schemeClr val="tx1"/>
                </a:solidFill>
                <a:latin typeface="Helvetica" pitchFamily="1" charset="0"/>
              </a:rPr>
              <a:t>EricJang</a:t>
            </a:r>
            <a:r>
              <a:rPr lang="en-GB" altLang="zh-TW" sz="2400" dirty="0" smtClean="0">
                <a:solidFill>
                  <a:schemeClr val="tx1"/>
                </a:solidFill>
                <a:latin typeface="Helvetica" pitchFamily="1" charset="0"/>
              </a:rPr>
              <a:t> 2012.12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7659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>
                <a:latin typeface="微軟正黑體" pitchFamily="32" charset="-120"/>
              </a:rPr>
              <a:t>In our project, the pattern will be…</a:t>
            </a:r>
            <a:r>
              <a:rPr lang="en-US" altLang="zh-TW" sz="3600" dirty="0">
                <a:solidFill>
                  <a:srgbClr val="FFFFFF"/>
                </a:solidFill>
                <a:latin typeface="微軟正黑體" pitchFamily="32" charset="-120"/>
              </a:rPr>
              <a:t/>
            </a:r>
            <a:br>
              <a:rPr lang="en-US" altLang="zh-TW" sz="3600" dirty="0">
                <a:solidFill>
                  <a:srgbClr val="FFFFFF"/>
                </a:solidFill>
                <a:latin typeface="微軟正黑體" pitchFamily="32" charset="-120"/>
              </a:rPr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40" name="Rectangle 1"/>
          <p:cNvSpPr>
            <a:spLocks noChangeArrowheads="1"/>
          </p:cNvSpPr>
          <p:nvPr/>
        </p:nvSpPr>
        <p:spPr bwMode="auto">
          <a:xfrm>
            <a:off x="381000" y="152400"/>
            <a:ext cx="861853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eaLnBrk="0" hangingPunct="0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3600" b="1" dirty="0">
              <a:solidFill>
                <a:srgbClr val="FFFFFF"/>
              </a:solidFill>
              <a:latin typeface="微軟正黑體" pitchFamily="32" charset="-120"/>
            </a:endParaRPr>
          </a:p>
        </p:txBody>
      </p: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1176338" y="2411413"/>
            <a:ext cx="1295400" cy="406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BE0E3"/>
              </a:gs>
            </a:gsLst>
            <a:lin ang="27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marL="457200" indent="-454025" algn="ctr">
              <a:spcBef>
                <a:spcPts val="875"/>
              </a:spcBef>
              <a:buClrTx/>
              <a:buFontTx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2" charset="0"/>
              </a:rPr>
              <a:t>JSP / JSTL</a:t>
            </a: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1176338" y="3108325"/>
            <a:ext cx="1295400" cy="406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BE0E3"/>
              </a:gs>
            </a:gsLst>
            <a:lin ang="27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marL="457200" indent="-454025" algn="ctr">
              <a:spcBef>
                <a:spcPts val="875"/>
              </a:spcBef>
              <a:buClrTx/>
              <a:buFontTx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2" charset="0"/>
              </a:rPr>
              <a:t>Action / Servlet</a:t>
            </a: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3121025" y="2722563"/>
            <a:ext cx="1295400" cy="406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BE0E3"/>
              </a:gs>
            </a:gsLst>
            <a:lin ang="27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marL="457200" indent="-454025" algn="ctr">
              <a:spcBef>
                <a:spcPts val="875"/>
              </a:spcBef>
              <a:buClrTx/>
              <a:buFontTx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2" charset="0"/>
              </a:rPr>
              <a:t>FormBean</a:t>
            </a:r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3048000" y="4017963"/>
            <a:ext cx="1368425" cy="406400"/>
          </a:xfrm>
          <a:prstGeom prst="rect">
            <a:avLst/>
          </a:prstGeom>
          <a:gradFill rotWithShape="0">
            <a:gsLst>
              <a:gs pos="0">
                <a:srgbClr val="FF5555"/>
              </a:gs>
              <a:gs pos="50000">
                <a:srgbClr val="FFFFFF"/>
              </a:gs>
              <a:gs pos="100000">
                <a:srgbClr val="FF5555"/>
              </a:gs>
            </a:gsLst>
            <a:lin ang="189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marL="457200" indent="-454025" algn="ctr">
              <a:spcBef>
                <a:spcPts val="875"/>
              </a:spcBef>
              <a:buClrTx/>
              <a:buFontTx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2" charset="0"/>
              </a:rPr>
              <a:t>Service</a:t>
            </a: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3048000" y="4737100"/>
            <a:ext cx="1368425" cy="406400"/>
          </a:xfrm>
          <a:prstGeom prst="rect">
            <a:avLst/>
          </a:prstGeom>
          <a:gradFill rotWithShape="0">
            <a:gsLst>
              <a:gs pos="0">
                <a:srgbClr val="FF5555"/>
              </a:gs>
              <a:gs pos="50000">
                <a:srgbClr val="FFFFFF"/>
              </a:gs>
              <a:gs pos="100000">
                <a:srgbClr val="FF5555"/>
              </a:gs>
            </a:gsLst>
            <a:lin ang="189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marL="457200" indent="-454025" algn="ctr">
              <a:spcBef>
                <a:spcPts val="875"/>
              </a:spcBef>
              <a:buClrTx/>
              <a:buFontTx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2" charset="0"/>
              </a:rPr>
              <a:t>DAO</a:t>
            </a:r>
          </a:p>
        </p:txBody>
      </p:sp>
      <p:sp>
        <p:nvSpPr>
          <p:cNvPr id="46" name="AutoShape 7"/>
          <p:cNvSpPr>
            <a:spLocks noChangeArrowheads="1"/>
          </p:cNvSpPr>
          <p:nvPr/>
        </p:nvSpPr>
        <p:spPr bwMode="auto">
          <a:xfrm>
            <a:off x="1895475" y="5589588"/>
            <a:ext cx="2305050" cy="576262"/>
          </a:xfrm>
          <a:prstGeom prst="flowChartMagneticDisk">
            <a:avLst/>
          </a:prstGeom>
          <a:gradFill rotWithShape="0">
            <a:gsLst>
              <a:gs pos="0">
                <a:srgbClr val="FFFFFF"/>
              </a:gs>
              <a:gs pos="50000">
                <a:srgbClr val="808080"/>
              </a:gs>
              <a:gs pos="100000">
                <a:srgbClr val="FFFFFF"/>
              </a:gs>
            </a:gsLst>
            <a:lin ang="27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marL="457200" indent="-454025" algn="ctr">
              <a:spcBef>
                <a:spcPts val="875"/>
              </a:spcBef>
              <a:buClrTx/>
              <a:buFontTx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Database</a:t>
            </a:r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1176338" y="4449763"/>
            <a:ext cx="1368425" cy="406400"/>
          </a:xfrm>
          <a:prstGeom prst="rect">
            <a:avLst/>
          </a:prstGeom>
          <a:gradFill rotWithShape="0">
            <a:gsLst>
              <a:gs pos="0">
                <a:srgbClr val="FF5555"/>
              </a:gs>
              <a:gs pos="50000">
                <a:srgbClr val="FFFFFF"/>
              </a:gs>
              <a:gs pos="100000">
                <a:srgbClr val="FF5555"/>
              </a:gs>
            </a:gsLst>
            <a:lin ang="189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marL="457200" indent="-454025" algn="ctr">
              <a:spcBef>
                <a:spcPts val="875"/>
              </a:spcBef>
              <a:buClrTx/>
              <a:buFontTx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2" charset="0"/>
              </a:rPr>
              <a:t>BusinessBean</a:t>
            </a:r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4859338" y="4017963"/>
            <a:ext cx="1295400" cy="4064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FFFFFF"/>
              </a:gs>
              <a:gs pos="100000">
                <a:srgbClr val="333399"/>
              </a:gs>
            </a:gsLst>
            <a:lin ang="189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marL="457200" indent="-454025" algn="ctr">
              <a:spcBef>
                <a:spcPts val="875"/>
              </a:spcBef>
              <a:buClrTx/>
              <a:buFontTx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2" charset="0"/>
              </a:rPr>
              <a:t>JUnit</a:t>
            </a:r>
          </a:p>
        </p:txBody>
      </p:sp>
      <p:cxnSp>
        <p:nvCxnSpPr>
          <p:cNvPr id="49" name="AutoShape 10"/>
          <p:cNvCxnSpPr>
            <a:cxnSpLocks noChangeShapeType="1"/>
            <a:stCxn id="41" idx="2"/>
            <a:endCxn id="42" idx="0"/>
          </p:cNvCxnSpPr>
          <p:nvPr/>
        </p:nvCxnSpPr>
        <p:spPr bwMode="auto">
          <a:xfrm>
            <a:off x="1824038" y="2817813"/>
            <a:ext cx="1587" cy="2905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" name="AutoShape 11"/>
          <p:cNvCxnSpPr>
            <a:cxnSpLocks noChangeShapeType="1"/>
            <a:stCxn id="42" idx="2"/>
            <a:endCxn id="44" idx="0"/>
          </p:cNvCxnSpPr>
          <p:nvPr/>
        </p:nvCxnSpPr>
        <p:spPr bwMode="auto">
          <a:xfrm>
            <a:off x="1824038" y="3514725"/>
            <a:ext cx="1908175" cy="5032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" name="AutoShape 12"/>
          <p:cNvCxnSpPr>
            <a:cxnSpLocks noChangeShapeType="1"/>
            <a:stCxn id="44" idx="2"/>
            <a:endCxn id="45" idx="0"/>
          </p:cNvCxnSpPr>
          <p:nvPr/>
        </p:nvCxnSpPr>
        <p:spPr bwMode="auto">
          <a:xfrm>
            <a:off x="3732213" y="4424363"/>
            <a:ext cx="3175" cy="3143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" name="AutoShape 13"/>
          <p:cNvCxnSpPr>
            <a:cxnSpLocks noChangeShapeType="1"/>
            <a:stCxn id="45" idx="2"/>
            <a:endCxn id="46" idx="1"/>
          </p:cNvCxnSpPr>
          <p:nvPr/>
        </p:nvCxnSpPr>
        <p:spPr bwMode="auto">
          <a:xfrm flipH="1">
            <a:off x="3048000" y="5143500"/>
            <a:ext cx="684213" cy="4460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" name="AutoShape 14"/>
          <p:cNvCxnSpPr>
            <a:cxnSpLocks noChangeShapeType="1"/>
            <a:stCxn id="41" idx="3"/>
            <a:endCxn id="43" idx="1"/>
          </p:cNvCxnSpPr>
          <p:nvPr/>
        </p:nvCxnSpPr>
        <p:spPr bwMode="auto">
          <a:xfrm>
            <a:off x="2471738" y="2614613"/>
            <a:ext cx="650875" cy="3111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" name="AutoShape 15"/>
          <p:cNvCxnSpPr>
            <a:cxnSpLocks noChangeShapeType="1"/>
            <a:stCxn id="42" idx="3"/>
            <a:endCxn id="43" idx="1"/>
          </p:cNvCxnSpPr>
          <p:nvPr/>
        </p:nvCxnSpPr>
        <p:spPr bwMode="auto">
          <a:xfrm flipV="1">
            <a:off x="2471738" y="2925763"/>
            <a:ext cx="650875" cy="3857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" name="AutoShape 16"/>
          <p:cNvCxnSpPr>
            <a:cxnSpLocks noChangeShapeType="1"/>
            <a:stCxn id="47" idx="3"/>
            <a:endCxn id="44" idx="1"/>
          </p:cNvCxnSpPr>
          <p:nvPr/>
        </p:nvCxnSpPr>
        <p:spPr bwMode="auto">
          <a:xfrm flipV="1">
            <a:off x="2544763" y="4221163"/>
            <a:ext cx="503237" cy="431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" name="AutoShape 17"/>
          <p:cNvCxnSpPr>
            <a:cxnSpLocks noChangeShapeType="1"/>
            <a:stCxn id="47" idx="3"/>
            <a:endCxn id="45" idx="1"/>
          </p:cNvCxnSpPr>
          <p:nvPr/>
        </p:nvCxnSpPr>
        <p:spPr bwMode="auto">
          <a:xfrm>
            <a:off x="2544763" y="4652963"/>
            <a:ext cx="503237" cy="2873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" name="AutoShape 18"/>
          <p:cNvCxnSpPr>
            <a:cxnSpLocks noChangeShapeType="1"/>
            <a:stCxn id="48" idx="1"/>
            <a:endCxn id="44" idx="3"/>
          </p:cNvCxnSpPr>
          <p:nvPr/>
        </p:nvCxnSpPr>
        <p:spPr bwMode="auto">
          <a:xfrm flipH="1">
            <a:off x="4416425" y="4221163"/>
            <a:ext cx="442913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" name="Text Box 19"/>
          <p:cNvSpPr txBox="1">
            <a:spLocks noChangeArrowheads="1"/>
          </p:cNvSpPr>
          <p:nvPr/>
        </p:nvSpPr>
        <p:spPr bwMode="auto">
          <a:xfrm>
            <a:off x="2036763" y="2273300"/>
            <a:ext cx="1452562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4025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1pPr>
            <a:lvl2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2pPr>
            <a:lvl3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3pPr>
            <a:lvl4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4pPr>
            <a:lvl5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9pPr>
          </a:lstStyle>
          <a:p>
            <a:pPr algn="ctr">
              <a:spcBef>
                <a:spcPts val="875"/>
              </a:spcBef>
              <a:buClrTx/>
              <a:buFontTx/>
              <a:buNone/>
            </a:pP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View</a:t>
            </a:r>
          </a:p>
        </p:txBody>
      </p:sp>
      <p:sp>
        <p:nvSpPr>
          <p:cNvPr id="59" name="Text Box 20"/>
          <p:cNvSpPr txBox="1">
            <a:spLocks noChangeArrowheads="1"/>
          </p:cNvSpPr>
          <p:nvPr/>
        </p:nvSpPr>
        <p:spPr bwMode="auto">
          <a:xfrm>
            <a:off x="2038350" y="3281363"/>
            <a:ext cx="1439863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4025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1pPr>
            <a:lvl2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2pPr>
            <a:lvl3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3pPr>
            <a:lvl4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4pPr>
            <a:lvl5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9pPr>
          </a:lstStyle>
          <a:p>
            <a:pPr algn="ctr">
              <a:spcBef>
                <a:spcPts val="875"/>
              </a:spcBef>
              <a:buClrTx/>
              <a:buFontTx/>
              <a:buNone/>
            </a:pP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Flow</a:t>
            </a:r>
          </a:p>
        </p:txBody>
      </p:sp>
      <p:sp>
        <p:nvSpPr>
          <p:cNvPr id="60" name="Text Box 21"/>
          <p:cNvSpPr txBox="1">
            <a:spLocks noChangeArrowheads="1"/>
          </p:cNvSpPr>
          <p:nvPr/>
        </p:nvSpPr>
        <p:spPr bwMode="auto">
          <a:xfrm>
            <a:off x="260350" y="3856038"/>
            <a:ext cx="30702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4025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1pPr>
            <a:lvl2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2pPr>
            <a:lvl3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3pPr>
            <a:lvl4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4pPr>
            <a:lvl5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9pPr>
          </a:lstStyle>
          <a:p>
            <a:pPr algn="ctr">
              <a:spcBef>
                <a:spcPts val="875"/>
              </a:spcBef>
              <a:buClrTx/>
              <a:buFontTx/>
              <a:buNone/>
            </a:pP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Business Rule / Transaction</a:t>
            </a:r>
          </a:p>
        </p:txBody>
      </p:sp>
      <p:sp>
        <p:nvSpPr>
          <p:cNvPr id="61" name="Text Box 22"/>
          <p:cNvSpPr txBox="1">
            <a:spLocks noChangeArrowheads="1"/>
          </p:cNvSpPr>
          <p:nvPr/>
        </p:nvSpPr>
        <p:spPr bwMode="auto">
          <a:xfrm>
            <a:off x="1855788" y="5153025"/>
            <a:ext cx="1817687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4025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1pPr>
            <a:lvl2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2pPr>
            <a:lvl3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3pPr>
            <a:lvl4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4pPr>
            <a:lvl5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9pPr>
          </a:lstStyle>
          <a:p>
            <a:pPr algn="ctr">
              <a:spcBef>
                <a:spcPts val="875"/>
              </a:spcBef>
              <a:buClrTx/>
              <a:buFontTx/>
              <a:buNone/>
            </a:pP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Persistent</a:t>
            </a:r>
          </a:p>
        </p:txBody>
      </p:sp>
      <p:sp>
        <p:nvSpPr>
          <p:cNvPr id="62" name="Text Box 23"/>
          <p:cNvSpPr txBox="1">
            <a:spLocks noChangeArrowheads="1"/>
          </p:cNvSpPr>
          <p:nvPr/>
        </p:nvSpPr>
        <p:spPr bwMode="auto">
          <a:xfrm>
            <a:off x="3921125" y="3729038"/>
            <a:ext cx="1398588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4025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1pPr>
            <a:lvl2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2pPr>
            <a:lvl3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3pPr>
            <a:lvl4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4pPr>
            <a:lvl5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9pPr>
          </a:lstStyle>
          <a:p>
            <a:pPr algn="ctr">
              <a:spcBef>
                <a:spcPts val="875"/>
              </a:spcBef>
              <a:buClrTx/>
              <a:buFontTx/>
              <a:buNone/>
            </a:pP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Test</a:t>
            </a:r>
          </a:p>
        </p:txBody>
      </p:sp>
      <p:sp>
        <p:nvSpPr>
          <p:cNvPr id="63" name="Line 24"/>
          <p:cNvSpPr>
            <a:spLocks noChangeShapeType="1"/>
          </p:cNvSpPr>
          <p:nvPr/>
        </p:nvSpPr>
        <p:spPr bwMode="auto">
          <a:xfrm>
            <a:off x="350838" y="3716338"/>
            <a:ext cx="7489825" cy="1587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4" name="Line 25"/>
          <p:cNvSpPr>
            <a:spLocks noChangeShapeType="1"/>
          </p:cNvSpPr>
          <p:nvPr/>
        </p:nvSpPr>
        <p:spPr bwMode="auto">
          <a:xfrm>
            <a:off x="350838" y="2133600"/>
            <a:ext cx="7489825" cy="1588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" name="Rectangle 26"/>
          <p:cNvSpPr>
            <a:spLocks noChangeArrowheads="1"/>
          </p:cNvSpPr>
          <p:nvPr/>
        </p:nvSpPr>
        <p:spPr bwMode="auto">
          <a:xfrm>
            <a:off x="1176338" y="1485900"/>
            <a:ext cx="1295400" cy="406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CCFF66"/>
              </a:gs>
              <a:gs pos="100000">
                <a:srgbClr val="FFFFFF"/>
              </a:gs>
            </a:gsLst>
            <a:lin ang="27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marL="457200" indent="-454025" algn="ctr">
              <a:spcBef>
                <a:spcPts val="875"/>
              </a:spcBef>
              <a:buClrTx/>
              <a:buFontTx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HTML</a:t>
            </a:r>
          </a:p>
        </p:txBody>
      </p:sp>
      <p:sp>
        <p:nvSpPr>
          <p:cNvPr id="66" name="Line 27"/>
          <p:cNvSpPr>
            <a:spLocks noChangeShapeType="1"/>
          </p:cNvSpPr>
          <p:nvPr/>
        </p:nvSpPr>
        <p:spPr bwMode="auto">
          <a:xfrm>
            <a:off x="350838" y="5427663"/>
            <a:ext cx="7489825" cy="1587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" name="Text Box 28"/>
          <p:cNvSpPr txBox="1">
            <a:spLocks noChangeArrowheads="1"/>
          </p:cNvSpPr>
          <p:nvPr/>
        </p:nvSpPr>
        <p:spPr bwMode="auto">
          <a:xfrm>
            <a:off x="5881688" y="4716463"/>
            <a:ext cx="28479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4025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1pPr>
            <a:lvl2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2pPr>
            <a:lvl3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3pPr>
            <a:lvl4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4pPr>
            <a:lvl5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persistence layer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(jdbc,hibernate,ibatis,jdo)</a:t>
            </a:r>
          </a:p>
        </p:txBody>
      </p:sp>
      <p:sp>
        <p:nvSpPr>
          <p:cNvPr id="68" name="Text Box 29"/>
          <p:cNvSpPr txBox="1">
            <a:spLocks noChangeArrowheads="1"/>
          </p:cNvSpPr>
          <p:nvPr/>
        </p:nvSpPr>
        <p:spPr bwMode="auto">
          <a:xfrm>
            <a:off x="5821363" y="2708275"/>
            <a:ext cx="2989262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4025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1pPr>
            <a:lvl2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2pPr>
            <a:lvl3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3pPr>
            <a:lvl4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4pPr>
            <a:lvl5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presentation layer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(struts,zk,dwr,spring mvc)</a:t>
            </a:r>
          </a:p>
        </p:txBody>
      </p:sp>
      <p:sp>
        <p:nvSpPr>
          <p:cNvPr id="69" name="Text Box 30"/>
          <p:cNvSpPr txBox="1">
            <a:spLocks noChangeArrowheads="1"/>
          </p:cNvSpPr>
          <p:nvPr/>
        </p:nvSpPr>
        <p:spPr bwMode="auto">
          <a:xfrm>
            <a:off x="6313488" y="3881438"/>
            <a:ext cx="14700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9pPr>
          </a:lstStyle>
          <a:p>
            <a:pPr>
              <a:buClrTx/>
              <a:buFontTx/>
              <a:buNone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service layer</a:t>
            </a:r>
          </a:p>
          <a:p>
            <a:pPr>
              <a:buClrTx/>
              <a:buFontTx/>
              <a:buNone/>
            </a:pPr>
            <a:r>
              <a: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(spring,ejb)</a:t>
            </a:r>
          </a:p>
        </p:txBody>
      </p:sp>
      <p:sp>
        <p:nvSpPr>
          <p:cNvPr id="70" name="Text Box 31"/>
          <p:cNvSpPr txBox="1">
            <a:spLocks noChangeArrowheads="1"/>
          </p:cNvSpPr>
          <p:nvPr/>
        </p:nvSpPr>
        <p:spPr bwMode="auto">
          <a:xfrm>
            <a:off x="4492625" y="2708275"/>
            <a:ext cx="3984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9pPr>
          </a:lstStyle>
          <a:p>
            <a:pPr>
              <a:buClrTx/>
              <a:buFontTx/>
              <a:buNone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M</a:t>
            </a:r>
          </a:p>
        </p:txBody>
      </p:sp>
      <p:sp>
        <p:nvSpPr>
          <p:cNvPr id="71" name="Text Box 32"/>
          <p:cNvSpPr txBox="1">
            <a:spLocks noChangeArrowheads="1"/>
          </p:cNvSpPr>
          <p:nvPr/>
        </p:nvSpPr>
        <p:spPr bwMode="auto">
          <a:xfrm>
            <a:off x="679450" y="2492375"/>
            <a:ext cx="32543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9pPr>
          </a:lstStyle>
          <a:p>
            <a:pPr>
              <a:buClrTx/>
              <a:buFontTx/>
              <a:buNone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V</a:t>
            </a:r>
          </a:p>
        </p:txBody>
      </p:sp>
      <p:sp>
        <p:nvSpPr>
          <p:cNvPr id="72" name="Text Box 33"/>
          <p:cNvSpPr txBox="1">
            <a:spLocks noChangeArrowheads="1"/>
          </p:cNvSpPr>
          <p:nvPr/>
        </p:nvSpPr>
        <p:spPr bwMode="auto">
          <a:xfrm>
            <a:off x="679450" y="3141663"/>
            <a:ext cx="31591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9pPr>
          </a:lstStyle>
          <a:p>
            <a:pPr>
              <a:buClrTx/>
              <a:buFontTx/>
              <a:buNone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C</a:t>
            </a:r>
          </a:p>
        </p:txBody>
      </p:sp>
      <p:sp>
        <p:nvSpPr>
          <p:cNvPr id="73" name="Text Box 34"/>
          <p:cNvSpPr txBox="1">
            <a:spLocks noChangeArrowheads="1"/>
          </p:cNvSpPr>
          <p:nvPr/>
        </p:nvSpPr>
        <p:spPr bwMode="auto">
          <a:xfrm>
            <a:off x="8312150" y="2708275"/>
            <a:ext cx="32543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9pPr>
          </a:lstStyle>
          <a:p>
            <a:pPr>
              <a:buClrTx/>
              <a:buFontTx/>
              <a:buNone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V</a:t>
            </a:r>
          </a:p>
        </p:txBody>
      </p:sp>
      <p:sp>
        <p:nvSpPr>
          <p:cNvPr id="74" name="Text Box 35"/>
          <p:cNvSpPr txBox="1">
            <a:spLocks noChangeArrowheads="1"/>
          </p:cNvSpPr>
          <p:nvPr/>
        </p:nvSpPr>
        <p:spPr bwMode="auto">
          <a:xfrm>
            <a:off x="8321675" y="3854450"/>
            <a:ext cx="31591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9pPr>
          </a:lstStyle>
          <a:p>
            <a:pPr>
              <a:buClrTx/>
              <a:buFontTx/>
              <a:buNone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C</a:t>
            </a:r>
          </a:p>
        </p:txBody>
      </p:sp>
      <p:sp>
        <p:nvSpPr>
          <p:cNvPr id="75" name="Text Box 36"/>
          <p:cNvSpPr txBox="1">
            <a:spLocks noChangeArrowheads="1"/>
          </p:cNvSpPr>
          <p:nvPr/>
        </p:nvSpPr>
        <p:spPr bwMode="auto">
          <a:xfrm>
            <a:off x="8308975" y="4724400"/>
            <a:ext cx="3984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9pPr>
          </a:lstStyle>
          <a:p>
            <a:pPr>
              <a:buClrTx/>
              <a:buFontTx/>
              <a:buNone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847780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6538" y="0"/>
            <a:ext cx="8229600" cy="1143000"/>
          </a:xfrm>
        </p:spPr>
        <p:txBody>
          <a:bodyPr/>
          <a:lstStyle/>
          <a:p>
            <a:r>
              <a:rPr lang="zh-TW" altLang="en-US" sz="3600" dirty="0" smtClean="0"/>
              <a:t>練習</a:t>
            </a:r>
            <a:endParaRPr lang="zh-TW" altLang="en-US" sz="3600" dirty="0"/>
          </a:p>
        </p:txBody>
      </p:sp>
      <p:sp>
        <p:nvSpPr>
          <p:cNvPr id="16" name="Rectangle 1"/>
          <p:cNvSpPr txBox="1">
            <a:spLocks noChangeArrowheads="1"/>
          </p:cNvSpPr>
          <p:nvPr/>
        </p:nvSpPr>
        <p:spPr>
          <a:xfrm>
            <a:off x="179388" y="179388"/>
            <a:ext cx="7793037" cy="658812"/>
          </a:xfrm>
          <a:prstGeom prst="rect">
            <a:avLst/>
          </a:prstGeom>
          <a:ln/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FFFFFF"/>
              </a:solidFill>
              <a:ea typeface="新細明體" pitchFamily="16" charset="-120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236538" y="1052736"/>
            <a:ext cx="8574087" cy="1080120"/>
          </a:xfrm>
          <a:prstGeom prst="rect">
            <a:avLst/>
          </a:prstGeom>
          <a:ln/>
        </p:spPr>
        <p:txBody>
          <a:bodyPr vert="horz" lIns="90000" tIns="46800" rIns="90000" bIns="468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550" indent="-336550">
              <a:lnSpc>
                <a:spcPct val="90000"/>
              </a:lnSpc>
              <a:buFont typeface="Times New Roman" pitchFamily="16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dirty="0" err="1" smtClean="0"/>
              <a:t>實做一</a:t>
            </a:r>
            <a:r>
              <a:rPr lang="en-US" dirty="0" smtClean="0"/>
              <a:t> web application, </a:t>
            </a:r>
            <a:r>
              <a:rPr lang="en-US" dirty="0" err="1" smtClean="0"/>
              <a:t>畫面</a:t>
            </a:r>
            <a:r>
              <a:rPr lang="en-US" dirty="0" smtClean="0"/>
              <a:t> &amp; </a:t>
            </a:r>
            <a:r>
              <a:rPr lang="en-US" dirty="0" err="1" smtClean="0"/>
              <a:t>功能如下</a:t>
            </a:r>
            <a:r>
              <a:rPr lang="en-US" dirty="0" smtClean="0"/>
              <a:t> : </a:t>
            </a:r>
          </a:p>
          <a:p>
            <a:pPr marL="1484313" lvl="1" indent="-568325">
              <a:buFont typeface="Times New Roman" pitchFamily="16" charset="0"/>
              <a:buChar char="–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dirty="0" err="1" smtClean="0"/>
              <a:t>需套用</a:t>
            </a:r>
            <a:r>
              <a:rPr lang="en-US" dirty="0" smtClean="0"/>
              <a:t> MVC </a:t>
            </a:r>
            <a:r>
              <a:rPr lang="en-US" dirty="0" smtClean="0"/>
              <a:t>pattern</a:t>
            </a:r>
            <a:endParaRPr lang="en-US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698750"/>
            <a:ext cx="2028825" cy="2162175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2519363" y="377983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2700338"/>
            <a:ext cx="49815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5040313"/>
            <a:ext cx="192405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5940425" y="4500563"/>
            <a:ext cx="1588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79388" y="2339975"/>
            <a:ext cx="900112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JSP</a:t>
            </a: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4500563" y="5003800"/>
            <a:ext cx="900112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JSP</a:t>
            </a: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3671888" y="2339975"/>
            <a:ext cx="900112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DB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2592388" y="3419475"/>
            <a:ext cx="107950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Insert</a:t>
            </a: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5940425" y="4500563"/>
            <a:ext cx="1079500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微軟正黑體" pitchFamily="32" charset="-120"/>
                <a:ea typeface="新細明體" pitchFamily="16" charset="-120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92334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Agenda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700"/>
              </a:spcBef>
              <a:buFont typeface="Wingdings" charset="2"/>
              <a:buChar char=""/>
            </a:pPr>
            <a:r>
              <a:rPr lang="en-US" altLang="zh-TW" sz="2600" b="1" dirty="0">
                <a:ea typeface="微軟正黑體" pitchFamily="32" charset="-120"/>
              </a:rPr>
              <a:t>Introduction of MVC pattern</a:t>
            </a:r>
          </a:p>
          <a:p>
            <a:pPr lvl="1">
              <a:spcBef>
                <a:spcPts val="700"/>
              </a:spcBef>
              <a:buFont typeface="Wingdings" charset="2"/>
              <a:buChar char=""/>
            </a:pPr>
            <a:r>
              <a:rPr lang="en-US" altLang="zh-TW" sz="2600" b="1" dirty="0">
                <a:ea typeface="微軟正黑體" pitchFamily="32" charset="-120"/>
              </a:rPr>
              <a:t>A real example of MVC</a:t>
            </a:r>
          </a:p>
          <a:p>
            <a:pPr lvl="1">
              <a:spcBef>
                <a:spcPts val="700"/>
              </a:spcBef>
              <a:buFont typeface="Wingdings" charset="2"/>
              <a:buChar char=""/>
            </a:pPr>
            <a:r>
              <a:rPr lang="en-US" altLang="zh-TW" sz="2600" b="1" dirty="0">
                <a:ea typeface="微軟正黑體" pitchFamily="32" charset="-120"/>
              </a:rPr>
              <a:t>Component Diagram of MVC pattern</a:t>
            </a:r>
          </a:p>
          <a:p>
            <a:pPr>
              <a:lnSpc>
                <a:spcPct val="150000"/>
              </a:lnSpc>
              <a:spcBef>
                <a:spcPts val="700"/>
              </a:spcBef>
              <a:buFont typeface="Wingdings" charset="2"/>
              <a:buChar char=""/>
            </a:pPr>
            <a:r>
              <a:rPr lang="en-US" altLang="zh-TW" sz="2600" b="1" dirty="0">
                <a:ea typeface="微軟正黑體" pitchFamily="32" charset="-120"/>
              </a:rPr>
              <a:t>MVC pattern in Java EE</a:t>
            </a:r>
          </a:p>
          <a:p>
            <a:pPr lvl="1">
              <a:spcBef>
                <a:spcPts val="700"/>
              </a:spcBef>
              <a:buFont typeface="Wingdings" charset="2"/>
              <a:buChar char=""/>
            </a:pPr>
            <a:r>
              <a:rPr lang="en-US" altLang="zh-TW" sz="2600" b="1" dirty="0">
                <a:ea typeface="微軟正黑體" pitchFamily="32" charset="-120"/>
              </a:rPr>
              <a:t>Model 2</a:t>
            </a:r>
          </a:p>
          <a:p>
            <a:pPr lvl="1">
              <a:spcBef>
                <a:spcPts val="700"/>
              </a:spcBef>
              <a:buFont typeface="Wingdings" charset="2"/>
              <a:buChar char=""/>
            </a:pPr>
            <a:r>
              <a:rPr lang="en-US" altLang="zh-TW" sz="2600" b="1" dirty="0"/>
              <a:t>Request </a:t>
            </a:r>
            <a:r>
              <a:rPr lang="en-US" altLang="zh-TW" sz="2600" b="1" dirty="0" err="1"/>
              <a:t>的一生</a:t>
            </a:r>
            <a:endParaRPr lang="en-US" altLang="zh-TW" sz="2600" b="1" dirty="0"/>
          </a:p>
          <a:p>
            <a:pPr>
              <a:lnSpc>
                <a:spcPct val="150000"/>
              </a:lnSpc>
              <a:spcBef>
                <a:spcPts val="700"/>
              </a:spcBef>
              <a:buFont typeface="Wingdings" charset="2"/>
              <a:buChar char=""/>
            </a:pPr>
            <a:r>
              <a:rPr lang="en-US" altLang="zh-TW" sz="2600" b="1" dirty="0"/>
              <a:t>Advantages of MVC pattern</a:t>
            </a:r>
          </a:p>
          <a:p>
            <a:pPr>
              <a:lnSpc>
                <a:spcPct val="150000"/>
              </a:lnSpc>
              <a:spcBef>
                <a:spcPts val="700"/>
              </a:spcBef>
              <a:buFont typeface="Wingdings" charset="2"/>
              <a:buChar char=""/>
            </a:pPr>
            <a:r>
              <a:rPr lang="en-US" altLang="zh-TW" sz="2600" b="1" dirty="0">
                <a:ea typeface="微軟正黑體" pitchFamily="32" charset="-120"/>
              </a:rPr>
              <a:t>In our project, the pattern will be…</a:t>
            </a:r>
          </a:p>
          <a:p>
            <a:pPr>
              <a:lnSpc>
                <a:spcPct val="150000"/>
              </a:lnSpc>
              <a:spcBef>
                <a:spcPts val="700"/>
              </a:spcBef>
              <a:buFont typeface="Wingdings" charset="2"/>
              <a:buChar char=""/>
            </a:pPr>
            <a:r>
              <a:rPr lang="en-US" altLang="zh-TW" sz="2600" b="1" dirty="0">
                <a:ea typeface="微軟正黑體" pitchFamily="32" charset="-120"/>
              </a:rPr>
              <a:t>Exercise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4077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ea typeface="微軟正黑體" pitchFamily="32" charset="-120"/>
              </a:rPr>
              <a:t>Introduction of MVC </a:t>
            </a:r>
            <a:r>
              <a:rPr lang="en-US" altLang="zh-TW" sz="3600" dirty="0" smtClean="0">
                <a:ea typeface="微軟正黑體" pitchFamily="32" charset="-120"/>
              </a:rPr>
              <a:t>pattern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38138" algn="just" eaLnBrk="0" hangingPunct="0">
              <a:spcBef>
                <a:spcPts val="700"/>
              </a:spcBef>
              <a:buFont typeface="Times New Roman" pitchFamily="16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US" altLang="zh-TW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MVC</a:t>
            </a:r>
            <a:r>
              <a:rPr lang="en-US" altLang="zh-TW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（</a:t>
            </a:r>
            <a:r>
              <a:rPr lang="en-US" altLang="zh-TW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Model-View-Controller</a:t>
            </a:r>
            <a:r>
              <a:rPr lang="en-US" altLang="zh-TW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，模型</a:t>
            </a:r>
            <a:r>
              <a:rPr lang="en-US" altLang="zh-TW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—</a:t>
            </a:r>
            <a:r>
              <a:rPr lang="en-US" altLang="zh-TW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視圖</a:t>
            </a:r>
            <a:r>
              <a:rPr lang="en-US" altLang="zh-TW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—</a:t>
            </a:r>
            <a:r>
              <a:rPr lang="en-US" altLang="zh-TW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控制器模式）用於表示一種軟體架構模式。由Trygve</a:t>
            </a:r>
            <a:r>
              <a:rPr lang="en-US" altLang="zh-TW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Reenskaug提出</a:t>
            </a:r>
            <a:r>
              <a:rPr lang="en-US" altLang="zh-TW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, </a:t>
            </a:r>
            <a:r>
              <a:rPr lang="en-US" altLang="zh-TW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它把軟體系統分為三個基本部分：</a:t>
            </a:r>
            <a:r>
              <a:rPr lang="en-US" altLang="zh-TW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模型（Model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）</a:t>
            </a:r>
            <a:r>
              <a:rPr lang="en-US" altLang="zh-TW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，</a:t>
            </a:r>
            <a:r>
              <a:rPr lang="en-US" altLang="zh-TW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視圖（View）</a:t>
            </a:r>
            <a:r>
              <a:rPr lang="en-US" altLang="zh-TW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和</a:t>
            </a:r>
            <a:r>
              <a:rPr lang="en-US" altLang="zh-TW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控制器（Controller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）</a:t>
            </a:r>
            <a:r>
              <a:rPr lang="en-US" altLang="zh-TW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。</a:t>
            </a:r>
          </a:p>
          <a:p>
            <a:pPr marL="338138" indent="-338138" algn="just" eaLnBrk="0" hangingPunct="0">
              <a:spcBef>
                <a:spcPts val="700"/>
              </a:spcBef>
              <a:buClrTx/>
              <a:buFontTx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US" altLang="zh-TW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2" charset="0"/>
            </a:endParaRPr>
          </a:p>
          <a:p>
            <a:pPr marL="738188" lvl="1" indent="-280988" algn="just" eaLnBrk="0" hangingPunct="0">
              <a:spcBef>
                <a:spcPts val="700"/>
              </a:spcBef>
              <a:buFont typeface="Times New Roman" pitchFamily="16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US" altLang="zh-TW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控制器</a:t>
            </a:r>
            <a:r>
              <a:rPr lang="en-US" altLang="zh-TW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 (Controller) - </a:t>
            </a:r>
            <a:r>
              <a:rPr lang="en-US" altLang="zh-TW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負責</a:t>
            </a:r>
            <a:r>
              <a:rPr lang="en-US" altLang="zh-TW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轉發請求</a:t>
            </a:r>
            <a:r>
              <a:rPr lang="en-US" altLang="zh-TW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，對請求進行處理</a:t>
            </a:r>
            <a:endParaRPr lang="en-US" altLang="zh-TW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2" charset="0"/>
            </a:endParaRPr>
          </a:p>
          <a:p>
            <a:pPr marL="738188" lvl="1" indent="-280988" algn="just" eaLnBrk="0" hangingPunct="0">
              <a:spcBef>
                <a:spcPts val="700"/>
              </a:spcBef>
              <a:buFont typeface="Times New Roman" pitchFamily="16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US" altLang="zh-TW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視圖</a:t>
            </a:r>
            <a:r>
              <a:rPr lang="en-US" altLang="zh-TW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 (View) - </a:t>
            </a:r>
            <a:r>
              <a:rPr lang="en-US" altLang="zh-TW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介面設計人員進行</a:t>
            </a:r>
            <a:r>
              <a:rPr lang="en-US" altLang="zh-TW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圖形介面</a:t>
            </a:r>
            <a:r>
              <a:rPr lang="en-US" altLang="zh-TW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設計</a:t>
            </a:r>
            <a:endParaRPr lang="en-US" altLang="zh-TW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2" charset="0"/>
            </a:endParaRPr>
          </a:p>
          <a:p>
            <a:pPr marL="738188" lvl="1" indent="-280988" algn="just" eaLnBrk="0" hangingPunct="0">
              <a:spcBef>
                <a:spcPts val="700"/>
              </a:spcBef>
              <a:buFont typeface="Times New Roman" pitchFamily="16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US" altLang="zh-TW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模型</a:t>
            </a:r>
            <a:r>
              <a:rPr lang="en-US" altLang="zh-TW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 (Model) - </a:t>
            </a:r>
            <a:r>
              <a:rPr lang="en-US" altLang="zh-TW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程式設計師</a:t>
            </a:r>
            <a:r>
              <a:rPr lang="en-US" altLang="zh-TW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編寫程式應有的功能</a:t>
            </a:r>
            <a:r>
              <a:rPr lang="en-US" altLang="zh-TW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（實作演算法等等</a:t>
            </a:r>
            <a:r>
              <a:rPr lang="en-US" altLang="zh-TW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）、</a:t>
            </a:r>
            <a:r>
              <a:rPr lang="en-US" altLang="zh-TW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資料庫專家進行資料管理和資料庫設計</a:t>
            </a:r>
            <a:r>
              <a:rPr lang="en-US" altLang="zh-TW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可以實作具體的功能</a:t>
            </a:r>
            <a:r>
              <a:rPr lang="en-US" altLang="zh-TW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)。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400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A Real Example of MVC pattern</a:t>
            </a:r>
            <a:endParaRPr lang="zh-TW" altLang="en-US" sz="3600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4480026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5292080" y="1340768"/>
            <a:ext cx="3096344" cy="2808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zh-TW" b="1" dirty="0" err="1" smtClean="0"/>
              <a:t>這是一個</a:t>
            </a:r>
            <a:r>
              <a:rPr lang="en-US" altLang="zh-TW" b="1" dirty="0" smtClean="0"/>
              <a:t> MP3 </a:t>
            </a:r>
            <a:r>
              <a:rPr lang="en-US" altLang="zh-TW" b="1" dirty="0" err="1" smtClean="0"/>
              <a:t>播放器</a:t>
            </a:r>
            <a:r>
              <a:rPr lang="en-US" altLang="zh-TW" b="1" dirty="0" smtClean="0"/>
              <a:t> :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zh-TW" b="1" dirty="0" err="1" smtClean="0"/>
              <a:t>你可以用它的介面加入新的歌曲</a:t>
            </a:r>
            <a:r>
              <a:rPr lang="en-US" altLang="zh-TW" b="1" dirty="0" smtClean="0"/>
              <a:t> , </a:t>
            </a:r>
            <a:r>
              <a:rPr lang="en-US" altLang="zh-TW" b="1" dirty="0" err="1" smtClean="0"/>
              <a:t>管理播放清單</a:t>
            </a:r>
            <a:r>
              <a:rPr lang="en-US" altLang="zh-TW" b="1" dirty="0" smtClean="0"/>
              <a:t>, </a:t>
            </a:r>
            <a:r>
              <a:rPr lang="en-US" altLang="zh-TW" b="1" dirty="0" err="1" smtClean="0"/>
              <a:t>將歌曲改名</a:t>
            </a:r>
            <a:endParaRPr lang="en-US" altLang="zh-TW" b="1" dirty="0" smtClean="0"/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zh-TW" b="1" dirty="0" err="1" smtClean="0"/>
              <a:t>內有一個小型資料庫</a:t>
            </a:r>
            <a:r>
              <a:rPr lang="en-US" altLang="zh-TW" b="1" dirty="0" smtClean="0"/>
              <a:t>, </a:t>
            </a:r>
            <a:r>
              <a:rPr lang="en-US" altLang="zh-TW" b="1" dirty="0" err="1" smtClean="0"/>
              <a:t>紀錄所有的歌曲與相關資料</a:t>
            </a:r>
            <a:endParaRPr lang="en-US" altLang="zh-TW" b="1" dirty="0" smtClean="0"/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zh-TW" b="1" dirty="0" err="1" smtClean="0"/>
              <a:t>當然也可以撥歌</a:t>
            </a:r>
            <a:r>
              <a:rPr lang="en-US" altLang="zh-TW" b="1" dirty="0" smtClean="0"/>
              <a:t>, </a:t>
            </a:r>
            <a:r>
              <a:rPr lang="en-US" altLang="zh-TW" b="1" dirty="0" err="1" smtClean="0"/>
              <a:t>撥歌時</a:t>
            </a:r>
            <a:r>
              <a:rPr lang="en-US" altLang="zh-TW" b="1" dirty="0" smtClean="0"/>
              <a:t> GUI </a:t>
            </a:r>
            <a:r>
              <a:rPr lang="en-US" altLang="zh-TW" b="1" dirty="0" err="1" smtClean="0"/>
              <a:t>會顯示當時的播放資訊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7681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新細明體" pitchFamily="16" charset="-120"/>
              </a:rPr>
              <a:t>Component Diagram of MVC pattern</a:t>
            </a:r>
            <a:endParaRPr lang="zh-TW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700808"/>
            <a:ext cx="7922013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75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MVC pattern in Java 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38138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J2EE為MVC定義了一個規範 :</a:t>
            </a:r>
          </a:p>
          <a:p>
            <a:pPr marL="738188" lvl="1" indent="-280988">
              <a:buFont typeface="Times New Roman" pitchFamily="16" charset="0"/>
              <a:buChar char="–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視圖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(View) </a:t>
            </a:r>
          </a:p>
          <a:p>
            <a:pPr marL="738188" lvl="1" indent="-280988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      </a:t>
            </a:r>
            <a:r>
              <a:rPr lang="en-US" altLang="zh-TW" sz="2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在Java</a:t>
            </a:r>
            <a:r>
              <a:rPr lang="en-US" altLang="zh-TW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 </a:t>
            </a:r>
            <a:r>
              <a:rPr lang="en-US" altLang="zh-TW" sz="2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EE應用程序中，視圖可能由Java</a:t>
            </a:r>
            <a:r>
              <a:rPr lang="en-US" altLang="zh-TW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 Server Page(JSP)</a:t>
            </a:r>
            <a:r>
              <a:rPr lang="en-US" altLang="zh-TW" sz="2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承擔</a:t>
            </a:r>
            <a:r>
              <a:rPr lang="en-US" altLang="zh-TW" sz="2000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 </a:t>
            </a:r>
          </a:p>
          <a:p>
            <a:pPr marL="738188" lvl="1" indent="-280988">
              <a:buFont typeface="Times New Roman" pitchFamily="16" charset="0"/>
              <a:buChar char="–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控制器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(Controller) </a:t>
            </a:r>
          </a:p>
          <a:p>
            <a:pPr marL="738188" lvl="1" indent="-280988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       </a:t>
            </a:r>
            <a:r>
              <a:rPr lang="en-US" altLang="zh-TW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Java </a:t>
            </a:r>
            <a:r>
              <a:rPr lang="en-US" altLang="zh-TW" sz="2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EE應用中,控制器可能是一個servlet</a:t>
            </a:r>
            <a:r>
              <a:rPr lang="en-US" altLang="zh-TW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。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 </a:t>
            </a:r>
          </a:p>
          <a:p>
            <a:pPr marL="738188" lvl="1" indent="-280988">
              <a:buFont typeface="Times New Roman" pitchFamily="16" charset="0"/>
              <a:buChar char="–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模型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(Model) </a:t>
            </a:r>
          </a:p>
          <a:p>
            <a:pPr marL="738188" lvl="1" indent="-280988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      </a:t>
            </a:r>
            <a:r>
              <a:rPr lang="en-US" altLang="zh-TW" sz="2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模型則是由Entity</a:t>
            </a:r>
            <a:r>
              <a:rPr lang="en-US" altLang="zh-TW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 </a:t>
            </a:r>
            <a:r>
              <a:rPr lang="en-US" altLang="zh-TW" sz="2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Beans來實現</a:t>
            </a:r>
            <a:r>
              <a:rPr lang="en-US" altLang="zh-TW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。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258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Model </a:t>
            </a:r>
            <a:r>
              <a:rPr lang="en-US" altLang="zh-TW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2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700213"/>
            <a:ext cx="7848600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0354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Request </a:t>
            </a:r>
            <a:r>
              <a:rPr lang="en-US" altLang="zh-TW" sz="3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的一生</a:t>
            </a:r>
            <a:r>
              <a:rPr lang="en-US" altLang="zh-TW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 </a:t>
            </a:r>
            <a:endParaRPr lang="zh-TW" altLang="en-US" sz="36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40768"/>
            <a:ext cx="4608512" cy="5476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9673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ea typeface="新細明體" pitchFamily="16" charset="-120"/>
              </a:rPr>
              <a:t>Advantages of MVC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36550" indent="-336550">
              <a:lnSpc>
                <a:spcPct val="90000"/>
              </a:lnSpc>
              <a:buFont typeface="Times New Roman" pitchFamily="16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zh-TW" dirty="0">
                <a:solidFill>
                  <a:srgbClr val="FF0000"/>
                </a:solidFill>
                <a:ea typeface="新細明體" pitchFamily="16" charset="-120"/>
              </a:rPr>
              <a:t>Separation of concerns</a:t>
            </a:r>
          </a:p>
          <a:p>
            <a:pPr marL="736600" lvl="1" indent="-279400">
              <a:lnSpc>
                <a:spcPct val="90000"/>
              </a:lnSpc>
              <a:buFont typeface="Times New Roman" pitchFamily="16" charset="0"/>
              <a:buChar char="–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zh-TW" dirty="0">
                <a:ea typeface="新細明體" pitchFamily="16" charset="-120"/>
              </a:rPr>
              <a:t>Computation is not intermixed with I/O</a:t>
            </a:r>
          </a:p>
          <a:p>
            <a:pPr marL="736600" lvl="1" indent="-279400">
              <a:lnSpc>
                <a:spcPct val="90000"/>
              </a:lnSpc>
              <a:buFont typeface="Times New Roman" pitchFamily="16" charset="0"/>
              <a:buChar char="–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zh-TW" dirty="0">
                <a:ea typeface="新細明體" pitchFamily="16" charset="-120"/>
              </a:rPr>
              <a:t>Consequently, code is cleaner and easier to understand</a:t>
            </a:r>
          </a:p>
          <a:p>
            <a:pPr marL="336550" indent="-336550">
              <a:lnSpc>
                <a:spcPct val="90000"/>
              </a:lnSpc>
              <a:buFont typeface="Times New Roman" pitchFamily="16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zh-TW" dirty="0">
                <a:solidFill>
                  <a:srgbClr val="FF0000"/>
                </a:solidFill>
                <a:ea typeface="新細明體" pitchFamily="16" charset="-120"/>
              </a:rPr>
              <a:t>Flexibility</a:t>
            </a:r>
          </a:p>
          <a:p>
            <a:pPr marL="736600" lvl="1" indent="-279400">
              <a:lnSpc>
                <a:spcPct val="90000"/>
              </a:lnSpc>
              <a:buFont typeface="Times New Roman" pitchFamily="16" charset="0"/>
              <a:buChar char="–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zh-TW" dirty="0">
                <a:ea typeface="新細明體" pitchFamily="16" charset="-120"/>
              </a:rPr>
              <a:t>The GUI (if one is used) can be completely revamped without touching the model in any way</a:t>
            </a:r>
          </a:p>
          <a:p>
            <a:pPr marL="336550" indent="-336550">
              <a:lnSpc>
                <a:spcPct val="90000"/>
              </a:lnSpc>
              <a:buFont typeface="Times New Roman" pitchFamily="16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zh-TW" dirty="0">
                <a:solidFill>
                  <a:srgbClr val="FF0000"/>
                </a:solidFill>
                <a:ea typeface="新細明體" pitchFamily="16" charset="-120"/>
              </a:rPr>
              <a:t>Reusability</a:t>
            </a:r>
          </a:p>
          <a:p>
            <a:pPr marL="736600" lvl="1" indent="-279400">
              <a:lnSpc>
                <a:spcPct val="90000"/>
              </a:lnSpc>
              <a:buFont typeface="Times New Roman" pitchFamily="16" charset="0"/>
              <a:buChar char="–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zh-TW" dirty="0">
                <a:ea typeface="新細明體" pitchFamily="16" charset="-120"/>
              </a:rPr>
              <a:t>The same model used for a servlet can equally well be used for an application or an applet (or by another process)</a:t>
            </a:r>
          </a:p>
          <a:p>
            <a:pPr marL="336550" indent="-336550">
              <a:lnSpc>
                <a:spcPct val="90000"/>
              </a:lnSpc>
              <a:buFont typeface="Times New Roman" pitchFamily="16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zh-TW" dirty="0">
                <a:solidFill>
                  <a:srgbClr val="FF0000"/>
                </a:solidFill>
                <a:ea typeface="新細明體" pitchFamily="16" charset="-120"/>
              </a:rPr>
              <a:t>MVC is widely used and 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6" charset="-120"/>
              </a:rPr>
              <a:t>recommended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0739329"/>
      </p:ext>
    </p:extLst>
  </p:cSld>
  <p:clrMapOvr>
    <a:masterClrMapping/>
  </p:clrMapOvr>
</p:sld>
</file>

<file path=ppt/theme/theme1.xml><?xml version="1.0" encoding="utf-8"?>
<a:theme xmlns:a="http://schemas.openxmlformats.org/drawingml/2006/main" name="T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TL</Template>
  <TotalTime>13</TotalTime>
  <Words>324</Words>
  <Application>Microsoft Office PowerPoint</Application>
  <PresentationFormat>如螢幕大小 (4:3)</PresentationFormat>
  <Paragraphs>82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TL</vt:lpstr>
      <vt:lpstr>MVC Pattern</vt:lpstr>
      <vt:lpstr>Agenda</vt:lpstr>
      <vt:lpstr>Introduction of MVC pattern</vt:lpstr>
      <vt:lpstr>A Real Example of MVC pattern</vt:lpstr>
      <vt:lpstr>Component Diagram of MVC pattern</vt:lpstr>
      <vt:lpstr>MVC pattern in Java EE</vt:lpstr>
      <vt:lpstr>Model 2</vt:lpstr>
      <vt:lpstr>Request 的一生 </vt:lpstr>
      <vt:lpstr>Advantages of MVC</vt:lpstr>
      <vt:lpstr>In our project, the pattern will be… </vt:lpstr>
      <vt:lpstr>練習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Pattern</dc:title>
  <dc:creator>eric-jang</dc:creator>
  <cp:lastModifiedBy>eric-jang</cp:lastModifiedBy>
  <cp:revision>25</cp:revision>
  <dcterms:created xsi:type="dcterms:W3CDTF">2013-01-02T02:00:10Z</dcterms:created>
  <dcterms:modified xsi:type="dcterms:W3CDTF">2013-01-02T02:23:10Z</dcterms:modified>
</cp:coreProperties>
</file>