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7B8F80-008E-40FA-9898-F69F56F8FDDC}" type="doc">
      <dgm:prSet loTypeId="urn:microsoft.com/office/officeart/2005/8/layout/vList2" loCatId="list" qsTypeId="urn:microsoft.com/office/officeart/2005/8/quickstyle/simple1#1" qsCatId="simple" csTypeId="urn:microsoft.com/office/officeart/2005/8/colors/accent1_1" csCatId="accent1" phldr="1"/>
      <dgm:spPr/>
      <dgm:t>
        <a:bodyPr/>
        <a:lstStyle/>
        <a:p>
          <a:endParaRPr lang="zh-TW" altLang="en-US"/>
        </a:p>
      </dgm:t>
    </dgm:pt>
    <dgm:pt modelId="{CC9260B6-DC92-44B3-B18C-ABDA9FD5269B}">
      <dgm:prSet phldrT="[文字]">
        <dgm:style>
          <a:lnRef idx="1">
            <a:schemeClr val="accent2"/>
          </a:lnRef>
          <a:fillRef idx="2">
            <a:schemeClr val="accent2"/>
          </a:fillRef>
          <a:effectRef idx="1">
            <a:schemeClr val="accent2"/>
          </a:effectRef>
          <a:fontRef idx="minor">
            <a:schemeClr val="dk1"/>
          </a:fontRef>
        </dgm:style>
      </dgm:prSet>
      <dgm:spPr/>
      <dgm:t>
        <a:bodyPr/>
        <a:lstStyle/>
        <a:p>
          <a:r>
            <a:rPr lang="en-US" altLang="zh-TW" dirty="0" smtClean="0">
              <a:latin typeface="Corbel" pitchFamily="34" charset="0"/>
            </a:rPr>
            <a:t>Interface design</a:t>
          </a:r>
          <a:endParaRPr lang="zh-TW" altLang="en-US" dirty="0">
            <a:latin typeface="Corbel" pitchFamily="34" charset="0"/>
          </a:endParaRPr>
        </a:p>
      </dgm:t>
    </dgm:pt>
    <dgm:pt modelId="{E6E642BD-7228-4F6E-AAF7-547F5969B007}" type="parTrans" cxnId="{4760FF3F-118C-40F8-BCF4-98C1A8E749C9}">
      <dgm:prSet/>
      <dgm:spPr/>
      <dgm:t>
        <a:bodyPr/>
        <a:lstStyle/>
        <a:p>
          <a:endParaRPr lang="zh-TW" altLang="en-US"/>
        </a:p>
      </dgm:t>
    </dgm:pt>
    <dgm:pt modelId="{1EB6BE6E-3D52-4EA6-9F69-094DCEE053C0}" type="sibTrans" cxnId="{4760FF3F-118C-40F8-BCF4-98C1A8E749C9}">
      <dgm:prSet/>
      <dgm:spPr/>
      <dgm:t>
        <a:bodyPr/>
        <a:lstStyle/>
        <a:p>
          <a:endParaRPr lang="zh-TW" altLang="en-US"/>
        </a:p>
      </dgm:t>
    </dgm:pt>
    <dgm:pt modelId="{5FCDD393-8B54-4AE0-87DD-7576D4873C44}">
      <dgm:prSet phldrT="[文字]">
        <dgm:style>
          <a:lnRef idx="1">
            <a:schemeClr val="accent2"/>
          </a:lnRef>
          <a:fillRef idx="2">
            <a:schemeClr val="accent2"/>
          </a:fillRef>
          <a:effectRef idx="1">
            <a:schemeClr val="accent2"/>
          </a:effectRef>
          <a:fontRef idx="minor">
            <a:schemeClr val="dk1"/>
          </a:fontRef>
        </dgm:style>
      </dgm:prSet>
      <dgm:spPr/>
      <dgm:t>
        <a:bodyPr/>
        <a:lstStyle/>
        <a:p>
          <a:r>
            <a:rPr lang="en-US" altLang="zh-TW" b="0" dirty="0" smtClean="0">
              <a:latin typeface="Corbel" pitchFamily="34" charset="0"/>
            </a:rPr>
            <a:t>DAO </a:t>
          </a:r>
          <a:r>
            <a:rPr lang="en-US" b="0" i="0" dirty="0" smtClean="0">
              <a:latin typeface="Corbel" pitchFamily="34" charset="0"/>
            </a:rPr>
            <a:t>abstract and encapsulate all access to the data source.</a:t>
          </a:r>
          <a:endParaRPr lang="zh-TW" altLang="en-US" b="0" dirty="0">
            <a:latin typeface="Corbel" pitchFamily="34" charset="0"/>
          </a:endParaRPr>
        </a:p>
      </dgm:t>
    </dgm:pt>
    <dgm:pt modelId="{5CF58740-16CF-4435-9103-67471B7932B4}" type="parTrans" cxnId="{CC341AF1-5918-42E5-9037-7379C435BC93}">
      <dgm:prSet/>
      <dgm:spPr/>
      <dgm:t>
        <a:bodyPr/>
        <a:lstStyle/>
        <a:p>
          <a:endParaRPr lang="zh-TW" altLang="en-US"/>
        </a:p>
      </dgm:t>
    </dgm:pt>
    <dgm:pt modelId="{ED807880-33BC-48EC-B2A6-515ED3AE2DFD}" type="sibTrans" cxnId="{CC341AF1-5918-42E5-9037-7379C435BC93}">
      <dgm:prSet/>
      <dgm:spPr/>
      <dgm:t>
        <a:bodyPr/>
        <a:lstStyle/>
        <a:p>
          <a:endParaRPr lang="zh-TW" altLang="en-US"/>
        </a:p>
      </dgm:t>
    </dgm:pt>
    <dgm:pt modelId="{0F9CA67E-441C-415E-A9AA-5BCF71189473}">
      <dgm:prSet phldrT="[文字]">
        <dgm:style>
          <a:lnRef idx="1">
            <a:schemeClr val="accent2"/>
          </a:lnRef>
          <a:fillRef idx="2">
            <a:schemeClr val="accent2"/>
          </a:fillRef>
          <a:effectRef idx="1">
            <a:schemeClr val="accent2"/>
          </a:effectRef>
          <a:fontRef idx="minor">
            <a:schemeClr val="dk1"/>
          </a:fontRef>
        </dgm:style>
      </dgm:prSet>
      <dgm:spPr/>
      <dgm:t>
        <a:bodyPr/>
        <a:lstStyle/>
        <a:p>
          <a:r>
            <a:rPr lang="en-US" altLang="zh-TW" dirty="0" smtClean="0">
              <a:latin typeface="Corbel" pitchFamily="34" charset="0"/>
            </a:rPr>
            <a:t>Separate business and data access</a:t>
          </a:r>
          <a:endParaRPr lang="zh-TW" altLang="en-US" dirty="0">
            <a:latin typeface="Corbel" pitchFamily="34" charset="0"/>
          </a:endParaRPr>
        </a:p>
      </dgm:t>
    </dgm:pt>
    <dgm:pt modelId="{B30CBB25-A056-44D1-B4DC-A84492E919B1}" type="parTrans" cxnId="{771153F8-3A96-456B-9A74-FCD7B8E265B6}">
      <dgm:prSet/>
      <dgm:spPr/>
      <dgm:t>
        <a:bodyPr/>
        <a:lstStyle/>
        <a:p>
          <a:endParaRPr lang="zh-TW" altLang="en-US"/>
        </a:p>
      </dgm:t>
    </dgm:pt>
    <dgm:pt modelId="{BA653710-0E13-4BFD-B757-03185796B974}" type="sibTrans" cxnId="{771153F8-3A96-456B-9A74-FCD7B8E265B6}">
      <dgm:prSet/>
      <dgm:spPr/>
      <dgm:t>
        <a:bodyPr/>
        <a:lstStyle/>
        <a:p>
          <a:endParaRPr lang="zh-TW" altLang="en-US"/>
        </a:p>
      </dgm:t>
    </dgm:pt>
    <dgm:pt modelId="{B4D0D3FF-8CB1-4F93-A557-590D866CD288}" type="pres">
      <dgm:prSet presAssocID="{147B8F80-008E-40FA-9898-F69F56F8FDDC}" presName="linear" presStyleCnt="0">
        <dgm:presLayoutVars>
          <dgm:animLvl val="lvl"/>
          <dgm:resizeHandles val="exact"/>
        </dgm:presLayoutVars>
      </dgm:prSet>
      <dgm:spPr/>
      <dgm:t>
        <a:bodyPr/>
        <a:lstStyle/>
        <a:p>
          <a:endParaRPr lang="zh-TW" altLang="en-US"/>
        </a:p>
      </dgm:t>
    </dgm:pt>
    <dgm:pt modelId="{5A1EF9C2-E901-4B26-96EC-B3E58E43DB41}" type="pres">
      <dgm:prSet presAssocID="{CC9260B6-DC92-44B3-B18C-ABDA9FD5269B}" presName="parentText" presStyleLbl="node1" presStyleIdx="0" presStyleCnt="3">
        <dgm:presLayoutVars>
          <dgm:chMax val="0"/>
          <dgm:bulletEnabled val="1"/>
        </dgm:presLayoutVars>
      </dgm:prSet>
      <dgm:spPr/>
      <dgm:t>
        <a:bodyPr/>
        <a:lstStyle/>
        <a:p>
          <a:endParaRPr lang="zh-TW" altLang="en-US"/>
        </a:p>
      </dgm:t>
    </dgm:pt>
    <dgm:pt modelId="{664BFB88-A45D-4ADB-9EE1-B04E11AF3CC7}" type="pres">
      <dgm:prSet presAssocID="{1EB6BE6E-3D52-4EA6-9F69-094DCEE053C0}" presName="spacer" presStyleCnt="0"/>
      <dgm:spPr/>
    </dgm:pt>
    <dgm:pt modelId="{AA60D3CB-14AF-45B8-BB99-06EA56A1238D}" type="pres">
      <dgm:prSet presAssocID="{5FCDD393-8B54-4AE0-87DD-7576D4873C44}" presName="parentText" presStyleLbl="node1" presStyleIdx="1" presStyleCnt="3">
        <dgm:presLayoutVars>
          <dgm:chMax val="0"/>
          <dgm:bulletEnabled val="1"/>
        </dgm:presLayoutVars>
      </dgm:prSet>
      <dgm:spPr/>
      <dgm:t>
        <a:bodyPr/>
        <a:lstStyle/>
        <a:p>
          <a:endParaRPr lang="zh-TW" altLang="en-US"/>
        </a:p>
      </dgm:t>
    </dgm:pt>
    <dgm:pt modelId="{7E7C6E78-C7A0-4A5D-B3A7-3BFFF35AD89B}" type="pres">
      <dgm:prSet presAssocID="{ED807880-33BC-48EC-B2A6-515ED3AE2DFD}" presName="spacer" presStyleCnt="0"/>
      <dgm:spPr/>
    </dgm:pt>
    <dgm:pt modelId="{58D78611-FCAE-4F6A-923F-B8A0981F8BCC}" type="pres">
      <dgm:prSet presAssocID="{0F9CA67E-441C-415E-A9AA-5BCF71189473}" presName="parentText" presStyleLbl="node1" presStyleIdx="2" presStyleCnt="3">
        <dgm:presLayoutVars>
          <dgm:chMax val="0"/>
          <dgm:bulletEnabled val="1"/>
        </dgm:presLayoutVars>
      </dgm:prSet>
      <dgm:spPr/>
      <dgm:t>
        <a:bodyPr/>
        <a:lstStyle/>
        <a:p>
          <a:endParaRPr lang="zh-TW" altLang="en-US"/>
        </a:p>
      </dgm:t>
    </dgm:pt>
  </dgm:ptLst>
  <dgm:cxnLst>
    <dgm:cxn modelId="{9BA33949-092E-493F-AFAC-049D74D9DB46}" type="presOf" srcId="{CC9260B6-DC92-44B3-B18C-ABDA9FD5269B}" destId="{5A1EF9C2-E901-4B26-96EC-B3E58E43DB41}" srcOrd="0" destOrd="0" presId="urn:microsoft.com/office/officeart/2005/8/layout/vList2"/>
    <dgm:cxn modelId="{C971CBF7-4084-4B37-BCD8-866B3096BDE5}" type="presOf" srcId="{147B8F80-008E-40FA-9898-F69F56F8FDDC}" destId="{B4D0D3FF-8CB1-4F93-A557-590D866CD288}" srcOrd="0" destOrd="0" presId="urn:microsoft.com/office/officeart/2005/8/layout/vList2"/>
    <dgm:cxn modelId="{78DE0140-0B34-45E5-83C7-0B6B20BD105B}" type="presOf" srcId="{0F9CA67E-441C-415E-A9AA-5BCF71189473}" destId="{58D78611-FCAE-4F6A-923F-B8A0981F8BCC}" srcOrd="0" destOrd="0" presId="urn:microsoft.com/office/officeart/2005/8/layout/vList2"/>
    <dgm:cxn modelId="{CC341AF1-5918-42E5-9037-7379C435BC93}" srcId="{147B8F80-008E-40FA-9898-F69F56F8FDDC}" destId="{5FCDD393-8B54-4AE0-87DD-7576D4873C44}" srcOrd="1" destOrd="0" parTransId="{5CF58740-16CF-4435-9103-67471B7932B4}" sibTransId="{ED807880-33BC-48EC-B2A6-515ED3AE2DFD}"/>
    <dgm:cxn modelId="{4760FF3F-118C-40F8-BCF4-98C1A8E749C9}" srcId="{147B8F80-008E-40FA-9898-F69F56F8FDDC}" destId="{CC9260B6-DC92-44B3-B18C-ABDA9FD5269B}" srcOrd="0" destOrd="0" parTransId="{E6E642BD-7228-4F6E-AAF7-547F5969B007}" sibTransId="{1EB6BE6E-3D52-4EA6-9F69-094DCEE053C0}"/>
    <dgm:cxn modelId="{D3385AAF-5DE3-4DBA-A74E-2A8EAE5220ED}" type="presOf" srcId="{5FCDD393-8B54-4AE0-87DD-7576D4873C44}" destId="{AA60D3CB-14AF-45B8-BB99-06EA56A1238D}" srcOrd="0" destOrd="0" presId="urn:microsoft.com/office/officeart/2005/8/layout/vList2"/>
    <dgm:cxn modelId="{771153F8-3A96-456B-9A74-FCD7B8E265B6}" srcId="{147B8F80-008E-40FA-9898-F69F56F8FDDC}" destId="{0F9CA67E-441C-415E-A9AA-5BCF71189473}" srcOrd="2" destOrd="0" parTransId="{B30CBB25-A056-44D1-B4DC-A84492E919B1}" sibTransId="{BA653710-0E13-4BFD-B757-03185796B974}"/>
    <dgm:cxn modelId="{926485BD-6F21-492B-8AA5-71B153AA21DF}" type="presParOf" srcId="{B4D0D3FF-8CB1-4F93-A557-590D866CD288}" destId="{5A1EF9C2-E901-4B26-96EC-B3E58E43DB41}" srcOrd="0" destOrd="0" presId="urn:microsoft.com/office/officeart/2005/8/layout/vList2"/>
    <dgm:cxn modelId="{D2FBE98B-2F9E-4972-8A59-1EB13206F2BE}" type="presParOf" srcId="{B4D0D3FF-8CB1-4F93-A557-590D866CD288}" destId="{664BFB88-A45D-4ADB-9EE1-B04E11AF3CC7}" srcOrd="1" destOrd="0" presId="urn:microsoft.com/office/officeart/2005/8/layout/vList2"/>
    <dgm:cxn modelId="{61753B43-676E-422A-85EA-6DAD885419E1}" type="presParOf" srcId="{B4D0D3FF-8CB1-4F93-A557-590D866CD288}" destId="{AA60D3CB-14AF-45B8-BB99-06EA56A1238D}" srcOrd="2" destOrd="0" presId="urn:microsoft.com/office/officeart/2005/8/layout/vList2"/>
    <dgm:cxn modelId="{A257C8A0-7E06-4398-9885-03C72B72E706}" type="presParOf" srcId="{B4D0D3FF-8CB1-4F93-A557-590D866CD288}" destId="{7E7C6E78-C7A0-4A5D-B3A7-3BFFF35AD89B}" srcOrd="3" destOrd="0" presId="urn:microsoft.com/office/officeart/2005/8/layout/vList2"/>
    <dgm:cxn modelId="{5475EFAB-573E-41A5-901D-C42CB031455A}" type="presParOf" srcId="{B4D0D3FF-8CB1-4F93-A557-590D866CD288}" destId="{58D78611-FCAE-4F6A-923F-B8A0981F8BCC}"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圖片 6" descr="PPT 底圖.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標題 1"/>
          <p:cNvSpPr>
            <a:spLocks noGrp="1"/>
          </p:cNvSpPr>
          <p:nvPr>
            <p:ph type="ctrTitle"/>
          </p:nvPr>
        </p:nvSpPr>
        <p:spPr>
          <a:xfrm>
            <a:off x="857224" y="1214422"/>
            <a:ext cx="7772400" cy="1470025"/>
          </a:xfrm>
        </p:spPr>
        <p:txBody>
          <a:bodyPr/>
          <a:lstStyle>
            <a:lvl1pPr>
              <a:defRPr b="1">
                <a:latin typeface="標楷體" pitchFamily="65" charset="-120"/>
                <a:ea typeface="標楷體" pitchFamily="65" charset="-12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1571604" y="2928934"/>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F1539AB9-2B64-483C-A5E6-FBF6918819B0}" type="datetimeFigureOut">
              <a:rPr lang="zh-TW" altLang="en-US"/>
              <a:pPr>
                <a:defRPr/>
              </a:pPr>
              <a:t>2013/1/7</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88E59163-23DF-4F44-8335-D92EF6011B56}"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1311C602-A01E-4506-8D3A-80FED0570AE4}" type="datetimeFigureOut">
              <a:rPr lang="zh-TW" altLang="en-US"/>
              <a:pPr>
                <a:defRPr/>
              </a:pPr>
              <a:t>2013/1/7</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629EF80E-6DDF-4C7C-9005-663B02793BA0}"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pPr>
              <a:defRPr/>
            </a:pPr>
            <a:fld id="{EC9B8DF5-C0F6-47CE-A53F-880A72B8EDC4}" type="datetimeFigureOut">
              <a:rPr lang="zh-TW" altLang="en-US"/>
              <a:pPr>
                <a:defRPr/>
              </a:pPr>
              <a:t>2013/1/7</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D7AD16B0-63BE-49CD-A53C-1B3EA3B3AE98}" type="slidenum">
              <a:rPr lang="zh-TW" altLang="en-US"/>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圖片 6" descr="ptt 底圖2.pn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標題 1"/>
          <p:cNvSpPr>
            <a:spLocks noGrp="1"/>
          </p:cNvSpPr>
          <p:nvPr>
            <p:ph type="title"/>
          </p:nvPr>
        </p:nvSpPr>
        <p:spPr/>
        <p:txBody>
          <a:bodyPr/>
          <a:lstStyle>
            <a:lvl1pPr>
              <a:defRPr b="1">
                <a:latin typeface="標楷體" pitchFamily="65" charset="-120"/>
                <a:ea typeface="標楷體" pitchFamily="65" charset="-120"/>
              </a:defRPr>
            </a:lvl1pPr>
          </a:lstStyle>
          <a:p>
            <a:r>
              <a:rPr lang="zh-TW" altLang="en-US" smtClean="0"/>
              <a:t>按一下以編輯母片標題樣式</a:t>
            </a:r>
            <a:endParaRPr lang="zh-TW" altLang="en-US" dirty="0"/>
          </a:p>
        </p:txBody>
      </p:sp>
      <p:sp>
        <p:nvSpPr>
          <p:cNvPr id="3" name="內容版面配置區 2"/>
          <p:cNvSpPr>
            <a:spLocks noGrp="1"/>
          </p:cNvSpPr>
          <p:nvPr>
            <p:ph idx="1"/>
          </p:nvPr>
        </p:nvSpPr>
        <p:spPr/>
        <p:txBody>
          <a:bodyPr/>
          <a:lstStyle>
            <a:lvl1pPr>
              <a:defRPr>
                <a:latin typeface="Helvetica" pitchFamily="34" charset="0"/>
                <a:ea typeface="標楷體" pitchFamily="65" charset="-120"/>
                <a:cs typeface="Helvetica" pitchFamily="34" charset="0"/>
              </a:defRPr>
            </a:lvl1pPr>
            <a:lvl2pPr>
              <a:defRPr>
                <a:latin typeface="Helvetica" pitchFamily="34" charset="0"/>
                <a:ea typeface="標楷體" pitchFamily="65" charset="-120"/>
                <a:cs typeface="Helvetica" pitchFamily="34" charset="0"/>
              </a:defRPr>
            </a:lvl2pPr>
            <a:lvl3pPr>
              <a:defRPr>
                <a:latin typeface="Helvetica" pitchFamily="34" charset="0"/>
                <a:ea typeface="標楷體" pitchFamily="65" charset="-120"/>
                <a:cs typeface="Helvetica" pitchFamily="34" charset="0"/>
              </a:defRPr>
            </a:lvl3pPr>
            <a:lvl4pPr>
              <a:defRPr>
                <a:latin typeface="Helvetica" pitchFamily="34" charset="0"/>
                <a:ea typeface="標楷體" pitchFamily="65" charset="-120"/>
                <a:cs typeface="Helvetica" pitchFamily="34" charset="0"/>
              </a:defRPr>
            </a:lvl4pPr>
            <a:lvl5pPr>
              <a:defRPr>
                <a:latin typeface="Helvetica" pitchFamily="34" charset="0"/>
                <a:ea typeface="標楷體" pitchFamily="65" charset="-120"/>
                <a:cs typeface="Helvetica" pitchFamily="34" charset="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日期版面配置區 3"/>
          <p:cNvSpPr>
            <a:spLocks noGrp="1"/>
          </p:cNvSpPr>
          <p:nvPr>
            <p:ph type="dt" sz="half" idx="10"/>
          </p:nvPr>
        </p:nvSpPr>
        <p:spPr/>
        <p:txBody>
          <a:bodyPr/>
          <a:lstStyle>
            <a:lvl1pPr>
              <a:defRPr/>
            </a:lvl1pPr>
          </a:lstStyle>
          <a:p>
            <a:pPr>
              <a:defRPr/>
            </a:pPr>
            <a:fld id="{DC35D56C-8003-49C4-B943-7B65563FCC62}" type="datetimeFigureOut">
              <a:rPr lang="zh-TW" altLang="en-US"/>
              <a:pPr>
                <a:defRPr/>
              </a:pPr>
              <a:t>2013/1/7</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623E64D4-BF95-4CE8-B4FF-09E56DDBF9B7}"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fld id="{FAA0DAC2-5799-426E-A9D9-E96143675389}" type="datetimeFigureOut">
              <a:rPr lang="zh-TW" altLang="en-US"/>
              <a:pPr>
                <a:defRPr/>
              </a:pPr>
              <a:t>2013/1/7</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A3FC33C2-50B4-445A-9DC2-95B22C130020}"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a:lvl1pPr>
          </a:lstStyle>
          <a:p>
            <a:pPr>
              <a:defRPr/>
            </a:pPr>
            <a:fld id="{690C72C6-7DD3-4EBB-A75E-CC13DDE137A9}" type="datetimeFigureOut">
              <a:rPr lang="zh-TW" altLang="en-US"/>
              <a:pPr>
                <a:defRPr/>
              </a:pPr>
              <a:t>2013/1/7</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25D3EB70-C20C-4822-8FA4-379D399860EA}"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a:lvl1pPr>
          </a:lstStyle>
          <a:p>
            <a:pPr>
              <a:defRPr/>
            </a:pPr>
            <a:fld id="{C33DC1E5-3339-4DB0-AD2B-1F1FCD8D7A4D}" type="datetimeFigureOut">
              <a:rPr lang="zh-TW" altLang="en-US"/>
              <a:pPr>
                <a:defRPr/>
              </a:pPr>
              <a:t>2013/1/7</a:t>
            </a:fld>
            <a:endParaRPr lang="zh-TW" altLang="en-US"/>
          </a:p>
        </p:txBody>
      </p:sp>
      <p:sp>
        <p:nvSpPr>
          <p:cNvPr id="8" name="頁尾版面配置區 4"/>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578884B2-6AE5-4B7C-9948-555E533E6DE5}"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a:lvl1pPr>
          </a:lstStyle>
          <a:p>
            <a:pPr>
              <a:defRPr/>
            </a:pPr>
            <a:fld id="{4DD7B9F6-A459-4795-8A3E-41766DA748F4}" type="datetimeFigureOut">
              <a:rPr lang="zh-TW" altLang="en-US"/>
              <a:pPr>
                <a:defRPr/>
              </a:pPr>
              <a:t>2013/1/7</a:t>
            </a:fld>
            <a:endParaRPr lang="zh-TW" altLang="en-US"/>
          </a:p>
        </p:txBody>
      </p:sp>
      <p:sp>
        <p:nvSpPr>
          <p:cNvPr id="4" name="頁尾版面配置區 4"/>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p:cNvSpPr>
            <a:spLocks noGrp="1"/>
          </p:cNvSpPr>
          <p:nvPr>
            <p:ph type="sldNum" sz="quarter" idx="12"/>
          </p:nvPr>
        </p:nvSpPr>
        <p:spPr/>
        <p:txBody>
          <a:bodyPr/>
          <a:lstStyle>
            <a:lvl1pPr>
              <a:defRPr/>
            </a:lvl1pPr>
          </a:lstStyle>
          <a:p>
            <a:pPr>
              <a:defRPr/>
            </a:pPr>
            <a:fld id="{3CF6FC02-33E9-49AC-9D73-B8EE52E33C3D}"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pPr>
              <a:defRPr/>
            </a:pPr>
            <a:fld id="{4FC595EB-7776-4721-A31E-436B03832CA6}" type="datetimeFigureOut">
              <a:rPr lang="zh-TW" altLang="en-US"/>
              <a:pPr>
                <a:defRPr/>
              </a:pPr>
              <a:t>2013/1/7</a:t>
            </a:fld>
            <a:endParaRPr lang="zh-TW" altLang="en-US"/>
          </a:p>
        </p:txBody>
      </p:sp>
      <p:sp>
        <p:nvSpPr>
          <p:cNvPr id="3" name="頁尾版面配置區 4"/>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p:cNvSpPr>
            <a:spLocks noGrp="1"/>
          </p:cNvSpPr>
          <p:nvPr>
            <p:ph type="sldNum" sz="quarter" idx="12"/>
          </p:nvPr>
        </p:nvSpPr>
        <p:spPr/>
        <p:txBody>
          <a:bodyPr/>
          <a:lstStyle>
            <a:lvl1pPr>
              <a:defRPr/>
            </a:lvl1pPr>
          </a:lstStyle>
          <a:p>
            <a:pPr>
              <a:defRPr/>
            </a:pPr>
            <a:fld id="{625A6BEA-12CC-4D64-9B3D-44EE4E964510}"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19FB43A0-6737-4BEC-909D-813252CB131D}" type="datetimeFigureOut">
              <a:rPr lang="zh-TW" altLang="en-US"/>
              <a:pPr>
                <a:defRPr/>
              </a:pPr>
              <a:t>2013/1/7</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1DB103FB-60A6-4D56-8A8A-D0ADF2EA0DDA}"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a:lvl1pPr>
          </a:lstStyle>
          <a:p>
            <a:pPr>
              <a:defRPr/>
            </a:pPr>
            <a:fld id="{2E6CBB61-634A-4410-8B31-AA547F6705AE}" type="datetimeFigureOut">
              <a:rPr lang="zh-TW" altLang="en-US"/>
              <a:pPr>
                <a:defRPr/>
              </a:pPr>
              <a:t>2013/1/7</a:t>
            </a:fld>
            <a:endParaRPr lang="zh-TW" altLang="en-US"/>
          </a:p>
        </p:txBody>
      </p:sp>
      <p:sp>
        <p:nvSpPr>
          <p:cNvPr id="6" name="頁尾版面配置區 4"/>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p:cNvSpPr>
            <a:spLocks noGrp="1"/>
          </p:cNvSpPr>
          <p:nvPr>
            <p:ph type="sldNum" sz="quarter" idx="12"/>
          </p:nvPr>
        </p:nvSpPr>
        <p:spPr/>
        <p:txBody>
          <a:bodyPr/>
          <a:lstStyle>
            <a:lvl1pPr>
              <a:defRPr/>
            </a:lvl1pPr>
          </a:lstStyle>
          <a:p>
            <a:pPr>
              <a:defRPr/>
            </a:pPr>
            <a:fld id="{BEE42437-C6B7-4AEB-90C3-1CEEC705EC77}"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mn-lt"/>
                <a:ea typeface="+mn-ea"/>
              </a:defRPr>
            </a:lvl1pPr>
          </a:lstStyle>
          <a:p>
            <a:pPr>
              <a:defRPr/>
            </a:pPr>
            <a:fld id="{684ED2FA-3D19-49AB-8A75-D6B3C94823F6}" type="datetimeFigureOut">
              <a:rPr lang="zh-TW" altLang="en-US"/>
              <a:pPr>
                <a:defRPr/>
              </a:pPr>
              <a:t>2013/1/7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smtClean="0">
                <a:solidFill>
                  <a:schemeClr val="tx1">
                    <a:tint val="75000"/>
                  </a:schemeClr>
                </a:solidFill>
                <a:latin typeface="+mn-lt"/>
                <a:ea typeface="+mn-ea"/>
              </a:defRPr>
            </a:lvl1pPr>
          </a:lstStyle>
          <a:p>
            <a:pPr>
              <a:defRPr/>
            </a:pPr>
            <a:fld id="{70B70C1E-39E5-4469-B381-0C928D2D9ABE}"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新細明體" charset="-120"/>
        </a:defRPr>
      </a:lvl2pPr>
      <a:lvl3pPr algn="ctr" rtl="0" fontAlgn="base">
        <a:spcBef>
          <a:spcPct val="0"/>
        </a:spcBef>
        <a:spcAft>
          <a:spcPct val="0"/>
        </a:spcAft>
        <a:defRPr sz="4400">
          <a:solidFill>
            <a:schemeClr val="tx1"/>
          </a:solidFill>
          <a:latin typeface="Calibri" pitchFamily="34" charset="0"/>
          <a:ea typeface="新細明體" charset="-120"/>
        </a:defRPr>
      </a:lvl3pPr>
      <a:lvl4pPr algn="ctr" rtl="0" fontAlgn="base">
        <a:spcBef>
          <a:spcPct val="0"/>
        </a:spcBef>
        <a:spcAft>
          <a:spcPct val="0"/>
        </a:spcAft>
        <a:defRPr sz="4400">
          <a:solidFill>
            <a:schemeClr val="tx1"/>
          </a:solidFill>
          <a:latin typeface="Calibri" pitchFamily="34" charset="0"/>
          <a:ea typeface="新細明體" charset="-120"/>
        </a:defRPr>
      </a:lvl4pPr>
      <a:lvl5pPr algn="ctr" rtl="0" fontAlgn="base">
        <a:spcBef>
          <a:spcPct val="0"/>
        </a:spcBef>
        <a:spcAft>
          <a:spcPct val="0"/>
        </a:spcAft>
        <a:defRPr sz="4400">
          <a:solidFill>
            <a:schemeClr val="tx1"/>
          </a:solidFill>
          <a:latin typeface="Calibri" pitchFamily="34" charset="0"/>
          <a:ea typeface="新細明體" charset="-120"/>
        </a:defRPr>
      </a:lvl5pPr>
      <a:lvl6pPr marL="457200" algn="ctr" rtl="0" fontAlgn="base">
        <a:spcBef>
          <a:spcPct val="0"/>
        </a:spcBef>
        <a:spcAft>
          <a:spcPct val="0"/>
        </a:spcAft>
        <a:defRPr sz="4400">
          <a:solidFill>
            <a:schemeClr val="tx1"/>
          </a:solidFill>
          <a:latin typeface="Calibri" pitchFamily="34" charset="0"/>
          <a:ea typeface="新細明體" charset="-120"/>
        </a:defRPr>
      </a:lvl6pPr>
      <a:lvl7pPr marL="914400" algn="ctr" rtl="0" fontAlgn="base">
        <a:spcBef>
          <a:spcPct val="0"/>
        </a:spcBef>
        <a:spcAft>
          <a:spcPct val="0"/>
        </a:spcAft>
        <a:defRPr sz="4400">
          <a:solidFill>
            <a:schemeClr val="tx1"/>
          </a:solidFill>
          <a:latin typeface="Calibri" pitchFamily="34" charset="0"/>
          <a:ea typeface="新細明體" charset="-120"/>
        </a:defRPr>
      </a:lvl7pPr>
      <a:lvl8pPr marL="1371600" algn="ctr" rtl="0" fontAlgn="base">
        <a:spcBef>
          <a:spcPct val="0"/>
        </a:spcBef>
        <a:spcAft>
          <a:spcPct val="0"/>
        </a:spcAft>
        <a:defRPr sz="4400">
          <a:solidFill>
            <a:schemeClr val="tx1"/>
          </a:solidFill>
          <a:latin typeface="Calibri" pitchFamily="34" charset="0"/>
          <a:ea typeface="新細明體" charset="-120"/>
        </a:defRPr>
      </a:lvl8pPr>
      <a:lvl9pPr marL="1828800" algn="ctr" rtl="0" fontAlgn="base">
        <a:spcBef>
          <a:spcPct val="0"/>
        </a:spcBef>
        <a:spcAft>
          <a:spcPct val="0"/>
        </a:spcAft>
        <a:defRPr sz="4400">
          <a:solidFill>
            <a:schemeClr val="tx1"/>
          </a:solidFill>
          <a:latin typeface="Calibri" pitchFamily="34" charset="0"/>
          <a:ea typeface="新細明體" charset="-12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標題 1"/>
          <p:cNvSpPr>
            <a:spLocks noGrp="1"/>
          </p:cNvSpPr>
          <p:nvPr>
            <p:ph type="ctrTitle"/>
          </p:nvPr>
        </p:nvSpPr>
        <p:spPr>
          <a:xfrm>
            <a:off x="857250" y="1214438"/>
            <a:ext cx="7772400" cy="1470025"/>
          </a:xfrm>
        </p:spPr>
        <p:txBody>
          <a:bodyPr/>
          <a:lstStyle/>
          <a:p>
            <a:r>
              <a:rPr lang="en-US" altLang="zh-TW" smtClean="0">
                <a:latin typeface="Helvetica" pitchFamily="34" charset="0"/>
                <a:cs typeface="Helvetica" pitchFamily="34" charset="0"/>
              </a:rPr>
              <a:t>DAO PATTERN</a:t>
            </a:r>
            <a:endParaRPr lang="zh-TW" altLang="en-US" smtClean="0">
              <a:latin typeface="Helvetica" pitchFamily="34" charset="0"/>
              <a:cs typeface="Helvetica" pitchFamily="34" charset="0"/>
            </a:endParaRPr>
          </a:p>
        </p:txBody>
      </p:sp>
      <p:sp>
        <p:nvSpPr>
          <p:cNvPr id="3" name="副標題 2"/>
          <p:cNvSpPr>
            <a:spLocks noGrp="1"/>
          </p:cNvSpPr>
          <p:nvPr>
            <p:ph type="subTitle" idx="1"/>
          </p:nvPr>
        </p:nvSpPr>
        <p:spPr>
          <a:xfrm>
            <a:off x="1571625" y="2928938"/>
            <a:ext cx="6400800" cy="1752600"/>
          </a:xfrm>
        </p:spPr>
        <p:txBody>
          <a:bodyPr rtlCol="0">
            <a:normAutofit fontScale="85000" lnSpcReduction="20000"/>
          </a:bodyPr>
          <a:lstStyle/>
          <a:p>
            <a:pPr fontAlgn="auto">
              <a:spcAft>
                <a:spcPts val="0"/>
              </a:spcAft>
              <a:buFont typeface="Arial" pitchFamily="34" charset="0"/>
              <a:buNone/>
              <a:defRPr/>
            </a:pPr>
            <a:endParaRPr lang="en-GB" altLang="zh-TW" dirty="0">
              <a:latin typeface="Helvetica" pitchFamily="1" charset="0"/>
            </a:endParaRPr>
          </a:p>
          <a:p>
            <a:pPr fontAlgn="auto">
              <a:spcAft>
                <a:spcPts val="0"/>
              </a:spcAft>
              <a:buFont typeface="Arial" pitchFamily="34" charset="0"/>
              <a:buNone/>
              <a:defRPr/>
            </a:pPr>
            <a:endParaRPr lang="en-GB" altLang="zh-TW" dirty="0">
              <a:latin typeface="Helvetica" pitchFamily="1" charset="0"/>
            </a:endParaRPr>
          </a:p>
          <a:p>
            <a:pPr fontAlgn="auto">
              <a:spcAft>
                <a:spcPts val="0"/>
              </a:spcAft>
              <a:buFont typeface="Arial" pitchFamily="34" charset="0"/>
              <a:buNone/>
              <a:defRPr/>
            </a:pPr>
            <a:endParaRPr lang="en-GB" altLang="zh-TW" dirty="0">
              <a:latin typeface="Helvetica" pitchFamily="1" charset="0"/>
            </a:endParaRPr>
          </a:p>
          <a:p>
            <a:pPr algn="r" fontAlgn="auto">
              <a:spcAft>
                <a:spcPts val="0"/>
              </a:spcAft>
              <a:buFont typeface="Arial" pitchFamily="34" charset="0"/>
              <a:buNone/>
              <a:defRPr/>
            </a:pPr>
            <a:r>
              <a:rPr lang="en-GB" altLang="zh-TW" dirty="0">
                <a:solidFill>
                  <a:schemeClr val="tx1"/>
                </a:solidFill>
                <a:latin typeface="Helvetica" pitchFamily="1" charset="0"/>
              </a:rPr>
              <a:t>                                    </a:t>
            </a:r>
            <a:r>
              <a:rPr lang="en-GB" altLang="zh-TW" dirty="0" err="1">
                <a:solidFill>
                  <a:schemeClr val="tx1"/>
                </a:solidFill>
                <a:latin typeface="Helvetica" pitchFamily="1" charset="0"/>
              </a:rPr>
              <a:t>EricJang</a:t>
            </a:r>
            <a:r>
              <a:rPr lang="en-GB" altLang="zh-TW" dirty="0">
                <a:solidFill>
                  <a:schemeClr val="tx1"/>
                </a:solidFill>
                <a:latin typeface="Helvetica" pitchFamily="1" charset="0"/>
              </a:rPr>
              <a:t> </a:t>
            </a:r>
            <a:r>
              <a:rPr lang="en-GB" altLang="zh-TW" dirty="0" smtClean="0">
                <a:solidFill>
                  <a:schemeClr val="tx1"/>
                </a:solidFill>
                <a:latin typeface="Helvetica" pitchFamily="1" charset="0"/>
              </a:rPr>
              <a:t>2013.01</a:t>
            </a:r>
            <a:endParaRPr lang="en-GB" altLang="zh-TW" dirty="0">
              <a:solidFill>
                <a:schemeClr val="tx1"/>
              </a:solidFill>
              <a:latin typeface="Helvetica" pitchFamily="1" charset="0"/>
            </a:endParaRPr>
          </a:p>
          <a:p>
            <a:pPr fontAlgn="auto">
              <a:spcAft>
                <a:spcPts val="0"/>
              </a:spcAft>
              <a:buFont typeface="Arial" pitchFamily="34" charset="0"/>
              <a:buNone/>
              <a:defRPr/>
            </a:pPr>
            <a:endParaRPr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42875"/>
            <a:ext cx="8229600" cy="1143000"/>
          </a:xfrm>
        </p:spPr>
        <p:txBody>
          <a:bodyPr rtlCol="0">
            <a:normAutofit/>
          </a:bodyPr>
          <a:lstStyle/>
          <a:p>
            <a:pPr fontAlgn="auto">
              <a:spcAft>
                <a:spcPts val="0"/>
              </a:spcAft>
              <a:defRPr/>
            </a:pPr>
            <a:r>
              <a:rPr lang="en-US" altLang="zh-TW" sz="4000" dirty="0">
                <a:effectLst>
                  <a:outerShdw blurRad="38100" dist="38100" dir="2700000" algn="tl">
                    <a:srgbClr val="000000">
                      <a:alpha val="43137"/>
                    </a:srgbClr>
                  </a:outerShdw>
                </a:effectLst>
                <a:latin typeface="Helvetica" pitchFamily="34" charset="0"/>
                <a:cs typeface="Helvetica" pitchFamily="34" charset="0"/>
              </a:rPr>
              <a:t>DAO strategy two</a:t>
            </a:r>
            <a:endParaRPr lang="zh-TW" altLang="en-US" sz="4000" dirty="0">
              <a:latin typeface="Helvetica" pitchFamily="34" charset="0"/>
              <a:cs typeface="Helvetica" pitchFamily="34" charset="0"/>
            </a:endParaRPr>
          </a:p>
        </p:txBody>
      </p:sp>
      <p:sp>
        <p:nvSpPr>
          <p:cNvPr id="4" name="標題 1"/>
          <p:cNvSpPr txBox="1">
            <a:spLocks/>
          </p:cNvSpPr>
          <p:nvPr/>
        </p:nvSpPr>
        <p:spPr>
          <a:xfrm>
            <a:off x="468313" y="0"/>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effectLst>
                <a:outerShdw blurRad="38100" dist="38100" dir="2700000" algn="tl">
                  <a:srgbClr val="000000">
                    <a:alpha val="43137"/>
                  </a:srgbClr>
                </a:outerShdw>
              </a:effectLst>
            </a:endParaRPr>
          </a:p>
        </p:txBody>
      </p:sp>
      <p:sp>
        <p:nvSpPr>
          <p:cNvPr id="5" name="內容版面配置區 2"/>
          <p:cNvSpPr txBox="1">
            <a:spLocks/>
          </p:cNvSpPr>
          <p:nvPr/>
        </p:nvSpPr>
        <p:spPr>
          <a:xfrm>
            <a:off x="457200" y="1071563"/>
            <a:ext cx="8229600" cy="5054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Helvetica" pitchFamily="34" charset="0"/>
                <a:ea typeface="標楷體" pitchFamily="65" charset="-120"/>
                <a:cs typeface="Helvetic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Helvetica" pitchFamily="34" charset="0"/>
                <a:ea typeface="標楷體" pitchFamily="65" charset="-120"/>
                <a:cs typeface="Helvetic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Helvetica" pitchFamily="34" charset="0"/>
                <a:ea typeface="標楷體" pitchFamily="65" charset="-120"/>
                <a:cs typeface="Helvetic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kumimoji="0" lang="zh-TW" altLang="en-US" dirty="0" smtClean="0">
                <a:effectLst>
                  <a:outerShdw blurRad="38100" dist="38100" dir="2700000" algn="tl">
                    <a:srgbClr val="000000">
                      <a:alpha val="43137"/>
                    </a:srgbClr>
                  </a:outerShdw>
                </a:effectLst>
              </a:rPr>
              <a:t>對於系統來說，假設已經確定了</a:t>
            </a:r>
            <a:r>
              <a:rPr kumimoji="0" lang="en-US" altLang="zh-TW" dirty="0" smtClean="0">
                <a:effectLst>
                  <a:outerShdw blurRad="38100" dist="38100" dir="2700000" algn="tl">
                    <a:srgbClr val="000000">
                      <a:alpha val="43137"/>
                    </a:srgbClr>
                  </a:outerShdw>
                </a:effectLst>
              </a:rPr>
              <a:t>Data Layer</a:t>
            </a:r>
            <a:r>
              <a:rPr kumimoji="0" lang="zh-TW" altLang="en-US" dirty="0" smtClean="0">
                <a:effectLst>
                  <a:outerShdw blurRad="38100" dist="38100" dir="2700000" algn="tl">
                    <a:srgbClr val="000000">
                      <a:alpha val="43137"/>
                    </a:srgbClr>
                  </a:outerShdw>
                </a:effectLst>
              </a:rPr>
              <a:t>的</a:t>
            </a:r>
            <a:r>
              <a:rPr kumimoji="0" lang="en-US" altLang="zh-TW" dirty="0" smtClean="0">
                <a:effectLst>
                  <a:outerShdw blurRad="38100" dist="38100" dir="2700000" algn="tl">
                    <a:srgbClr val="000000">
                      <a:alpha val="43137"/>
                    </a:srgbClr>
                  </a:outerShdw>
                </a:effectLst>
              </a:rPr>
              <a:t>solution</a:t>
            </a:r>
            <a:r>
              <a:rPr kumimoji="0" lang="zh-TW" altLang="en-US" dirty="0" smtClean="0">
                <a:effectLst>
                  <a:outerShdw blurRad="38100" dist="38100" dir="2700000" algn="tl">
                    <a:srgbClr val="000000">
                      <a:alpha val="43137"/>
                    </a:srgbClr>
                  </a:outerShdw>
                </a:effectLst>
              </a:rPr>
              <a:t>，那是只寫一個統一的</a:t>
            </a:r>
            <a:r>
              <a:rPr kumimoji="0" lang="en-US" altLang="zh-TW" dirty="0" smtClean="0">
                <a:effectLst>
                  <a:outerShdw blurRad="38100" dist="38100" dir="2700000" algn="tl">
                    <a:srgbClr val="000000">
                      <a:alpha val="43137"/>
                    </a:srgbClr>
                  </a:outerShdw>
                </a:effectLst>
              </a:rPr>
              <a:t>DAO</a:t>
            </a:r>
            <a:r>
              <a:rPr kumimoji="0" lang="zh-TW" altLang="en-US" dirty="0" smtClean="0">
                <a:effectLst>
                  <a:outerShdw blurRad="38100" dist="38100" dir="2700000" algn="tl">
                    <a:srgbClr val="000000">
                      <a:alpha val="43137"/>
                    </a:srgbClr>
                  </a:outerShdw>
                </a:effectLst>
              </a:rPr>
              <a:t>類別就好？還是需要因不同的需求設計而有多個</a:t>
            </a:r>
            <a:r>
              <a:rPr kumimoji="0" lang="en-US" altLang="zh-TW" dirty="0" smtClean="0">
                <a:effectLst>
                  <a:outerShdw blurRad="38100" dist="38100" dir="2700000" algn="tl">
                    <a:srgbClr val="000000">
                      <a:alpha val="43137"/>
                    </a:srgbClr>
                  </a:outerShdw>
                </a:effectLst>
              </a:rPr>
              <a:t>DAO</a:t>
            </a:r>
            <a:r>
              <a:rPr kumimoji="0" lang="zh-TW" altLang="en-US" dirty="0" smtClean="0">
                <a:effectLst>
                  <a:outerShdw blurRad="38100" dist="38100" dir="2700000" algn="tl">
                    <a:srgbClr val="000000">
                      <a:alpha val="43137"/>
                    </a:srgbClr>
                  </a:outerShdw>
                </a:effectLst>
              </a:rPr>
              <a:t>類別？</a:t>
            </a:r>
            <a:endParaRPr kumimoji="0" lang="en-US" altLang="zh-TW" dirty="0" smtClean="0">
              <a:effectLst>
                <a:outerShdw blurRad="38100" dist="38100" dir="2700000" algn="tl">
                  <a:srgbClr val="000000">
                    <a:alpha val="43137"/>
                  </a:srgbClr>
                </a:outerShdw>
              </a:effectLst>
            </a:endParaRPr>
          </a:p>
        </p:txBody>
      </p:sp>
      <p:sp>
        <p:nvSpPr>
          <p:cNvPr id="6" name="書卷 (水平) 5"/>
          <p:cNvSpPr/>
          <p:nvPr/>
        </p:nvSpPr>
        <p:spPr>
          <a:xfrm>
            <a:off x="428625" y="2708275"/>
            <a:ext cx="8072438" cy="3221038"/>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7" name="文字方塊 6"/>
          <p:cNvSpPr txBox="1">
            <a:spLocks noChangeArrowheads="1"/>
          </p:cNvSpPr>
          <p:nvPr/>
        </p:nvSpPr>
        <p:spPr bwMode="auto">
          <a:xfrm>
            <a:off x="820738" y="3165475"/>
            <a:ext cx="7502525" cy="2308225"/>
          </a:xfrm>
          <a:prstGeom prst="rect">
            <a:avLst/>
          </a:prstGeom>
          <a:noFill/>
          <a:ln w="9525">
            <a:noFill/>
            <a:miter lim="800000"/>
            <a:headEnd/>
            <a:tailEnd/>
          </a:ln>
        </p:spPr>
        <p:txBody>
          <a:bodyPr>
            <a:spAutoFit/>
          </a:bodyPr>
          <a:lstStyle/>
          <a:p>
            <a:r>
              <a:rPr kumimoji="0" lang="en-US" altLang="zh-TW" sz="2400" b="1" i="1">
                <a:latin typeface="微軟正黑體" pitchFamily="34" charset="-120"/>
                <a:ea typeface="微軟正黑體" pitchFamily="34" charset="-120"/>
              </a:rPr>
              <a:t>1. </a:t>
            </a:r>
            <a:r>
              <a:rPr kumimoji="0" lang="zh-TW" altLang="en-US" sz="2400" b="1" i="1">
                <a:latin typeface="微軟正黑體" pitchFamily="34" charset="-120"/>
                <a:ea typeface="微軟正黑體" pitchFamily="34" charset="-120"/>
              </a:rPr>
              <a:t>若考慮到架構面的完整性、延伸性及維護性，一般 </a:t>
            </a:r>
            <a:endParaRPr kumimoji="0" lang="en-US" altLang="zh-TW" sz="2400" b="1" i="1">
              <a:latin typeface="微軟正黑體" pitchFamily="34" charset="-120"/>
              <a:ea typeface="微軟正黑體" pitchFamily="34" charset="-120"/>
            </a:endParaRPr>
          </a:p>
          <a:p>
            <a:r>
              <a:rPr kumimoji="0" lang="en-US" altLang="zh-TW" sz="2400" b="1" i="1">
                <a:latin typeface="微軟正黑體" pitchFamily="34" charset="-120"/>
                <a:ea typeface="微軟正黑體" pitchFamily="34" charset="-120"/>
              </a:rPr>
              <a:t>    </a:t>
            </a:r>
            <a:r>
              <a:rPr kumimoji="0" lang="zh-TW" altLang="en-US" sz="2400" b="1" i="1">
                <a:latin typeface="微軟正黑體" pitchFamily="34" charset="-120"/>
                <a:ea typeface="微軟正黑體" pitchFamily="34" charset="-120"/>
              </a:rPr>
              <a:t>來說會建議針對不同的</a:t>
            </a:r>
            <a:r>
              <a:rPr kumimoji="0" lang="en-US" altLang="zh-TW" sz="2400" b="1" i="1">
                <a:latin typeface="微軟正黑體" pitchFamily="34" charset="-120"/>
                <a:ea typeface="微軟正黑體" pitchFamily="34" charset="-120"/>
              </a:rPr>
              <a:t>domion object</a:t>
            </a:r>
            <a:r>
              <a:rPr kumimoji="0" lang="zh-TW" altLang="en-US" sz="2400" b="1" i="1">
                <a:latin typeface="微軟正黑體" pitchFamily="34" charset="-120"/>
                <a:ea typeface="微軟正黑體" pitchFamily="34" charset="-120"/>
              </a:rPr>
              <a:t>或</a:t>
            </a:r>
            <a:r>
              <a:rPr kumimoji="0" lang="en-US" altLang="zh-TW" sz="2400" b="1" i="1">
                <a:latin typeface="微軟正黑體" pitchFamily="34" charset="-120"/>
                <a:ea typeface="微軟正黑體" pitchFamily="34" charset="-120"/>
              </a:rPr>
              <a:t>business   </a:t>
            </a:r>
          </a:p>
          <a:p>
            <a:r>
              <a:rPr kumimoji="0" lang="en-US" altLang="zh-TW" sz="2400" b="1" i="1">
                <a:latin typeface="微軟正黑體" pitchFamily="34" charset="-120"/>
                <a:ea typeface="微軟正黑體" pitchFamily="34" charset="-120"/>
              </a:rPr>
              <a:t>    object</a:t>
            </a:r>
            <a:r>
              <a:rPr kumimoji="0" lang="zh-TW" altLang="en-US" sz="2400" b="1" i="1">
                <a:latin typeface="微軟正黑體" pitchFamily="34" charset="-120"/>
                <a:ea typeface="微軟正黑體" pitchFamily="34" charset="-120"/>
              </a:rPr>
              <a:t>有各自的</a:t>
            </a:r>
            <a:r>
              <a:rPr kumimoji="0" lang="en-US" altLang="zh-TW" sz="2400" b="1" i="1">
                <a:latin typeface="微軟正黑體" pitchFamily="34" charset="-120"/>
                <a:ea typeface="微軟正黑體" pitchFamily="34" charset="-120"/>
              </a:rPr>
              <a:t>DAO</a:t>
            </a:r>
          </a:p>
          <a:p>
            <a:r>
              <a:rPr kumimoji="0" lang="en-US" altLang="zh-TW" sz="2400" b="1" i="1">
                <a:latin typeface="微軟正黑體" pitchFamily="34" charset="-120"/>
                <a:ea typeface="微軟正黑體" pitchFamily="34" charset="-120"/>
              </a:rPr>
              <a:t>2. </a:t>
            </a:r>
            <a:r>
              <a:rPr kumimoji="0" lang="zh-TW" altLang="en-US" sz="2400" b="1" i="1">
                <a:latin typeface="微軟正黑體" pitchFamily="34" charset="-120"/>
                <a:ea typeface="微軟正黑體" pitchFamily="34" charset="-120"/>
              </a:rPr>
              <a:t>但若是對資料的存取動作一致性很高，或者是系統</a:t>
            </a:r>
            <a:endParaRPr kumimoji="0" lang="en-US" altLang="zh-TW" sz="2400" b="1" i="1">
              <a:latin typeface="微軟正黑體" pitchFamily="34" charset="-120"/>
              <a:ea typeface="微軟正黑體" pitchFamily="34" charset="-120"/>
            </a:endParaRPr>
          </a:p>
          <a:p>
            <a:r>
              <a:rPr kumimoji="0" lang="en-US" altLang="zh-TW" sz="2400" b="1" i="1">
                <a:latin typeface="微軟正黑體" pitchFamily="34" charset="-120"/>
                <a:ea typeface="微軟正黑體" pitchFamily="34" charset="-120"/>
              </a:rPr>
              <a:t>    </a:t>
            </a:r>
            <a:r>
              <a:rPr kumimoji="0" lang="zh-TW" altLang="en-US" sz="2400" b="1" i="1">
                <a:latin typeface="微軟正黑體" pitchFamily="34" charset="-120"/>
                <a:ea typeface="微軟正黑體" pitchFamily="34" charset="-120"/>
              </a:rPr>
              <a:t>將來不太會有</a:t>
            </a:r>
            <a:r>
              <a:rPr kumimoji="0" lang="en-US" altLang="zh-TW" sz="2400" b="1" i="1">
                <a:latin typeface="微軟正黑體" pitchFamily="34" charset="-120"/>
                <a:ea typeface="微軟正黑體" pitchFamily="34" charset="-120"/>
              </a:rPr>
              <a:t>migrate</a:t>
            </a:r>
            <a:r>
              <a:rPr kumimoji="0" lang="zh-TW" altLang="en-US" sz="2400" b="1" i="1">
                <a:latin typeface="微軟正黑體" pitchFamily="34" charset="-120"/>
                <a:ea typeface="微軟正黑體" pitchFamily="34" charset="-120"/>
              </a:rPr>
              <a:t>或是變更架構的</a:t>
            </a:r>
            <a:r>
              <a:rPr kumimoji="0" lang="en-US" altLang="zh-TW" sz="2400" b="1" i="1">
                <a:latin typeface="微軟正黑體" pitchFamily="34" charset="-120"/>
                <a:ea typeface="微軟正黑體" pitchFamily="34" charset="-120"/>
              </a:rPr>
              <a:t>issue</a:t>
            </a:r>
            <a:r>
              <a:rPr kumimoji="0" lang="zh-TW" altLang="en-US" sz="2400" b="1" i="1">
                <a:latin typeface="微軟正黑體" pitchFamily="34" charset="-120"/>
                <a:ea typeface="微軟正黑體" pitchFamily="34" charset="-120"/>
              </a:rPr>
              <a:t>，也可</a:t>
            </a:r>
            <a:endParaRPr kumimoji="0" lang="en-US" altLang="zh-TW" sz="2400" b="1" i="1">
              <a:latin typeface="微軟正黑體" pitchFamily="34" charset="-120"/>
              <a:ea typeface="微軟正黑體" pitchFamily="34" charset="-120"/>
            </a:endParaRPr>
          </a:p>
          <a:p>
            <a:r>
              <a:rPr kumimoji="0" lang="en-US" altLang="zh-TW" sz="2400" b="1" i="1">
                <a:latin typeface="微軟正黑體" pitchFamily="34" charset="-120"/>
                <a:ea typeface="微軟正黑體" pitchFamily="34" charset="-120"/>
              </a:rPr>
              <a:t>    </a:t>
            </a:r>
            <a:r>
              <a:rPr kumimoji="0" lang="zh-TW" altLang="en-US" sz="2400" b="1" i="1">
                <a:latin typeface="微軟正黑體" pitchFamily="34" charset="-120"/>
                <a:ea typeface="微軟正黑體" pitchFamily="34" charset="-120"/>
              </a:rPr>
              <a:t>以設計單一的</a:t>
            </a:r>
            <a:r>
              <a:rPr kumimoji="0" lang="en-US" altLang="zh-TW" sz="2400" b="1" i="1">
                <a:latin typeface="微軟正黑體" pitchFamily="34" charset="-120"/>
                <a:ea typeface="微軟正黑體" pitchFamily="34" charset="-120"/>
              </a:rPr>
              <a:t>DAO</a:t>
            </a:r>
            <a:r>
              <a:rPr kumimoji="0" lang="zh-TW" altLang="en-US" sz="2400" b="1" i="1">
                <a:latin typeface="微軟正黑體" pitchFamily="34" charset="-120"/>
                <a:ea typeface="微軟正黑體" pitchFamily="34" charset="-120"/>
              </a:rPr>
              <a:t>類別使程式架構更簡潔</a:t>
            </a:r>
            <a:endParaRPr kumimoji="0" lang="en-US" altLang="zh-TW" sz="2400" b="1" i="1">
              <a:latin typeface="微軟正黑體" pitchFamily="34" charset="-120"/>
              <a:ea typeface="微軟正黑體"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fontScale="90000"/>
          </a:bodyPr>
          <a:lstStyle/>
          <a:p>
            <a:pPr fontAlgn="auto">
              <a:spcAft>
                <a:spcPts val="0"/>
              </a:spcAft>
              <a:defRPr/>
            </a:pPr>
            <a:r>
              <a:rPr lang="en-US" altLang="zh-TW" dirty="0">
                <a:effectLst>
                  <a:outerShdw blurRad="38100" dist="38100" dir="2700000" algn="tl">
                    <a:srgbClr val="000000">
                      <a:alpha val="43137"/>
                    </a:srgbClr>
                  </a:outerShdw>
                </a:effectLst>
                <a:latin typeface="Helvetica" pitchFamily="34" charset="0"/>
                <a:cs typeface="Helvetica" pitchFamily="34" charset="0"/>
              </a:rPr>
              <a:t>DAO strategy three</a:t>
            </a:r>
            <a:r>
              <a:rPr lang="zh-TW" altLang="en-US" dirty="0">
                <a:effectLst>
                  <a:outerShdw blurRad="38100" dist="38100" dir="2700000" algn="tl">
                    <a:srgbClr val="000000">
                      <a:alpha val="43137"/>
                    </a:srgbClr>
                  </a:outerShdw>
                </a:effectLst>
              </a:rPr>
              <a:t/>
            </a:r>
            <a:br>
              <a:rPr lang="zh-TW" altLang="en-US" dirty="0">
                <a:effectLst>
                  <a:outerShdw blurRad="38100" dist="38100" dir="2700000" algn="tl">
                    <a:srgbClr val="000000">
                      <a:alpha val="43137"/>
                    </a:srgbClr>
                  </a:outerShdw>
                </a:effectLst>
              </a:rPr>
            </a:br>
            <a:endParaRPr lang="zh-TW" altLang="en-US" dirty="0"/>
          </a:p>
        </p:txBody>
      </p:sp>
      <p:sp>
        <p:nvSpPr>
          <p:cNvPr id="4" name="標題 1"/>
          <p:cNvSpPr txBox="1">
            <a:spLocks/>
          </p:cNvSpPr>
          <p:nvPr/>
        </p:nvSpPr>
        <p:spPr>
          <a:xfrm>
            <a:off x="493713" y="260350"/>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effectLst>
                <a:outerShdw blurRad="38100" dist="38100" dir="2700000" algn="tl">
                  <a:srgbClr val="000000">
                    <a:alpha val="43137"/>
                  </a:srgbClr>
                </a:outerShdw>
              </a:effectLst>
            </a:endParaRPr>
          </a:p>
        </p:txBody>
      </p:sp>
      <p:sp>
        <p:nvSpPr>
          <p:cNvPr id="5" name="內容版面配置區 2"/>
          <p:cNvSpPr txBox="1">
            <a:spLocks/>
          </p:cNvSpPr>
          <p:nvPr/>
        </p:nvSpPr>
        <p:spPr>
          <a:xfrm>
            <a:off x="457200" y="1071563"/>
            <a:ext cx="8229600" cy="5054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Helvetica" pitchFamily="34" charset="0"/>
                <a:ea typeface="標楷體" pitchFamily="65" charset="-120"/>
                <a:cs typeface="Helvetic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Helvetica" pitchFamily="34" charset="0"/>
                <a:ea typeface="標楷體" pitchFamily="65" charset="-120"/>
                <a:cs typeface="Helvetic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Helvetica" pitchFamily="34" charset="0"/>
                <a:ea typeface="標楷體" pitchFamily="65" charset="-120"/>
                <a:cs typeface="Helvetic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endParaRPr kumimoji="0" lang="en-US" altLang="zh-TW" dirty="0" smtClean="0">
              <a:effectLst>
                <a:outerShdw blurRad="38100" dist="38100" dir="2700000" algn="tl">
                  <a:srgbClr val="000000">
                    <a:alpha val="43137"/>
                  </a:srgbClr>
                </a:outerShdw>
              </a:effectLst>
            </a:endParaRPr>
          </a:p>
          <a:p>
            <a:pPr fontAlgn="auto">
              <a:spcAft>
                <a:spcPts val="0"/>
              </a:spcAft>
              <a:defRPr/>
            </a:pPr>
            <a:r>
              <a:rPr kumimoji="0" lang="zh-TW" altLang="en-US" dirty="0" smtClean="0">
                <a:effectLst>
                  <a:outerShdw blurRad="38100" dist="38100" dir="2700000" algn="tl">
                    <a:srgbClr val="000000">
                      <a:alpha val="43137"/>
                    </a:srgbClr>
                  </a:outerShdw>
                </a:effectLst>
              </a:rPr>
              <a:t>如何設計出好的</a:t>
            </a:r>
            <a:r>
              <a:rPr kumimoji="0" lang="en-US" altLang="zh-TW" dirty="0" smtClean="0">
                <a:effectLst>
                  <a:outerShdw blurRad="38100" dist="38100" dir="2700000" algn="tl">
                    <a:srgbClr val="000000">
                      <a:alpha val="43137"/>
                    </a:srgbClr>
                  </a:outerShdw>
                </a:effectLst>
              </a:rPr>
              <a:t>DAO</a:t>
            </a:r>
            <a:r>
              <a:rPr kumimoji="0" lang="zh-TW" altLang="en-US" dirty="0" smtClean="0">
                <a:effectLst>
                  <a:outerShdw blurRad="38100" dist="38100" dir="2700000" algn="tl">
                    <a:srgbClr val="000000">
                      <a:alpha val="43137"/>
                    </a:srgbClr>
                  </a:outerShdw>
                </a:effectLst>
              </a:rPr>
              <a:t>架構？</a:t>
            </a:r>
          </a:p>
          <a:p>
            <a:pPr fontAlgn="auto">
              <a:spcAft>
                <a:spcPts val="0"/>
              </a:spcAft>
              <a:defRPr/>
            </a:pPr>
            <a:endParaRPr kumimoji="0" lang="zh-TW" altLang="en-US" dirty="0">
              <a:effectLst>
                <a:outerShdw blurRad="38100" dist="38100" dir="2700000" algn="tl">
                  <a:srgbClr val="000000">
                    <a:alpha val="43137"/>
                  </a:srgbClr>
                </a:outerShdw>
              </a:effectLst>
            </a:endParaRPr>
          </a:p>
        </p:txBody>
      </p:sp>
      <p:sp>
        <p:nvSpPr>
          <p:cNvPr id="6" name="書卷 (水平) 5"/>
          <p:cNvSpPr/>
          <p:nvPr/>
        </p:nvSpPr>
        <p:spPr>
          <a:xfrm>
            <a:off x="571500" y="2500313"/>
            <a:ext cx="8072438" cy="278606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7" name="文字方塊 6"/>
          <p:cNvSpPr txBox="1">
            <a:spLocks noChangeArrowheads="1"/>
          </p:cNvSpPr>
          <p:nvPr/>
        </p:nvSpPr>
        <p:spPr bwMode="auto">
          <a:xfrm>
            <a:off x="857250" y="3143250"/>
            <a:ext cx="7500938" cy="1552575"/>
          </a:xfrm>
          <a:prstGeom prst="rect">
            <a:avLst/>
          </a:prstGeom>
          <a:noFill/>
          <a:ln w="9525">
            <a:noFill/>
            <a:miter lim="800000"/>
            <a:headEnd/>
            <a:tailEnd/>
          </a:ln>
        </p:spPr>
        <p:txBody>
          <a:bodyPr>
            <a:spAutoFit/>
          </a:bodyPr>
          <a:lstStyle/>
          <a:p>
            <a:r>
              <a:rPr kumimoji="0" lang="zh-TW" altLang="en-US" sz="2400" b="1" i="1">
                <a:latin typeface="微軟正黑體" pitchFamily="34" charset="-120"/>
                <a:ea typeface="微軟正黑體" pitchFamily="34" charset="-120"/>
              </a:rPr>
              <a:t>思考看看是不是有什麼</a:t>
            </a:r>
            <a:r>
              <a:rPr kumimoji="0" lang="en-US" altLang="zh-TW" sz="2400" b="1" i="1">
                <a:latin typeface="微軟正黑體" pitchFamily="34" charset="-120"/>
                <a:ea typeface="微軟正黑體" pitchFamily="34" charset="-120"/>
              </a:rPr>
              <a:t>Design Pattern</a:t>
            </a:r>
            <a:r>
              <a:rPr kumimoji="0" lang="zh-TW" altLang="en-US" sz="2400" b="1" i="1">
                <a:latin typeface="微軟正黑體" pitchFamily="34" charset="-120"/>
                <a:ea typeface="微軟正黑體" pitchFamily="34" charset="-120"/>
              </a:rPr>
              <a:t>理論可以幫助我們</a:t>
            </a:r>
            <a:r>
              <a:rPr kumimoji="0" lang="en-US" altLang="zh-TW" sz="2400" b="1" i="1">
                <a:latin typeface="微軟正黑體" pitchFamily="34" charset="-120"/>
                <a:ea typeface="微軟正黑體" pitchFamily="34" charset="-120"/>
              </a:rPr>
              <a:t>!</a:t>
            </a:r>
          </a:p>
          <a:p>
            <a:pPr>
              <a:buFont typeface="Wingdings" pitchFamily="2" charset="2"/>
              <a:buChar char="Ø"/>
            </a:pPr>
            <a:r>
              <a:rPr kumimoji="0" lang="en-US" altLang="zh-TW" sz="2400" b="1" i="1">
                <a:latin typeface="微軟正黑體" pitchFamily="34" charset="-120"/>
                <a:ea typeface="微軟正黑體" pitchFamily="34" charset="-120"/>
              </a:rPr>
              <a:t> Abstract F	actory Pattern</a:t>
            </a:r>
          </a:p>
          <a:p>
            <a:pPr>
              <a:buFont typeface="Wingdings" pitchFamily="2" charset="2"/>
              <a:buChar char="Ø"/>
            </a:pPr>
            <a:r>
              <a:rPr kumimoji="0" lang="en-US" altLang="zh-TW" sz="2400" b="1" i="1">
                <a:latin typeface="微軟正黑體" pitchFamily="34" charset="-120"/>
                <a:ea typeface="微軟正黑體" pitchFamily="34" charset="-120"/>
              </a:rPr>
              <a:t> Factory Method Pattern</a:t>
            </a:r>
            <a:endParaRPr kumimoji="0" lang="zh-TW" altLang="en-US" sz="2400" b="1" i="1">
              <a:latin typeface="微軟正黑體" pitchFamily="34" charset="-120"/>
              <a:ea typeface="微軟正黑體"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1"/>
          <p:cNvSpPr>
            <a:spLocks noGrp="1"/>
          </p:cNvSpPr>
          <p:nvPr>
            <p:ph type="title"/>
          </p:nvPr>
        </p:nvSpPr>
        <p:spPr/>
        <p:txBody>
          <a:bodyPr/>
          <a:lstStyle/>
          <a:p>
            <a:r>
              <a:rPr lang="en-US" altLang="zh-TW" sz="4000" smtClean="0">
                <a:latin typeface="Helvetica" pitchFamily="34" charset="0"/>
                <a:cs typeface="Helvetica" pitchFamily="34" charset="0"/>
              </a:rPr>
              <a:t>DAO hints</a:t>
            </a:r>
            <a:endParaRPr lang="zh-TW" altLang="en-US" sz="4000" smtClean="0">
              <a:latin typeface="Helvetica" pitchFamily="34" charset="0"/>
              <a:cs typeface="Helvetica" pitchFamily="34" charset="0"/>
            </a:endParaRPr>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zh-TW" altLang="en-US" sz="2400" dirty="0">
                <a:effectLst>
                  <a:outerShdw blurRad="38100" dist="38100" dir="2700000" algn="tl">
                    <a:srgbClr val="000000">
                      <a:alpha val="43137"/>
                    </a:srgbClr>
                  </a:outerShdw>
                </a:effectLst>
                <a:latin typeface="Arial" charset="0"/>
              </a:rPr>
              <a:t>系統中所有針對</a:t>
            </a:r>
            <a:r>
              <a:rPr lang="en-US" altLang="zh-TW" sz="2400" dirty="0">
                <a:effectLst>
                  <a:outerShdw blurRad="38100" dist="38100" dir="2700000" algn="tl">
                    <a:srgbClr val="000000">
                      <a:alpha val="43137"/>
                    </a:srgbClr>
                  </a:outerShdw>
                </a:effectLst>
                <a:latin typeface="Arial" charset="0"/>
              </a:rPr>
              <a:t>data storage</a:t>
            </a:r>
            <a:r>
              <a:rPr lang="zh-TW" altLang="en-US" sz="2400" dirty="0">
                <a:effectLst>
                  <a:outerShdw blurRad="38100" dist="38100" dir="2700000" algn="tl">
                    <a:srgbClr val="000000">
                      <a:alpha val="43137"/>
                    </a:srgbClr>
                  </a:outerShdw>
                </a:effectLst>
                <a:latin typeface="Arial" charset="0"/>
              </a:rPr>
              <a:t>的存取，都需經由</a:t>
            </a:r>
            <a:r>
              <a:rPr lang="en-US" altLang="zh-TW" sz="2400" dirty="0">
                <a:effectLst>
                  <a:outerShdw blurRad="38100" dist="38100" dir="2700000" algn="tl">
                    <a:srgbClr val="000000">
                      <a:alpha val="43137"/>
                    </a:srgbClr>
                  </a:outerShdw>
                </a:effectLst>
                <a:latin typeface="Arial" charset="0"/>
              </a:rPr>
              <a:t>DAO</a:t>
            </a:r>
            <a:r>
              <a:rPr lang="zh-TW" altLang="en-US" sz="2400" dirty="0">
                <a:effectLst>
                  <a:outerShdw blurRad="38100" dist="38100" dir="2700000" algn="tl">
                    <a:srgbClr val="000000">
                      <a:alpha val="43137"/>
                    </a:srgbClr>
                  </a:outerShdw>
                </a:effectLst>
                <a:latin typeface="Arial" charset="0"/>
              </a:rPr>
              <a:t>來實現且封裝</a:t>
            </a:r>
            <a:endParaRPr lang="en-US" altLang="zh-TW" sz="2400" dirty="0">
              <a:effectLst>
                <a:outerShdw blurRad="38100" dist="38100" dir="2700000" algn="tl">
                  <a:srgbClr val="000000">
                    <a:alpha val="43137"/>
                  </a:srgbClr>
                </a:outerShdw>
              </a:effectLst>
              <a:latin typeface="Arial" charset="0"/>
            </a:endParaRPr>
          </a:p>
          <a:p>
            <a:pPr fontAlgn="auto">
              <a:spcAft>
                <a:spcPts val="0"/>
              </a:spcAft>
              <a:buFont typeface="Arial" pitchFamily="34" charset="0"/>
              <a:buChar char="•"/>
              <a:defRPr/>
            </a:pPr>
            <a:r>
              <a:rPr lang="zh-TW" altLang="en-US" sz="2400" dirty="0">
                <a:effectLst>
                  <a:outerShdw blurRad="38100" dist="38100" dir="2700000" algn="tl">
                    <a:srgbClr val="000000">
                      <a:alpha val="43137"/>
                    </a:srgbClr>
                  </a:outerShdw>
                </a:effectLst>
              </a:rPr>
              <a:t>每個</a:t>
            </a:r>
            <a:r>
              <a:rPr lang="en-US" altLang="zh-TW" sz="2400" dirty="0">
                <a:effectLst>
                  <a:outerShdw blurRad="38100" dist="38100" dir="2700000" algn="tl">
                    <a:srgbClr val="000000">
                      <a:alpha val="43137"/>
                    </a:srgbClr>
                  </a:outerShdw>
                </a:effectLst>
              </a:rPr>
              <a:t>DAO</a:t>
            </a:r>
            <a:r>
              <a:rPr lang="zh-TW" altLang="en-US" sz="2400" dirty="0">
                <a:effectLst>
                  <a:outerShdw blurRad="38100" dist="38100" dir="2700000" algn="tl">
                    <a:srgbClr val="000000">
                      <a:alpha val="43137"/>
                    </a:srgbClr>
                  </a:outerShdw>
                </a:effectLst>
              </a:rPr>
              <a:t>負責特定的</a:t>
            </a:r>
            <a:r>
              <a:rPr lang="en-US" altLang="zh-TW" sz="2400" dirty="0">
                <a:effectLst>
                  <a:outerShdw blurRad="38100" dist="38100" dir="2700000" algn="tl">
                    <a:srgbClr val="000000">
                      <a:alpha val="43137"/>
                    </a:srgbClr>
                  </a:outerShdw>
                </a:effectLst>
              </a:rPr>
              <a:t>domain object</a:t>
            </a:r>
            <a:r>
              <a:rPr lang="zh-TW" altLang="en-US" sz="2400" dirty="0">
                <a:effectLst>
                  <a:outerShdw blurRad="38100" dist="38100" dir="2700000" algn="tl">
                    <a:srgbClr val="000000">
                      <a:alpha val="43137"/>
                    </a:srgbClr>
                  </a:outerShdw>
                </a:effectLst>
              </a:rPr>
              <a:t>或</a:t>
            </a:r>
            <a:r>
              <a:rPr lang="en-US" altLang="zh-TW" sz="2400" dirty="0">
                <a:effectLst>
                  <a:outerShdw blurRad="38100" dist="38100" dir="2700000" algn="tl">
                    <a:srgbClr val="000000">
                      <a:alpha val="43137"/>
                    </a:srgbClr>
                  </a:outerShdw>
                </a:effectLst>
              </a:rPr>
              <a:t>entity</a:t>
            </a:r>
            <a:r>
              <a:rPr lang="zh-TW" altLang="en-US" sz="2400" dirty="0">
                <a:effectLst>
                  <a:outerShdw blurRad="38100" dist="38100" dir="2700000" algn="tl">
                    <a:srgbClr val="000000">
                      <a:alpha val="43137"/>
                    </a:srgbClr>
                  </a:outerShdw>
                </a:effectLst>
              </a:rPr>
              <a:t>，如果</a:t>
            </a:r>
            <a:r>
              <a:rPr lang="en-US" altLang="zh-TW" sz="2400" dirty="0">
                <a:effectLst>
                  <a:outerShdw blurRad="38100" dist="38100" dir="2700000" algn="tl">
                    <a:srgbClr val="000000">
                      <a:alpha val="43137"/>
                    </a:srgbClr>
                  </a:outerShdw>
                </a:effectLst>
              </a:rPr>
              <a:t>domain object</a:t>
            </a:r>
            <a:r>
              <a:rPr lang="zh-TW" altLang="en-US" sz="2400" dirty="0">
                <a:effectLst>
                  <a:outerShdw blurRad="38100" dist="38100" dir="2700000" algn="tl">
                    <a:srgbClr val="000000">
                      <a:alpha val="43137"/>
                    </a:srgbClr>
                  </a:outerShdw>
                </a:effectLst>
              </a:rPr>
              <a:t>有自己的</a:t>
            </a:r>
            <a:r>
              <a:rPr lang="en-US" altLang="zh-TW" sz="2400" dirty="0">
                <a:effectLst>
                  <a:outerShdw blurRad="38100" dist="38100" dir="2700000" algn="tl">
                    <a:srgbClr val="000000">
                      <a:alpha val="43137"/>
                    </a:srgbClr>
                  </a:outerShdw>
                </a:effectLst>
              </a:rPr>
              <a:t>life cycle</a:t>
            </a:r>
            <a:r>
              <a:rPr lang="zh-TW" altLang="en-US" sz="2400" dirty="0">
                <a:effectLst>
                  <a:outerShdw blurRad="38100" dist="38100" dir="2700000" algn="tl">
                    <a:srgbClr val="000000">
                      <a:alpha val="43137"/>
                    </a:srgbClr>
                  </a:outerShdw>
                </a:effectLst>
              </a:rPr>
              <a:t>，則必需有自己的</a:t>
            </a:r>
            <a:r>
              <a:rPr lang="en-US" altLang="zh-TW" sz="2400" dirty="0" err="1">
                <a:effectLst>
                  <a:outerShdw blurRad="38100" dist="38100" dir="2700000" algn="tl">
                    <a:srgbClr val="000000">
                      <a:alpha val="43137"/>
                    </a:srgbClr>
                  </a:outerShdw>
                </a:effectLst>
              </a:rPr>
              <a:t>dao</a:t>
            </a:r>
            <a:r>
              <a:rPr lang="zh-TW" altLang="en-US" sz="2400" dirty="0">
                <a:effectLst>
                  <a:outerShdw blurRad="38100" dist="38100" dir="2700000" algn="tl">
                    <a:srgbClr val="000000">
                      <a:alpha val="43137"/>
                    </a:srgbClr>
                  </a:outerShdw>
                </a:effectLst>
              </a:rPr>
              <a:t>類別</a:t>
            </a:r>
            <a:endParaRPr lang="en-US" altLang="zh-TW" sz="2400" dirty="0">
              <a:effectLst>
                <a:outerShdw blurRad="38100" dist="38100" dir="2700000" algn="tl">
                  <a:srgbClr val="000000">
                    <a:alpha val="43137"/>
                  </a:srgbClr>
                </a:outerShdw>
              </a:effectLst>
            </a:endParaRPr>
          </a:p>
          <a:p>
            <a:pPr fontAlgn="auto">
              <a:spcAft>
                <a:spcPts val="0"/>
              </a:spcAft>
              <a:buFont typeface="Arial" pitchFamily="34" charset="0"/>
              <a:buChar char="•"/>
              <a:defRPr/>
            </a:pPr>
            <a:r>
              <a:rPr lang="en-US" altLang="zh-TW" sz="2400" dirty="0">
                <a:effectLst>
                  <a:outerShdw blurRad="38100" dist="38100" dir="2700000" algn="tl">
                    <a:srgbClr val="000000">
                      <a:alpha val="43137"/>
                    </a:srgbClr>
                  </a:outerShdw>
                </a:effectLst>
              </a:rPr>
              <a:t>DAO</a:t>
            </a:r>
            <a:r>
              <a:rPr lang="zh-TW" altLang="en-US" sz="2400" dirty="0">
                <a:effectLst>
                  <a:outerShdw blurRad="38100" dist="38100" dir="2700000" algn="tl">
                    <a:srgbClr val="000000">
                      <a:alpha val="43137"/>
                    </a:srgbClr>
                  </a:outerShdw>
                </a:effectLst>
              </a:rPr>
              <a:t>負責資料的</a:t>
            </a:r>
            <a:r>
              <a:rPr lang="en-US" altLang="zh-TW" sz="2400" dirty="0">
                <a:effectLst>
                  <a:outerShdw blurRad="38100" dist="38100" dir="2700000" algn="tl">
                    <a:srgbClr val="000000">
                      <a:alpha val="43137"/>
                    </a:srgbClr>
                  </a:outerShdw>
                </a:effectLst>
              </a:rPr>
              <a:t>create, read, update, delete(</a:t>
            </a:r>
            <a:r>
              <a:rPr lang="zh-TW" altLang="en-US" sz="2400" dirty="0">
                <a:effectLst>
                  <a:outerShdw blurRad="38100" dist="38100" dir="2700000" algn="tl">
                    <a:srgbClr val="000000">
                      <a:alpha val="43137"/>
                    </a:srgbClr>
                  </a:outerShdw>
                </a:effectLst>
              </a:rPr>
              <a:t>簡稱</a:t>
            </a:r>
            <a:r>
              <a:rPr lang="en-US" altLang="zh-TW" sz="2400" dirty="0">
                <a:effectLst>
                  <a:outerShdw blurRad="38100" dist="38100" dir="2700000" algn="tl">
                    <a:srgbClr val="000000">
                      <a:alpha val="43137"/>
                    </a:srgbClr>
                  </a:outerShdw>
                </a:effectLst>
              </a:rPr>
              <a:t>CRUD)</a:t>
            </a:r>
          </a:p>
          <a:p>
            <a:pPr fontAlgn="auto">
              <a:spcAft>
                <a:spcPts val="0"/>
              </a:spcAft>
              <a:buFont typeface="Arial" pitchFamily="34" charset="0"/>
              <a:buChar char="•"/>
              <a:defRPr/>
            </a:pPr>
            <a:r>
              <a:rPr lang="en-US" altLang="zh-TW" sz="2400" dirty="0">
                <a:effectLst>
                  <a:outerShdw blurRad="38100" dist="38100" dir="2700000" algn="tl">
                    <a:srgbClr val="000000">
                      <a:alpha val="43137"/>
                    </a:srgbClr>
                  </a:outerShdw>
                </a:effectLst>
              </a:rPr>
              <a:t>Transaction</a:t>
            </a:r>
            <a:r>
              <a:rPr lang="zh-TW" altLang="en-US" sz="2400" dirty="0">
                <a:effectLst>
                  <a:outerShdw blurRad="38100" dist="38100" dir="2700000" algn="tl">
                    <a:srgbClr val="000000">
                      <a:alpha val="43137"/>
                    </a:srgbClr>
                  </a:outerShdw>
                </a:effectLst>
              </a:rPr>
              <a:t>的控制基本上不由</a:t>
            </a:r>
            <a:r>
              <a:rPr lang="en-US" altLang="zh-TW" sz="2400" dirty="0">
                <a:effectLst>
                  <a:outerShdw blurRad="38100" dist="38100" dir="2700000" algn="tl">
                    <a:srgbClr val="000000">
                      <a:alpha val="43137"/>
                    </a:srgbClr>
                  </a:outerShdw>
                </a:effectLst>
              </a:rPr>
              <a:t>DAO</a:t>
            </a:r>
            <a:r>
              <a:rPr lang="zh-TW" altLang="en-US" sz="2400" dirty="0">
                <a:effectLst>
                  <a:outerShdw blurRad="38100" dist="38100" dir="2700000" algn="tl">
                    <a:srgbClr val="000000">
                      <a:alpha val="43137"/>
                    </a:srgbClr>
                  </a:outerShdw>
                </a:effectLst>
              </a:rPr>
              <a:t>來控管，但可應需求或架構面做調整</a:t>
            </a: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zh-TW" altLang="en-US" dirty="0">
                <a:effectLst>
                  <a:outerShdw blurRad="38100" dist="38100" dir="2700000" algn="tl">
                    <a:srgbClr val="000000">
                      <a:alpha val="43137"/>
                    </a:srgbClr>
                  </a:outerShdw>
                </a:effectLst>
              </a:rPr>
              <a:t>淺談</a:t>
            </a:r>
            <a:r>
              <a:rPr lang="en-US" altLang="zh-TW" dirty="0">
                <a:effectLst>
                  <a:outerShdw blurRad="38100" dist="38100" dir="2700000" algn="tl">
                    <a:srgbClr val="000000">
                      <a:alpha val="43137"/>
                    </a:srgbClr>
                  </a:outerShdw>
                </a:effectLst>
                <a:latin typeface="Corbel" pitchFamily="34" charset="0"/>
              </a:rPr>
              <a:t>Factory pattern</a:t>
            </a:r>
            <a:endParaRPr lang="zh-TW" altLang="en-US" dirty="0"/>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en-US" altLang="zh-TW" sz="2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“new Object()” </a:t>
            </a:r>
            <a:r>
              <a:rPr lang="zh-TW" altLang="en-US" sz="2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有什麼不對勁</a:t>
            </a:r>
            <a:r>
              <a:rPr lang="en-US" altLang="zh-TW" sz="280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TW" sz="28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fontAlgn="auto">
              <a:spcAft>
                <a:spcPts val="0"/>
              </a:spcAft>
              <a:buFont typeface="Arial" pitchFamily="34" charset="0"/>
              <a:buChar char="•"/>
              <a:defRPr/>
            </a:pPr>
            <a:r>
              <a:rPr lang="zh-TW" altLang="en-US" sz="2600" dirty="0">
                <a:effectLst>
                  <a:outerShdw blurRad="38100" dist="38100" dir="2700000" algn="tl">
                    <a:srgbClr val="000000">
                      <a:alpha val="43137"/>
                    </a:srgbClr>
                  </a:outerShdw>
                </a:effectLst>
              </a:rPr>
              <a:t>需求永遠在改變</a:t>
            </a:r>
            <a:r>
              <a:rPr lang="en-US" altLang="zh-TW" sz="2600" dirty="0">
                <a:effectLst>
                  <a:outerShdw blurRad="38100" dist="38100" dir="2700000" algn="tl">
                    <a:srgbClr val="000000">
                      <a:alpha val="43137"/>
                    </a:srgbClr>
                  </a:outerShdw>
                </a:effectLst>
              </a:rPr>
              <a:t>(Always</a:t>
            </a:r>
            <a:r>
              <a:rPr lang="zh-TW" altLang="en-US" sz="2600" dirty="0">
                <a:effectLst>
                  <a:outerShdw blurRad="38100" dist="38100" dir="2700000" algn="tl">
                    <a:srgbClr val="000000">
                      <a:alpha val="43137"/>
                    </a:srgbClr>
                  </a:outerShdw>
                </a:effectLst>
              </a:rPr>
              <a:t> </a:t>
            </a:r>
            <a:r>
              <a:rPr lang="en-US" altLang="zh-TW" sz="2600" dirty="0">
                <a:effectLst>
                  <a:outerShdw blurRad="38100" dist="38100" dir="2700000" algn="tl">
                    <a:srgbClr val="000000">
                      <a:alpha val="43137"/>
                    </a:srgbClr>
                  </a:outerShdw>
                </a:effectLst>
              </a:rPr>
              <a:t>change)</a:t>
            </a:r>
          </a:p>
          <a:p>
            <a:pPr fontAlgn="auto">
              <a:spcAft>
                <a:spcPts val="0"/>
              </a:spcAft>
              <a:buFont typeface="Arial" pitchFamily="34" charset="0"/>
              <a:buChar char="•"/>
              <a:defRPr/>
            </a:pPr>
            <a:r>
              <a:rPr lang="zh-TW" altLang="en-US" sz="2600" dirty="0">
                <a:effectLst>
                  <a:outerShdw blurRad="38100" dist="38100" dir="2700000" algn="tl">
                    <a:srgbClr val="000000">
                      <a:alpha val="43137"/>
                    </a:srgbClr>
                  </a:outerShdw>
                </a:effectLst>
              </a:rPr>
              <a:t>針對介面寫程式，可以隔離掉往後系統可能發生的一大堆改變</a:t>
            </a:r>
            <a:endParaRPr lang="en-US" altLang="zh-TW" sz="2600" dirty="0">
              <a:effectLst>
                <a:outerShdw blurRad="38100" dist="38100" dir="2700000" algn="tl">
                  <a:srgbClr val="000000">
                    <a:alpha val="43137"/>
                  </a:srgbClr>
                </a:outerShdw>
              </a:effectLst>
            </a:endParaRPr>
          </a:p>
          <a:p>
            <a:pPr fontAlgn="auto">
              <a:spcAft>
                <a:spcPts val="0"/>
              </a:spcAft>
              <a:buFont typeface="Arial" pitchFamily="34" charset="0"/>
              <a:buChar char="•"/>
              <a:defRPr/>
            </a:pPr>
            <a:r>
              <a:rPr lang="zh-TW" altLang="en-US" sz="2600" dirty="0">
                <a:effectLst>
                  <a:outerShdw blurRad="38100" dist="38100" dir="2700000" algn="tl">
                    <a:srgbClr val="000000">
                      <a:alpha val="43137"/>
                    </a:srgbClr>
                  </a:outerShdw>
                </a:effectLst>
              </a:rPr>
              <a:t>找出程式裡會改變的部分，抽離出來，利用物件的封裝</a:t>
            </a:r>
            <a:endParaRPr lang="zh-TW" altLang="en-US" sz="26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8100" dir="2700000" algn="tl">
                  <a:srgbClr val="000000">
                    <a:alpha val="43137"/>
                  </a:srgbClr>
                </a:outerShdw>
              </a:effectLst>
            </a:endParaRP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標題 1"/>
          <p:cNvSpPr>
            <a:spLocks noGrp="1"/>
          </p:cNvSpPr>
          <p:nvPr>
            <p:ph type="title"/>
          </p:nvPr>
        </p:nvSpPr>
        <p:spPr/>
        <p:txBody>
          <a:bodyPr/>
          <a:lstStyle/>
          <a:p>
            <a:r>
              <a:rPr lang="zh-TW" altLang="en-US" smtClean="0"/>
              <a:t>何謂工廠模式</a:t>
            </a:r>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zh-TW" altLang="en-US" sz="2400" dirty="0">
                <a:effectLst>
                  <a:outerShdw blurRad="38100" dist="38100" dir="2700000" algn="tl">
                    <a:srgbClr val="000000">
                      <a:alpha val="43137"/>
                    </a:srgbClr>
                  </a:outerShdw>
                </a:effectLst>
              </a:rPr>
              <a:t>工廠模式的精神就是，產生一個物件盡量不要用</a:t>
            </a:r>
            <a:r>
              <a:rPr lang="en-US" altLang="zh-TW" sz="2400" dirty="0">
                <a:effectLst>
                  <a:outerShdw blurRad="38100" dist="38100" dir="2700000" algn="tl">
                    <a:srgbClr val="000000">
                      <a:alpha val="43137"/>
                    </a:srgbClr>
                  </a:outerShdw>
                </a:effectLst>
              </a:rPr>
              <a:t>new</a:t>
            </a:r>
            <a:r>
              <a:rPr lang="zh-TW" altLang="en-US" sz="2400" dirty="0">
                <a:effectLst>
                  <a:outerShdw blurRad="38100" dist="38100" dir="2700000" algn="tl">
                    <a:srgbClr val="000000">
                      <a:alpha val="43137"/>
                    </a:srgbClr>
                  </a:outerShdw>
                </a:effectLst>
              </a:rPr>
              <a:t>，透過工廠來產生</a:t>
            </a:r>
            <a:endParaRPr lang="en-US" altLang="zh-TW" sz="2400" dirty="0">
              <a:effectLst>
                <a:outerShdw blurRad="38100" dist="38100" dir="2700000" algn="tl">
                  <a:srgbClr val="000000">
                    <a:alpha val="43137"/>
                  </a:srgbClr>
                </a:outerShdw>
              </a:effectLst>
            </a:endParaRPr>
          </a:p>
          <a:p>
            <a:pPr fontAlgn="auto">
              <a:spcAft>
                <a:spcPts val="0"/>
              </a:spcAft>
              <a:buFont typeface="Arial" pitchFamily="34" charset="0"/>
              <a:buChar char="•"/>
              <a:defRPr/>
            </a:pPr>
            <a:endParaRPr lang="en-US" altLang="zh-TW" sz="2400" dirty="0">
              <a:effectLst>
                <a:outerShdw blurRad="38100" dist="38100" dir="2700000" algn="tl">
                  <a:srgbClr val="000000">
                    <a:alpha val="43137"/>
                  </a:srgbClr>
                </a:outerShdw>
              </a:effectLst>
            </a:endParaRPr>
          </a:p>
          <a:p>
            <a:pPr fontAlgn="auto">
              <a:spcAft>
                <a:spcPts val="0"/>
              </a:spcAft>
              <a:buFont typeface="Arial" pitchFamily="34" charset="0"/>
              <a:buChar char="•"/>
              <a:defRPr/>
            </a:pPr>
            <a:r>
              <a:rPr lang="zh-TW" altLang="en-US" sz="2400" dirty="0">
                <a:effectLst>
                  <a:outerShdw blurRad="38100" dist="38100" dir="2700000" algn="tl">
                    <a:srgbClr val="000000">
                      <a:alpha val="43137"/>
                    </a:srgbClr>
                  </a:outerShdw>
                </a:effectLst>
              </a:rPr>
              <a:t>工廠就是把建立物件的程式碼封裝成一個類別，當以後有變更時，只需修改此類別即可</a:t>
            </a: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5613" y="117475"/>
            <a:ext cx="8229600" cy="1143000"/>
          </a:xfrm>
        </p:spPr>
        <p:txBody>
          <a:bodyPr rtlCol="0">
            <a:normAutofit/>
          </a:bodyPr>
          <a:lstStyle/>
          <a:p>
            <a:pPr fontAlgn="auto">
              <a:spcAft>
                <a:spcPts val="0"/>
              </a:spcAft>
              <a:defRPr/>
            </a:pPr>
            <a:r>
              <a:rPr lang="en-US" altLang="zh-TW" sz="4000" dirty="0">
                <a:effectLst>
                  <a:outerShdw blurRad="38100" dist="38100" dir="2700000" algn="tl">
                    <a:srgbClr val="000000">
                      <a:alpha val="43137"/>
                    </a:srgbClr>
                  </a:outerShdw>
                </a:effectLst>
                <a:latin typeface="Corbel" pitchFamily="34" charset="0"/>
              </a:rPr>
              <a:t>Factory pattern class diagram</a:t>
            </a:r>
            <a:endParaRPr lang="zh-TW" altLang="en-US" sz="4000" dirty="0"/>
          </a:p>
        </p:txBody>
      </p:sp>
      <p:sp>
        <p:nvSpPr>
          <p:cNvPr id="6" name="標題 1"/>
          <p:cNvSpPr txBox="1">
            <a:spLocks/>
          </p:cNvSpPr>
          <p:nvPr/>
        </p:nvSpPr>
        <p:spPr>
          <a:xfrm>
            <a:off x="457200" y="142875"/>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effectLst>
                <a:outerShdw blurRad="38100" dist="38100" dir="2700000" algn="tl">
                  <a:srgbClr val="000000">
                    <a:alpha val="43137"/>
                  </a:srgbClr>
                </a:outerShdw>
              </a:effectLst>
              <a:latin typeface="Corbel" pitchFamily="34" charset="0"/>
            </a:endParaRPr>
          </a:p>
        </p:txBody>
      </p:sp>
      <p:pic>
        <p:nvPicPr>
          <p:cNvPr id="27651" name="內容版面配置區 3" descr="圖片1.JPG"/>
          <p:cNvPicPr>
            <a:picLocks noGrp="1" noChangeAspect="1"/>
          </p:cNvPicPr>
          <p:nvPr>
            <p:ph sz="half" idx="1"/>
          </p:nvPr>
        </p:nvPicPr>
        <p:blipFill>
          <a:blip r:embed="rId2"/>
          <a:srcRect/>
          <a:stretch>
            <a:fillRect/>
          </a:stretch>
        </p:blipFill>
        <p:spPr>
          <a:xfrm>
            <a:off x="468313" y="1412875"/>
            <a:ext cx="4319587" cy="3081338"/>
          </a:xfrm>
          <a:ln>
            <a:solidFill>
              <a:srgbClr val="002060"/>
            </a:solidFill>
          </a:ln>
        </p:spPr>
      </p:pic>
      <p:sp>
        <p:nvSpPr>
          <p:cNvPr id="8" name="內容版面配置區 4"/>
          <p:cNvSpPr txBox="1">
            <a:spLocks/>
          </p:cNvSpPr>
          <p:nvPr/>
        </p:nvSpPr>
        <p:spPr>
          <a:xfrm>
            <a:off x="4648200" y="1143000"/>
            <a:ext cx="4038600" cy="49831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kumimoji="0" lang="zh-TW" altLang="en-US" sz="2400" dirty="0" smtClean="0">
                <a:effectLst>
                  <a:outerShdw blurRad="38100" dist="38100" dir="2700000" algn="tl">
                    <a:srgbClr val="000000">
                      <a:alpha val="43137"/>
                    </a:srgbClr>
                  </a:outerShdw>
                </a:effectLst>
              </a:rPr>
              <a:t>在父類別定義物件個體的建立方法，但並不涉及物件名稱，而是在子類別中決定要生成的物件</a:t>
            </a:r>
            <a:endParaRPr kumimoji="0" lang="en-US" altLang="zh-TW" sz="2400" dirty="0" smtClean="0">
              <a:effectLst>
                <a:outerShdw blurRad="38100" dist="38100" dir="2700000" algn="tl">
                  <a:srgbClr val="000000">
                    <a:alpha val="43137"/>
                  </a:srgbClr>
                </a:outerShdw>
              </a:effectLst>
            </a:endParaRPr>
          </a:p>
          <a:p>
            <a:pPr fontAlgn="auto">
              <a:spcAft>
                <a:spcPts val="0"/>
              </a:spcAft>
              <a:defRPr/>
            </a:pPr>
            <a:endParaRPr kumimoji="0" lang="en-US" altLang="zh-TW" sz="2400" dirty="0" smtClean="0">
              <a:effectLst>
                <a:outerShdw blurRad="38100" dist="38100" dir="2700000" algn="tl">
                  <a:srgbClr val="000000">
                    <a:alpha val="43137"/>
                  </a:srgbClr>
                </a:outerShdw>
              </a:effectLst>
            </a:endParaRPr>
          </a:p>
          <a:p>
            <a:pPr fontAlgn="auto">
              <a:spcAft>
                <a:spcPts val="0"/>
              </a:spcAft>
              <a:defRPr/>
            </a:pPr>
            <a:r>
              <a:rPr kumimoji="0" lang="zh-TW" altLang="en-US" sz="2400" dirty="0" smtClean="0">
                <a:effectLst>
                  <a:outerShdw blurRad="38100" dist="38100" dir="2700000" algn="tl">
                    <a:srgbClr val="000000">
                      <a:alpha val="43137"/>
                    </a:srgbClr>
                  </a:outerShdw>
                </a:effectLst>
              </a:rPr>
              <a:t>將具像類別實體化的程式碼抽離系統</a:t>
            </a:r>
            <a:endParaRPr kumimoji="0" lang="zh-TW" alt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sz="3200" dirty="0">
                <a:effectLst>
                  <a:outerShdw blurRad="38100" dist="38100" dir="2700000" algn="tl">
                    <a:srgbClr val="000000">
                      <a:alpha val="43137"/>
                    </a:srgbClr>
                  </a:outerShdw>
                </a:effectLst>
                <a:latin typeface="Helvetica" pitchFamily="34" charset="0"/>
                <a:cs typeface="Helvetica" pitchFamily="34" charset="0"/>
              </a:rPr>
              <a:t>Abstract factory pattern class diagram</a:t>
            </a:r>
            <a:endParaRPr lang="zh-TW" altLang="en-US" sz="3200" dirty="0">
              <a:latin typeface="Helvetica" pitchFamily="34" charset="0"/>
              <a:cs typeface="Helvetica" pitchFamily="34" charset="0"/>
            </a:endParaRPr>
          </a:p>
        </p:txBody>
      </p:sp>
      <p:pic>
        <p:nvPicPr>
          <p:cNvPr id="28674" name="Picture 2"/>
          <p:cNvPicPr>
            <a:picLocks noGrp="1" noChangeAspect="1" noChangeArrowheads="1"/>
          </p:cNvPicPr>
          <p:nvPr>
            <p:ph idx="1"/>
          </p:nvPr>
        </p:nvPicPr>
        <p:blipFill>
          <a:blip r:embed="rId2"/>
          <a:srcRect/>
          <a:stretch>
            <a:fillRect/>
          </a:stretch>
        </p:blipFill>
        <p:spPr>
          <a:xfrm>
            <a:off x="2719388" y="1412875"/>
            <a:ext cx="4516437" cy="4646613"/>
          </a:xfrm>
          <a:ln>
            <a:solidFill>
              <a:srgbClr val="002060"/>
            </a:solid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標題 1"/>
          <p:cNvSpPr>
            <a:spLocks noGrp="1"/>
          </p:cNvSpPr>
          <p:nvPr>
            <p:ph type="title"/>
          </p:nvPr>
        </p:nvSpPr>
        <p:spPr/>
        <p:txBody>
          <a:bodyPr/>
          <a:lstStyle/>
          <a:p>
            <a:r>
              <a:rPr lang="en-US" altLang="zh-TW" sz="4000" smtClean="0">
                <a:latin typeface="Corbel" pitchFamily="34" charset="0"/>
              </a:rPr>
              <a:t>DAO</a:t>
            </a:r>
            <a:r>
              <a:rPr lang="zh-TW" altLang="en-US" sz="4000" smtClean="0">
                <a:latin typeface="Corbel" pitchFamily="34" charset="0"/>
              </a:rPr>
              <a:t> </a:t>
            </a:r>
            <a:r>
              <a:rPr lang="en-US" altLang="zh-TW" sz="4000" smtClean="0">
                <a:latin typeface="Corbel" pitchFamily="34" charset="0"/>
              </a:rPr>
              <a:t>pattern implement</a:t>
            </a:r>
            <a:endParaRPr lang="zh-TW" altLang="en-US" sz="4000" smtClean="0"/>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zh-TW" altLang="en-US" sz="2400" dirty="0">
                <a:effectLst>
                  <a:outerShdw blurRad="38100" dist="38100" dir="2700000" algn="tl">
                    <a:srgbClr val="000000">
                      <a:alpha val="43137"/>
                    </a:srgbClr>
                  </a:outerShdw>
                </a:effectLst>
              </a:rPr>
              <a:t>在一般的狀況下，透過</a:t>
            </a:r>
            <a:r>
              <a:rPr lang="en-US" altLang="zh-TW" sz="2400" dirty="0">
                <a:effectLst>
                  <a:outerShdw blurRad="38100" dist="38100" dir="2700000" algn="tl">
                    <a:srgbClr val="000000">
                      <a:alpha val="43137"/>
                    </a:srgbClr>
                  </a:outerShdw>
                </a:effectLst>
              </a:rPr>
              <a:t>Factory Method Pattern</a:t>
            </a:r>
            <a:r>
              <a:rPr lang="zh-TW" altLang="en-US" sz="2400" dirty="0">
                <a:effectLst>
                  <a:outerShdw blurRad="38100" dist="38100" dir="2700000" algn="tl">
                    <a:srgbClr val="000000">
                      <a:alpha val="43137"/>
                    </a:srgbClr>
                  </a:outerShdw>
                </a:effectLst>
              </a:rPr>
              <a:t>我們可以對</a:t>
            </a:r>
            <a:r>
              <a:rPr lang="en-US" altLang="zh-TW" sz="2400" dirty="0">
                <a:effectLst>
                  <a:outerShdw blurRad="38100" dist="38100" dir="2700000" algn="tl">
                    <a:srgbClr val="000000">
                      <a:alpha val="43137"/>
                    </a:srgbClr>
                  </a:outerShdw>
                </a:effectLst>
              </a:rPr>
              <a:t>Dao</a:t>
            </a:r>
            <a:r>
              <a:rPr lang="zh-TW" altLang="en-US" sz="2400" dirty="0">
                <a:effectLst>
                  <a:outerShdw blurRad="38100" dist="38100" dir="2700000" algn="tl">
                    <a:srgbClr val="000000">
                      <a:alpha val="43137"/>
                    </a:srgbClr>
                  </a:outerShdw>
                </a:effectLst>
              </a:rPr>
              <a:t>做以下的設計</a:t>
            </a:r>
            <a:endParaRPr lang="en-US" altLang="zh-TW" sz="2400" dirty="0">
              <a:effectLst>
                <a:outerShdw blurRad="38100" dist="38100" dir="2700000" algn="tl">
                  <a:srgbClr val="000000">
                    <a:alpha val="43137"/>
                  </a:srgbClr>
                </a:outerShdw>
              </a:effectLst>
            </a:endParaRPr>
          </a:p>
          <a:p>
            <a:pPr lvl="1" fontAlgn="auto">
              <a:spcAft>
                <a:spcPts val="0"/>
              </a:spcAft>
              <a:buFont typeface="Arial" pitchFamily="34" charset="0"/>
              <a:buChar char="–"/>
              <a:defRPr/>
            </a:pPr>
            <a:r>
              <a:rPr lang="en-US" altLang="zh-TW" sz="2400" dirty="0" err="1"/>
              <a:t>DaoFactory</a:t>
            </a:r>
            <a:r>
              <a:rPr lang="zh-TW" altLang="en-US" sz="2400" dirty="0"/>
              <a:t>：抽象工廠類別，定義所能取得的</a:t>
            </a:r>
            <a:r>
              <a:rPr lang="en-US" altLang="zh-TW" sz="2400" dirty="0"/>
              <a:t>Dao</a:t>
            </a:r>
            <a:r>
              <a:rPr lang="zh-TW" altLang="en-US" sz="2400" dirty="0"/>
              <a:t>類別</a:t>
            </a:r>
            <a:endParaRPr lang="en-US" altLang="zh-TW" sz="2400" dirty="0"/>
          </a:p>
          <a:p>
            <a:pPr lvl="1" fontAlgn="auto">
              <a:spcAft>
                <a:spcPts val="0"/>
              </a:spcAft>
              <a:buFont typeface="Arial" pitchFamily="34" charset="0"/>
              <a:buChar char="–"/>
              <a:defRPr/>
            </a:pPr>
            <a:r>
              <a:rPr lang="en-US" altLang="zh-TW" sz="2400" dirty="0" err="1"/>
              <a:t>RdbDaoFactory</a:t>
            </a:r>
            <a:r>
              <a:rPr lang="zh-TW" altLang="en-US" sz="2400" dirty="0"/>
              <a:t>：工廠類別，實做取得</a:t>
            </a:r>
            <a:r>
              <a:rPr lang="en-US" altLang="zh-TW" sz="2400" dirty="0"/>
              <a:t>Dao</a:t>
            </a:r>
            <a:r>
              <a:rPr lang="zh-TW" altLang="en-US" sz="2400" dirty="0"/>
              <a:t>類別的方法</a:t>
            </a:r>
            <a:endParaRPr lang="en-US" altLang="zh-TW" sz="2400" dirty="0"/>
          </a:p>
          <a:p>
            <a:pPr lvl="1" fontAlgn="auto">
              <a:spcAft>
                <a:spcPts val="0"/>
              </a:spcAft>
              <a:buFont typeface="Arial" pitchFamily="34" charset="0"/>
              <a:buChar char="–"/>
              <a:defRPr/>
            </a:pPr>
            <a:r>
              <a:rPr lang="en-US" altLang="zh-TW" sz="2400" dirty="0" err="1"/>
              <a:t>Idao</a:t>
            </a:r>
            <a:r>
              <a:rPr lang="zh-TW" altLang="en-US" sz="2400" dirty="0"/>
              <a:t>：</a:t>
            </a:r>
            <a:r>
              <a:rPr lang="en-US" altLang="zh-TW" sz="2400" dirty="0"/>
              <a:t>Dao</a:t>
            </a:r>
            <a:r>
              <a:rPr lang="zh-TW" altLang="en-US" sz="2400" dirty="0"/>
              <a:t>介面，定義</a:t>
            </a:r>
            <a:r>
              <a:rPr lang="en-US" altLang="zh-TW" sz="2400" dirty="0"/>
              <a:t>Dao</a:t>
            </a:r>
            <a:r>
              <a:rPr lang="zh-TW" altLang="en-US" sz="2400" dirty="0"/>
              <a:t>類別中的動作</a:t>
            </a:r>
            <a:endParaRPr lang="en-US" altLang="zh-TW" sz="2400" dirty="0"/>
          </a:p>
          <a:p>
            <a:pPr lvl="1" fontAlgn="auto">
              <a:spcAft>
                <a:spcPts val="0"/>
              </a:spcAft>
              <a:buFont typeface="Arial" pitchFamily="34" charset="0"/>
              <a:buChar char="–"/>
              <a:defRPr/>
            </a:pPr>
            <a:r>
              <a:rPr lang="en-US" altLang="zh-TW" sz="2400" dirty="0"/>
              <a:t>Dao</a:t>
            </a:r>
            <a:r>
              <a:rPr lang="zh-TW" altLang="en-US" sz="2400" dirty="0"/>
              <a:t>：</a:t>
            </a:r>
            <a:r>
              <a:rPr lang="en-US" altLang="zh-TW" sz="2400" dirty="0"/>
              <a:t>Dao</a:t>
            </a:r>
            <a:r>
              <a:rPr lang="zh-TW" altLang="en-US" sz="2400" dirty="0"/>
              <a:t>類別，實做</a:t>
            </a:r>
            <a:r>
              <a:rPr lang="en-US" altLang="zh-TW" sz="2400" dirty="0"/>
              <a:t>Dao</a:t>
            </a:r>
            <a:r>
              <a:rPr lang="zh-TW" altLang="en-US" sz="2400" dirty="0"/>
              <a:t>類別中的各種方法動作</a:t>
            </a: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標題 1"/>
          <p:cNvSpPr>
            <a:spLocks noGrp="1"/>
          </p:cNvSpPr>
          <p:nvPr>
            <p:ph type="title"/>
          </p:nvPr>
        </p:nvSpPr>
        <p:spPr>
          <a:xfrm>
            <a:off x="455613" y="117475"/>
            <a:ext cx="8229600" cy="1143000"/>
          </a:xfrm>
        </p:spPr>
        <p:txBody>
          <a:bodyPr/>
          <a:lstStyle/>
          <a:p>
            <a:r>
              <a:rPr lang="en-US" altLang="zh-TW" sz="4000" smtClean="0">
                <a:latin typeface="Corbel" pitchFamily="34" charset="0"/>
              </a:rPr>
              <a:t>DAO</a:t>
            </a:r>
            <a:r>
              <a:rPr lang="zh-TW" altLang="en-US" sz="4000" smtClean="0">
                <a:latin typeface="Corbel" pitchFamily="34" charset="0"/>
              </a:rPr>
              <a:t> </a:t>
            </a:r>
            <a:r>
              <a:rPr lang="en-US" altLang="zh-TW" sz="4000" smtClean="0">
                <a:latin typeface="Corbel" pitchFamily="34" charset="0"/>
              </a:rPr>
              <a:t>pattern implement</a:t>
            </a:r>
            <a:endParaRPr lang="zh-TW" altLang="en-US" sz="4000" smtClean="0"/>
          </a:p>
        </p:txBody>
      </p:sp>
      <p:sp>
        <p:nvSpPr>
          <p:cNvPr id="4" name="標題 1"/>
          <p:cNvSpPr txBox="1">
            <a:spLocks/>
          </p:cNvSpPr>
          <p:nvPr/>
        </p:nvSpPr>
        <p:spPr>
          <a:xfrm>
            <a:off x="457200" y="142875"/>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p>
        </p:txBody>
      </p:sp>
      <p:sp>
        <p:nvSpPr>
          <p:cNvPr id="5" name="內容版面配置區 2"/>
          <p:cNvSpPr>
            <a:spLocks noGrp="1"/>
          </p:cNvSpPr>
          <p:nvPr>
            <p:ph idx="1"/>
          </p:nvPr>
        </p:nvSpPr>
        <p:spPr>
          <a:xfrm>
            <a:off x="457200" y="1071563"/>
            <a:ext cx="8229600" cy="5054600"/>
          </a:xfrm>
        </p:spPr>
        <p:txBody>
          <a:bodyPr rtlCol="0">
            <a:normAutofit/>
          </a:bodyPr>
          <a:lstStyle/>
          <a:p>
            <a:pPr fontAlgn="auto">
              <a:spcAft>
                <a:spcPts val="0"/>
              </a:spcAft>
              <a:buFont typeface="Arial" pitchFamily="34" charset="0"/>
              <a:buChar char="•"/>
              <a:defRPr/>
            </a:pPr>
            <a:r>
              <a:rPr lang="zh-TW" altLang="en-US" sz="2400" dirty="0" smtClean="0">
                <a:effectLst>
                  <a:outerShdw blurRad="38100" dist="38100" dir="2700000" algn="tl">
                    <a:srgbClr val="000000">
                      <a:alpha val="43137"/>
                    </a:srgbClr>
                  </a:outerShdw>
                </a:effectLst>
              </a:rPr>
              <a:t>在多個</a:t>
            </a:r>
            <a:r>
              <a:rPr lang="en-US" altLang="zh-TW" sz="2400" dirty="0" smtClean="0">
                <a:effectLst>
                  <a:outerShdw blurRad="38100" dist="38100" dir="2700000" algn="tl">
                    <a:srgbClr val="000000">
                      <a:alpha val="43137"/>
                    </a:srgbClr>
                  </a:outerShdw>
                </a:effectLst>
              </a:rPr>
              <a:t>persistence storage</a:t>
            </a:r>
            <a:r>
              <a:rPr lang="zh-TW" altLang="en-US" sz="2400" dirty="0" smtClean="0">
                <a:effectLst>
                  <a:outerShdw blurRad="38100" dist="38100" dir="2700000" algn="tl">
                    <a:srgbClr val="000000">
                      <a:alpha val="43137"/>
                    </a:srgbClr>
                  </a:outerShdw>
                </a:effectLst>
              </a:rPr>
              <a:t>的狀況下，我們可以利用</a:t>
            </a:r>
            <a:r>
              <a:rPr lang="en-US" altLang="zh-TW" sz="2400" dirty="0" smtClean="0">
                <a:effectLst>
                  <a:outerShdw blurRad="38100" dist="38100" dir="2700000" algn="tl">
                    <a:srgbClr val="000000">
                      <a:alpha val="43137"/>
                    </a:srgbClr>
                  </a:outerShdw>
                </a:effectLst>
              </a:rPr>
              <a:t>Abstract Factory Pattern</a:t>
            </a:r>
            <a:r>
              <a:rPr lang="zh-TW" altLang="en-US" sz="2400" dirty="0" smtClean="0">
                <a:effectLst>
                  <a:outerShdw blurRad="38100" dist="38100" dir="2700000" algn="tl">
                    <a:srgbClr val="000000">
                      <a:alpha val="43137"/>
                    </a:srgbClr>
                  </a:outerShdw>
                </a:effectLst>
              </a:rPr>
              <a:t>我們可以對</a:t>
            </a:r>
            <a:r>
              <a:rPr lang="en-US" altLang="zh-TW" sz="2400" dirty="0" smtClean="0">
                <a:effectLst>
                  <a:outerShdw blurRad="38100" dist="38100" dir="2700000" algn="tl">
                    <a:srgbClr val="000000">
                      <a:alpha val="43137"/>
                    </a:srgbClr>
                  </a:outerShdw>
                </a:effectLst>
              </a:rPr>
              <a:t>Dao</a:t>
            </a:r>
            <a:r>
              <a:rPr lang="zh-TW" altLang="en-US" sz="2400" dirty="0" smtClean="0">
                <a:effectLst>
                  <a:outerShdw blurRad="38100" dist="38100" dir="2700000" algn="tl">
                    <a:srgbClr val="000000">
                      <a:alpha val="43137"/>
                    </a:srgbClr>
                  </a:outerShdw>
                </a:effectLst>
              </a:rPr>
              <a:t>做以下的設計</a:t>
            </a:r>
            <a:endParaRPr lang="zh-TW" altLang="en-US" sz="2400" dirty="0">
              <a:effectLst>
                <a:outerShdw blurRad="38100" dist="38100" dir="2700000" algn="tl">
                  <a:srgbClr val="000000">
                    <a:alpha val="43137"/>
                  </a:srgbClr>
                </a:outerShdw>
              </a:effectLst>
            </a:endParaRPr>
          </a:p>
        </p:txBody>
      </p:sp>
      <p:pic>
        <p:nvPicPr>
          <p:cNvPr id="30724" name="Picture 3"/>
          <p:cNvPicPr>
            <a:picLocks noChangeAspect="1" noChangeArrowheads="1"/>
          </p:cNvPicPr>
          <p:nvPr/>
        </p:nvPicPr>
        <p:blipFill>
          <a:blip r:embed="rId2"/>
          <a:srcRect/>
          <a:stretch>
            <a:fillRect/>
          </a:stretch>
        </p:blipFill>
        <p:spPr bwMode="auto">
          <a:xfrm>
            <a:off x="715963" y="2060575"/>
            <a:ext cx="7724775" cy="3933825"/>
          </a:xfrm>
          <a:prstGeom prst="rect">
            <a:avLst/>
          </a:prstGeom>
          <a:noFill/>
          <a:ln w="9525">
            <a:solidFill>
              <a:srgbClr val="002060"/>
            </a:solid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smtClean="0">
                <a:effectLst>
                  <a:outerShdw blurRad="38100" dist="38100" dir="2700000" algn="tl">
                    <a:srgbClr val="000000">
                      <a:alpha val="43137"/>
                    </a:srgbClr>
                  </a:outerShdw>
                </a:effectLst>
                <a:latin typeface="Corbel" pitchFamily="34" charset="0"/>
              </a:rPr>
              <a:t>Summary</a:t>
            </a:r>
            <a:endParaRPr lang="zh-TW" altLang="en-US" dirty="0"/>
          </a:p>
        </p:txBody>
      </p:sp>
      <p:sp>
        <p:nvSpPr>
          <p:cNvPr id="3" name="內容版面配置區 2"/>
          <p:cNvSpPr>
            <a:spLocks noGrp="1"/>
          </p:cNvSpPr>
          <p:nvPr>
            <p:ph idx="1"/>
          </p:nvPr>
        </p:nvSpPr>
        <p:spPr/>
        <p:txBody>
          <a:bodyPr rtlCol="0">
            <a:normAutofit fontScale="85000" lnSpcReduction="10000"/>
          </a:bodyPr>
          <a:lstStyle/>
          <a:p>
            <a:pPr fontAlgn="auto">
              <a:spcAft>
                <a:spcPts val="0"/>
              </a:spcAft>
              <a:buFont typeface="Arial" pitchFamily="34" charset="0"/>
              <a:buChar char="•"/>
              <a:defRPr/>
            </a:pPr>
            <a:r>
              <a:rPr lang="zh-TW" altLang="en-US" sz="2800" dirty="0">
                <a:effectLst>
                  <a:outerShdw blurRad="38100" dist="38100" dir="2700000" algn="tl">
                    <a:srgbClr val="000000">
                      <a:alpha val="43137"/>
                    </a:srgbClr>
                  </a:outerShdw>
                </a:effectLst>
              </a:rPr>
              <a:t>在設計</a:t>
            </a:r>
            <a:r>
              <a:rPr lang="en-US" altLang="zh-TW" sz="2800" dirty="0">
                <a:effectLst>
                  <a:outerShdw blurRad="38100" dist="38100" dir="2700000" algn="tl">
                    <a:srgbClr val="000000">
                      <a:alpha val="43137"/>
                    </a:srgbClr>
                  </a:outerShdw>
                </a:effectLst>
              </a:rPr>
              <a:t>Dao</a:t>
            </a:r>
            <a:r>
              <a:rPr lang="zh-TW" altLang="en-US" sz="2800" dirty="0">
                <a:effectLst>
                  <a:outerShdw blurRad="38100" dist="38100" dir="2700000" algn="tl">
                    <a:srgbClr val="000000">
                      <a:alpha val="43137"/>
                    </a:srgbClr>
                  </a:outerShdw>
                </a:effectLst>
              </a:rPr>
              <a:t>時，我們應該朝以下的特性去思考：</a:t>
            </a:r>
            <a:endParaRPr lang="en-US" altLang="zh-TW" sz="2800" dirty="0">
              <a:effectLst>
                <a:outerShdw blurRad="38100" dist="38100" dir="2700000" algn="tl">
                  <a:srgbClr val="000000">
                    <a:alpha val="43137"/>
                  </a:srgbClr>
                </a:outerShdw>
              </a:effectLst>
            </a:endParaRPr>
          </a:p>
          <a:p>
            <a:pPr lvl="1" fontAlgn="auto">
              <a:spcAft>
                <a:spcPts val="0"/>
              </a:spcAft>
              <a:buFont typeface="Arial" pitchFamily="34" charset="0"/>
              <a:buChar char="–"/>
              <a:defRPr/>
            </a:pPr>
            <a:r>
              <a:rPr lang="zh-TW" altLang="en-US" dirty="0">
                <a:effectLst>
                  <a:outerShdw blurRad="38100" dist="38100" dir="2700000" algn="tl">
                    <a:srgbClr val="000000">
                      <a:alpha val="43137"/>
                    </a:srgbClr>
                  </a:outerShdw>
                </a:effectLst>
              </a:rPr>
              <a:t>透明化</a:t>
            </a:r>
            <a:r>
              <a:rPr lang="en-US" altLang="zh-TW" dirty="0">
                <a:effectLst>
                  <a:outerShdw blurRad="38100" dist="38100" dir="2700000" algn="tl">
                    <a:srgbClr val="000000">
                      <a:alpha val="43137"/>
                    </a:srgbClr>
                  </a:outerShdw>
                </a:effectLst>
              </a:rPr>
              <a:t>:</a:t>
            </a:r>
            <a:r>
              <a:rPr lang="zh-TW" altLang="en-US" dirty="0">
                <a:effectLst>
                  <a:outerShdw blurRad="38100" dist="38100" dir="2700000" algn="tl">
                    <a:srgbClr val="000000">
                      <a:alpha val="43137"/>
                    </a:srgbClr>
                  </a:outerShdw>
                </a:effectLst>
              </a:rPr>
              <a:t> </a:t>
            </a:r>
            <a:r>
              <a:rPr lang="en-US" altLang="zh-TW" dirty="0">
                <a:effectLst>
                  <a:outerShdw blurRad="38100" dist="38100" dir="2700000" algn="tl">
                    <a:srgbClr val="000000">
                      <a:alpha val="43137"/>
                    </a:srgbClr>
                  </a:outerShdw>
                </a:effectLst>
              </a:rPr>
              <a:t>BO</a:t>
            </a:r>
            <a:r>
              <a:rPr lang="zh-TW" altLang="en-US" dirty="0">
                <a:effectLst>
                  <a:outerShdw blurRad="38100" dist="38100" dir="2700000" algn="tl">
                    <a:srgbClr val="000000">
                      <a:alpha val="43137"/>
                    </a:srgbClr>
                  </a:outerShdw>
                </a:effectLst>
              </a:rPr>
              <a:t>不需要知道</a:t>
            </a:r>
            <a:r>
              <a:rPr lang="en-US" altLang="zh-TW" dirty="0">
                <a:effectLst>
                  <a:outerShdw blurRad="38100" dist="38100" dir="2700000" algn="tl">
                    <a:srgbClr val="000000">
                      <a:alpha val="43137"/>
                    </a:srgbClr>
                  </a:outerShdw>
                </a:effectLst>
              </a:rPr>
              <a:t>Dao </a:t>
            </a:r>
            <a:r>
              <a:rPr lang="en-US" altLang="zh-TW" dirty="0" err="1">
                <a:effectLst>
                  <a:outerShdw blurRad="38100" dist="38100" dir="2700000" algn="tl">
                    <a:srgbClr val="000000">
                      <a:alpha val="43137"/>
                    </a:srgbClr>
                  </a:outerShdw>
                </a:effectLst>
              </a:rPr>
              <a:t>impl</a:t>
            </a:r>
            <a:r>
              <a:rPr lang="en-US" altLang="zh-TW" dirty="0">
                <a:effectLst>
                  <a:outerShdw blurRad="38100" dist="38100" dir="2700000" algn="tl">
                    <a:srgbClr val="000000">
                      <a:alpha val="43137"/>
                    </a:srgbClr>
                  </a:outerShdw>
                </a:effectLst>
              </a:rPr>
              <a:t>.</a:t>
            </a:r>
            <a:r>
              <a:rPr lang="zh-TW" altLang="en-US" dirty="0">
                <a:effectLst>
                  <a:outerShdw blurRad="38100" dist="38100" dir="2700000" algn="tl">
                    <a:srgbClr val="000000">
                      <a:alpha val="43137"/>
                    </a:srgbClr>
                  </a:outerShdw>
                </a:effectLst>
              </a:rPr>
              <a:t>的</a:t>
            </a:r>
            <a:r>
              <a:rPr lang="en-US" altLang="zh-TW" dirty="0">
                <a:effectLst>
                  <a:outerShdw blurRad="38100" dist="38100" dir="2700000" algn="tl">
                    <a:srgbClr val="000000">
                      <a:alpha val="43137"/>
                    </a:srgbClr>
                  </a:outerShdw>
                </a:effectLst>
              </a:rPr>
              <a:t>detail</a:t>
            </a:r>
          </a:p>
          <a:p>
            <a:pPr lvl="1" fontAlgn="auto">
              <a:spcAft>
                <a:spcPts val="0"/>
              </a:spcAft>
              <a:buFont typeface="Arial" pitchFamily="34" charset="0"/>
              <a:buChar char="–"/>
              <a:defRPr/>
            </a:pPr>
            <a:r>
              <a:rPr lang="zh-TW" altLang="en-US" dirty="0">
                <a:effectLst>
                  <a:outerShdw blurRad="38100" dist="38100" dir="2700000" algn="tl">
                    <a:srgbClr val="000000">
                      <a:alpha val="43137"/>
                    </a:srgbClr>
                  </a:outerShdw>
                </a:effectLst>
              </a:rPr>
              <a:t>讓資料的搬移更簡單</a:t>
            </a:r>
            <a:r>
              <a:rPr lang="en-US" altLang="zh-TW" dirty="0">
                <a:effectLst>
                  <a:outerShdw blurRad="38100" dist="38100" dir="2700000" algn="tl">
                    <a:srgbClr val="000000">
                      <a:alpha val="43137"/>
                    </a:srgbClr>
                  </a:outerShdw>
                </a:effectLst>
              </a:rPr>
              <a:t>:</a:t>
            </a:r>
            <a:r>
              <a:rPr lang="zh-TW" altLang="en-US" dirty="0">
                <a:effectLst>
                  <a:outerShdw blurRad="38100" dist="38100" dir="2700000" algn="tl">
                    <a:srgbClr val="000000">
                      <a:alpha val="43137"/>
                    </a:srgbClr>
                  </a:outerShdw>
                </a:effectLst>
              </a:rPr>
              <a:t>透過</a:t>
            </a:r>
            <a:r>
              <a:rPr lang="en-US" altLang="zh-TW" dirty="0">
                <a:effectLst>
                  <a:outerShdw blurRad="38100" dist="38100" dir="2700000" algn="tl">
                    <a:srgbClr val="000000">
                      <a:alpha val="43137"/>
                    </a:srgbClr>
                  </a:outerShdw>
                </a:effectLst>
              </a:rPr>
              <a:t>Factory</a:t>
            </a:r>
            <a:r>
              <a:rPr lang="zh-TW" altLang="en-US" dirty="0">
                <a:effectLst>
                  <a:outerShdw blurRad="38100" dist="38100" dir="2700000" algn="tl">
                    <a:srgbClr val="000000">
                      <a:alpha val="43137"/>
                    </a:srgbClr>
                  </a:outerShdw>
                </a:effectLst>
              </a:rPr>
              <a:t>這樣的設計模式當更換不同的資料庫或是</a:t>
            </a:r>
            <a:r>
              <a:rPr lang="en-US" altLang="zh-TW" dirty="0">
                <a:effectLst>
                  <a:outerShdw blurRad="38100" dist="38100" dir="2700000" algn="tl">
                    <a:srgbClr val="000000">
                      <a:alpha val="43137"/>
                    </a:srgbClr>
                  </a:outerShdw>
                </a:effectLst>
              </a:rPr>
              <a:t>Data Access</a:t>
            </a:r>
            <a:r>
              <a:rPr lang="zh-TW" altLang="en-US" dirty="0">
                <a:effectLst>
                  <a:outerShdw blurRad="38100" dist="38100" dir="2700000" algn="tl">
                    <a:srgbClr val="000000">
                      <a:alpha val="43137"/>
                    </a:srgbClr>
                  </a:outerShdw>
                </a:effectLst>
              </a:rPr>
              <a:t> </a:t>
            </a:r>
            <a:r>
              <a:rPr lang="en-US" altLang="zh-TW" dirty="0">
                <a:effectLst>
                  <a:outerShdw blurRad="38100" dist="38100" dir="2700000" algn="tl">
                    <a:srgbClr val="000000">
                      <a:alpha val="43137"/>
                    </a:srgbClr>
                  </a:outerShdw>
                </a:effectLst>
              </a:rPr>
              <a:t>Solution</a:t>
            </a:r>
            <a:r>
              <a:rPr lang="zh-TW" altLang="en-US" dirty="0">
                <a:effectLst>
                  <a:outerShdw blurRad="38100" dist="38100" dir="2700000" algn="tl">
                    <a:srgbClr val="000000">
                      <a:alpha val="43137"/>
                    </a:srgbClr>
                  </a:outerShdw>
                </a:effectLst>
              </a:rPr>
              <a:t>時，</a:t>
            </a:r>
            <a:r>
              <a:rPr lang="en-US" altLang="zh-TW" dirty="0">
                <a:effectLst>
                  <a:outerShdw blurRad="38100" dist="38100" dir="2700000" algn="tl">
                    <a:srgbClr val="000000">
                      <a:alpha val="43137"/>
                    </a:srgbClr>
                  </a:outerShdw>
                </a:effectLst>
              </a:rPr>
              <a:t>BO</a:t>
            </a:r>
            <a:r>
              <a:rPr lang="zh-TW" altLang="en-US" dirty="0">
                <a:effectLst>
                  <a:outerShdw blurRad="38100" dist="38100" dir="2700000" algn="tl">
                    <a:srgbClr val="000000">
                      <a:alpha val="43137"/>
                    </a:srgbClr>
                  </a:outerShdw>
                </a:effectLst>
              </a:rPr>
              <a:t>或其他元件對到的仍是相同的介面而不影響原本的程式</a:t>
            </a:r>
            <a:endParaRPr lang="en-US" altLang="zh-TW" dirty="0">
              <a:effectLst>
                <a:outerShdw blurRad="38100" dist="38100" dir="2700000" algn="tl">
                  <a:srgbClr val="000000">
                    <a:alpha val="43137"/>
                  </a:srgbClr>
                </a:outerShdw>
              </a:effectLst>
            </a:endParaRPr>
          </a:p>
          <a:p>
            <a:pPr lvl="1" fontAlgn="auto">
              <a:spcAft>
                <a:spcPts val="0"/>
              </a:spcAft>
              <a:buFont typeface="Arial" pitchFamily="34" charset="0"/>
              <a:buChar char="–"/>
              <a:defRPr/>
            </a:pPr>
            <a:r>
              <a:rPr lang="zh-TW" altLang="en-US" dirty="0">
                <a:effectLst>
                  <a:outerShdw blurRad="38100" dist="38100" dir="2700000" algn="tl">
                    <a:srgbClr val="000000">
                      <a:alpha val="43137"/>
                    </a:srgbClr>
                  </a:outerShdw>
                </a:effectLst>
              </a:rPr>
              <a:t>減少</a:t>
            </a:r>
            <a:r>
              <a:rPr lang="en-US" altLang="zh-TW" dirty="0">
                <a:effectLst>
                  <a:outerShdw blurRad="38100" dist="38100" dir="2700000" algn="tl">
                    <a:srgbClr val="000000">
                      <a:alpha val="43137"/>
                    </a:srgbClr>
                  </a:outerShdw>
                </a:effectLst>
              </a:rPr>
              <a:t>Business Object</a:t>
            </a:r>
            <a:r>
              <a:rPr lang="zh-TW" altLang="en-US" dirty="0">
                <a:effectLst>
                  <a:outerShdw blurRad="38100" dist="38100" dir="2700000" algn="tl">
                    <a:srgbClr val="000000">
                      <a:alpha val="43137"/>
                    </a:srgbClr>
                  </a:outerShdw>
                </a:effectLst>
              </a:rPr>
              <a:t>程式碼的複雜性，使</a:t>
            </a:r>
            <a:r>
              <a:rPr lang="en-US" altLang="zh-TW" dirty="0">
                <a:effectLst>
                  <a:outerShdw blurRad="38100" dist="38100" dir="2700000" algn="tl">
                    <a:srgbClr val="000000">
                      <a:alpha val="43137"/>
                    </a:srgbClr>
                  </a:outerShdw>
                </a:effectLst>
              </a:rPr>
              <a:t>BO focus</a:t>
            </a:r>
            <a:r>
              <a:rPr lang="zh-TW" altLang="en-US" dirty="0">
                <a:effectLst>
                  <a:outerShdw blurRad="38100" dist="38100" dir="2700000" algn="tl">
                    <a:srgbClr val="000000">
                      <a:alpha val="43137"/>
                    </a:srgbClr>
                  </a:outerShdw>
                </a:effectLst>
              </a:rPr>
              <a:t>在業務邏輯</a:t>
            </a:r>
            <a:endParaRPr lang="en-US" altLang="zh-TW" dirty="0">
              <a:effectLst>
                <a:outerShdw blurRad="38100" dist="38100" dir="2700000" algn="tl">
                  <a:srgbClr val="000000">
                    <a:alpha val="43137"/>
                  </a:srgbClr>
                </a:outerShdw>
              </a:effectLst>
            </a:endParaRPr>
          </a:p>
          <a:p>
            <a:pPr lvl="1" fontAlgn="auto">
              <a:spcAft>
                <a:spcPts val="0"/>
              </a:spcAft>
              <a:buFont typeface="Arial" pitchFamily="34" charset="0"/>
              <a:buChar char="–"/>
              <a:defRPr/>
            </a:pPr>
            <a:r>
              <a:rPr lang="zh-TW" altLang="en-US" dirty="0">
                <a:effectLst>
                  <a:outerShdw blurRad="38100" dist="38100" dir="2700000" algn="tl">
                    <a:srgbClr val="000000">
                      <a:alpha val="43137"/>
                    </a:srgbClr>
                  </a:outerShdw>
                </a:effectLst>
              </a:rPr>
              <a:t>讓資料存取的動作集中於分開的層次，使</a:t>
            </a:r>
            <a:r>
              <a:rPr lang="en-US" altLang="zh-TW" dirty="0">
                <a:effectLst>
                  <a:outerShdw blurRad="38100" dist="38100" dir="2700000" algn="tl">
                    <a:srgbClr val="000000">
                      <a:alpha val="43137"/>
                    </a:srgbClr>
                  </a:outerShdw>
                </a:effectLst>
              </a:rPr>
              <a:t>Data Access</a:t>
            </a:r>
            <a:r>
              <a:rPr lang="zh-TW" altLang="en-US" dirty="0">
                <a:effectLst>
                  <a:outerShdw blurRad="38100" dist="38100" dir="2700000" algn="tl">
                    <a:srgbClr val="000000">
                      <a:alpha val="43137"/>
                    </a:srgbClr>
                  </a:outerShdw>
                </a:effectLst>
              </a:rPr>
              <a:t>集中在同一個</a:t>
            </a:r>
            <a:r>
              <a:rPr lang="en-US" altLang="zh-TW" dirty="0">
                <a:effectLst>
                  <a:outerShdw blurRad="38100" dist="38100" dir="2700000" algn="tl">
                    <a:srgbClr val="000000">
                      <a:alpha val="43137"/>
                    </a:srgbClr>
                  </a:outerShdw>
                </a:effectLst>
              </a:rPr>
              <a:t>Layer</a:t>
            </a:r>
            <a:r>
              <a:rPr lang="zh-TW" altLang="en-US" dirty="0">
                <a:effectLst>
                  <a:outerShdw blurRad="38100" dist="38100" dir="2700000" algn="tl">
                    <a:srgbClr val="000000">
                      <a:alpha val="43137"/>
                    </a:srgbClr>
                  </a:outerShdw>
                </a:effectLst>
              </a:rPr>
              <a:t>，讓</a:t>
            </a:r>
            <a:r>
              <a:rPr lang="en-US" altLang="zh-TW" dirty="0">
                <a:effectLst>
                  <a:outerShdw blurRad="38100" dist="38100" dir="2700000" algn="tl">
                    <a:srgbClr val="000000">
                      <a:alpha val="43137"/>
                    </a:srgbClr>
                  </a:outerShdw>
                </a:effectLst>
              </a:rPr>
              <a:t>AP</a:t>
            </a:r>
            <a:r>
              <a:rPr lang="zh-TW" altLang="en-US" dirty="0">
                <a:effectLst>
                  <a:outerShdw blurRad="38100" dist="38100" dir="2700000" algn="tl">
                    <a:srgbClr val="000000">
                      <a:alpha val="43137"/>
                    </a:srgbClr>
                  </a:outerShdw>
                </a:effectLst>
              </a:rPr>
              <a:t>更好維護及管理</a:t>
            </a:r>
            <a:endParaRPr lang="en-US" altLang="zh-TW" dirty="0">
              <a:effectLst>
                <a:outerShdw blurRad="38100" dist="38100" dir="2700000" algn="tl">
                  <a:srgbClr val="000000">
                    <a:alpha val="43137"/>
                  </a:srgbClr>
                </a:outerShdw>
              </a:effectLst>
            </a:endParaRPr>
          </a:p>
          <a:p>
            <a:pPr lvl="1" fontAlgn="auto">
              <a:spcAft>
                <a:spcPts val="0"/>
              </a:spcAft>
              <a:buFont typeface="Arial" pitchFamily="34" charset="0"/>
              <a:buChar char="–"/>
              <a:defRPr/>
            </a:pPr>
            <a:r>
              <a:rPr lang="zh-TW" altLang="en-US" dirty="0">
                <a:effectLst>
                  <a:outerShdw blurRad="38100" dist="38100" dir="2700000" algn="tl">
                    <a:srgbClr val="000000">
                      <a:alpha val="43137"/>
                    </a:srgbClr>
                  </a:outerShdw>
                </a:effectLst>
              </a:rPr>
              <a:t>需要類別繼承關係的設計： </a:t>
            </a:r>
            <a:r>
              <a:rPr lang="en-US" altLang="zh-TW" dirty="0">
                <a:effectLst>
                  <a:outerShdw blurRad="38100" dist="38100" dir="2700000" algn="tl">
                    <a:srgbClr val="000000">
                      <a:alpha val="43137"/>
                    </a:srgbClr>
                  </a:outerShdw>
                </a:effectLst>
              </a:rPr>
              <a:t>Factory Pattern</a:t>
            </a:r>
            <a:r>
              <a:rPr lang="zh-TW" altLang="en-US" dirty="0">
                <a:effectLst>
                  <a:outerShdw blurRad="38100" dist="38100" dir="2700000" algn="tl">
                    <a:srgbClr val="000000">
                      <a:alpha val="43137"/>
                    </a:srgbClr>
                  </a:outerShdw>
                </a:effectLst>
              </a:rPr>
              <a:t>也許會增加些許的設計複雜度，但讓</a:t>
            </a:r>
            <a:r>
              <a:rPr lang="en-US" altLang="zh-TW" dirty="0">
                <a:effectLst>
                  <a:outerShdw blurRad="38100" dist="38100" dir="2700000" algn="tl">
                    <a:srgbClr val="000000">
                      <a:alpha val="43137"/>
                    </a:srgbClr>
                  </a:outerShdw>
                </a:effectLst>
              </a:rPr>
              <a:t>DAO</a:t>
            </a:r>
            <a:r>
              <a:rPr lang="zh-TW" altLang="en-US" dirty="0">
                <a:effectLst>
                  <a:outerShdw blurRad="38100" dist="38100" dir="2700000" algn="tl">
                    <a:srgbClr val="000000">
                      <a:alpha val="43137"/>
                    </a:srgbClr>
                  </a:outerShdw>
                </a:effectLst>
              </a:rPr>
              <a:t>的架構更有彈性</a:t>
            </a: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標題 1"/>
          <p:cNvSpPr>
            <a:spLocks noGrp="1"/>
          </p:cNvSpPr>
          <p:nvPr>
            <p:ph type="title"/>
          </p:nvPr>
        </p:nvSpPr>
        <p:spPr/>
        <p:txBody>
          <a:bodyPr/>
          <a:lstStyle/>
          <a:p>
            <a:r>
              <a:rPr lang="en-US" altLang="zh-TW" sz="4000" smtClean="0">
                <a:latin typeface="Helvetica" pitchFamily="34" charset="0"/>
                <a:ea typeface="新細明體" charset="-120"/>
                <a:cs typeface="Helvetica" pitchFamily="34" charset="0"/>
              </a:rPr>
              <a:t>Agenda</a:t>
            </a:r>
            <a:endParaRPr lang="zh-TW" altLang="en-US" sz="4000" smtClean="0">
              <a:latin typeface="Helvetica" pitchFamily="34" charset="0"/>
              <a:cs typeface="Helvetica" pitchFamily="34" charset="0"/>
            </a:endParaRPr>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en-US" altLang="zh-TW" sz="2800" dirty="0">
                <a:effectLst>
                  <a:outerShdw blurRad="38100" dist="38100" dir="2700000" algn="tl">
                    <a:srgbClr val="000000">
                      <a:alpha val="43137"/>
                    </a:srgbClr>
                  </a:outerShdw>
                </a:effectLst>
              </a:rPr>
              <a:t>Problems with persistent data</a:t>
            </a:r>
          </a:p>
          <a:p>
            <a:pPr fontAlgn="auto">
              <a:spcAft>
                <a:spcPts val="0"/>
              </a:spcAft>
              <a:buFont typeface="Arial" pitchFamily="34" charset="0"/>
              <a:buChar char="•"/>
              <a:defRPr/>
            </a:pPr>
            <a:r>
              <a:rPr lang="en-US" altLang="zh-TW" sz="2800" dirty="0">
                <a:effectLst>
                  <a:outerShdw blurRad="38100" dist="38100" dir="2700000" algn="tl">
                    <a:srgbClr val="000000">
                      <a:alpha val="43137"/>
                    </a:srgbClr>
                  </a:outerShdw>
                </a:effectLst>
              </a:rPr>
              <a:t>Solution</a:t>
            </a:r>
          </a:p>
          <a:p>
            <a:pPr fontAlgn="auto">
              <a:spcAft>
                <a:spcPts val="0"/>
              </a:spcAft>
              <a:buFont typeface="Arial" pitchFamily="34" charset="0"/>
              <a:buChar char="•"/>
              <a:defRPr/>
            </a:pPr>
            <a:r>
              <a:rPr lang="en-US" altLang="zh-TW" sz="2800" dirty="0">
                <a:effectLst>
                  <a:outerShdw blurRad="38100" dist="38100" dir="2700000" algn="tl">
                    <a:srgbClr val="000000">
                      <a:alpha val="43137"/>
                    </a:srgbClr>
                  </a:outerShdw>
                </a:effectLst>
              </a:rPr>
              <a:t>DAO structure</a:t>
            </a:r>
          </a:p>
          <a:p>
            <a:pPr fontAlgn="auto">
              <a:spcAft>
                <a:spcPts val="0"/>
              </a:spcAft>
              <a:buFont typeface="Arial" pitchFamily="34" charset="0"/>
              <a:buChar char="•"/>
              <a:defRPr/>
            </a:pPr>
            <a:r>
              <a:rPr lang="en-US" altLang="zh-TW" sz="2800" dirty="0">
                <a:effectLst>
                  <a:outerShdw blurRad="38100" dist="38100" dir="2700000" algn="tl">
                    <a:srgbClr val="000000">
                      <a:alpha val="43137"/>
                    </a:srgbClr>
                  </a:outerShdw>
                </a:effectLst>
              </a:rPr>
              <a:t>Thinking about DAO strategy</a:t>
            </a:r>
          </a:p>
          <a:p>
            <a:pPr fontAlgn="auto">
              <a:spcAft>
                <a:spcPts val="0"/>
              </a:spcAft>
              <a:buFont typeface="Arial" pitchFamily="34" charset="0"/>
              <a:buChar char="•"/>
              <a:defRPr/>
            </a:pPr>
            <a:r>
              <a:rPr lang="en-US" altLang="zh-TW" sz="2800" dirty="0">
                <a:effectLst>
                  <a:outerShdw blurRad="38100" dist="38100" dir="2700000" algn="tl">
                    <a:srgbClr val="000000">
                      <a:alpha val="43137"/>
                    </a:srgbClr>
                  </a:outerShdw>
                </a:effectLst>
              </a:rPr>
              <a:t>Abstract factory pattern and Factory method</a:t>
            </a:r>
          </a:p>
          <a:p>
            <a:pPr fontAlgn="auto">
              <a:spcAft>
                <a:spcPts val="0"/>
              </a:spcAft>
              <a:buFont typeface="Arial" pitchFamily="34" charset="0"/>
              <a:buChar char="•"/>
              <a:defRPr/>
            </a:pPr>
            <a:r>
              <a:rPr lang="en-US" altLang="zh-TW" sz="2800" dirty="0">
                <a:effectLst>
                  <a:outerShdw blurRad="38100" dist="38100" dir="2700000" algn="tl">
                    <a:srgbClr val="000000">
                      <a:alpha val="43137"/>
                    </a:srgbClr>
                  </a:outerShdw>
                </a:effectLst>
              </a:rPr>
              <a:t>Generic DAO</a:t>
            </a:r>
            <a:endParaRPr lang="zh-TW" altLang="en-US" sz="2800" dirty="0">
              <a:effectLst>
                <a:outerShdw blurRad="38100" dist="38100" dir="2700000" algn="tl">
                  <a:srgbClr val="000000">
                    <a:alpha val="43137"/>
                  </a:srgbClr>
                </a:outerShdw>
              </a:effectLst>
            </a:endParaRP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標題 1"/>
          <p:cNvSpPr>
            <a:spLocks noGrp="1"/>
          </p:cNvSpPr>
          <p:nvPr>
            <p:ph type="title"/>
          </p:nvPr>
        </p:nvSpPr>
        <p:spPr>
          <a:xfrm>
            <a:off x="457200" y="142875"/>
            <a:ext cx="8229600" cy="1143000"/>
          </a:xfrm>
        </p:spPr>
        <p:txBody>
          <a:bodyPr/>
          <a:lstStyle/>
          <a:p>
            <a:r>
              <a:rPr lang="en-US" altLang="zh-TW" sz="4000" smtClean="0">
                <a:latin typeface="Helvetica" pitchFamily="34" charset="0"/>
                <a:cs typeface="Helvetica" pitchFamily="34" charset="0"/>
              </a:rPr>
              <a:t>Practice</a:t>
            </a:r>
            <a:endParaRPr lang="zh-TW" altLang="en-US" sz="4000" smtClean="0">
              <a:latin typeface="Helvetica" pitchFamily="34" charset="0"/>
              <a:cs typeface="Helvetica" pitchFamily="34" charset="0"/>
            </a:endParaRPr>
          </a:p>
        </p:txBody>
      </p:sp>
      <p:sp>
        <p:nvSpPr>
          <p:cNvPr id="4" name="標題 1"/>
          <p:cNvSpPr txBox="1">
            <a:spLocks/>
          </p:cNvSpPr>
          <p:nvPr/>
        </p:nvSpPr>
        <p:spPr>
          <a:xfrm>
            <a:off x="457200" y="142875"/>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effectLst>
                <a:outerShdw blurRad="38100" dist="38100" dir="2700000" algn="tl">
                  <a:srgbClr val="000000">
                    <a:alpha val="43137"/>
                  </a:srgbClr>
                </a:outerShdw>
              </a:effectLst>
              <a:latin typeface="Corbel" pitchFamily="34" charset="0"/>
            </a:endParaRPr>
          </a:p>
        </p:txBody>
      </p:sp>
      <p:sp>
        <p:nvSpPr>
          <p:cNvPr id="5" name="內容版面配置區 7"/>
          <p:cNvSpPr txBox="1">
            <a:spLocks/>
          </p:cNvSpPr>
          <p:nvPr/>
        </p:nvSpPr>
        <p:spPr>
          <a:xfrm>
            <a:off x="457200" y="1071563"/>
            <a:ext cx="8229600" cy="5054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Helvetica" pitchFamily="34" charset="0"/>
                <a:ea typeface="標楷體" pitchFamily="65" charset="-120"/>
                <a:cs typeface="Helvetic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Helvetica" pitchFamily="34" charset="0"/>
                <a:ea typeface="標楷體" pitchFamily="65" charset="-120"/>
                <a:cs typeface="Helvetic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Helvetica" pitchFamily="34" charset="0"/>
                <a:ea typeface="標楷體" pitchFamily="65" charset="-120"/>
                <a:cs typeface="Helvetic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endParaRPr kumimoji="0" lang="en-US" altLang="zh-TW" sz="2400" dirty="0" smtClean="0">
              <a:effectLst>
                <a:outerShdw blurRad="38100" dist="38100" dir="2700000" algn="tl">
                  <a:srgbClr val="000000">
                    <a:alpha val="43137"/>
                  </a:srgbClr>
                </a:outerShdw>
              </a:effectLst>
            </a:endParaRPr>
          </a:p>
          <a:p>
            <a:pPr fontAlgn="auto">
              <a:spcAft>
                <a:spcPts val="0"/>
              </a:spcAft>
              <a:defRPr/>
            </a:pPr>
            <a:r>
              <a:rPr kumimoji="0" lang="zh-TW" altLang="en-US" sz="2400" dirty="0" smtClean="0">
                <a:effectLst>
                  <a:outerShdw blurRad="38100" dist="38100" dir="2700000" algn="tl">
                    <a:srgbClr val="000000">
                      <a:alpha val="43137"/>
                    </a:srgbClr>
                  </a:outerShdw>
                </a:effectLst>
              </a:rPr>
              <a:t>實做一個簡單的需求，需求描述如下圖。其中包含</a:t>
            </a:r>
            <a:r>
              <a:rPr kumimoji="0" lang="en-US" altLang="zh-TW" sz="2400" dirty="0" smtClean="0">
                <a:effectLst>
                  <a:outerShdw blurRad="38100" dist="38100" dir="2700000" algn="tl">
                    <a:srgbClr val="000000">
                      <a:alpha val="43137"/>
                    </a:srgbClr>
                  </a:outerShdw>
                </a:effectLst>
              </a:rPr>
              <a:t>User</a:t>
            </a:r>
            <a:r>
              <a:rPr kumimoji="0" lang="zh-TW" altLang="en-US" sz="2400" dirty="0" smtClean="0">
                <a:effectLst>
                  <a:outerShdw blurRad="38100" dist="38100" dir="2700000" algn="tl">
                    <a:srgbClr val="000000">
                      <a:alpha val="43137"/>
                    </a:srgbClr>
                  </a:outerShdw>
                </a:effectLst>
              </a:rPr>
              <a:t>、</a:t>
            </a:r>
            <a:r>
              <a:rPr kumimoji="0" lang="en-US" altLang="zh-TW" sz="2400" dirty="0" smtClean="0">
                <a:effectLst>
                  <a:outerShdw blurRad="38100" dist="38100" dir="2700000" algn="tl">
                    <a:srgbClr val="000000">
                      <a:alpha val="43137"/>
                    </a:srgbClr>
                  </a:outerShdw>
                </a:effectLst>
              </a:rPr>
              <a:t>Account</a:t>
            </a:r>
            <a:r>
              <a:rPr kumimoji="0" lang="zh-TW" altLang="en-US" sz="2400" dirty="0" smtClean="0">
                <a:effectLst>
                  <a:outerShdw blurRad="38100" dist="38100" dir="2700000" algn="tl">
                    <a:srgbClr val="000000">
                      <a:alpha val="43137"/>
                    </a:srgbClr>
                  </a:outerShdw>
                </a:effectLst>
              </a:rPr>
              <a:t>、</a:t>
            </a:r>
            <a:r>
              <a:rPr kumimoji="0" lang="en-US" altLang="zh-TW" sz="2400" dirty="0" smtClean="0">
                <a:effectLst>
                  <a:outerShdw blurRad="38100" dist="38100" dir="2700000" algn="tl">
                    <a:srgbClr val="000000">
                      <a:alpha val="43137"/>
                    </a:srgbClr>
                  </a:outerShdw>
                </a:effectLst>
              </a:rPr>
              <a:t>Order</a:t>
            </a:r>
            <a:r>
              <a:rPr kumimoji="0" lang="zh-TW" altLang="en-US" sz="2400" dirty="0" smtClean="0">
                <a:effectLst>
                  <a:outerShdw blurRad="38100" dist="38100" dir="2700000" algn="tl">
                    <a:srgbClr val="000000">
                      <a:alpha val="43137"/>
                    </a:srgbClr>
                  </a:outerShdw>
                </a:effectLst>
              </a:rPr>
              <a:t>三種</a:t>
            </a:r>
            <a:r>
              <a:rPr kumimoji="0" lang="en-US" altLang="zh-TW" sz="2400" dirty="0" smtClean="0">
                <a:effectLst>
                  <a:outerShdw blurRad="38100" dist="38100" dir="2700000" algn="tl">
                    <a:srgbClr val="000000">
                      <a:alpha val="43137"/>
                    </a:srgbClr>
                  </a:outerShdw>
                </a:effectLst>
              </a:rPr>
              <a:t>Entity</a:t>
            </a:r>
            <a:endParaRPr kumimoji="0" lang="zh-TW" altLang="en-US" sz="2400" dirty="0">
              <a:effectLst>
                <a:outerShdw blurRad="38100" dist="38100" dir="2700000" algn="tl">
                  <a:srgbClr val="000000">
                    <a:alpha val="43137"/>
                  </a:srgbClr>
                </a:outerShdw>
              </a:effectLst>
            </a:endParaRPr>
          </a:p>
        </p:txBody>
      </p:sp>
      <p:pic>
        <p:nvPicPr>
          <p:cNvPr id="32772" name="Picture 3"/>
          <p:cNvPicPr>
            <a:picLocks noChangeAspect="1" noChangeArrowheads="1"/>
          </p:cNvPicPr>
          <p:nvPr/>
        </p:nvPicPr>
        <p:blipFill>
          <a:blip r:embed="rId2"/>
          <a:srcRect/>
          <a:stretch>
            <a:fillRect/>
          </a:stretch>
        </p:blipFill>
        <p:spPr bwMode="auto">
          <a:xfrm>
            <a:off x="1392238" y="2492375"/>
            <a:ext cx="6359525" cy="3429000"/>
          </a:xfrm>
          <a:prstGeom prst="rect">
            <a:avLst/>
          </a:prstGeom>
          <a:noFill/>
          <a:ln w="9525">
            <a:solidFill>
              <a:srgbClr val="002060"/>
            </a:solid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err="1">
                <a:effectLst>
                  <a:outerShdw blurRad="38100" dist="38100" dir="2700000" algn="tl">
                    <a:srgbClr val="000000">
                      <a:alpha val="43137"/>
                    </a:srgbClr>
                  </a:outerShdw>
                </a:effectLst>
                <a:latin typeface="Corbel" pitchFamily="34" charset="0"/>
              </a:rPr>
              <a:t>AbstractDAOFactory</a:t>
            </a:r>
            <a:endParaRPr lang="zh-TW" altLang="en-US" dirty="0"/>
          </a:p>
        </p:txBody>
      </p:sp>
      <p:pic>
        <p:nvPicPr>
          <p:cNvPr id="33794" name="內容版面配置區 3" descr="圖片1.JPG"/>
          <p:cNvPicPr>
            <a:picLocks noGrp="1" noChangeAspect="1"/>
          </p:cNvPicPr>
          <p:nvPr>
            <p:ph idx="1"/>
          </p:nvPr>
        </p:nvPicPr>
        <p:blipFill>
          <a:blip r:embed="rId2"/>
          <a:srcRect/>
          <a:stretch>
            <a:fillRect/>
          </a:stretch>
        </p:blipFill>
        <p:spPr>
          <a:xfrm>
            <a:off x="755650" y="1628775"/>
            <a:ext cx="7561263" cy="3384550"/>
          </a:xfrm>
          <a:ln>
            <a:solidFill>
              <a:srgbClr val="002060"/>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err="1">
                <a:effectLst>
                  <a:outerShdw blurRad="38100" dist="38100" dir="2700000" algn="tl">
                    <a:srgbClr val="000000">
                      <a:alpha val="43137"/>
                    </a:srgbClr>
                  </a:outerShdw>
                </a:effectLst>
                <a:latin typeface="Corbel" pitchFamily="34" charset="0"/>
              </a:rPr>
              <a:t>DAOFactory</a:t>
            </a:r>
            <a:endParaRPr lang="zh-TW" altLang="en-US" dirty="0"/>
          </a:p>
        </p:txBody>
      </p:sp>
      <p:pic>
        <p:nvPicPr>
          <p:cNvPr id="34818" name="內容版面配置區 3" descr="圖片2.JPG"/>
          <p:cNvPicPr>
            <a:picLocks noGrp="1" noChangeAspect="1"/>
          </p:cNvPicPr>
          <p:nvPr>
            <p:ph idx="1"/>
          </p:nvPr>
        </p:nvPicPr>
        <p:blipFill>
          <a:blip r:embed="rId2"/>
          <a:srcRect/>
          <a:stretch>
            <a:fillRect/>
          </a:stretch>
        </p:blipFill>
        <p:spPr>
          <a:xfrm>
            <a:off x="684213" y="1557338"/>
            <a:ext cx="7896225" cy="3702050"/>
          </a:xfrm>
          <a:ln>
            <a:solidFill>
              <a:srgbClr val="002060"/>
            </a:solid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err="1">
                <a:effectLst>
                  <a:outerShdw blurRad="38100" dist="38100" dir="2700000" algn="tl">
                    <a:srgbClr val="000000">
                      <a:alpha val="43137"/>
                    </a:srgbClr>
                  </a:outerShdw>
                </a:effectLst>
                <a:latin typeface="Corbel" pitchFamily="34" charset="0"/>
              </a:rPr>
              <a:t>IUserDAO</a:t>
            </a:r>
            <a:endParaRPr lang="zh-TW" altLang="en-US" dirty="0"/>
          </a:p>
        </p:txBody>
      </p:sp>
      <p:pic>
        <p:nvPicPr>
          <p:cNvPr id="35842" name="內容版面配置區 3" descr="圖片3.JPG"/>
          <p:cNvPicPr>
            <a:picLocks noGrp="1" noChangeAspect="1"/>
          </p:cNvPicPr>
          <p:nvPr>
            <p:ph idx="1"/>
          </p:nvPr>
        </p:nvPicPr>
        <p:blipFill>
          <a:blip r:embed="rId2"/>
          <a:srcRect/>
          <a:stretch>
            <a:fillRect/>
          </a:stretch>
        </p:blipFill>
        <p:spPr>
          <a:xfrm>
            <a:off x="1042988" y="1989138"/>
            <a:ext cx="7561262" cy="3040062"/>
          </a:xfrm>
          <a:ln>
            <a:solidFill>
              <a:srgbClr val="002060"/>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a:effectLst>
                  <a:outerShdw blurRad="38100" dist="38100" dir="2700000" algn="tl">
                    <a:srgbClr val="000000">
                      <a:alpha val="43137"/>
                    </a:srgbClr>
                  </a:outerShdw>
                </a:effectLst>
                <a:latin typeface="Corbel" pitchFamily="34" charset="0"/>
              </a:rPr>
              <a:t>User</a:t>
            </a:r>
            <a:endParaRPr lang="zh-TW" altLang="en-US" dirty="0"/>
          </a:p>
        </p:txBody>
      </p:sp>
      <p:pic>
        <p:nvPicPr>
          <p:cNvPr id="36866" name="內容版面配置區 3" descr="圖片6.JPG"/>
          <p:cNvPicPr>
            <a:picLocks noGrp="1" noChangeAspect="1"/>
          </p:cNvPicPr>
          <p:nvPr>
            <p:ph idx="1"/>
          </p:nvPr>
        </p:nvPicPr>
        <p:blipFill>
          <a:blip r:embed="rId2"/>
          <a:srcRect/>
          <a:stretch>
            <a:fillRect/>
          </a:stretch>
        </p:blipFill>
        <p:spPr>
          <a:xfrm>
            <a:off x="1476375" y="1989138"/>
            <a:ext cx="6350000" cy="3486150"/>
          </a:xfrm>
          <a:ln>
            <a:solidFill>
              <a:srgbClr val="002060"/>
            </a:solid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smtClean="0">
                <a:effectLst>
                  <a:outerShdw blurRad="38100" dist="38100" dir="2700000" algn="tl">
                    <a:srgbClr val="000000">
                      <a:alpha val="43137"/>
                    </a:srgbClr>
                  </a:outerShdw>
                </a:effectLst>
                <a:latin typeface="Corbel" pitchFamily="34" charset="0"/>
              </a:rPr>
              <a:t>Content method</a:t>
            </a:r>
            <a:endParaRPr lang="zh-TW" altLang="en-US" dirty="0"/>
          </a:p>
        </p:txBody>
      </p:sp>
      <p:pic>
        <p:nvPicPr>
          <p:cNvPr id="37890" name="內容版面配置區 3" descr="圖片7.JPG"/>
          <p:cNvPicPr>
            <a:picLocks noGrp="1" noChangeAspect="1"/>
          </p:cNvPicPr>
          <p:nvPr>
            <p:ph idx="1"/>
          </p:nvPr>
        </p:nvPicPr>
        <p:blipFill>
          <a:blip r:embed="rId2"/>
          <a:srcRect/>
          <a:stretch>
            <a:fillRect/>
          </a:stretch>
        </p:blipFill>
        <p:spPr>
          <a:xfrm>
            <a:off x="755650" y="1557338"/>
            <a:ext cx="7561263" cy="4175125"/>
          </a:xfrm>
          <a:ln>
            <a:solidFill>
              <a:srgbClr val="002060"/>
            </a:solid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smtClean="0">
                <a:effectLst>
                  <a:outerShdw blurRad="38100" dist="38100" dir="2700000" algn="tl">
                    <a:srgbClr val="000000">
                      <a:alpha val="43137"/>
                    </a:srgbClr>
                  </a:outerShdw>
                </a:effectLst>
                <a:latin typeface="Corbel" pitchFamily="34" charset="0"/>
              </a:rPr>
              <a:t>Exercise1</a:t>
            </a:r>
            <a:endParaRPr lang="zh-TW" altLang="en-US" dirty="0"/>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zh-TW" altLang="en-US" sz="2400" dirty="0" smtClean="0">
                <a:effectLst>
                  <a:outerShdw blurRad="38100" dist="38100" dir="2700000" algn="tl">
                    <a:srgbClr val="000000">
                      <a:alpha val="43137"/>
                    </a:srgbClr>
                  </a:outerShdw>
                </a:effectLst>
              </a:rPr>
              <a:t>針對</a:t>
            </a:r>
            <a:r>
              <a:rPr lang="en-US" altLang="zh-TW" sz="2400" dirty="0" err="1" smtClean="0">
                <a:effectLst>
                  <a:outerShdw blurRad="38100" dist="38100" dir="2700000" algn="tl">
                    <a:srgbClr val="000000">
                      <a:alpha val="43137"/>
                    </a:srgbClr>
                  </a:outerShdw>
                </a:effectLst>
              </a:rPr>
              <a:t>PHCUser</a:t>
            </a:r>
            <a:r>
              <a:rPr lang="zh-TW" altLang="en-US" sz="2400" dirty="0" smtClean="0">
                <a:effectLst>
                  <a:outerShdw blurRad="38100" dist="38100" dir="2700000" algn="tl">
                    <a:srgbClr val="000000">
                      <a:alpha val="43137"/>
                    </a:srgbClr>
                  </a:outerShdw>
                </a:effectLst>
              </a:rPr>
              <a:t>與</a:t>
            </a:r>
            <a:r>
              <a:rPr lang="en-US" altLang="zh-TW" sz="2400" dirty="0" err="1" smtClean="0">
                <a:effectLst>
                  <a:outerShdw blurRad="38100" dist="38100" dir="2700000" algn="tl">
                    <a:srgbClr val="000000">
                      <a:alpha val="43137"/>
                    </a:srgbClr>
                  </a:outerShdw>
                </a:effectLst>
              </a:rPr>
              <a:t>PHCUserMail</a:t>
            </a:r>
            <a:r>
              <a:rPr lang="zh-TW" altLang="en-US" sz="2400" dirty="0">
                <a:effectLst>
                  <a:outerShdw blurRad="38100" dist="38100" dir="2700000" algn="tl">
                    <a:srgbClr val="000000">
                      <a:alpha val="43137"/>
                    </a:srgbClr>
                  </a:outerShdw>
                </a:effectLst>
              </a:rPr>
              <a:t>撰寫</a:t>
            </a:r>
            <a:r>
              <a:rPr lang="en-US" altLang="zh-TW" sz="2400" dirty="0">
                <a:effectLst>
                  <a:outerShdw blurRad="38100" dist="38100" dir="2700000" algn="tl">
                    <a:srgbClr val="000000">
                      <a:alpha val="43137"/>
                    </a:srgbClr>
                  </a:outerShdw>
                </a:effectLst>
              </a:rPr>
              <a:t>DAO</a:t>
            </a:r>
            <a:endParaRPr lang="zh-TW" altLang="en-US" sz="2400" dirty="0">
              <a:effectLst>
                <a:outerShdw blurRad="38100" dist="38100" dir="2700000" algn="tl">
                  <a:srgbClr val="000000">
                    <a:alpha val="43137"/>
                  </a:srgbClr>
                </a:outerShdw>
              </a:effectLst>
            </a:endParaRPr>
          </a:p>
          <a:p>
            <a:pPr marL="0" indent="0" fontAlgn="auto">
              <a:spcAft>
                <a:spcPts val="0"/>
              </a:spcAft>
              <a:buFont typeface="Arial" pitchFamily="34" charset="0"/>
              <a:buNone/>
              <a:defRPr/>
            </a:pP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a:effectLst>
                  <a:outerShdw blurRad="38100" dist="38100" dir="2700000" algn="tl">
                    <a:srgbClr val="000000">
                      <a:alpha val="43137"/>
                    </a:srgbClr>
                  </a:outerShdw>
                </a:effectLst>
                <a:latin typeface="Corbel" pitchFamily="34" charset="0"/>
              </a:rPr>
              <a:t>Generic DAO</a:t>
            </a:r>
            <a:endParaRPr lang="zh-TW" altLang="en-US" dirty="0"/>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en-US" altLang="zh-TW" sz="2400" dirty="0">
                <a:effectLst>
                  <a:outerShdw blurRad="38100" dist="38100" dir="2700000" algn="tl">
                    <a:srgbClr val="000000">
                      <a:alpha val="43137"/>
                    </a:srgbClr>
                  </a:outerShdw>
                </a:effectLst>
              </a:rPr>
              <a:t>JDK1.5 Generic</a:t>
            </a:r>
            <a:r>
              <a:rPr lang="zh-TW" altLang="en-US" sz="2400" dirty="0">
                <a:effectLst>
                  <a:outerShdw blurRad="38100" dist="38100" dir="2700000" algn="tl">
                    <a:srgbClr val="000000">
                      <a:alpha val="43137"/>
                    </a:srgbClr>
                  </a:outerShdw>
                </a:effectLst>
              </a:rPr>
              <a:t>的特性使</a:t>
            </a:r>
            <a:r>
              <a:rPr lang="en-US" altLang="zh-TW" sz="2400" dirty="0">
                <a:effectLst>
                  <a:outerShdw blurRad="38100" dist="38100" dir="2700000" algn="tl">
                    <a:srgbClr val="000000">
                      <a:alpha val="43137"/>
                    </a:srgbClr>
                  </a:outerShdw>
                </a:effectLst>
              </a:rPr>
              <a:t>DAO pattern</a:t>
            </a:r>
            <a:r>
              <a:rPr lang="zh-TW" altLang="en-US" sz="2400" dirty="0">
                <a:effectLst>
                  <a:outerShdw blurRad="38100" dist="38100" dir="2700000" algn="tl">
                    <a:srgbClr val="000000">
                      <a:alpha val="43137"/>
                    </a:srgbClr>
                  </a:outerShdw>
                </a:effectLst>
              </a:rPr>
              <a:t>更有彈性</a:t>
            </a:r>
          </a:p>
          <a:p>
            <a:pPr fontAlgn="auto">
              <a:spcAft>
                <a:spcPts val="0"/>
              </a:spcAft>
              <a:buFont typeface="Arial" pitchFamily="34" charset="0"/>
              <a:buChar char="•"/>
              <a:defRPr/>
            </a:pPr>
            <a:endParaRPr lang="zh-TW" altLang="en-US" dirty="0"/>
          </a:p>
        </p:txBody>
      </p:sp>
      <p:pic>
        <p:nvPicPr>
          <p:cNvPr id="39939" name="圖片 3" descr="Class Diagram0.jpg"/>
          <p:cNvPicPr>
            <a:picLocks noChangeAspect="1"/>
          </p:cNvPicPr>
          <p:nvPr/>
        </p:nvPicPr>
        <p:blipFill>
          <a:blip r:embed="rId2"/>
          <a:srcRect/>
          <a:stretch>
            <a:fillRect/>
          </a:stretch>
        </p:blipFill>
        <p:spPr bwMode="auto">
          <a:xfrm>
            <a:off x="755650" y="1973263"/>
            <a:ext cx="5832475" cy="4418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a:effectLst>
                  <a:outerShdw blurRad="38100" dist="38100" dir="2700000" algn="tl">
                    <a:srgbClr val="000000">
                      <a:alpha val="43137"/>
                    </a:srgbClr>
                  </a:outerShdw>
                </a:effectLst>
                <a:latin typeface="Corbel" pitchFamily="34" charset="0"/>
              </a:rPr>
              <a:t>IDAO</a:t>
            </a:r>
            <a:endParaRPr lang="zh-TW" altLang="en-US" dirty="0"/>
          </a:p>
        </p:txBody>
      </p:sp>
      <p:pic>
        <p:nvPicPr>
          <p:cNvPr id="40962" name="內容版面配置區 3" descr="圖片1.JPG"/>
          <p:cNvPicPr>
            <a:picLocks noGrp="1" noChangeAspect="1"/>
          </p:cNvPicPr>
          <p:nvPr>
            <p:ph idx="1"/>
          </p:nvPr>
        </p:nvPicPr>
        <p:blipFill>
          <a:blip r:embed="rId2"/>
          <a:srcRect/>
          <a:stretch>
            <a:fillRect/>
          </a:stretch>
        </p:blipFill>
        <p:spPr>
          <a:xfrm>
            <a:off x="1258888" y="1700213"/>
            <a:ext cx="7458075" cy="4048125"/>
          </a:xfrm>
          <a:ln>
            <a:solidFill>
              <a:srgbClr val="002060"/>
            </a:solid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8313" y="3175"/>
            <a:ext cx="8229600" cy="1143000"/>
          </a:xfrm>
        </p:spPr>
        <p:txBody>
          <a:bodyPr rtlCol="0">
            <a:normAutofit/>
          </a:bodyPr>
          <a:lstStyle/>
          <a:p>
            <a:pPr fontAlgn="auto">
              <a:spcAft>
                <a:spcPts val="0"/>
              </a:spcAft>
              <a:defRPr/>
            </a:pPr>
            <a:r>
              <a:rPr lang="en-US" altLang="zh-TW" dirty="0" err="1">
                <a:effectLst>
                  <a:outerShdw blurRad="38100" dist="38100" dir="2700000" algn="tl">
                    <a:srgbClr val="000000">
                      <a:alpha val="43137"/>
                    </a:srgbClr>
                  </a:outerShdw>
                </a:effectLst>
                <a:latin typeface="Corbel" pitchFamily="34" charset="0"/>
              </a:rPr>
              <a:t>BasicDAO</a:t>
            </a:r>
            <a:endParaRPr lang="zh-TW" altLang="en-US" dirty="0"/>
          </a:p>
        </p:txBody>
      </p:sp>
      <p:pic>
        <p:nvPicPr>
          <p:cNvPr id="41986" name="內容版面配置區 3" descr="圖片2.JPG"/>
          <p:cNvPicPr>
            <a:picLocks noGrp="1" noChangeAspect="1"/>
          </p:cNvPicPr>
          <p:nvPr>
            <p:ph idx="1"/>
          </p:nvPr>
        </p:nvPicPr>
        <p:blipFill>
          <a:blip r:embed="rId2"/>
          <a:srcRect/>
          <a:stretch>
            <a:fillRect/>
          </a:stretch>
        </p:blipFill>
        <p:spPr>
          <a:xfrm>
            <a:off x="1187450" y="908050"/>
            <a:ext cx="6913563" cy="5676900"/>
          </a:xfrm>
          <a:ln>
            <a:solidFill>
              <a:srgbClr val="002060"/>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dirty="0">
                <a:effectLst>
                  <a:outerShdw blurRad="38100" dist="38100" dir="2700000" algn="tl">
                    <a:srgbClr val="000000">
                      <a:alpha val="43137"/>
                    </a:srgbClr>
                  </a:outerShdw>
                </a:effectLst>
                <a:latin typeface="Helvetica" pitchFamily="34" charset="0"/>
                <a:cs typeface="Helvetica" pitchFamily="34" charset="0"/>
              </a:rPr>
              <a:t>Problems with persistent data</a:t>
            </a:r>
            <a:endParaRPr lang="zh-TW" altLang="en-US" dirty="0">
              <a:latin typeface="Helvetica" pitchFamily="34" charset="0"/>
              <a:cs typeface="Helvetica" pitchFamily="34" charset="0"/>
            </a:endParaRPr>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en-US" altLang="zh-TW" sz="2400" dirty="0">
                <a:effectLst>
                  <a:outerShdw blurRad="38100" dist="38100" dir="2700000" algn="tl">
                    <a:srgbClr val="000000">
                      <a:alpha val="43137"/>
                    </a:srgbClr>
                  </a:outerShdw>
                </a:effectLst>
              </a:rPr>
              <a:t>Enterprise Edition (J2EE) applications need to use persistent data at some point. For many applications, persistent storage is implemented with </a:t>
            </a:r>
            <a:r>
              <a:rPr lang="en-US" altLang="zh-TW" sz="2400" dirty="0">
                <a:solidFill>
                  <a:srgbClr val="FF0000"/>
                </a:solidFill>
                <a:effectLst>
                  <a:outerShdw blurRad="38100" dist="38100" dir="2700000" algn="tl">
                    <a:srgbClr val="000000">
                      <a:alpha val="43137"/>
                    </a:srgbClr>
                  </a:outerShdw>
                </a:effectLst>
              </a:rPr>
              <a:t>different mechanisms</a:t>
            </a:r>
            <a:r>
              <a:rPr lang="en-US" altLang="zh-TW" sz="2400" dirty="0">
                <a:effectLst>
                  <a:outerShdw blurRad="38100" dist="38100" dir="2700000" algn="tl">
                    <a:srgbClr val="000000">
                      <a:alpha val="43137"/>
                    </a:srgbClr>
                  </a:outerShdw>
                </a:effectLst>
              </a:rPr>
              <a:t>, and there are marked </a:t>
            </a:r>
            <a:r>
              <a:rPr lang="en-US" altLang="zh-TW" sz="2400" dirty="0">
                <a:solidFill>
                  <a:srgbClr val="FF0000"/>
                </a:solidFill>
                <a:effectLst>
                  <a:outerShdw blurRad="38100" dist="38100" dir="2700000" algn="tl">
                    <a:srgbClr val="000000">
                      <a:alpha val="43137"/>
                    </a:srgbClr>
                  </a:outerShdw>
                </a:effectLst>
              </a:rPr>
              <a:t>differences in the APIs </a:t>
            </a:r>
            <a:r>
              <a:rPr lang="en-US" altLang="zh-TW" sz="2400" dirty="0">
                <a:effectLst>
                  <a:outerShdw blurRad="38100" dist="38100" dir="2700000" algn="tl">
                    <a:srgbClr val="000000">
                      <a:alpha val="43137"/>
                    </a:srgbClr>
                  </a:outerShdw>
                </a:effectLst>
              </a:rPr>
              <a:t>used to access these different persistent storage mechanisms.</a:t>
            </a:r>
          </a:p>
          <a:p>
            <a:pPr fontAlgn="auto">
              <a:spcAft>
                <a:spcPts val="0"/>
              </a:spcAft>
              <a:buFont typeface="Arial" pitchFamily="34" charset="0"/>
              <a:buChar char="•"/>
              <a:defRPr/>
            </a:pPr>
            <a:r>
              <a:rPr lang="en-US" altLang="zh-TW" sz="2400" dirty="0">
                <a:solidFill>
                  <a:srgbClr val="FF0000"/>
                </a:solidFill>
                <a:effectLst>
                  <a:outerShdw blurRad="38100" dist="38100" dir="2700000" algn="tl">
                    <a:srgbClr val="000000">
                      <a:alpha val="43137"/>
                    </a:srgbClr>
                  </a:outerShdw>
                </a:effectLst>
              </a:rPr>
              <a:t>Coupling between the components and the data source implementation.</a:t>
            </a:r>
            <a:endParaRPr lang="zh-TW" altLang="en-US" sz="2400" dirty="0">
              <a:solidFill>
                <a:srgbClr val="FF0000"/>
              </a:solidFill>
              <a:effectLst>
                <a:outerShdw blurRad="38100" dist="38100" dir="2700000" algn="tl">
                  <a:srgbClr val="000000">
                    <a:alpha val="43137"/>
                  </a:srgbClr>
                </a:outerShdw>
              </a:effectLst>
            </a:endParaRP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smtClean="0">
                <a:effectLst>
                  <a:outerShdw blurRad="38100" dist="38100" dir="2700000" algn="tl">
                    <a:srgbClr val="000000">
                      <a:alpha val="43137"/>
                    </a:srgbClr>
                  </a:outerShdw>
                </a:effectLst>
                <a:latin typeface="Corbel" pitchFamily="34" charset="0"/>
              </a:rPr>
              <a:t>Exercise2</a:t>
            </a:r>
            <a:endParaRPr lang="zh-TW" altLang="en-US" dirty="0"/>
          </a:p>
        </p:txBody>
      </p:sp>
      <p:sp>
        <p:nvSpPr>
          <p:cNvPr id="3" name="內容版面配置區 2"/>
          <p:cNvSpPr>
            <a:spLocks noGrp="1"/>
          </p:cNvSpPr>
          <p:nvPr>
            <p:ph idx="1"/>
          </p:nvPr>
        </p:nvSpPr>
        <p:spPr/>
        <p:txBody>
          <a:bodyPr rtlCol="0">
            <a:normAutofit/>
          </a:bodyPr>
          <a:lstStyle/>
          <a:p>
            <a:pPr fontAlgn="auto">
              <a:spcAft>
                <a:spcPts val="0"/>
              </a:spcAft>
              <a:buFont typeface="Arial" pitchFamily="34" charset="0"/>
              <a:buChar char="•"/>
              <a:defRPr/>
            </a:pPr>
            <a:r>
              <a:rPr lang="zh-TW" altLang="en-US" sz="2400" dirty="0">
                <a:effectLst>
                  <a:outerShdw blurRad="38100" dist="38100" dir="2700000" algn="tl">
                    <a:srgbClr val="000000">
                      <a:alpha val="43137"/>
                    </a:srgbClr>
                  </a:outerShdw>
                </a:effectLst>
              </a:rPr>
              <a:t>針對</a:t>
            </a:r>
            <a:r>
              <a:rPr lang="en-US" altLang="zh-TW" sz="2400" dirty="0" err="1">
                <a:effectLst>
                  <a:outerShdw blurRad="38100" dist="38100" dir="2700000" algn="tl">
                    <a:srgbClr val="000000">
                      <a:alpha val="43137"/>
                    </a:srgbClr>
                  </a:outerShdw>
                </a:effectLst>
              </a:rPr>
              <a:t>PHCUser</a:t>
            </a:r>
            <a:r>
              <a:rPr lang="zh-TW" altLang="en-US" sz="2400" dirty="0">
                <a:effectLst>
                  <a:outerShdw blurRad="38100" dist="38100" dir="2700000" algn="tl">
                    <a:srgbClr val="000000">
                      <a:alpha val="43137"/>
                    </a:srgbClr>
                  </a:outerShdw>
                </a:effectLst>
              </a:rPr>
              <a:t>與</a:t>
            </a:r>
            <a:r>
              <a:rPr lang="en-US" altLang="zh-TW" sz="2400" dirty="0" err="1">
                <a:effectLst>
                  <a:outerShdw blurRad="38100" dist="38100" dir="2700000" algn="tl">
                    <a:srgbClr val="000000">
                      <a:alpha val="43137"/>
                    </a:srgbClr>
                  </a:outerShdw>
                </a:effectLst>
              </a:rPr>
              <a:t>PHCUserMail</a:t>
            </a:r>
            <a:r>
              <a:rPr lang="zh-TW" altLang="en-US" sz="2400" dirty="0">
                <a:effectLst>
                  <a:outerShdw blurRad="38100" dist="38100" dir="2700000" algn="tl">
                    <a:srgbClr val="000000">
                      <a:alpha val="43137"/>
                    </a:srgbClr>
                  </a:outerShdw>
                </a:effectLst>
              </a:rPr>
              <a:t>撰寫</a:t>
            </a:r>
            <a:r>
              <a:rPr lang="en-US" altLang="zh-TW" sz="2400" dirty="0" smtClean="0">
                <a:effectLst>
                  <a:outerShdw blurRad="38100" dist="38100" dir="2700000" algn="tl">
                    <a:srgbClr val="000000">
                      <a:alpha val="43137"/>
                    </a:srgbClr>
                  </a:outerShdw>
                </a:effectLst>
              </a:rPr>
              <a:t>Generic </a:t>
            </a:r>
            <a:r>
              <a:rPr lang="en-US" altLang="zh-TW" sz="2400" dirty="0">
                <a:effectLst>
                  <a:outerShdw blurRad="38100" dist="38100" dir="2700000" algn="tl">
                    <a:srgbClr val="000000">
                      <a:alpha val="43137"/>
                    </a:srgbClr>
                  </a:outerShdw>
                </a:effectLst>
              </a:rPr>
              <a:t>DAO</a:t>
            </a:r>
            <a:endParaRPr lang="zh-TW" altLang="en-US" sz="2400" dirty="0">
              <a:effectLst>
                <a:outerShdw blurRad="38100" dist="38100" dir="2700000" algn="tl">
                  <a:srgbClr val="000000">
                    <a:alpha val="43137"/>
                  </a:srgbClr>
                </a:outerShdw>
              </a:effectLst>
            </a:endParaRP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8313" y="160338"/>
            <a:ext cx="8229600" cy="1143000"/>
          </a:xfrm>
        </p:spPr>
        <p:txBody>
          <a:bodyPr rtlCol="0">
            <a:normAutofit/>
          </a:bodyPr>
          <a:lstStyle/>
          <a:p>
            <a:pPr fontAlgn="auto">
              <a:spcAft>
                <a:spcPts val="0"/>
              </a:spcAft>
              <a:defRPr/>
            </a:pPr>
            <a:r>
              <a:rPr lang="en-US" altLang="zh-TW" sz="4000" dirty="0">
                <a:effectLst>
                  <a:outerShdw blurRad="38100" dist="38100" dir="2700000" algn="tl">
                    <a:srgbClr val="000000">
                      <a:alpha val="43137"/>
                    </a:srgbClr>
                  </a:outerShdw>
                </a:effectLst>
                <a:latin typeface="Helvetica" pitchFamily="34" charset="0"/>
                <a:cs typeface="Helvetica" pitchFamily="34" charset="0"/>
              </a:rPr>
              <a:t>Problems with persistent data</a:t>
            </a:r>
            <a:endParaRPr lang="zh-TW" altLang="en-US" sz="4000" dirty="0">
              <a:latin typeface="Helvetica" pitchFamily="34" charset="0"/>
              <a:cs typeface="Helvetica" pitchFamily="34" charset="0"/>
            </a:endParaRPr>
          </a:p>
        </p:txBody>
      </p:sp>
      <p:sp>
        <p:nvSpPr>
          <p:cNvPr id="4" name="標題 16"/>
          <p:cNvSpPr txBox="1">
            <a:spLocks/>
          </p:cNvSpPr>
          <p:nvPr/>
        </p:nvSpPr>
        <p:spPr>
          <a:xfrm>
            <a:off x="457200" y="142875"/>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p>
        </p:txBody>
      </p:sp>
      <p:pic>
        <p:nvPicPr>
          <p:cNvPr id="16387" name="Picture 7" descr="C:\Program Files\Microsoft Office\MEDIA\CAGCAT10\j0233018.wmf"/>
          <p:cNvPicPr>
            <a:picLocks noChangeAspect="1" noChangeArrowheads="1"/>
          </p:cNvPicPr>
          <p:nvPr/>
        </p:nvPicPr>
        <p:blipFill>
          <a:blip r:embed="rId2"/>
          <a:srcRect/>
          <a:stretch>
            <a:fillRect/>
          </a:stretch>
        </p:blipFill>
        <p:spPr bwMode="auto">
          <a:xfrm>
            <a:off x="3284538" y="3767138"/>
            <a:ext cx="2574925" cy="2614612"/>
          </a:xfrm>
          <a:prstGeom prst="rect">
            <a:avLst/>
          </a:prstGeom>
          <a:noFill/>
          <a:ln w="9525">
            <a:noFill/>
            <a:miter lim="800000"/>
            <a:headEnd/>
            <a:tailEnd/>
          </a:ln>
        </p:spPr>
      </p:pic>
      <p:sp>
        <p:nvSpPr>
          <p:cNvPr id="6" name="直線圖說文字 1 5"/>
          <p:cNvSpPr/>
          <p:nvPr/>
        </p:nvSpPr>
        <p:spPr>
          <a:xfrm>
            <a:off x="458788" y="2287588"/>
            <a:ext cx="2160587" cy="1323975"/>
          </a:xfrm>
          <a:prstGeom prst="borderCallout1">
            <a:avLst>
              <a:gd name="adj1" fmla="val 210242"/>
              <a:gd name="adj2" fmla="val 119724"/>
              <a:gd name="adj3" fmla="val 110403"/>
              <a:gd name="adj4" fmla="val 78473"/>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kumimoji="0" lang="en-US" altLang="zh-TW" dirty="0">
                <a:latin typeface="Corbel" pitchFamily="34" charset="0"/>
              </a:rPr>
              <a:t>If we want to change database</a:t>
            </a:r>
            <a:endParaRPr kumimoji="0" lang="zh-TW" altLang="en-US" dirty="0">
              <a:latin typeface="Corbel" pitchFamily="34" charset="0"/>
            </a:endParaRPr>
          </a:p>
        </p:txBody>
      </p:sp>
      <p:sp>
        <p:nvSpPr>
          <p:cNvPr id="7" name="直線圖說文字 2 6"/>
          <p:cNvSpPr/>
          <p:nvPr/>
        </p:nvSpPr>
        <p:spPr>
          <a:xfrm>
            <a:off x="3122613" y="1639888"/>
            <a:ext cx="2665412" cy="1323975"/>
          </a:xfrm>
          <a:prstGeom prst="borderCallout2">
            <a:avLst>
              <a:gd name="adj1" fmla="val 106110"/>
              <a:gd name="adj2" fmla="val 51185"/>
              <a:gd name="adj3" fmla="val 115195"/>
              <a:gd name="adj4" fmla="val 52408"/>
              <a:gd name="adj5" fmla="val 156529"/>
              <a:gd name="adj6" fmla="val 54557"/>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kumimoji="0" lang="en-US" altLang="zh-TW" dirty="0">
                <a:latin typeface="Corbel" pitchFamily="34" charset="0"/>
              </a:rPr>
              <a:t>We have to change API</a:t>
            </a:r>
            <a:endParaRPr kumimoji="0" lang="zh-TW" altLang="en-US" dirty="0">
              <a:latin typeface="Corbel" pitchFamily="34" charset="0"/>
            </a:endParaRPr>
          </a:p>
        </p:txBody>
      </p:sp>
      <p:sp>
        <p:nvSpPr>
          <p:cNvPr id="8" name="直線圖說文字 1 7"/>
          <p:cNvSpPr/>
          <p:nvPr/>
        </p:nvSpPr>
        <p:spPr>
          <a:xfrm>
            <a:off x="6291263" y="2301875"/>
            <a:ext cx="2520950" cy="1439863"/>
          </a:xfrm>
          <a:prstGeom prst="borderCallout1">
            <a:avLst>
              <a:gd name="adj1" fmla="val 105551"/>
              <a:gd name="adj2" fmla="val 33001"/>
              <a:gd name="adj3" fmla="val 179369"/>
              <a:gd name="adj4" fmla="val -13533"/>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kumimoji="0" lang="en-US" altLang="zh-TW" dirty="0">
                <a:latin typeface="Corbel" pitchFamily="34" charset="0"/>
              </a:rPr>
              <a:t>We have to redesign all business objects</a:t>
            </a:r>
            <a:endParaRPr kumimoji="0" lang="zh-TW" altLang="en-US" dirty="0">
              <a:latin typeface="Corbe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sz="4000" dirty="0">
                <a:effectLst>
                  <a:outerShdw blurRad="38100" dist="38100" dir="2700000" algn="tl">
                    <a:srgbClr val="000000">
                      <a:alpha val="43137"/>
                    </a:srgbClr>
                  </a:outerShdw>
                </a:effectLst>
                <a:latin typeface="Helvetica" pitchFamily="34" charset="0"/>
                <a:cs typeface="Helvetica" pitchFamily="34" charset="0"/>
              </a:rPr>
              <a:t>Solution</a:t>
            </a:r>
            <a:endParaRPr lang="zh-TW" altLang="en-US" sz="4000" dirty="0">
              <a:latin typeface="Helvetica" pitchFamily="34" charset="0"/>
              <a:cs typeface="Helvetica" pitchFamily="34" charset="0"/>
            </a:endParaRPr>
          </a:p>
        </p:txBody>
      </p:sp>
      <p:sp>
        <p:nvSpPr>
          <p:cNvPr id="3" name="內容版面配置區 2"/>
          <p:cNvSpPr>
            <a:spLocks noGrp="1"/>
          </p:cNvSpPr>
          <p:nvPr>
            <p:ph idx="1"/>
          </p:nvPr>
        </p:nvSpPr>
        <p:spPr/>
        <p:txBody>
          <a:bodyPr rtlCol="0">
            <a:normAutofit fontScale="70000" lnSpcReduction="20000"/>
          </a:bodyPr>
          <a:lstStyle/>
          <a:p>
            <a:pPr fontAlgn="auto">
              <a:spcAft>
                <a:spcPts val="0"/>
              </a:spcAft>
              <a:buFont typeface="Arial" pitchFamily="34" charset="0"/>
              <a:buChar char="•"/>
              <a:defRPr/>
            </a:pPr>
            <a:r>
              <a:rPr lang="en-US" altLang="zh-TW" dirty="0">
                <a:effectLst>
                  <a:outerShdw blurRad="38100" dist="38100" dir="2700000" algn="tl">
                    <a:srgbClr val="000000">
                      <a:alpha val="43137"/>
                    </a:srgbClr>
                  </a:outerShdw>
                </a:effectLst>
              </a:rPr>
              <a:t>Use a </a:t>
            </a:r>
            <a:r>
              <a:rPr lang="en-US" altLang="zh-TW" dirty="0">
                <a:solidFill>
                  <a:srgbClr val="FF0000"/>
                </a:solidFill>
                <a:effectLst>
                  <a:outerShdw blurRad="38100" dist="38100" dir="2700000" algn="tl">
                    <a:srgbClr val="000000">
                      <a:alpha val="43137"/>
                    </a:srgbClr>
                  </a:outerShdw>
                </a:effectLst>
              </a:rPr>
              <a:t>Data Access Object (DAO) </a:t>
            </a:r>
            <a:r>
              <a:rPr lang="en-US" altLang="zh-TW" dirty="0">
                <a:effectLst>
                  <a:outerShdw blurRad="38100" dist="38100" dir="2700000" algn="tl">
                    <a:srgbClr val="000000">
                      <a:alpha val="43137"/>
                    </a:srgbClr>
                  </a:outerShdw>
                </a:effectLst>
              </a:rPr>
              <a:t>to </a:t>
            </a:r>
            <a:r>
              <a:rPr lang="en-US" altLang="zh-TW" dirty="0">
                <a:solidFill>
                  <a:srgbClr val="FF0000"/>
                </a:solidFill>
                <a:effectLst>
                  <a:outerShdw blurRad="38100" dist="38100" dir="2700000" algn="tl">
                    <a:srgbClr val="000000">
                      <a:alpha val="43137"/>
                    </a:srgbClr>
                  </a:outerShdw>
                </a:effectLst>
              </a:rPr>
              <a:t>abstract</a:t>
            </a:r>
            <a:r>
              <a:rPr lang="en-US" altLang="zh-TW" dirty="0">
                <a:effectLst>
                  <a:outerShdw blurRad="38100" dist="38100" dir="2700000" algn="tl">
                    <a:srgbClr val="000000">
                      <a:alpha val="43137"/>
                    </a:srgbClr>
                  </a:outerShdw>
                </a:effectLst>
              </a:rPr>
              <a:t> and </a:t>
            </a:r>
            <a:r>
              <a:rPr lang="en-US" altLang="zh-TW" dirty="0">
                <a:solidFill>
                  <a:srgbClr val="FF0000"/>
                </a:solidFill>
                <a:effectLst>
                  <a:outerShdw blurRad="38100" dist="38100" dir="2700000" algn="tl">
                    <a:srgbClr val="000000">
                      <a:alpha val="43137"/>
                    </a:srgbClr>
                  </a:outerShdw>
                </a:effectLst>
              </a:rPr>
              <a:t>encapsulate</a:t>
            </a:r>
            <a:r>
              <a:rPr lang="en-US" altLang="zh-TW" dirty="0">
                <a:effectLst>
                  <a:outerShdw blurRad="38100" dist="38100" dir="2700000" algn="tl">
                    <a:srgbClr val="000000">
                      <a:alpha val="43137"/>
                    </a:srgbClr>
                  </a:outerShdw>
                </a:effectLst>
              </a:rPr>
              <a:t> all access to the data source. The DAO manages the connection with the data source to </a:t>
            </a:r>
            <a:r>
              <a:rPr lang="en-US" altLang="zh-TW" dirty="0">
                <a:solidFill>
                  <a:srgbClr val="FF0000"/>
                </a:solidFill>
                <a:effectLst>
                  <a:outerShdw blurRad="38100" dist="38100" dir="2700000" algn="tl">
                    <a:srgbClr val="000000">
                      <a:alpha val="43137"/>
                    </a:srgbClr>
                  </a:outerShdw>
                </a:effectLst>
              </a:rPr>
              <a:t>obtain</a:t>
            </a:r>
            <a:r>
              <a:rPr lang="en-US" altLang="zh-TW" dirty="0">
                <a:effectLst>
                  <a:outerShdw blurRad="38100" dist="38100" dir="2700000" algn="tl">
                    <a:srgbClr val="000000">
                      <a:alpha val="43137"/>
                    </a:srgbClr>
                  </a:outerShdw>
                </a:effectLst>
              </a:rPr>
              <a:t> and </a:t>
            </a:r>
            <a:r>
              <a:rPr lang="en-US" altLang="zh-TW" dirty="0">
                <a:solidFill>
                  <a:srgbClr val="FF0000"/>
                </a:solidFill>
                <a:effectLst>
                  <a:outerShdw blurRad="38100" dist="38100" dir="2700000" algn="tl">
                    <a:srgbClr val="000000">
                      <a:alpha val="43137"/>
                    </a:srgbClr>
                  </a:outerShdw>
                </a:effectLst>
              </a:rPr>
              <a:t>store</a:t>
            </a:r>
            <a:r>
              <a:rPr lang="en-US" altLang="zh-TW" dirty="0">
                <a:effectLst>
                  <a:outerShdw blurRad="38100" dist="38100" dir="2700000" algn="tl">
                    <a:srgbClr val="000000">
                      <a:alpha val="43137"/>
                    </a:srgbClr>
                  </a:outerShdw>
                </a:effectLst>
              </a:rPr>
              <a:t> data.</a:t>
            </a:r>
          </a:p>
          <a:p>
            <a:pPr fontAlgn="auto">
              <a:spcAft>
                <a:spcPts val="0"/>
              </a:spcAft>
              <a:buFont typeface="Arial" pitchFamily="34" charset="0"/>
              <a:buChar char="•"/>
              <a:defRPr/>
            </a:pPr>
            <a:r>
              <a:rPr lang="en-US" altLang="zh-TW" dirty="0">
                <a:effectLst>
                  <a:outerShdw blurRad="38100" dist="38100" dir="2700000" algn="tl">
                    <a:srgbClr val="000000">
                      <a:alpha val="43137"/>
                    </a:srgbClr>
                  </a:outerShdw>
                </a:effectLst>
              </a:rPr>
              <a:t>The DAO implements the access mechanism required to work with the data source. The data source could be a persistent store like an RDBMS. The business component that relies on the DAO uses the simpler interface exposed by the DAO for its clients. The DAO completely hides the data source implementation details from its clients. Because the </a:t>
            </a:r>
            <a:r>
              <a:rPr lang="en-US" altLang="zh-TW" dirty="0">
                <a:solidFill>
                  <a:srgbClr val="FF0000"/>
                </a:solidFill>
                <a:effectLst>
                  <a:outerShdw blurRad="38100" dist="38100" dir="2700000" algn="tl">
                    <a:srgbClr val="000000">
                      <a:alpha val="43137"/>
                    </a:srgbClr>
                  </a:outerShdw>
                </a:effectLst>
              </a:rPr>
              <a:t>interface</a:t>
            </a:r>
            <a:r>
              <a:rPr lang="en-US" altLang="zh-TW" dirty="0">
                <a:effectLst>
                  <a:outerShdw blurRad="38100" dist="38100" dir="2700000" algn="tl">
                    <a:srgbClr val="000000">
                      <a:alpha val="43137"/>
                    </a:srgbClr>
                  </a:outerShdw>
                </a:effectLst>
              </a:rPr>
              <a:t> exposed by the DAO to clients does not change when the underlying data source implementation changes, this pattern allows the DAO to adapt to different storage schemes without affecting its clients or business components.</a:t>
            </a:r>
          </a:p>
          <a:p>
            <a:pPr fontAlgn="auto">
              <a:spcAft>
                <a:spcPts val="0"/>
              </a:spcAft>
              <a:buFont typeface="Arial" pitchFamily="34" charset="0"/>
              <a:buChar char="•"/>
              <a:defRPr/>
            </a:pPr>
            <a:r>
              <a:rPr lang="en-US" altLang="zh-TW" dirty="0">
                <a:effectLst>
                  <a:outerShdw blurRad="38100" dist="38100" dir="2700000" algn="tl">
                    <a:srgbClr val="000000">
                      <a:alpha val="43137"/>
                    </a:srgbClr>
                  </a:outerShdw>
                </a:effectLst>
              </a:rPr>
              <a:t>DAO acts as an </a:t>
            </a:r>
            <a:r>
              <a:rPr lang="en-US" altLang="zh-TW" dirty="0">
                <a:solidFill>
                  <a:srgbClr val="FF0000"/>
                </a:solidFill>
                <a:effectLst>
                  <a:outerShdw blurRad="38100" dist="38100" dir="2700000" algn="tl">
                    <a:srgbClr val="000000">
                      <a:alpha val="43137"/>
                    </a:srgbClr>
                  </a:outerShdw>
                </a:effectLst>
              </a:rPr>
              <a:t>adapter</a:t>
            </a:r>
            <a:r>
              <a:rPr lang="en-US" altLang="zh-TW" dirty="0">
                <a:effectLst>
                  <a:outerShdw blurRad="38100" dist="38100" dir="2700000" algn="tl">
                    <a:srgbClr val="000000">
                      <a:alpha val="43137"/>
                    </a:srgbClr>
                  </a:outerShdw>
                </a:effectLst>
              </a:rPr>
              <a:t> between the component and the data source.</a:t>
            </a:r>
            <a:endParaRPr lang="zh-TW" altLang="en-US" dirty="0">
              <a:effectLst>
                <a:outerShdw blurRad="38100" dist="38100" dir="2700000" algn="tl">
                  <a:srgbClr val="000000">
                    <a:alpha val="43137"/>
                  </a:srgbClr>
                </a:outerShdw>
              </a:effectLst>
            </a:endParaRPr>
          </a:p>
          <a:p>
            <a:pPr fontAlgn="auto">
              <a:spcAft>
                <a:spcPts val="0"/>
              </a:spcAft>
              <a:buFont typeface="Arial" pitchFamily="34" charset="0"/>
              <a:buChar char="•"/>
              <a:defRPr/>
            </a:pP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84188" y="142875"/>
            <a:ext cx="8229600" cy="1143000"/>
          </a:xfrm>
        </p:spPr>
        <p:txBody>
          <a:bodyPr rtlCol="0">
            <a:normAutofit/>
          </a:bodyPr>
          <a:lstStyle/>
          <a:p>
            <a:pPr fontAlgn="auto">
              <a:spcAft>
                <a:spcPts val="0"/>
              </a:spcAft>
              <a:defRPr/>
            </a:pPr>
            <a:r>
              <a:rPr lang="en-US" altLang="zh-TW" sz="4000" dirty="0">
                <a:effectLst>
                  <a:outerShdw blurRad="38100" dist="38100" dir="2700000" algn="tl">
                    <a:srgbClr val="000000">
                      <a:alpha val="43137"/>
                    </a:srgbClr>
                  </a:outerShdw>
                </a:effectLst>
                <a:latin typeface="Helvetica" pitchFamily="34" charset="0"/>
                <a:cs typeface="Helvetica" pitchFamily="34" charset="0"/>
              </a:rPr>
              <a:t>DAO key points</a:t>
            </a:r>
            <a:endParaRPr lang="zh-TW" altLang="en-US" sz="4000" dirty="0">
              <a:latin typeface="Helvetica" pitchFamily="34" charset="0"/>
              <a:cs typeface="Helvetica" pitchFamily="34" charset="0"/>
            </a:endParaRPr>
          </a:p>
        </p:txBody>
      </p:sp>
      <p:sp>
        <p:nvSpPr>
          <p:cNvPr id="18434" name="內容版面配置區 2"/>
          <p:cNvSpPr>
            <a:spLocks noGrp="1"/>
          </p:cNvSpPr>
          <p:nvPr>
            <p:ph idx="1"/>
          </p:nvPr>
        </p:nvSpPr>
        <p:spPr/>
        <p:txBody>
          <a:bodyPr/>
          <a:lstStyle/>
          <a:p>
            <a:endParaRPr lang="zh-TW" altLang="en-US" smtClean="0"/>
          </a:p>
        </p:txBody>
      </p:sp>
      <p:sp>
        <p:nvSpPr>
          <p:cNvPr id="4" name="標題 1"/>
          <p:cNvSpPr txBox="1">
            <a:spLocks/>
          </p:cNvSpPr>
          <p:nvPr/>
        </p:nvSpPr>
        <p:spPr>
          <a:xfrm>
            <a:off x="457200" y="142875"/>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effectLst>
                <a:outerShdw blurRad="38100" dist="38100" dir="2700000" algn="tl">
                  <a:srgbClr val="000000">
                    <a:alpha val="43137"/>
                  </a:srgbClr>
                </a:outerShdw>
              </a:effectLst>
            </a:endParaRPr>
          </a:p>
        </p:txBody>
      </p:sp>
      <p:graphicFrame>
        <p:nvGraphicFramePr>
          <p:cNvPr id="5" name="內容版面配置區 3"/>
          <p:cNvGraphicFramePr>
            <a:graphicFrameLocks/>
          </p:cNvGraphicFramePr>
          <p:nvPr/>
        </p:nvGraphicFramePr>
        <p:xfrm>
          <a:off x="457200" y="1412775"/>
          <a:ext cx="8229600" cy="4713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p>
            <a:pPr fontAlgn="auto">
              <a:spcAft>
                <a:spcPts val="0"/>
              </a:spcAft>
              <a:defRPr/>
            </a:pPr>
            <a:r>
              <a:rPr lang="en-US" altLang="zh-TW" sz="4000" dirty="0">
                <a:effectLst>
                  <a:outerShdw blurRad="38100" dist="38100" dir="2700000" algn="tl">
                    <a:srgbClr val="000000">
                      <a:alpha val="43137"/>
                    </a:srgbClr>
                  </a:outerShdw>
                </a:effectLst>
                <a:latin typeface="Helvetica" pitchFamily="34" charset="0"/>
                <a:cs typeface="Helvetica" pitchFamily="34" charset="0"/>
              </a:rPr>
              <a:t>Structure</a:t>
            </a:r>
            <a:endParaRPr lang="zh-TW" altLang="en-US" sz="4000" dirty="0">
              <a:latin typeface="Helvetica" pitchFamily="34" charset="0"/>
              <a:cs typeface="Helvetica" pitchFamily="34" charset="0"/>
            </a:endParaRPr>
          </a:p>
        </p:txBody>
      </p:sp>
      <p:pic>
        <p:nvPicPr>
          <p:cNvPr id="19458" name="內容版面配置區 3" descr="圖片1.JPG"/>
          <p:cNvPicPr>
            <a:picLocks noGrp="1" noChangeAspect="1"/>
          </p:cNvPicPr>
          <p:nvPr>
            <p:ph idx="1"/>
          </p:nvPr>
        </p:nvPicPr>
        <p:blipFill>
          <a:blip r:embed="rId2"/>
          <a:srcRect/>
          <a:stretch>
            <a:fillRect/>
          </a:stretch>
        </p:blipFill>
        <p:spPr>
          <a:xfrm>
            <a:off x="468313" y="1989138"/>
            <a:ext cx="8345487" cy="3816350"/>
          </a:xfrm>
          <a:ln>
            <a:solidFill>
              <a:srgbClr val="002060"/>
            </a:solid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fontScale="90000"/>
          </a:bodyPr>
          <a:lstStyle/>
          <a:p>
            <a:pPr fontAlgn="auto">
              <a:spcAft>
                <a:spcPts val="0"/>
              </a:spcAft>
              <a:defRPr/>
            </a:pPr>
            <a:r>
              <a:rPr lang="en-US" altLang="zh-TW" dirty="0">
                <a:latin typeface="Helvetica" pitchFamily="34" charset="0"/>
                <a:cs typeface="Helvetica" pitchFamily="34" charset="0"/>
              </a:rPr>
              <a:t>Participants and responsibilities</a:t>
            </a:r>
            <a:endParaRPr lang="zh-TW" altLang="en-US" dirty="0">
              <a:latin typeface="Helvetica" pitchFamily="34" charset="0"/>
              <a:cs typeface="Helvetica" pitchFamily="34" charset="0"/>
            </a:endParaRPr>
          </a:p>
        </p:txBody>
      </p:sp>
      <p:pic>
        <p:nvPicPr>
          <p:cNvPr id="20482" name="內容版面配置區 3" descr="圖片2.JPG"/>
          <p:cNvPicPr>
            <a:picLocks noGrp="1" noChangeAspect="1"/>
          </p:cNvPicPr>
          <p:nvPr>
            <p:ph idx="1"/>
          </p:nvPr>
        </p:nvPicPr>
        <p:blipFill>
          <a:blip r:embed="rId2"/>
          <a:srcRect/>
          <a:stretch>
            <a:fillRect/>
          </a:stretch>
        </p:blipFill>
        <p:spPr>
          <a:xfrm>
            <a:off x="2411413" y="1557338"/>
            <a:ext cx="4376737" cy="4711700"/>
          </a:xfrm>
          <a:ln>
            <a:solidFill>
              <a:srgbClr val="002060"/>
            </a:solid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fontScale="90000"/>
          </a:bodyPr>
          <a:lstStyle/>
          <a:p>
            <a:pPr fontAlgn="auto">
              <a:spcAft>
                <a:spcPts val="0"/>
              </a:spcAft>
              <a:defRPr/>
            </a:pPr>
            <a:r>
              <a:rPr lang="en-US" altLang="zh-TW" dirty="0">
                <a:latin typeface="Helvetica" pitchFamily="34" charset="0"/>
                <a:cs typeface="Helvetica" pitchFamily="34" charset="0"/>
              </a:rPr>
              <a:t>DAO strategy one</a:t>
            </a:r>
            <a:r>
              <a:rPr lang="zh-TW" altLang="en-US" dirty="0"/>
              <a:t/>
            </a:r>
            <a:br>
              <a:rPr lang="zh-TW" altLang="en-US" dirty="0"/>
            </a:br>
            <a:endParaRPr lang="zh-TW" altLang="en-US" dirty="0"/>
          </a:p>
        </p:txBody>
      </p:sp>
      <p:sp>
        <p:nvSpPr>
          <p:cNvPr id="5" name="標題 1"/>
          <p:cNvSpPr txBox="1">
            <a:spLocks/>
          </p:cNvSpPr>
          <p:nvPr/>
        </p:nvSpPr>
        <p:spPr>
          <a:xfrm>
            <a:off x="457200" y="142875"/>
            <a:ext cx="8229600" cy="654050"/>
          </a:xfrm>
          <a:prstGeom prst="rect">
            <a:avLst/>
          </a:prstGeom>
        </p:spPr>
        <p:txBody>
          <a:bodyPr anchor="ctr">
            <a:normAutofit fontScale="92500" lnSpcReduction="10000"/>
          </a:bodyPr>
          <a:lstStyle>
            <a:lvl1pPr algn="ctr" defTabSz="914400" rtl="0" eaLnBrk="1" latinLnBrk="0" hangingPunct="1">
              <a:spcBef>
                <a:spcPct val="0"/>
              </a:spcBef>
              <a:buNone/>
              <a:defRPr sz="4400" b="1" kern="1200">
                <a:solidFill>
                  <a:schemeClr val="tx1"/>
                </a:solidFill>
                <a:latin typeface="標楷體" pitchFamily="65" charset="-120"/>
                <a:ea typeface="標楷體" pitchFamily="65" charset="-120"/>
                <a:cs typeface="+mj-cs"/>
              </a:defRPr>
            </a:lvl1pPr>
          </a:lstStyle>
          <a:p>
            <a:pPr fontAlgn="auto">
              <a:spcAft>
                <a:spcPts val="0"/>
              </a:spcAft>
              <a:defRPr/>
            </a:pPr>
            <a:endParaRPr kumimoji="0" lang="zh-TW" altLang="en-US" dirty="0"/>
          </a:p>
        </p:txBody>
      </p:sp>
      <p:sp>
        <p:nvSpPr>
          <p:cNvPr id="6" name="內容版面配置區 2"/>
          <p:cNvSpPr txBox="1">
            <a:spLocks/>
          </p:cNvSpPr>
          <p:nvPr/>
        </p:nvSpPr>
        <p:spPr>
          <a:xfrm>
            <a:off x="457200" y="1341438"/>
            <a:ext cx="8229600" cy="478472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Helvetica" pitchFamily="34" charset="0"/>
                <a:ea typeface="標楷體" pitchFamily="65" charset="-120"/>
                <a:cs typeface="Helvetic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Helvetica" pitchFamily="34" charset="0"/>
                <a:ea typeface="標楷體" pitchFamily="65" charset="-120"/>
                <a:cs typeface="Helvetic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Helvetica" pitchFamily="34" charset="0"/>
                <a:ea typeface="標楷體" pitchFamily="65" charset="-120"/>
                <a:cs typeface="Helvetic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pitchFamily="34" charset="0"/>
                <a:ea typeface="標楷體" pitchFamily="65" charset="-120"/>
                <a:cs typeface="Helvetic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defRPr/>
            </a:pPr>
            <a:r>
              <a:rPr kumimoji="0" lang="en-US" altLang="zh-TW" dirty="0" smtClean="0">
                <a:effectLst>
                  <a:outerShdw blurRad="38100" dist="38100" dir="2700000" algn="tl">
                    <a:srgbClr val="000000">
                      <a:alpha val="43137"/>
                    </a:srgbClr>
                  </a:outerShdw>
                </a:effectLst>
              </a:rPr>
              <a:t>Data Layer</a:t>
            </a:r>
            <a:r>
              <a:rPr kumimoji="0" lang="zh-TW" altLang="en-US" dirty="0" smtClean="0">
                <a:effectLst>
                  <a:outerShdw blurRad="38100" dist="38100" dir="2700000" algn="tl">
                    <a:srgbClr val="000000">
                      <a:alpha val="43137"/>
                    </a:srgbClr>
                  </a:outerShdw>
                </a:effectLst>
              </a:rPr>
              <a:t>的</a:t>
            </a:r>
            <a:r>
              <a:rPr kumimoji="0" lang="en-US" altLang="zh-TW" dirty="0" smtClean="0">
                <a:effectLst>
                  <a:outerShdw blurRad="38100" dist="38100" dir="2700000" algn="tl">
                    <a:srgbClr val="000000">
                      <a:alpha val="43137"/>
                    </a:srgbClr>
                  </a:outerShdw>
                </a:effectLst>
              </a:rPr>
              <a:t>solution</a:t>
            </a:r>
            <a:r>
              <a:rPr kumimoji="0" lang="zh-TW" altLang="en-US" dirty="0" smtClean="0">
                <a:effectLst>
                  <a:outerShdw blurRad="38100" dist="38100" dir="2700000" algn="tl">
                    <a:srgbClr val="000000">
                      <a:alpha val="43137"/>
                    </a:srgbClr>
                  </a:outerShdw>
                </a:effectLst>
              </a:rPr>
              <a:t>不同的時候</a:t>
            </a:r>
            <a:r>
              <a:rPr kumimoji="0" lang="en-US" altLang="zh-TW" dirty="0" smtClean="0">
                <a:effectLst>
                  <a:outerShdw blurRad="38100" dist="38100" dir="2700000" algn="tl">
                    <a:srgbClr val="000000">
                      <a:alpha val="43137"/>
                    </a:srgbClr>
                  </a:outerShdw>
                </a:effectLst>
              </a:rPr>
              <a:t>(</a:t>
            </a:r>
            <a:r>
              <a:rPr kumimoji="0" lang="zh-TW" altLang="en-US" dirty="0" smtClean="0">
                <a:effectLst>
                  <a:outerShdw blurRad="38100" dist="38100" dir="2700000" algn="tl">
                    <a:srgbClr val="000000">
                      <a:alpha val="43137"/>
                    </a:srgbClr>
                  </a:outerShdw>
                </a:effectLst>
              </a:rPr>
              <a:t>例如</a:t>
            </a:r>
            <a:r>
              <a:rPr kumimoji="0" lang="en-US" altLang="zh-TW" dirty="0" smtClean="0">
                <a:effectLst>
                  <a:outerShdw blurRad="38100" dist="38100" dir="2700000" algn="tl">
                    <a:srgbClr val="000000">
                      <a:alpha val="43137"/>
                    </a:srgbClr>
                  </a:outerShdw>
                </a:effectLst>
              </a:rPr>
              <a:t>JDBC</a:t>
            </a:r>
            <a:r>
              <a:rPr kumimoji="0" lang="zh-TW" altLang="en-US" dirty="0" smtClean="0">
                <a:effectLst>
                  <a:outerShdw blurRad="38100" dist="38100" dir="2700000" algn="tl">
                    <a:srgbClr val="000000">
                      <a:alpha val="43137"/>
                    </a:srgbClr>
                  </a:outerShdw>
                </a:effectLst>
              </a:rPr>
              <a:t>、</a:t>
            </a:r>
            <a:r>
              <a:rPr kumimoji="0" lang="en-US" altLang="zh-TW" dirty="0" smtClean="0">
                <a:effectLst>
                  <a:outerShdw blurRad="38100" dist="38100" dir="2700000" algn="tl">
                    <a:srgbClr val="000000">
                      <a:alpha val="43137"/>
                    </a:srgbClr>
                  </a:outerShdw>
                </a:effectLst>
              </a:rPr>
              <a:t>EJB</a:t>
            </a:r>
            <a:r>
              <a:rPr kumimoji="0" lang="zh-TW" altLang="en-US" dirty="0" smtClean="0">
                <a:effectLst>
                  <a:outerShdw blurRad="38100" dist="38100" dir="2700000" algn="tl">
                    <a:srgbClr val="000000">
                      <a:alpha val="43137"/>
                    </a:srgbClr>
                  </a:outerShdw>
                </a:effectLst>
              </a:rPr>
              <a:t>、</a:t>
            </a:r>
            <a:r>
              <a:rPr kumimoji="0" lang="en-US" altLang="zh-TW" dirty="0" err="1" smtClean="0">
                <a:effectLst>
                  <a:outerShdw blurRad="38100" dist="38100" dir="2700000" algn="tl">
                    <a:srgbClr val="000000">
                      <a:alpha val="43137"/>
                    </a:srgbClr>
                  </a:outerShdw>
                </a:effectLst>
              </a:rPr>
              <a:t>iBatis</a:t>
            </a:r>
            <a:r>
              <a:rPr kumimoji="0" lang="zh-TW" altLang="en-US" dirty="0" smtClean="0">
                <a:effectLst>
                  <a:outerShdw blurRad="38100" dist="38100" dir="2700000" algn="tl">
                    <a:srgbClr val="000000">
                      <a:alpha val="43137"/>
                    </a:srgbClr>
                  </a:outerShdw>
                </a:effectLst>
              </a:rPr>
              <a:t>及</a:t>
            </a:r>
            <a:r>
              <a:rPr kumimoji="0" lang="en-US" altLang="zh-TW" dirty="0" smtClean="0">
                <a:effectLst>
                  <a:outerShdw blurRad="38100" dist="38100" dir="2700000" algn="tl">
                    <a:srgbClr val="000000">
                      <a:alpha val="43137"/>
                    </a:srgbClr>
                  </a:outerShdw>
                </a:effectLst>
              </a:rPr>
              <a:t>Hibernate)</a:t>
            </a:r>
            <a:r>
              <a:rPr kumimoji="0" lang="zh-TW" altLang="en-US" dirty="0" smtClean="0">
                <a:effectLst>
                  <a:outerShdw blurRad="38100" dist="38100" dir="2700000" algn="tl">
                    <a:srgbClr val="000000">
                      <a:alpha val="43137"/>
                    </a:srgbClr>
                  </a:outerShdw>
                </a:effectLst>
              </a:rPr>
              <a:t>，是不是要寫出不同種類的</a:t>
            </a:r>
            <a:r>
              <a:rPr kumimoji="0" lang="en-US" altLang="zh-TW" dirty="0" smtClean="0">
                <a:effectLst>
                  <a:outerShdw blurRad="38100" dist="38100" dir="2700000" algn="tl">
                    <a:srgbClr val="000000">
                      <a:alpha val="43137"/>
                    </a:srgbClr>
                  </a:outerShdw>
                </a:effectLst>
              </a:rPr>
              <a:t>DAO?</a:t>
            </a:r>
            <a:endParaRPr kumimoji="0" lang="zh-TW" altLang="en-US" dirty="0">
              <a:effectLst>
                <a:outerShdw blurRad="38100" dist="38100" dir="2700000" algn="tl">
                  <a:srgbClr val="000000">
                    <a:alpha val="43137"/>
                  </a:srgbClr>
                </a:outerShdw>
              </a:effectLst>
            </a:endParaRPr>
          </a:p>
        </p:txBody>
      </p:sp>
      <p:sp>
        <p:nvSpPr>
          <p:cNvPr id="7" name="書卷 (水平) 6"/>
          <p:cNvSpPr/>
          <p:nvPr/>
        </p:nvSpPr>
        <p:spPr>
          <a:xfrm>
            <a:off x="571500" y="2951163"/>
            <a:ext cx="8072438" cy="2786062"/>
          </a:xfrm>
          <a:prstGeom prst="horizontalScroll">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
        <p:nvSpPr>
          <p:cNvPr id="8" name="文字方塊 7"/>
          <p:cNvSpPr txBox="1">
            <a:spLocks noChangeArrowheads="1"/>
          </p:cNvSpPr>
          <p:nvPr/>
        </p:nvSpPr>
        <p:spPr bwMode="auto">
          <a:xfrm>
            <a:off x="857250" y="3719513"/>
            <a:ext cx="7500938" cy="1200150"/>
          </a:xfrm>
          <a:prstGeom prst="rect">
            <a:avLst/>
          </a:prstGeom>
          <a:noFill/>
          <a:ln w="9525">
            <a:noFill/>
            <a:miter lim="800000"/>
            <a:headEnd/>
            <a:tailEnd/>
          </a:ln>
        </p:spPr>
        <p:txBody>
          <a:bodyPr>
            <a:spAutoFit/>
          </a:bodyPr>
          <a:lstStyle/>
          <a:p>
            <a:r>
              <a:rPr kumimoji="0" lang="zh-TW" altLang="en-US" sz="2400" b="1" i="1">
                <a:latin typeface="Corbel" pitchFamily="34" charset="0"/>
                <a:ea typeface="微軟正黑體" pitchFamily="34" charset="-120"/>
              </a:rPr>
              <a:t>基本上，我們盡量維持介面的一致性，但不同的</a:t>
            </a:r>
            <a:r>
              <a:rPr kumimoji="0" lang="en-US" altLang="zh-TW" sz="2400" b="1" i="1">
                <a:latin typeface="Corbel" pitchFamily="34" charset="0"/>
                <a:ea typeface="微軟正黑體" pitchFamily="34" charset="-120"/>
              </a:rPr>
              <a:t>solutoin</a:t>
            </a:r>
            <a:r>
              <a:rPr kumimoji="0" lang="zh-TW" altLang="en-US" sz="2400" b="1" i="1">
                <a:latin typeface="Corbel" pitchFamily="34" charset="0"/>
                <a:ea typeface="微軟正黑體" pitchFamily="34" charset="-120"/>
              </a:rPr>
              <a:t>在</a:t>
            </a:r>
            <a:r>
              <a:rPr kumimoji="0" lang="en-US" altLang="zh-TW" sz="2400" b="1" i="1">
                <a:latin typeface="Corbel" pitchFamily="34" charset="0"/>
                <a:ea typeface="微軟正黑體" pitchFamily="34" charset="-120"/>
              </a:rPr>
              <a:t>impl</a:t>
            </a:r>
            <a:r>
              <a:rPr kumimoji="0" lang="zh-TW" altLang="en-US" sz="2400" b="1" i="1">
                <a:latin typeface="Corbel" pitchFamily="34" charset="0"/>
                <a:ea typeface="微軟正黑體" pitchFamily="34" charset="-120"/>
              </a:rPr>
              <a:t>上也會有不同的地方</a:t>
            </a:r>
            <a:r>
              <a:rPr kumimoji="0" lang="en-US" altLang="zh-TW" sz="2400" b="1" i="1">
                <a:latin typeface="Corbel" pitchFamily="34" charset="0"/>
                <a:ea typeface="微軟正黑體" pitchFamily="34" charset="-120"/>
              </a:rPr>
              <a:t>(</a:t>
            </a:r>
            <a:r>
              <a:rPr kumimoji="0" lang="zh-TW" altLang="en-US" sz="2400" b="1" i="1">
                <a:latin typeface="Corbel" pitchFamily="34" charset="0"/>
                <a:ea typeface="微軟正黑體" pitchFamily="34" charset="-120"/>
              </a:rPr>
              <a:t>例如</a:t>
            </a:r>
            <a:r>
              <a:rPr kumimoji="0" lang="en-US" altLang="zh-TW" sz="2400" b="1" i="1">
                <a:latin typeface="Corbel" pitchFamily="34" charset="0"/>
                <a:ea typeface="微軟正黑體" pitchFamily="34" charset="-120"/>
              </a:rPr>
              <a:t>JDBC</a:t>
            </a:r>
            <a:r>
              <a:rPr kumimoji="0" lang="zh-TW" altLang="en-US" sz="2400" b="1" i="1">
                <a:latin typeface="Corbel" pitchFamily="34" charset="0"/>
                <a:ea typeface="微軟正黑體" pitchFamily="34" charset="-120"/>
              </a:rPr>
              <a:t>及</a:t>
            </a:r>
            <a:r>
              <a:rPr kumimoji="0" lang="en-US" altLang="zh-TW" sz="2400" b="1" i="1">
                <a:latin typeface="Corbel" pitchFamily="34" charset="0"/>
                <a:ea typeface="微軟正黑體" pitchFamily="34" charset="-120"/>
              </a:rPr>
              <a:t>iBatis</a:t>
            </a:r>
            <a:r>
              <a:rPr kumimoji="0" lang="zh-TW" altLang="en-US" sz="2400" b="1" i="1">
                <a:latin typeface="Corbel" pitchFamily="34" charset="0"/>
                <a:ea typeface="微軟正黑體" pitchFamily="34" charset="-120"/>
              </a:rPr>
              <a:t>都會需要</a:t>
            </a:r>
            <a:r>
              <a:rPr kumimoji="0" lang="en-US" altLang="zh-TW" sz="2400" b="1" i="1">
                <a:latin typeface="Corbel" pitchFamily="34" charset="0"/>
                <a:ea typeface="微軟正黑體" pitchFamily="34" charset="-120"/>
              </a:rPr>
              <a:t>SQL Statement)</a:t>
            </a:r>
            <a:r>
              <a:rPr kumimoji="0" lang="zh-TW" altLang="en-US" sz="2400" b="1" i="1">
                <a:latin typeface="Corbel" pitchFamily="34" charset="0"/>
                <a:ea typeface="微軟正黑體" pitchFamily="34" charset="-120"/>
              </a:rPr>
              <a:t>，此時就需要靠設計面去解決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theme/theme1.xml><?xml version="1.0" encoding="utf-8"?>
<a:theme xmlns:a="http://schemas.openxmlformats.org/drawingml/2006/main" name="T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TL</Template>
  <TotalTime>62</TotalTime>
  <Words>1124</Words>
  <Application>Microsoft Office PowerPoint</Application>
  <PresentationFormat>如螢幕大小 (4:3)</PresentationFormat>
  <Paragraphs>89</Paragraphs>
  <Slides>30</Slides>
  <Notes>0</Notes>
  <HiddenSlides>0</HiddenSlides>
  <MMClips>0</MMClips>
  <ScaleCrop>false</ScaleCrop>
  <HeadingPairs>
    <vt:vector size="6" baseType="variant">
      <vt:variant>
        <vt:lpstr>使用字型</vt:lpstr>
      </vt:variant>
      <vt:variant>
        <vt:i4>8</vt:i4>
      </vt:variant>
      <vt:variant>
        <vt:lpstr>簡報設計範本</vt:lpstr>
      </vt:variant>
      <vt:variant>
        <vt:i4>3</vt:i4>
      </vt:variant>
      <vt:variant>
        <vt:lpstr>投影片標題</vt:lpstr>
      </vt:variant>
      <vt:variant>
        <vt:i4>30</vt:i4>
      </vt:variant>
    </vt:vector>
  </HeadingPairs>
  <TitlesOfParts>
    <vt:vector size="41" baseType="lpstr">
      <vt:lpstr>Calibri</vt:lpstr>
      <vt:lpstr>新細明體</vt:lpstr>
      <vt:lpstr>Arial</vt:lpstr>
      <vt:lpstr>Helvetica</vt:lpstr>
      <vt:lpstr>標楷體</vt:lpstr>
      <vt:lpstr>Corbel</vt:lpstr>
      <vt:lpstr>微軟正黑體</vt:lpstr>
      <vt:lpstr>Wingdings</vt:lpstr>
      <vt:lpstr>TL</vt:lpstr>
      <vt:lpstr>TL</vt:lpstr>
      <vt:lpstr>TL</vt:lpstr>
      <vt:lpstr>DAO PATTERN</vt:lpstr>
      <vt:lpstr>Agenda</vt:lpstr>
      <vt:lpstr>Problems with persistent data</vt:lpstr>
      <vt:lpstr>Problems with persistent data</vt:lpstr>
      <vt:lpstr>Solution</vt:lpstr>
      <vt:lpstr>DAO key points</vt:lpstr>
      <vt:lpstr>Structure</vt:lpstr>
      <vt:lpstr>Participants and responsibilities</vt:lpstr>
      <vt:lpstr>DAO strategy one </vt:lpstr>
      <vt:lpstr>DAO strategy two</vt:lpstr>
      <vt:lpstr>DAO strategy three </vt:lpstr>
      <vt:lpstr>DAO hints</vt:lpstr>
      <vt:lpstr>淺談Factory pattern</vt:lpstr>
      <vt:lpstr>何謂工廠模式</vt:lpstr>
      <vt:lpstr>Factory pattern class diagram</vt:lpstr>
      <vt:lpstr>Abstract factory pattern class diagram</vt:lpstr>
      <vt:lpstr>DAO pattern implement</vt:lpstr>
      <vt:lpstr>DAO pattern implement</vt:lpstr>
      <vt:lpstr>Summary</vt:lpstr>
      <vt:lpstr>Practice</vt:lpstr>
      <vt:lpstr>AbstractDAOFactory</vt:lpstr>
      <vt:lpstr>DAOFactory</vt:lpstr>
      <vt:lpstr>IUserDAO</vt:lpstr>
      <vt:lpstr>User</vt:lpstr>
      <vt:lpstr>Content method</vt:lpstr>
      <vt:lpstr>Exercise1</vt:lpstr>
      <vt:lpstr>Generic DAO</vt:lpstr>
      <vt:lpstr>IDAO</vt:lpstr>
      <vt:lpstr>BasicDAO</vt:lpstr>
      <vt:lpstr>Exercise2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DAO PATTERN</dc:title>
  <dc:creator>eric-jang</dc:creator>
  <cp:lastModifiedBy>DavidLin</cp:lastModifiedBy>
  <cp:revision>57</cp:revision>
  <dcterms:created xsi:type="dcterms:W3CDTF">2013-01-07T01:12:59Z</dcterms:created>
  <dcterms:modified xsi:type="dcterms:W3CDTF">2013-01-07T02:49:23Z</dcterms:modified>
</cp:coreProperties>
</file>